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9" r:id="rId3"/>
    <p:sldId id="261" r:id="rId4"/>
    <p:sldId id="262" r:id="rId5"/>
    <p:sldId id="258" r:id="rId6"/>
    <p:sldId id="257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F5"/>
    <a:srgbClr val="FF9FED"/>
    <a:srgbClr val="FF8FD7"/>
    <a:srgbClr val="FDBA91"/>
    <a:srgbClr val="BEE395"/>
    <a:srgbClr val="DFC9EF"/>
    <a:srgbClr val="CAE8AA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22" autoAdjust="0"/>
  </p:normalViewPr>
  <p:slideViewPr>
    <p:cSldViewPr>
      <p:cViewPr>
        <p:scale>
          <a:sx n="100" d="100"/>
          <a:sy n="100" d="100"/>
        </p:scale>
        <p:origin x="-498" y="-23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74DE1-0086-46B2-AAC4-46D2360602FF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E3369-33FF-45DF-AB83-4542779F6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6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struts</a:t>
            </a:r>
            <a:r>
              <a:rPr lang="zh-CN" altLang="en-US" dirty="0" smtClean="0"/>
              <a:t>是一个层次的概念，均属</a:t>
            </a:r>
            <a:r>
              <a:rPr lang="en-US" altLang="zh-CN" dirty="0" smtClean="0"/>
              <a:t>java web </a:t>
            </a:r>
            <a:r>
              <a:rPr lang="en-US" altLang="zh-CN" dirty="0" err="1" smtClean="0"/>
              <a:t>mvc</a:t>
            </a:r>
            <a:r>
              <a:rPr lang="zh-CN" altLang="en-US" dirty="0" smtClean="0"/>
              <a:t>框架，只是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中第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的技术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3369-33FF-45DF-AB83-4542779F69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12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r>
              <a:rPr lang="en-US" altLang="zh-CN" dirty="0" smtClean="0"/>
              <a:t>http://www.2cto.com/kf/201607/526096.html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http://blog.csdn.net/m0_37204491/article/details/70148546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《spring</a:t>
            </a:r>
            <a:r>
              <a:rPr lang="zh-CN" altLang="en-US" dirty="0" smtClean="0"/>
              <a:t>实战</a:t>
            </a:r>
            <a:r>
              <a:rPr lang="en-US" altLang="zh-CN" dirty="0" smtClean="0"/>
              <a:t>》P136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3369-33FF-45DF-AB83-4542779F69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872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3369-33FF-45DF-AB83-4542779F69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662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web.xml</a:t>
            </a:r>
            <a:r>
              <a:rPr lang="zh-CN" altLang="en-US" dirty="0" smtClean="0"/>
              <a:t>的文件位置：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/main/</a:t>
            </a:r>
            <a:r>
              <a:rPr lang="en-US" altLang="zh-CN" dirty="0" err="1" smtClean="0"/>
              <a:t>webapp</a:t>
            </a:r>
            <a:r>
              <a:rPr lang="en-US" altLang="zh-CN" dirty="0" smtClean="0"/>
              <a:t>/WEB-INF/web.xml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3369-33FF-45DF-AB83-4542779F698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548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926" y="-1374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Java</a:t>
            </a:r>
            <a:r>
              <a:rPr lang="zh-CN" altLang="en-US" sz="1600" dirty="0" smtClean="0"/>
              <a:t>程序</a:t>
            </a:r>
            <a:r>
              <a:rPr lang="zh-CN" altLang="en-US" sz="1600" dirty="0" smtClean="0"/>
              <a:t>结构与</a:t>
            </a:r>
            <a:r>
              <a:rPr lang="en-US" altLang="zh-CN" sz="1600" dirty="0" smtClean="0"/>
              <a:t>SpringMVC</a:t>
            </a:r>
            <a:endParaRPr lang="zh-CN" altLang="en-US" sz="1600" dirty="0"/>
          </a:p>
        </p:txBody>
      </p:sp>
      <p:sp>
        <p:nvSpPr>
          <p:cNvPr id="2" name="矩形 1"/>
          <p:cNvSpPr/>
          <p:nvPr/>
        </p:nvSpPr>
        <p:spPr>
          <a:xfrm>
            <a:off x="1701160" y="1464627"/>
            <a:ext cx="1900570" cy="37804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表示层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701160" y="2409732"/>
            <a:ext cx="1900570" cy="37804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业务逻辑层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701160" y="3354837"/>
            <a:ext cx="1900570" cy="37804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数据访问层</a:t>
            </a:r>
            <a:endParaRPr lang="zh-CN" altLang="en-US" sz="1600" dirty="0"/>
          </a:p>
        </p:txBody>
      </p:sp>
      <p:sp>
        <p:nvSpPr>
          <p:cNvPr id="3" name="圆柱形 2"/>
          <p:cNvSpPr/>
          <p:nvPr/>
        </p:nvSpPr>
        <p:spPr>
          <a:xfrm>
            <a:off x="2185267" y="4308916"/>
            <a:ext cx="932356" cy="462051"/>
          </a:xfrm>
          <a:prstGeom prst="can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DB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100280" y="519523"/>
            <a:ext cx="1102330" cy="371072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前</a:t>
            </a:r>
            <a:r>
              <a:rPr lang="zh-CN" altLang="en-US" sz="1600" dirty="0" smtClean="0"/>
              <a:t>端</a:t>
            </a:r>
            <a:endParaRPr lang="zh-CN" altLang="en-US" sz="1600" dirty="0"/>
          </a:p>
        </p:txBody>
      </p:sp>
      <p:sp>
        <p:nvSpPr>
          <p:cNvPr id="8" name="右箭头 7"/>
          <p:cNvSpPr/>
          <p:nvPr/>
        </p:nvSpPr>
        <p:spPr>
          <a:xfrm rot="5400000">
            <a:off x="2364428" y="1125950"/>
            <a:ext cx="574034" cy="103323"/>
          </a:xfrm>
          <a:prstGeom prst="rightArrow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右箭头 8"/>
          <p:cNvSpPr/>
          <p:nvPr/>
        </p:nvSpPr>
        <p:spPr>
          <a:xfrm rot="5400000">
            <a:off x="2376272" y="2072861"/>
            <a:ext cx="550345" cy="103323"/>
          </a:xfrm>
          <a:prstGeom prst="rightArrow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右箭头 9"/>
          <p:cNvSpPr/>
          <p:nvPr/>
        </p:nvSpPr>
        <p:spPr>
          <a:xfrm rot="5400000">
            <a:off x="2367914" y="3019645"/>
            <a:ext cx="567062" cy="103323"/>
          </a:xfrm>
          <a:prstGeom prst="rightArrow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右箭头 10"/>
          <p:cNvSpPr/>
          <p:nvPr/>
        </p:nvSpPr>
        <p:spPr>
          <a:xfrm rot="5400000">
            <a:off x="2367914" y="3964750"/>
            <a:ext cx="567062" cy="103323"/>
          </a:xfrm>
          <a:prstGeom prst="rightArrow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2" name="左大括号 11"/>
          <p:cNvSpPr/>
          <p:nvPr/>
        </p:nvSpPr>
        <p:spPr>
          <a:xfrm>
            <a:off x="1139938" y="1059581"/>
            <a:ext cx="486054" cy="3168901"/>
          </a:xfrm>
          <a:prstGeom prst="leftBrace">
            <a:avLst>
              <a:gd name="adj1" fmla="val 77072"/>
              <a:gd name="adj2" fmla="val 50000"/>
            </a:avLst>
          </a:prstGeom>
          <a:ln w="190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-105504" y="2167358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SpringMVC</a:t>
            </a:r>
            <a:r>
              <a:rPr lang="zh-CN" altLang="en-US" sz="1600" dirty="0" smtClean="0"/>
              <a:t>封装</a:t>
            </a:r>
            <a:endParaRPr lang="zh-CN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883162" y="3889929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封装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spring JPA</a:t>
            </a:r>
            <a:r>
              <a:rPr lang="zh-CN" altLang="en-US" sz="1600" dirty="0" smtClean="0"/>
              <a:t>中的</a:t>
            </a:r>
            <a:r>
              <a:rPr lang="en-US" altLang="zh-CN" sz="1600" dirty="0" smtClean="0"/>
              <a:t>Hibernate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3669178" y="2343750"/>
            <a:ext cx="23560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service</a:t>
            </a:r>
            <a:r>
              <a:rPr lang="zh-CN" altLang="en-US" sz="1400" dirty="0" smtClean="0"/>
              <a:t>接口和实现类，业务逻辑处理、有效性</a:t>
            </a:r>
            <a:r>
              <a:rPr lang="zh-CN" altLang="en-US" sz="1400" dirty="0"/>
              <a:t>验证等，不应该含有具体对象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3635896" y="3282248"/>
            <a:ext cx="25015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DAO</a:t>
            </a:r>
            <a:r>
              <a:rPr lang="zh-CN" altLang="en-US" sz="1400" dirty="0" smtClean="0"/>
              <a:t>接口和实现类一个</a:t>
            </a:r>
            <a:r>
              <a:rPr lang="en-US" altLang="zh-CN" sz="1400" dirty="0" smtClean="0"/>
              <a:t>DAO</a:t>
            </a:r>
            <a:r>
              <a:rPr lang="zh-CN" altLang="en-US" sz="1400" dirty="0" smtClean="0"/>
              <a:t>对应一个</a:t>
            </a:r>
            <a:r>
              <a:rPr lang="en-US" altLang="zh-CN" sz="1400" dirty="0" smtClean="0"/>
              <a:t>domain</a:t>
            </a:r>
            <a:r>
              <a:rPr lang="zh-CN" altLang="en-US" sz="1400" dirty="0" smtClean="0"/>
              <a:t>（数据库对象）</a:t>
            </a:r>
            <a:endParaRPr lang="zh-CN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669178" y="1375067"/>
            <a:ext cx="2356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controller</a:t>
            </a:r>
            <a:r>
              <a:rPr lang="zh-CN" altLang="en-US" sz="1400" dirty="0" smtClean="0"/>
              <a:t>：处理前后端数据接口，</a:t>
            </a:r>
            <a:r>
              <a:rPr lang="zh-CN" altLang="en-US" sz="1400" dirty="0"/>
              <a:t>原来</a:t>
            </a:r>
            <a:r>
              <a:rPr lang="en-US" altLang="zh-CN" sz="1400" dirty="0"/>
              <a:t>struts</a:t>
            </a:r>
            <a:r>
              <a:rPr lang="zh-CN" altLang="en-US" sz="1400" dirty="0"/>
              <a:t>的</a:t>
            </a:r>
            <a:r>
              <a:rPr lang="en-US" altLang="zh-CN" sz="1400" dirty="0" smtClean="0"/>
              <a:t>action</a:t>
            </a:r>
            <a:endParaRPr lang="zh-CN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879778" y="1008334"/>
            <a:ext cx="972142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ajax</a:t>
            </a:r>
            <a:r>
              <a:rPr lang="zh-CN" altLang="en-US" sz="1600" dirty="0" smtClean="0"/>
              <a:t>请求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6084168" y="910631"/>
            <a:ext cx="2592288" cy="9387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prstClr val="black"/>
                </a:solidFill>
                <a:ea typeface="宋体"/>
              </a:rPr>
              <a:t>xxx/controller/</a:t>
            </a:r>
            <a:r>
              <a:rPr lang="en-US" altLang="zh-CN" sz="1100" dirty="0" smtClean="0"/>
              <a:t>InspectionController</a:t>
            </a:r>
            <a:r>
              <a:rPr lang="en-US" altLang="zh-CN" sz="1100" dirty="0" smtClean="0">
                <a:solidFill>
                  <a:prstClr val="black"/>
                </a:solidFill>
                <a:ea typeface="宋体"/>
              </a:rPr>
              <a:t>.java</a:t>
            </a:r>
          </a:p>
          <a:p>
            <a:r>
              <a:rPr lang="en-US" altLang="zh-CN" sz="1100" dirty="0">
                <a:solidFill>
                  <a:srgbClr val="646464"/>
                </a:solidFill>
                <a:latin typeface="Consolas"/>
              </a:rPr>
              <a:t>@Controller</a:t>
            </a:r>
          </a:p>
          <a:p>
            <a:r>
              <a:rPr lang="en-US" altLang="zh-CN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US" altLang="zh-CN" sz="1100" dirty="0">
                <a:solidFill>
                  <a:srgbClr val="646464"/>
                </a:solidFill>
                <a:highlight>
                  <a:srgbClr val="D4D4D4"/>
                </a:highlight>
                <a:latin typeface="Consolas"/>
              </a:rPr>
              <a:t>RequestMapping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altLang="zh-CN" sz="1100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"/inspections</a:t>
            </a:r>
            <a:r>
              <a:rPr lang="en-US" altLang="zh-CN" sz="1100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n-US" altLang="zh-CN" sz="11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</a:t>
            </a:r>
          </a:p>
          <a:p>
            <a:r>
              <a:rPr lang="en-US" altLang="zh-CN" sz="1100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zh-CN" sz="1100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InspectionController </a:t>
            </a:r>
            <a:r>
              <a:rPr lang="en-US" altLang="zh-CN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{…}</a:t>
            </a:r>
            <a:endParaRPr lang="en-US" altLang="zh-CN" sz="1100" dirty="0" smtClean="0">
              <a:solidFill>
                <a:srgbClr val="646464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84168" y="2233776"/>
            <a:ext cx="2592288" cy="7694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prstClr val="black"/>
                </a:solidFill>
                <a:ea typeface="宋体"/>
              </a:rPr>
              <a:t>xxx/</a:t>
            </a:r>
            <a:r>
              <a:rPr lang="en-US" altLang="zh-CN" sz="1100" dirty="0" smtClean="0"/>
              <a:t>service/InspectContentService.java</a:t>
            </a:r>
          </a:p>
          <a:p>
            <a:r>
              <a:rPr lang="en-US" altLang="zh-CN" sz="1100" dirty="0">
                <a:solidFill>
                  <a:srgbClr val="646464"/>
                </a:solidFill>
                <a:latin typeface="Consolas"/>
              </a:rPr>
              <a:t>@Service</a:t>
            </a:r>
          </a:p>
          <a:p>
            <a:r>
              <a:rPr lang="en-US" altLang="zh-CN" sz="11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1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InspectContentService </a:t>
            </a:r>
            <a:r>
              <a:rPr lang="en-US" altLang="zh-CN" sz="1100" dirty="0" smtClean="0">
                <a:solidFill>
                  <a:srgbClr val="000000"/>
                </a:solidFill>
                <a:latin typeface="Consolas"/>
              </a:rPr>
              <a:t>{…}</a:t>
            </a:r>
            <a:endParaRPr lang="en-US" altLang="zh-CN" sz="1100" dirty="0" smtClean="0">
              <a:solidFill>
                <a:prstClr val="black"/>
              </a:solidFill>
              <a:ea typeface="宋体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15635" y="3420747"/>
            <a:ext cx="2592288" cy="12772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prstClr val="black"/>
                </a:solidFill>
                <a:ea typeface="宋体"/>
              </a:rPr>
              <a:t>xxx/</a:t>
            </a:r>
            <a:r>
              <a:rPr lang="en-US" altLang="zh-CN" sz="1100" dirty="0" smtClean="0"/>
              <a:t>domain/InspectContent.java</a:t>
            </a:r>
          </a:p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@Entity</a:t>
            </a:r>
          </a:p>
          <a:p>
            <a:r>
              <a:rPr lang="en-US" altLang="zh-CN" sz="11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1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InspectContent {</a:t>
            </a:r>
          </a:p>
          <a:p>
            <a:r>
              <a:rPr lang="en-US" altLang="zh-CN" sz="1100" dirty="0" smtClean="0">
                <a:solidFill>
                  <a:srgbClr val="646464"/>
                </a:solidFill>
                <a:latin typeface="Consolas"/>
              </a:rPr>
              <a:t>    @</a:t>
            </a:r>
            <a:r>
              <a:rPr lang="en-US" altLang="zh-CN" sz="1100" dirty="0">
                <a:solidFill>
                  <a:srgbClr val="646464"/>
                </a:solidFill>
                <a:highlight>
                  <a:srgbClr val="D4D4D4"/>
                </a:highlight>
                <a:latin typeface="Consolas"/>
              </a:rPr>
              <a:t>Id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100" dirty="0">
                <a:solidFill>
                  <a:srgbClr val="646464"/>
                </a:solidFill>
                <a:latin typeface="Consolas"/>
              </a:rPr>
              <a:t>@GeneratedValue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(strategy = GenerationType.</a:t>
            </a:r>
            <a:r>
              <a:rPr lang="en-US" altLang="zh-CN" sz="1100" b="1" i="1" dirty="0">
                <a:solidFill>
                  <a:srgbClr val="0000C0"/>
                </a:solidFill>
                <a:latin typeface="Consolas"/>
              </a:rPr>
              <a:t>IDENTITY</a:t>
            </a:r>
            <a:r>
              <a:rPr lang="en-US" altLang="zh-CN" sz="1100" b="1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1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Long </a:t>
            </a:r>
            <a:r>
              <a:rPr lang="en-US" altLang="zh-CN" sz="1100" dirty="0">
                <a:solidFill>
                  <a:srgbClr val="0000C0"/>
                </a:solidFill>
                <a:latin typeface="Consolas"/>
              </a:rPr>
              <a:t>id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;</a:t>
            </a:r>
            <a:endParaRPr lang="en-US" altLang="zh-CN" sz="1100" dirty="0" smtClean="0">
              <a:solidFill>
                <a:prstClr val="black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6460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的请求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数据流</a:t>
            </a:r>
            <a:endParaRPr lang="zh-CN" altLang="en-US" dirty="0"/>
          </a:p>
        </p:txBody>
      </p:sp>
      <p:pic>
        <p:nvPicPr>
          <p:cNvPr id="1028" name="Picture 4" descr="这里写图片描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71"/>
          <a:stretch/>
        </p:blipFill>
        <p:spPr bwMode="auto">
          <a:xfrm>
            <a:off x="827584" y="-74315"/>
            <a:ext cx="7252917" cy="512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86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058358" y="1796941"/>
            <a:ext cx="1080120" cy="1944216"/>
          </a:xfrm>
          <a:prstGeom prst="rect">
            <a:avLst/>
          </a:prstGeom>
          <a:solidFill>
            <a:srgbClr val="DFC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75656" y="1796941"/>
            <a:ext cx="1080120" cy="1944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3749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springMVC</a:t>
            </a:r>
            <a:r>
              <a:rPr lang="zh-CN" altLang="en-US" dirty="0"/>
              <a:t>的</a:t>
            </a:r>
            <a:r>
              <a:rPr lang="zh-CN" altLang="en-US" dirty="0" smtClean="0"/>
              <a:t>请求的前后端分离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9706" y="1796941"/>
            <a:ext cx="809885" cy="1944216"/>
          </a:xfrm>
          <a:prstGeom prst="rect">
            <a:avLst/>
          </a:prstGeom>
          <a:solidFill>
            <a:srgbClr val="BEE395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 smtClean="0"/>
          </a:p>
        </p:txBody>
      </p:sp>
      <p:sp>
        <p:nvSpPr>
          <p:cNvPr id="4" name="矩形 3"/>
          <p:cNvSpPr/>
          <p:nvPr/>
        </p:nvSpPr>
        <p:spPr>
          <a:xfrm>
            <a:off x="1547664" y="2211710"/>
            <a:ext cx="93315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Filter1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1547664" y="3363838"/>
            <a:ext cx="93315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FilterN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1547664" y="2787774"/>
            <a:ext cx="93315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3131840" y="2211710"/>
            <a:ext cx="933156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Servlet1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3131840" y="2796215"/>
            <a:ext cx="933156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3131840" y="3363838"/>
            <a:ext cx="933156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ServletN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69317" y="1796941"/>
            <a:ext cx="558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前端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179512" y="2508183"/>
            <a:ext cx="648072" cy="2983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浏览器</a:t>
            </a:r>
            <a:endParaRPr lang="en-US" altLang="zh-CN" sz="1200" dirty="0"/>
          </a:p>
        </p:txBody>
      </p:sp>
      <p:sp>
        <p:nvSpPr>
          <p:cNvPr id="15" name="矩形 14"/>
          <p:cNvSpPr/>
          <p:nvPr/>
        </p:nvSpPr>
        <p:spPr>
          <a:xfrm>
            <a:off x="179512" y="3003798"/>
            <a:ext cx="648072" cy="306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移动端</a:t>
            </a:r>
            <a:endParaRPr lang="en-US" altLang="zh-CN" sz="1200" dirty="0"/>
          </a:p>
        </p:txBody>
      </p:sp>
      <p:sp>
        <p:nvSpPr>
          <p:cNvPr id="18" name="矩形 17"/>
          <p:cNvSpPr/>
          <p:nvPr/>
        </p:nvSpPr>
        <p:spPr>
          <a:xfrm>
            <a:off x="1692550" y="1810468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过滤器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3275252" y="1816586"/>
            <a:ext cx="6180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Servlet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4572000" y="1816586"/>
            <a:ext cx="936104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 dirty="0" smtClean="0">
                <a:solidFill>
                  <a:prstClr val="black"/>
                </a:solidFill>
              </a:rPr>
              <a:t>Controllers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12160" y="1834446"/>
            <a:ext cx="864096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 dirty="0" smtClean="0">
                <a:solidFill>
                  <a:prstClr val="black"/>
                </a:solidFill>
              </a:rPr>
              <a:t>Services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25" name="圆柱形 24"/>
          <p:cNvSpPr/>
          <p:nvPr/>
        </p:nvSpPr>
        <p:spPr>
          <a:xfrm>
            <a:off x="7668344" y="2575528"/>
            <a:ext cx="932356" cy="462051"/>
          </a:xfrm>
          <a:prstGeom prst="can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DB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7172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160183" y="2345454"/>
            <a:ext cx="4354023" cy="874368"/>
          </a:xfrm>
          <a:prstGeom prst="rect">
            <a:avLst/>
          </a:prstGeom>
          <a:solidFill>
            <a:srgbClr val="DFC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60183" y="1131590"/>
            <a:ext cx="4354022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3749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springMVC</a:t>
            </a:r>
            <a:r>
              <a:rPr lang="zh-CN" altLang="en-US" dirty="0"/>
              <a:t>的</a:t>
            </a:r>
            <a:r>
              <a:rPr lang="zh-CN" altLang="en-US" dirty="0" smtClean="0"/>
              <a:t>请求的前后端分离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26897" y="416678"/>
            <a:ext cx="3141247" cy="423607"/>
          </a:xfrm>
          <a:prstGeom prst="rect">
            <a:avLst/>
          </a:prstGeom>
          <a:solidFill>
            <a:srgbClr val="BEE395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 smtClean="0"/>
          </a:p>
        </p:txBody>
      </p:sp>
      <p:sp>
        <p:nvSpPr>
          <p:cNvPr id="4" name="矩形 3"/>
          <p:cNvSpPr/>
          <p:nvPr/>
        </p:nvSpPr>
        <p:spPr>
          <a:xfrm>
            <a:off x="2363780" y="1426388"/>
            <a:ext cx="93315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Filter1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5358966" y="1419622"/>
            <a:ext cx="93315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FilterN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831393" y="1428068"/>
            <a:ext cx="93315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2381797" y="2649274"/>
            <a:ext cx="933156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Servlet1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3859894" y="2649274"/>
            <a:ext cx="933156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5341929" y="2649274"/>
            <a:ext cx="933156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ServletN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76913" y="515214"/>
            <a:ext cx="558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前端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3923928" y="479296"/>
            <a:ext cx="648072" cy="2983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浏览器</a:t>
            </a:r>
            <a:endParaRPr lang="en-US" altLang="zh-CN" sz="1200" dirty="0"/>
          </a:p>
        </p:txBody>
      </p:sp>
      <p:sp>
        <p:nvSpPr>
          <p:cNvPr id="15" name="矩形 14"/>
          <p:cNvSpPr/>
          <p:nvPr/>
        </p:nvSpPr>
        <p:spPr>
          <a:xfrm>
            <a:off x="4958332" y="479296"/>
            <a:ext cx="648072" cy="306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移动端</a:t>
            </a:r>
            <a:endParaRPr lang="en-US" altLang="zh-CN" sz="1200" dirty="0"/>
          </a:p>
        </p:txBody>
      </p:sp>
      <p:sp>
        <p:nvSpPr>
          <p:cNvPr id="19" name="矩形 18"/>
          <p:cNvSpPr/>
          <p:nvPr/>
        </p:nvSpPr>
        <p:spPr>
          <a:xfrm>
            <a:off x="3661511" y="2372275"/>
            <a:ext cx="12720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dispatcherServlet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2880045" y="3537906"/>
            <a:ext cx="2952328" cy="377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 dirty="0" smtClean="0">
                <a:solidFill>
                  <a:prstClr val="black"/>
                </a:solidFill>
              </a:rPr>
              <a:t>Controllers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06014" y="4114840"/>
            <a:ext cx="250039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 dirty="0" smtClean="0">
                <a:solidFill>
                  <a:prstClr val="black"/>
                </a:solidFill>
              </a:rPr>
              <a:t>Services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25" name="圆柱形 24"/>
          <p:cNvSpPr/>
          <p:nvPr/>
        </p:nvSpPr>
        <p:spPr>
          <a:xfrm>
            <a:off x="4051228" y="4701987"/>
            <a:ext cx="609961" cy="390043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DB</a:t>
            </a:r>
            <a:endParaRPr lang="zh-CN" altLang="en-US" sz="12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859895" y="840285"/>
            <a:ext cx="0" cy="440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853561" y="1851670"/>
            <a:ext cx="6333" cy="493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856727" y="3079813"/>
            <a:ext cx="3167" cy="458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endCxn id="9" idx="0"/>
          </p:cNvCxnSpPr>
          <p:nvPr/>
        </p:nvCxnSpPr>
        <p:spPr>
          <a:xfrm rot="10800000" flipV="1">
            <a:off x="2848376" y="2345454"/>
            <a:ext cx="1020105" cy="3038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9" idx="3"/>
            <a:endCxn id="10" idx="1"/>
          </p:cNvCxnSpPr>
          <p:nvPr/>
        </p:nvCxnSpPr>
        <p:spPr>
          <a:xfrm>
            <a:off x="3314953" y="2793290"/>
            <a:ext cx="5449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0" idx="3"/>
            <a:endCxn id="11" idx="1"/>
          </p:cNvCxnSpPr>
          <p:nvPr/>
        </p:nvCxnSpPr>
        <p:spPr>
          <a:xfrm>
            <a:off x="4793050" y="2793290"/>
            <a:ext cx="5488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1" idx="2"/>
          </p:cNvCxnSpPr>
          <p:nvPr/>
        </p:nvCxnSpPr>
        <p:spPr>
          <a:xfrm rot="5400000">
            <a:off x="4759782" y="2031087"/>
            <a:ext cx="142507" cy="19549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192004" y="3915806"/>
            <a:ext cx="8587" cy="199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4211960" y="4474880"/>
            <a:ext cx="0" cy="257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4499992" y="4474880"/>
            <a:ext cx="0" cy="227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4499992" y="3915806"/>
            <a:ext cx="0" cy="199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477281" y="3219822"/>
            <a:ext cx="1348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 smtClean="0"/>
              <a:t>HandlerDispatcher</a:t>
            </a:r>
            <a:endParaRPr lang="zh-CN" altLang="en-US" sz="1200" dirty="0"/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4764549" y="3219823"/>
            <a:ext cx="0" cy="318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4764549" y="1995686"/>
            <a:ext cx="0" cy="349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endCxn id="4" idx="0"/>
          </p:cNvCxnSpPr>
          <p:nvPr/>
        </p:nvCxnSpPr>
        <p:spPr>
          <a:xfrm rot="10800000" flipV="1">
            <a:off x="2830359" y="1280668"/>
            <a:ext cx="1035211" cy="1457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" idx="3"/>
            <a:endCxn id="7" idx="1"/>
          </p:cNvCxnSpPr>
          <p:nvPr/>
        </p:nvCxnSpPr>
        <p:spPr>
          <a:xfrm>
            <a:off x="3296936" y="1570404"/>
            <a:ext cx="534457" cy="1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7" idx="3"/>
            <a:endCxn id="6" idx="1"/>
          </p:cNvCxnSpPr>
          <p:nvPr/>
        </p:nvCxnSpPr>
        <p:spPr>
          <a:xfrm flipV="1">
            <a:off x="4764549" y="1563638"/>
            <a:ext cx="594417" cy="8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6" idx="2"/>
          </p:cNvCxnSpPr>
          <p:nvPr/>
        </p:nvCxnSpPr>
        <p:spPr>
          <a:xfrm rot="5400000">
            <a:off x="4767545" y="793671"/>
            <a:ext cx="144016" cy="19719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7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945210" y="1687439"/>
            <a:ext cx="1836204" cy="3267742"/>
          </a:xfrm>
          <a:prstGeom prst="rect">
            <a:avLst/>
          </a:prstGeom>
          <a:solidFill>
            <a:srgbClr val="CAE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97406" y="-11702"/>
            <a:ext cx="205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Java</a:t>
            </a:r>
            <a:r>
              <a:rPr lang="zh-CN" altLang="en-US" sz="1600" dirty="0" smtClean="0"/>
              <a:t>项目的启动过程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187624" y="339502"/>
            <a:ext cx="144016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启动</a:t>
            </a:r>
            <a:r>
              <a:rPr lang="en-US" altLang="zh-CN" sz="1200" dirty="0"/>
              <a:t>JVM</a:t>
            </a:r>
            <a:r>
              <a:rPr lang="zh-CN" altLang="en-US" sz="1200" dirty="0"/>
              <a:t>进程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43808" y="428568"/>
            <a:ext cx="3168352" cy="25391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6600"/>
                </a:solidFill>
              </a:rPr>
              <a:t>Starting </a:t>
            </a:r>
            <a:r>
              <a:rPr lang="en-US" altLang="zh-CN" sz="1050" dirty="0" err="1" smtClean="0">
                <a:solidFill>
                  <a:srgbClr val="006600"/>
                </a:solidFill>
              </a:rPr>
              <a:t>xxxApplication</a:t>
            </a:r>
            <a:r>
              <a:rPr lang="en-US" altLang="zh-CN" sz="1050" dirty="0" smtClean="0">
                <a:solidFill>
                  <a:srgbClr val="006600"/>
                </a:solidFill>
              </a:rPr>
              <a:t> </a:t>
            </a:r>
            <a:r>
              <a:rPr lang="en-US" altLang="zh-CN" sz="1050" dirty="0">
                <a:solidFill>
                  <a:srgbClr val="006600"/>
                </a:solidFill>
              </a:rPr>
              <a:t>on </a:t>
            </a:r>
            <a:r>
              <a:rPr lang="en-US" altLang="zh-CN" sz="1050" dirty="0" smtClean="0">
                <a:solidFill>
                  <a:srgbClr val="006600"/>
                </a:solidFill>
              </a:rPr>
              <a:t>PC-xxx </a:t>
            </a:r>
            <a:r>
              <a:rPr lang="en-US" altLang="zh-CN" sz="1050" dirty="0">
                <a:solidFill>
                  <a:srgbClr val="006600"/>
                </a:solidFill>
              </a:rPr>
              <a:t>with PID 3256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7624" y="1851670"/>
            <a:ext cx="144016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启动</a:t>
            </a:r>
            <a:r>
              <a:rPr lang="en-US" altLang="zh-CN" sz="1200" dirty="0" smtClean="0"/>
              <a:t>web</a:t>
            </a:r>
            <a:r>
              <a:rPr lang="zh-CN" altLang="en-US" sz="1200" dirty="0" smtClean="0"/>
              <a:t>容器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(tomcat</a:t>
            </a:r>
            <a:r>
              <a:rPr lang="zh-CN" altLang="en-US" sz="1200" dirty="0" smtClean="0"/>
              <a:t>服务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1187624" y="1091161"/>
            <a:ext cx="144016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生成</a:t>
            </a:r>
            <a:r>
              <a:rPr lang="en-US" altLang="zh-CN" sz="1200" dirty="0" smtClean="0"/>
              <a:t>spring </a:t>
            </a:r>
            <a:r>
              <a:rPr lang="zh-CN" altLang="en-US" sz="1200" dirty="0" smtClean="0"/>
              <a:t>上下文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843808" y="1110441"/>
            <a:ext cx="3187717" cy="415498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>
                <a:solidFill>
                  <a:srgbClr val="006600"/>
                </a:solidFill>
              </a:rPr>
              <a:t>Refreshing org.springframework.boot.context.embedded.AnnotationConfigEmbeddedWebApplicationContext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3808" y="1779153"/>
            <a:ext cx="3168352" cy="57708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>
                <a:solidFill>
                  <a:srgbClr val="006600"/>
                </a:solidFill>
              </a:rPr>
              <a:t>Starting service </a:t>
            </a:r>
            <a:r>
              <a:rPr lang="en-US" altLang="zh-CN" sz="1050" dirty="0" smtClean="0">
                <a:solidFill>
                  <a:srgbClr val="006600"/>
                </a:solidFill>
              </a:rPr>
              <a:t>Tomcat</a:t>
            </a:r>
          </a:p>
          <a:p>
            <a:pPr latinLnBrk="1"/>
            <a:r>
              <a:rPr lang="en-US" altLang="zh-CN" sz="1050" dirty="0" smtClean="0">
                <a:solidFill>
                  <a:srgbClr val="006600"/>
                </a:solidFill>
              </a:rPr>
              <a:t>Starting Servlet Engine: </a:t>
            </a:r>
            <a:r>
              <a:rPr lang="en-US" altLang="zh-CN" sz="1050" dirty="0">
                <a:solidFill>
                  <a:srgbClr val="006600"/>
                </a:solidFill>
              </a:rPr>
              <a:t>Apache </a:t>
            </a:r>
            <a:r>
              <a:rPr lang="en-US" altLang="zh-CN" sz="1050" dirty="0" smtClean="0">
                <a:solidFill>
                  <a:srgbClr val="006600"/>
                </a:solidFill>
              </a:rPr>
              <a:t>Tomcat/8.5.11</a:t>
            </a:r>
          </a:p>
          <a:p>
            <a:pPr latinLnBrk="1"/>
            <a:r>
              <a:rPr lang="en-US" altLang="zh-CN" sz="1050" dirty="0">
                <a:solidFill>
                  <a:srgbClr val="006600"/>
                </a:solidFill>
              </a:rPr>
              <a:t>Initializing Spring embedded </a:t>
            </a:r>
            <a:r>
              <a:rPr lang="en-US" altLang="zh-CN" sz="1050" dirty="0" err="1">
                <a:solidFill>
                  <a:srgbClr val="006600"/>
                </a:solidFill>
              </a:rPr>
              <a:t>WebApplicationContext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87624" y="2819823"/>
            <a:ext cx="1440160" cy="100811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加载</a:t>
            </a:r>
            <a:r>
              <a:rPr lang="en-US" altLang="zh-CN" sz="1200" dirty="0" smtClean="0"/>
              <a:t>web.xml</a:t>
            </a:r>
          </a:p>
          <a:p>
            <a:pPr algn="ctr"/>
            <a:r>
              <a:rPr lang="zh-CN" altLang="en-US" sz="1200" dirty="0"/>
              <a:t>解析标签、按顺序</a:t>
            </a:r>
            <a:r>
              <a:rPr lang="zh-CN" altLang="en-US" sz="1200" dirty="0" smtClean="0"/>
              <a:t>实例化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4099814" y="4269217"/>
            <a:ext cx="144016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tomcat</a:t>
            </a:r>
            <a:r>
              <a:rPr lang="zh-CN" altLang="en-US" sz="1200" dirty="0" smtClean="0"/>
              <a:t>启动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724128" y="4358283"/>
            <a:ext cx="3168352" cy="25391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>
                <a:solidFill>
                  <a:srgbClr val="006600"/>
                </a:solidFill>
              </a:rPr>
              <a:t>Tomcat started on port(s): 8080 (http)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3808" y="3223870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 err="1"/>
              <a:t>ContextLoaderListener</a:t>
            </a:r>
            <a:endParaRPr lang="zh-CN" alt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2843808" y="2906339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 err="1"/>
              <a:t>WebAppRootListener</a:t>
            </a:r>
            <a:endParaRPr lang="zh-CN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2843808" y="2588808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 err="1"/>
              <a:t>CharacterEncodingFilter</a:t>
            </a:r>
            <a:endParaRPr lang="zh-CN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2843808" y="3541401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 smtClean="0"/>
              <a:t>DispatcherServlet</a:t>
            </a:r>
            <a:endParaRPr lang="zh-CN" altLang="en-US" sz="1050" dirty="0"/>
          </a:p>
        </p:txBody>
      </p:sp>
      <p:sp>
        <p:nvSpPr>
          <p:cNvPr id="7" name="矩形 6"/>
          <p:cNvSpPr/>
          <p:nvPr/>
        </p:nvSpPr>
        <p:spPr>
          <a:xfrm>
            <a:off x="4446873" y="2886204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 smtClean="0">
                <a:solidFill>
                  <a:srgbClr val="0070C0"/>
                </a:solidFill>
              </a:rPr>
              <a:t>获得物理路径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27984" y="2596632"/>
            <a:ext cx="85792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 smtClean="0">
                <a:solidFill>
                  <a:srgbClr val="0070C0"/>
                </a:solidFill>
              </a:rPr>
              <a:t>编码过滤器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39768" y="3147814"/>
            <a:ext cx="168430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0070C0"/>
                </a:solidFill>
              </a:rPr>
              <a:t>启动</a:t>
            </a:r>
            <a:r>
              <a:rPr lang="en-US" altLang="zh-CN" sz="1050" dirty="0">
                <a:solidFill>
                  <a:srgbClr val="0070C0"/>
                </a:solidFill>
              </a:rPr>
              <a:t>Spring</a:t>
            </a:r>
            <a:r>
              <a:rPr lang="zh-CN" altLang="en-US" sz="1050" dirty="0" smtClean="0">
                <a:solidFill>
                  <a:srgbClr val="0070C0"/>
                </a:solidFill>
              </a:rPr>
              <a:t>容器，实现</a:t>
            </a:r>
            <a:r>
              <a:rPr lang="zh-CN" altLang="en-US" sz="1050" dirty="0">
                <a:solidFill>
                  <a:srgbClr val="0070C0"/>
                </a:solidFill>
              </a:rPr>
              <a:t>了</a:t>
            </a:r>
            <a:r>
              <a:rPr lang="en-US" altLang="zh-CN" sz="1050" dirty="0" err="1" smtClean="0">
                <a:solidFill>
                  <a:srgbClr val="0070C0"/>
                </a:solidFill>
              </a:rPr>
              <a:t>ServletContextListener</a:t>
            </a:r>
            <a:r>
              <a:rPr lang="zh-CN" altLang="en-US" sz="1050" dirty="0" smtClean="0">
                <a:solidFill>
                  <a:srgbClr val="0070C0"/>
                </a:solidFill>
              </a:rPr>
              <a:t>接口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32663" y="3579862"/>
            <a:ext cx="14221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 smtClean="0">
                <a:solidFill>
                  <a:srgbClr val="0070C0"/>
                </a:solidFill>
              </a:rPr>
              <a:t>配置</a:t>
            </a:r>
            <a:r>
              <a:rPr lang="en-US" altLang="zh-CN" sz="1050" dirty="0">
                <a:solidFill>
                  <a:srgbClr val="0070C0"/>
                </a:solidFill>
              </a:rPr>
              <a:t>DispatcherServlet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68144" y="3549919"/>
            <a:ext cx="1253371" cy="41549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050" dirty="0" err="1" smtClean="0">
                <a:solidFill>
                  <a:srgbClr val="006600"/>
                </a:solidFill>
              </a:rPr>
              <a:t>ServletRegistrationBean</a:t>
            </a:r>
            <a:r>
              <a:rPr lang="zh-CN" altLang="en-US" sz="1050" dirty="0" smtClean="0">
                <a:solidFill>
                  <a:srgbClr val="006600"/>
                </a:solidFill>
              </a:rPr>
              <a:t>注入</a:t>
            </a:r>
            <a:r>
              <a:rPr lang="en-US" altLang="zh-CN" sz="1050" dirty="0" smtClean="0">
                <a:solidFill>
                  <a:srgbClr val="006600"/>
                </a:solidFill>
              </a:rPr>
              <a:t>servlet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55442" y="2596632"/>
            <a:ext cx="1457450" cy="26161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050" dirty="0" err="1">
                <a:solidFill>
                  <a:srgbClr val="006600"/>
                </a:solidFill>
              </a:rPr>
              <a:t>FilterRegistrationBean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43808" y="3858933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 smtClean="0"/>
              <a:t>Spring</a:t>
            </a:r>
            <a:r>
              <a:rPr lang="zh-CN" altLang="en-US" sz="1050" dirty="0" smtClean="0"/>
              <a:t>嵌入的</a:t>
            </a:r>
            <a:r>
              <a:rPr lang="en-US" altLang="zh-CN" sz="1050" dirty="0" smtClean="0"/>
              <a:t>Hibernate</a:t>
            </a:r>
            <a:endParaRPr lang="zh-CN" altLang="en-US" sz="1050" dirty="0"/>
          </a:p>
        </p:txBody>
      </p:sp>
      <p:sp>
        <p:nvSpPr>
          <p:cNvPr id="26" name="左大括号 25"/>
          <p:cNvSpPr/>
          <p:nvPr/>
        </p:nvSpPr>
        <p:spPr>
          <a:xfrm>
            <a:off x="2640509" y="2594744"/>
            <a:ext cx="144016" cy="1512168"/>
          </a:xfrm>
          <a:prstGeom prst="leftBrace">
            <a:avLst>
              <a:gd name="adj1" fmla="val 8990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07604" y="4269217"/>
            <a:ext cx="180020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解析</a:t>
            </a:r>
            <a:r>
              <a:rPr lang="en-US" altLang="zh-CN" sz="1200" dirty="0" err="1" smtClean="0"/>
              <a:t>application.properties</a:t>
            </a:r>
            <a:endParaRPr lang="zh-CN" altLang="en-US" sz="1200" dirty="0"/>
          </a:p>
        </p:txBody>
      </p:sp>
      <p:cxnSp>
        <p:nvCxnSpPr>
          <p:cNvPr id="30" name="直接箭头连接符 29"/>
          <p:cNvCxnSpPr>
            <a:stCxn id="4" idx="2"/>
            <a:endCxn id="9" idx="0"/>
          </p:cNvCxnSpPr>
          <p:nvPr/>
        </p:nvCxnSpPr>
        <p:spPr>
          <a:xfrm>
            <a:off x="1907704" y="771550"/>
            <a:ext cx="0" cy="319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2"/>
            <a:endCxn id="8" idx="0"/>
          </p:cNvCxnSpPr>
          <p:nvPr/>
        </p:nvCxnSpPr>
        <p:spPr>
          <a:xfrm>
            <a:off x="1907704" y="1523209"/>
            <a:ext cx="0" cy="328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2"/>
            <a:endCxn id="12" idx="0"/>
          </p:cNvCxnSpPr>
          <p:nvPr/>
        </p:nvCxnSpPr>
        <p:spPr>
          <a:xfrm>
            <a:off x="1907704" y="2283718"/>
            <a:ext cx="0" cy="536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2" idx="2"/>
            <a:endCxn id="31" idx="0"/>
          </p:cNvCxnSpPr>
          <p:nvPr/>
        </p:nvCxnSpPr>
        <p:spPr>
          <a:xfrm>
            <a:off x="1907704" y="3827935"/>
            <a:ext cx="0" cy="441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1" idx="3"/>
            <a:endCxn id="14" idx="1"/>
          </p:cNvCxnSpPr>
          <p:nvPr/>
        </p:nvCxnSpPr>
        <p:spPr>
          <a:xfrm>
            <a:off x="2807804" y="4485241"/>
            <a:ext cx="12920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993831" y="4701265"/>
            <a:ext cx="193149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 smtClean="0">
                <a:solidFill>
                  <a:srgbClr val="0070C0"/>
                </a:solidFill>
              </a:rPr>
              <a:t>配置之后才能运行</a:t>
            </a:r>
            <a:r>
              <a:rPr lang="en-US" altLang="zh-CN" sz="1050" dirty="0" smtClean="0">
                <a:solidFill>
                  <a:srgbClr val="0070C0"/>
                </a:solidFill>
              </a:rPr>
              <a:t>controller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45" name="左大括号 44"/>
          <p:cNvSpPr/>
          <p:nvPr/>
        </p:nvSpPr>
        <p:spPr>
          <a:xfrm>
            <a:off x="683568" y="1687439"/>
            <a:ext cx="261642" cy="3267742"/>
          </a:xfrm>
          <a:prstGeom prst="leftBrace">
            <a:avLst>
              <a:gd name="adj1" fmla="val 1215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16200000">
            <a:off x="-390726" y="3147156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Spring Boot</a:t>
            </a:r>
            <a:r>
              <a:rPr lang="zh-CN" altLang="en-US" dirty="0" smtClean="0">
                <a:solidFill>
                  <a:srgbClr val="006600"/>
                </a:solidFill>
              </a:rPr>
              <a:t>封装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9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41481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web.xml</a:t>
            </a:r>
            <a:r>
              <a:rPr lang="zh-CN" altLang="en-US" dirty="0" smtClean="0"/>
              <a:t>载入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r>
              <a:rPr lang="en-US" altLang="zh-CN" dirty="0" err="1" smtClean="0"/>
              <a:t>classloader</a:t>
            </a:r>
            <a:r>
              <a:rPr lang="zh-CN" altLang="en-US" dirty="0" smtClean="0"/>
              <a:t>执行过程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36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纯纯纯雅黑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316</Words>
  <Application>Microsoft Office PowerPoint</Application>
  <PresentationFormat>全屏显示(16:9)</PresentationFormat>
  <Paragraphs>93</Paragraphs>
  <Slides>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郎逸聪</dc:creator>
  <cp:lastModifiedBy>AutoBVT</cp:lastModifiedBy>
  <cp:revision>32</cp:revision>
  <dcterms:created xsi:type="dcterms:W3CDTF">2017-05-06T01:19:35Z</dcterms:created>
  <dcterms:modified xsi:type="dcterms:W3CDTF">2017-05-06T07:41:34Z</dcterms:modified>
</cp:coreProperties>
</file>