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63" r:id="rId3"/>
    <p:sldId id="257" r:id="rId4"/>
    <p:sldId id="258" r:id="rId5"/>
    <p:sldId id="279" r:id="rId6"/>
    <p:sldId id="266" r:id="rId7"/>
    <p:sldId id="274" r:id="rId8"/>
    <p:sldId id="276" r:id="rId9"/>
    <p:sldId id="278" r:id="rId10"/>
    <p:sldId id="264" r:id="rId11"/>
    <p:sldId id="272" r:id="rId12"/>
    <p:sldId id="280" r:id="rId13"/>
    <p:sldId id="261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5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38"/>
    <p:restoredTop sz="85871"/>
  </p:normalViewPr>
  <p:slideViewPr>
    <p:cSldViewPr snapToObjects="1">
      <p:cViewPr varScale="1">
        <p:scale>
          <a:sx n="101" d="100"/>
          <a:sy n="101" d="100"/>
        </p:scale>
        <p:origin x="1000" y="184"/>
      </p:cViewPr>
      <p:guideLst>
        <p:guide orient="horz" pos="212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07D56C-B401-944F-B436-F2378548AA56}" type="doc">
      <dgm:prSet loTypeId="urn:microsoft.com/office/officeart/2005/8/layout/hProcess9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C18637-88C1-4B48-9819-7ACAC0821CB5}">
      <dgm:prSet phldrT="[Text]"/>
      <dgm:spPr/>
      <dgm:t>
        <a:bodyPr/>
        <a:lstStyle/>
        <a:p>
          <a:r>
            <a:rPr lang="en-US"/>
            <a:t>Data Extraction</a:t>
          </a:r>
          <a:endParaRPr lang="en-US" dirty="0"/>
        </a:p>
      </dgm:t>
    </dgm:pt>
    <dgm:pt modelId="{C2982B3E-3AEF-314A-B2A4-ED7549F0BC40}" type="parTrans" cxnId="{E7702125-8C5E-AD42-AF10-1FA08BFFF1D2}">
      <dgm:prSet/>
      <dgm:spPr/>
      <dgm:t>
        <a:bodyPr/>
        <a:lstStyle/>
        <a:p>
          <a:endParaRPr lang="en-US"/>
        </a:p>
      </dgm:t>
    </dgm:pt>
    <dgm:pt modelId="{1D200497-33DA-7343-BF1B-37BED26950FA}" type="sibTrans" cxnId="{E7702125-8C5E-AD42-AF10-1FA08BFFF1D2}">
      <dgm:prSet/>
      <dgm:spPr/>
      <dgm:t>
        <a:bodyPr/>
        <a:lstStyle/>
        <a:p>
          <a:endParaRPr lang="en-US"/>
        </a:p>
      </dgm:t>
    </dgm:pt>
    <dgm:pt modelId="{5ADE5CE9-F98D-1941-9B0C-EB9896D3F42D}">
      <dgm:prSet phldrT="[Text]"/>
      <dgm:spPr/>
      <dgm:t>
        <a:bodyPr/>
        <a:lstStyle/>
        <a:p>
          <a:r>
            <a:rPr lang="en-US" dirty="0"/>
            <a:t>Data Transformation</a:t>
          </a:r>
        </a:p>
      </dgm:t>
    </dgm:pt>
    <dgm:pt modelId="{36D5F651-1356-3D4D-A241-211483A6838F}" type="parTrans" cxnId="{D379DD0A-417B-8B46-B20F-491DD751CE9A}">
      <dgm:prSet/>
      <dgm:spPr/>
      <dgm:t>
        <a:bodyPr/>
        <a:lstStyle/>
        <a:p>
          <a:endParaRPr lang="en-US"/>
        </a:p>
      </dgm:t>
    </dgm:pt>
    <dgm:pt modelId="{24591E85-CB3B-6945-9941-1AF5CF88695C}" type="sibTrans" cxnId="{D379DD0A-417B-8B46-B20F-491DD751CE9A}">
      <dgm:prSet/>
      <dgm:spPr/>
      <dgm:t>
        <a:bodyPr/>
        <a:lstStyle/>
        <a:p>
          <a:endParaRPr lang="en-US"/>
        </a:p>
      </dgm:t>
    </dgm:pt>
    <dgm:pt modelId="{6DA212AF-E32D-B54B-93DA-B7501C691035}">
      <dgm:prSet/>
      <dgm:spPr/>
      <dgm:t>
        <a:bodyPr/>
        <a:lstStyle/>
        <a:p>
          <a:r>
            <a:rPr lang="en-US" dirty="0"/>
            <a:t>Data Cleaning</a:t>
          </a:r>
        </a:p>
      </dgm:t>
    </dgm:pt>
    <dgm:pt modelId="{5FF4D3AD-8A46-EA40-9285-1A943A670A6E}" type="parTrans" cxnId="{338D4EA3-A1CE-B44A-BA3E-9FC3DA401F2E}">
      <dgm:prSet/>
      <dgm:spPr/>
      <dgm:t>
        <a:bodyPr/>
        <a:lstStyle/>
        <a:p>
          <a:endParaRPr lang="en-US"/>
        </a:p>
      </dgm:t>
    </dgm:pt>
    <dgm:pt modelId="{A4CC0E43-24D0-DC46-A900-0A18057938E0}" type="sibTrans" cxnId="{338D4EA3-A1CE-B44A-BA3E-9FC3DA401F2E}">
      <dgm:prSet/>
      <dgm:spPr/>
      <dgm:t>
        <a:bodyPr/>
        <a:lstStyle/>
        <a:p>
          <a:endParaRPr lang="en-US"/>
        </a:p>
      </dgm:t>
    </dgm:pt>
    <dgm:pt modelId="{28AF880D-49DF-D847-B5B5-04FF94E91127}" type="pres">
      <dgm:prSet presAssocID="{5107D56C-B401-944F-B436-F2378548AA56}" presName="CompostProcess" presStyleCnt="0">
        <dgm:presLayoutVars>
          <dgm:dir/>
          <dgm:resizeHandles val="exact"/>
        </dgm:presLayoutVars>
      </dgm:prSet>
      <dgm:spPr/>
    </dgm:pt>
    <dgm:pt modelId="{EA72C64D-FCF0-7843-B669-F1A8AC3810CF}" type="pres">
      <dgm:prSet presAssocID="{5107D56C-B401-944F-B436-F2378548AA56}" presName="arrow" presStyleLbl="bgShp" presStyleIdx="0" presStyleCnt="1" custLinFactNeighborY="2439"/>
      <dgm:spPr/>
    </dgm:pt>
    <dgm:pt modelId="{8935F5BB-54B7-D24A-9517-5943714E3ABC}" type="pres">
      <dgm:prSet presAssocID="{5107D56C-B401-944F-B436-F2378548AA56}" presName="linearProcess" presStyleCnt="0"/>
      <dgm:spPr/>
    </dgm:pt>
    <dgm:pt modelId="{6D684D26-D241-9F4F-8A2B-8E9A37DA9834}" type="pres">
      <dgm:prSet presAssocID="{10C18637-88C1-4B48-9819-7ACAC0821CB5}" presName="textNode" presStyleLbl="node1" presStyleIdx="0" presStyleCnt="3" custScaleY="59899">
        <dgm:presLayoutVars>
          <dgm:bulletEnabled val="1"/>
        </dgm:presLayoutVars>
      </dgm:prSet>
      <dgm:spPr/>
    </dgm:pt>
    <dgm:pt modelId="{332A0CDC-BE87-274F-ABE1-17BAC71ABFCC}" type="pres">
      <dgm:prSet presAssocID="{1D200497-33DA-7343-BF1B-37BED26950FA}" presName="sibTrans" presStyleCnt="0"/>
      <dgm:spPr/>
    </dgm:pt>
    <dgm:pt modelId="{490D333B-1F17-BF43-9BBC-BD2BAF7815F6}" type="pres">
      <dgm:prSet presAssocID="{6DA212AF-E32D-B54B-93DA-B7501C691035}" presName="textNode" presStyleLbl="node1" presStyleIdx="1" presStyleCnt="3" custScaleY="59899">
        <dgm:presLayoutVars>
          <dgm:bulletEnabled val="1"/>
        </dgm:presLayoutVars>
      </dgm:prSet>
      <dgm:spPr/>
    </dgm:pt>
    <dgm:pt modelId="{B45CD1A2-B1B3-2A4C-B4DE-68773CEA1FD4}" type="pres">
      <dgm:prSet presAssocID="{A4CC0E43-24D0-DC46-A900-0A18057938E0}" presName="sibTrans" presStyleCnt="0"/>
      <dgm:spPr/>
    </dgm:pt>
    <dgm:pt modelId="{11144F2D-45EB-8247-95D5-B4E5E095867F}" type="pres">
      <dgm:prSet presAssocID="{5ADE5CE9-F98D-1941-9B0C-EB9896D3F42D}" presName="textNode" presStyleLbl="node1" presStyleIdx="2" presStyleCnt="3" custScaleY="59899">
        <dgm:presLayoutVars>
          <dgm:bulletEnabled val="1"/>
        </dgm:presLayoutVars>
      </dgm:prSet>
      <dgm:spPr/>
    </dgm:pt>
  </dgm:ptLst>
  <dgm:cxnLst>
    <dgm:cxn modelId="{D379DD0A-417B-8B46-B20F-491DD751CE9A}" srcId="{5107D56C-B401-944F-B436-F2378548AA56}" destId="{5ADE5CE9-F98D-1941-9B0C-EB9896D3F42D}" srcOrd="2" destOrd="0" parTransId="{36D5F651-1356-3D4D-A241-211483A6838F}" sibTransId="{24591E85-CB3B-6945-9941-1AF5CF88695C}"/>
    <dgm:cxn modelId="{E7702125-8C5E-AD42-AF10-1FA08BFFF1D2}" srcId="{5107D56C-B401-944F-B436-F2378548AA56}" destId="{10C18637-88C1-4B48-9819-7ACAC0821CB5}" srcOrd="0" destOrd="0" parTransId="{C2982B3E-3AEF-314A-B2A4-ED7549F0BC40}" sibTransId="{1D200497-33DA-7343-BF1B-37BED26950FA}"/>
    <dgm:cxn modelId="{6B713766-6CEB-6240-926B-F0581BE7CBFC}" type="presOf" srcId="{10C18637-88C1-4B48-9819-7ACAC0821CB5}" destId="{6D684D26-D241-9F4F-8A2B-8E9A37DA9834}" srcOrd="0" destOrd="0" presId="urn:microsoft.com/office/officeart/2005/8/layout/hProcess9"/>
    <dgm:cxn modelId="{DA516898-4495-5647-8D2C-7D157E7B7EBC}" type="presOf" srcId="{6DA212AF-E32D-B54B-93DA-B7501C691035}" destId="{490D333B-1F17-BF43-9BBC-BD2BAF7815F6}" srcOrd="0" destOrd="0" presId="urn:microsoft.com/office/officeart/2005/8/layout/hProcess9"/>
    <dgm:cxn modelId="{338D4EA3-A1CE-B44A-BA3E-9FC3DA401F2E}" srcId="{5107D56C-B401-944F-B436-F2378548AA56}" destId="{6DA212AF-E32D-B54B-93DA-B7501C691035}" srcOrd="1" destOrd="0" parTransId="{5FF4D3AD-8A46-EA40-9285-1A943A670A6E}" sibTransId="{A4CC0E43-24D0-DC46-A900-0A18057938E0}"/>
    <dgm:cxn modelId="{8EDAFCD2-20D7-DA4C-8C82-7B6D296B6E66}" type="presOf" srcId="{5107D56C-B401-944F-B436-F2378548AA56}" destId="{28AF880D-49DF-D847-B5B5-04FF94E91127}" srcOrd="0" destOrd="0" presId="urn:microsoft.com/office/officeart/2005/8/layout/hProcess9"/>
    <dgm:cxn modelId="{C31AB1F0-E4D9-A940-A736-8C1DBA9D8868}" type="presOf" srcId="{5ADE5CE9-F98D-1941-9B0C-EB9896D3F42D}" destId="{11144F2D-45EB-8247-95D5-B4E5E095867F}" srcOrd="0" destOrd="0" presId="urn:microsoft.com/office/officeart/2005/8/layout/hProcess9"/>
    <dgm:cxn modelId="{B8344E05-2A8C-B94C-9CAC-01DEAC1A7CAF}" type="presParOf" srcId="{28AF880D-49DF-D847-B5B5-04FF94E91127}" destId="{EA72C64D-FCF0-7843-B669-F1A8AC3810CF}" srcOrd="0" destOrd="0" presId="urn:microsoft.com/office/officeart/2005/8/layout/hProcess9"/>
    <dgm:cxn modelId="{9EFF6E75-867C-B54A-B783-BD04298EC342}" type="presParOf" srcId="{28AF880D-49DF-D847-B5B5-04FF94E91127}" destId="{8935F5BB-54B7-D24A-9517-5943714E3ABC}" srcOrd="1" destOrd="0" presId="urn:microsoft.com/office/officeart/2005/8/layout/hProcess9"/>
    <dgm:cxn modelId="{0248C3E9-B2DD-E247-B638-6C7CCFD0D9B1}" type="presParOf" srcId="{8935F5BB-54B7-D24A-9517-5943714E3ABC}" destId="{6D684D26-D241-9F4F-8A2B-8E9A37DA9834}" srcOrd="0" destOrd="0" presId="urn:microsoft.com/office/officeart/2005/8/layout/hProcess9"/>
    <dgm:cxn modelId="{83EB1C26-36B9-FE43-BD35-05008568459A}" type="presParOf" srcId="{8935F5BB-54B7-D24A-9517-5943714E3ABC}" destId="{332A0CDC-BE87-274F-ABE1-17BAC71ABFCC}" srcOrd="1" destOrd="0" presId="urn:microsoft.com/office/officeart/2005/8/layout/hProcess9"/>
    <dgm:cxn modelId="{52DA7EDC-F3E8-5B4C-81BC-849CB0389D53}" type="presParOf" srcId="{8935F5BB-54B7-D24A-9517-5943714E3ABC}" destId="{490D333B-1F17-BF43-9BBC-BD2BAF7815F6}" srcOrd="2" destOrd="0" presId="urn:microsoft.com/office/officeart/2005/8/layout/hProcess9"/>
    <dgm:cxn modelId="{85E54F13-7C3B-584D-A785-BDBF4863714A}" type="presParOf" srcId="{8935F5BB-54B7-D24A-9517-5943714E3ABC}" destId="{B45CD1A2-B1B3-2A4C-B4DE-68773CEA1FD4}" srcOrd="3" destOrd="0" presId="urn:microsoft.com/office/officeart/2005/8/layout/hProcess9"/>
    <dgm:cxn modelId="{55032FC8-C1BD-F442-9E1C-E2DD4EC68E20}" type="presParOf" srcId="{8935F5BB-54B7-D24A-9517-5943714E3ABC}" destId="{11144F2D-45EB-8247-95D5-B4E5E095867F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25413D-20AA-4F87-B7CC-E557B0F43CA8}" type="doc">
      <dgm:prSet loTypeId="urn:microsoft.com/office/officeart/2005/8/layout/hierarchy1#1" loCatId="hierarchy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en-US"/>
        </a:p>
      </dgm:t>
    </dgm:pt>
    <dgm:pt modelId="{A24713C7-4285-4C86-9083-9B7EDD98FF4D}">
      <dgm:prSet/>
      <dgm:spPr/>
      <dgm:t>
        <a:bodyPr/>
        <a:lstStyle/>
        <a:p>
          <a:pPr>
            <a:spcAft>
              <a:spcPts val="600"/>
            </a:spcAft>
          </a:pPr>
          <a:r>
            <a:rPr lang="en-US" dirty="0"/>
            <a:t>Geospatial</a:t>
          </a:r>
        </a:p>
        <a:p>
          <a:pPr>
            <a:spcAft>
              <a:spcPts val="600"/>
            </a:spcAft>
          </a:pPr>
          <a:r>
            <a:rPr lang="en-US" dirty="0"/>
            <a:t> Analysis</a:t>
          </a:r>
        </a:p>
      </dgm:t>
    </dgm:pt>
    <dgm:pt modelId="{06C5EE15-203C-4AD8-8B8D-0125FAD6B533}" type="parTrans" cxnId="{9F4BCFD6-8F42-4D95-BFF7-04E5619E66E4}">
      <dgm:prSet/>
      <dgm:spPr/>
      <dgm:t>
        <a:bodyPr/>
        <a:lstStyle/>
        <a:p>
          <a:endParaRPr lang="en-US"/>
        </a:p>
      </dgm:t>
    </dgm:pt>
    <dgm:pt modelId="{028A960B-2057-411C-8E0F-AAA16ECF6343}" type="sibTrans" cxnId="{9F4BCFD6-8F42-4D95-BFF7-04E5619E66E4}">
      <dgm:prSet/>
      <dgm:spPr/>
      <dgm:t>
        <a:bodyPr/>
        <a:lstStyle/>
        <a:p>
          <a:endParaRPr lang="en-US"/>
        </a:p>
      </dgm:t>
    </dgm:pt>
    <dgm:pt modelId="{C5809A96-0C21-40C1-8E98-1BFFC63C4CF3}">
      <dgm:prSet/>
      <dgm:spPr/>
      <dgm:t>
        <a:bodyPr/>
        <a:lstStyle/>
        <a:p>
          <a:r>
            <a:rPr lang="en-US" dirty="0"/>
            <a:t>Recommendation</a:t>
          </a:r>
        </a:p>
        <a:p>
          <a:r>
            <a:rPr lang="en-US" dirty="0"/>
            <a:t>System</a:t>
          </a:r>
        </a:p>
      </dgm:t>
    </dgm:pt>
    <dgm:pt modelId="{50453F8D-4ACA-495E-8D98-B5F5138AB2B2}" type="parTrans" cxnId="{72B0516D-C935-42DA-A396-A99DA9E99B8D}">
      <dgm:prSet/>
      <dgm:spPr/>
      <dgm:t>
        <a:bodyPr/>
        <a:lstStyle/>
        <a:p>
          <a:endParaRPr lang="en-US"/>
        </a:p>
      </dgm:t>
    </dgm:pt>
    <dgm:pt modelId="{35790D27-C9EB-4400-838A-53F2112DAC4C}" type="sibTrans" cxnId="{72B0516D-C935-42DA-A396-A99DA9E99B8D}">
      <dgm:prSet/>
      <dgm:spPr/>
      <dgm:t>
        <a:bodyPr/>
        <a:lstStyle/>
        <a:p>
          <a:endParaRPr lang="en-US"/>
        </a:p>
      </dgm:t>
    </dgm:pt>
    <dgm:pt modelId="{A60F8C8F-BE56-420B-A25C-5C884F32B0CE}">
      <dgm:prSet/>
      <dgm:spPr/>
      <dgm:t>
        <a:bodyPr/>
        <a:lstStyle/>
        <a:p>
          <a:pPr>
            <a:lnSpc>
              <a:spcPct val="90000"/>
            </a:lnSpc>
            <a:spcAft>
              <a:spcPts val="0"/>
            </a:spcAft>
          </a:pPr>
          <a:r>
            <a:rPr lang="en-US" dirty="0"/>
            <a:t>Stock</a:t>
          </a:r>
        </a:p>
        <a:p>
          <a:pPr>
            <a:lnSpc>
              <a:spcPct val="60000"/>
            </a:lnSpc>
            <a:spcAft>
              <a:spcPts val="0"/>
            </a:spcAft>
          </a:pPr>
          <a:r>
            <a:rPr lang="en-US" dirty="0"/>
            <a:t>Management</a:t>
          </a:r>
        </a:p>
        <a:p>
          <a:pPr>
            <a:lnSpc>
              <a:spcPct val="90000"/>
            </a:lnSpc>
            <a:spcAft>
              <a:spcPts val="0"/>
            </a:spcAft>
          </a:pPr>
          <a:r>
            <a:rPr lang="en-US" dirty="0"/>
            <a:t>System</a:t>
          </a:r>
        </a:p>
      </dgm:t>
    </dgm:pt>
    <dgm:pt modelId="{A0D92BA6-09CE-40A6-95EE-483C99B7B513}" type="parTrans" cxnId="{586136FF-6D49-4A3E-B667-613F3AEBA22F}">
      <dgm:prSet/>
      <dgm:spPr/>
      <dgm:t>
        <a:bodyPr/>
        <a:lstStyle/>
        <a:p>
          <a:endParaRPr lang="en-US"/>
        </a:p>
      </dgm:t>
    </dgm:pt>
    <dgm:pt modelId="{2E02BDC0-7E17-45FF-AD2B-67D8A50C5626}" type="sibTrans" cxnId="{586136FF-6D49-4A3E-B667-613F3AEBA22F}">
      <dgm:prSet/>
      <dgm:spPr/>
      <dgm:t>
        <a:bodyPr/>
        <a:lstStyle/>
        <a:p>
          <a:endParaRPr lang="en-US"/>
        </a:p>
      </dgm:t>
    </dgm:pt>
    <dgm:pt modelId="{ED3D973A-E75B-F540-B562-79827539BB36}" type="pres">
      <dgm:prSet presAssocID="{F725413D-20AA-4F87-B7CC-E557B0F43CA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0B2BCFF-82B8-C14A-BB55-19FD2352C194}" type="pres">
      <dgm:prSet presAssocID="{A24713C7-4285-4C86-9083-9B7EDD98FF4D}" presName="hierRoot1" presStyleCnt="0"/>
      <dgm:spPr/>
    </dgm:pt>
    <dgm:pt modelId="{941E2F7B-3125-DB4E-874B-EC13FC6D57CD}" type="pres">
      <dgm:prSet presAssocID="{A24713C7-4285-4C86-9083-9B7EDD98FF4D}" presName="composite" presStyleCnt="0"/>
      <dgm:spPr/>
    </dgm:pt>
    <dgm:pt modelId="{8B00BB76-262B-A14F-ACEF-5300A714CD6E}" type="pres">
      <dgm:prSet presAssocID="{A24713C7-4285-4C86-9083-9B7EDD98FF4D}" presName="background" presStyleLbl="node0" presStyleIdx="0" presStyleCnt="3"/>
      <dgm:spPr/>
    </dgm:pt>
    <dgm:pt modelId="{4B5710C4-E38F-7340-A739-8D25FEF0B82D}" type="pres">
      <dgm:prSet presAssocID="{A24713C7-4285-4C86-9083-9B7EDD98FF4D}" presName="text" presStyleLbl="fgAcc0" presStyleIdx="0" presStyleCnt="3">
        <dgm:presLayoutVars>
          <dgm:chPref val="3"/>
        </dgm:presLayoutVars>
      </dgm:prSet>
      <dgm:spPr/>
    </dgm:pt>
    <dgm:pt modelId="{79716C9D-8CD8-CB4F-BBE1-8AFF2DF6749F}" type="pres">
      <dgm:prSet presAssocID="{A24713C7-4285-4C86-9083-9B7EDD98FF4D}" presName="hierChild2" presStyleCnt="0"/>
      <dgm:spPr/>
    </dgm:pt>
    <dgm:pt modelId="{613A52E5-EF27-5D44-9B2E-02E5C47F942C}" type="pres">
      <dgm:prSet presAssocID="{C5809A96-0C21-40C1-8E98-1BFFC63C4CF3}" presName="hierRoot1" presStyleCnt="0"/>
      <dgm:spPr/>
    </dgm:pt>
    <dgm:pt modelId="{7AF239EE-8493-9044-8B66-F40D79A65ECE}" type="pres">
      <dgm:prSet presAssocID="{C5809A96-0C21-40C1-8E98-1BFFC63C4CF3}" presName="composite" presStyleCnt="0"/>
      <dgm:spPr/>
    </dgm:pt>
    <dgm:pt modelId="{939D22FE-65AF-6B4E-A2E3-C0190A1A7FAD}" type="pres">
      <dgm:prSet presAssocID="{C5809A96-0C21-40C1-8E98-1BFFC63C4CF3}" presName="background" presStyleLbl="node0" presStyleIdx="1" presStyleCnt="3"/>
      <dgm:spPr/>
    </dgm:pt>
    <dgm:pt modelId="{90FAA6E1-2EA0-3C4E-97C2-E6A76682043A}" type="pres">
      <dgm:prSet presAssocID="{C5809A96-0C21-40C1-8E98-1BFFC63C4CF3}" presName="text" presStyleLbl="fgAcc0" presStyleIdx="1" presStyleCnt="3">
        <dgm:presLayoutVars>
          <dgm:chPref val="3"/>
        </dgm:presLayoutVars>
      </dgm:prSet>
      <dgm:spPr/>
    </dgm:pt>
    <dgm:pt modelId="{8DBED973-CF4E-F74F-840A-D9C21BF74D96}" type="pres">
      <dgm:prSet presAssocID="{C5809A96-0C21-40C1-8E98-1BFFC63C4CF3}" presName="hierChild2" presStyleCnt="0"/>
      <dgm:spPr/>
    </dgm:pt>
    <dgm:pt modelId="{C80374A9-1D92-4E47-A86F-EC4741E6340C}" type="pres">
      <dgm:prSet presAssocID="{A60F8C8F-BE56-420B-A25C-5C884F32B0CE}" presName="hierRoot1" presStyleCnt="0"/>
      <dgm:spPr/>
    </dgm:pt>
    <dgm:pt modelId="{123603F8-3473-174E-B7EF-677EA1D86F16}" type="pres">
      <dgm:prSet presAssocID="{A60F8C8F-BE56-420B-A25C-5C884F32B0CE}" presName="composite" presStyleCnt="0"/>
      <dgm:spPr/>
    </dgm:pt>
    <dgm:pt modelId="{83A8AF76-41B1-2E4D-9956-86B71362042A}" type="pres">
      <dgm:prSet presAssocID="{A60F8C8F-BE56-420B-A25C-5C884F32B0CE}" presName="background" presStyleLbl="node0" presStyleIdx="2" presStyleCnt="3"/>
      <dgm:spPr/>
    </dgm:pt>
    <dgm:pt modelId="{D194DC6B-4DC4-4046-B07E-781997935813}" type="pres">
      <dgm:prSet presAssocID="{A60F8C8F-BE56-420B-A25C-5C884F32B0CE}" presName="text" presStyleLbl="fgAcc0" presStyleIdx="2" presStyleCnt="3">
        <dgm:presLayoutVars>
          <dgm:chPref val="3"/>
        </dgm:presLayoutVars>
      </dgm:prSet>
      <dgm:spPr/>
    </dgm:pt>
    <dgm:pt modelId="{209D0326-002F-AA41-A9C6-495BEFB493CB}" type="pres">
      <dgm:prSet presAssocID="{A60F8C8F-BE56-420B-A25C-5C884F32B0CE}" presName="hierChild2" presStyleCnt="0"/>
      <dgm:spPr/>
    </dgm:pt>
  </dgm:ptLst>
  <dgm:cxnLst>
    <dgm:cxn modelId="{5974ED32-9D73-464D-8D64-082C2142AC45}" type="presOf" srcId="{A60F8C8F-BE56-420B-A25C-5C884F32B0CE}" destId="{D194DC6B-4DC4-4046-B07E-781997935813}" srcOrd="0" destOrd="0" presId="urn:microsoft.com/office/officeart/2005/8/layout/hierarchy1#1"/>
    <dgm:cxn modelId="{31EF7446-B8A0-F749-9B9D-AF4B73E884AE}" type="presOf" srcId="{A24713C7-4285-4C86-9083-9B7EDD98FF4D}" destId="{4B5710C4-E38F-7340-A739-8D25FEF0B82D}" srcOrd="0" destOrd="0" presId="urn:microsoft.com/office/officeart/2005/8/layout/hierarchy1#1"/>
    <dgm:cxn modelId="{D8648A69-0F51-5A4E-B0E5-32CF469A8995}" type="presOf" srcId="{F725413D-20AA-4F87-B7CC-E557B0F43CA8}" destId="{ED3D973A-E75B-F540-B562-79827539BB36}" srcOrd="0" destOrd="0" presId="urn:microsoft.com/office/officeart/2005/8/layout/hierarchy1#1"/>
    <dgm:cxn modelId="{72B0516D-C935-42DA-A396-A99DA9E99B8D}" srcId="{F725413D-20AA-4F87-B7CC-E557B0F43CA8}" destId="{C5809A96-0C21-40C1-8E98-1BFFC63C4CF3}" srcOrd="1" destOrd="0" parTransId="{50453F8D-4ACA-495E-8D98-B5F5138AB2B2}" sibTransId="{35790D27-C9EB-4400-838A-53F2112DAC4C}"/>
    <dgm:cxn modelId="{9F4BCFD6-8F42-4D95-BFF7-04E5619E66E4}" srcId="{F725413D-20AA-4F87-B7CC-E557B0F43CA8}" destId="{A24713C7-4285-4C86-9083-9B7EDD98FF4D}" srcOrd="0" destOrd="0" parTransId="{06C5EE15-203C-4AD8-8B8D-0125FAD6B533}" sibTransId="{028A960B-2057-411C-8E0F-AAA16ECF6343}"/>
    <dgm:cxn modelId="{AA9548DF-9F92-A64A-B8FC-F3B27076411F}" type="presOf" srcId="{C5809A96-0C21-40C1-8E98-1BFFC63C4CF3}" destId="{90FAA6E1-2EA0-3C4E-97C2-E6A76682043A}" srcOrd="0" destOrd="0" presId="urn:microsoft.com/office/officeart/2005/8/layout/hierarchy1#1"/>
    <dgm:cxn modelId="{586136FF-6D49-4A3E-B667-613F3AEBA22F}" srcId="{F725413D-20AA-4F87-B7CC-E557B0F43CA8}" destId="{A60F8C8F-BE56-420B-A25C-5C884F32B0CE}" srcOrd="2" destOrd="0" parTransId="{A0D92BA6-09CE-40A6-95EE-483C99B7B513}" sibTransId="{2E02BDC0-7E17-45FF-AD2B-67D8A50C5626}"/>
    <dgm:cxn modelId="{805A13F7-C409-774E-85BC-2B34A1954BFA}" type="presParOf" srcId="{ED3D973A-E75B-F540-B562-79827539BB36}" destId="{00B2BCFF-82B8-C14A-BB55-19FD2352C194}" srcOrd="0" destOrd="0" presId="urn:microsoft.com/office/officeart/2005/8/layout/hierarchy1#1"/>
    <dgm:cxn modelId="{9D83089E-AC03-E14C-BE68-964E8CB58941}" type="presParOf" srcId="{00B2BCFF-82B8-C14A-BB55-19FD2352C194}" destId="{941E2F7B-3125-DB4E-874B-EC13FC6D57CD}" srcOrd="0" destOrd="0" presId="urn:microsoft.com/office/officeart/2005/8/layout/hierarchy1#1"/>
    <dgm:cxn modelId="{0896996B-EF80-5340-B67F-717F90B14529}" type="presParOf" srcId="{941E2F7B-3125-DB4E-874B-EC13FC6D57CD}" destId="{8B00BB76-262B-A14F-ACEF-5300A714CD6E}" srcOrd="0" destOrd="0" presId="urn:microsoft.com/office/officeart/2005/8/layout/hierarchy1#1"/>
    <dgm:cxn modelId="{D23331A2-15CB-5B49-ACA0-B11798F5D006}" type="presParOf" srcId="{941E2F7B-3125-DB4E-874B-EC13FC6D57CD}" destId="{4B5710C4-E38F-7340-A739-8D25FEF0B82D}" srcOrd="1" destOrd="0" presId="urn:microsoft.com/office/officeart/2005/8/layout/hierarchy1#1"/>
    <dgm:cxn modelId="{F7456CDC-E4C9-C743-805B-8B09826430B7}" type="presParOf" srcId="{00B2BCFF-82B8-C14A-BB55-19FD2352C194}" destId="{79716C9D-8CD8-CB4F-BBE1-8AFF2DF6749F}" srcOrd="1" destOrd="0" presId="urn:microsoft.com/office/officeart/2005/8/layout/hierarchy1#1"/>
    <dgm:cxn modelId="{32F7895E-464A-614E-8810-3B066458473F}" type="presParOf" srcId="{ED3D973A-E75B-F540-B562-79827539BB36}" destId="{613A52E5-EF27-5D44-9B2E-02E5C47F942C}" srcOrd="1" destOrd="0" presId="urn:microsoft.com/office/officeart/2005/8/layout/hierarchy1#1"/>
    <dgm:cxn modelId="{FE991EB3-EFCC-D244-96B4-B7FAD4103B42}" type="presParOf" srcId="{613A52E5-EF27-5D44-9B2E-02E5C47F942C}" destId="{7AF239EE-8493-9044-8B66-F40D79A65ECE}" srcOrd="0" destOrd="0" presId="urn:microsoft.com/office/officeart/2005/8/layout/hierarchy1#1"/>
    <dgm:cxn modelId="{1AF23715-504B-FB44-AA33-7E317DEA4A39}" type="presParOf" srcId="{7AF239EE-8493-9044-8B66-F40D79A65ECE}" destId="{939D22FE-65AF-6B4E-A2E3-C0190A1A7FAD}" srcOrd="0" destOrd="0" presId="urn:microsoft.com/office/officeart/2005/8/layout/hierarchy1#1"/>
    <dgm:cxn modelId="{FD8DEE41-C0A1-DC4F-8938-B5C1A6C08076}" type="presParOf" srcId="{7AF239EE-8493-9044-8B66-F40D79A65ECE}" destId="{90FAA6E1-2EA0-3C4E-97C2-E6A76682043A}" srcOrd="1" destOrd="0" presId="urn:microsoft.com/office/officeart/2005/8/layout/hierarchy1#1"/>
    <dgm:cxn modelId="{35F765F2-9DC2-0B46-83CF-C6C96ADF5A04}" type="presParOf" srcId="{613A52E5-EF27-5D44-9B2E-02E5C47F942C}" destId="{8DBED973-CF4E-F74F-840A-D9C21BF74D96}" srcOrd="1" destOrd="0" presId="urn:microsoft.com/office/officeart/2005/8/layout/hierarchy1#1"/>
    <dgm:cxn modelId="{B6F48F51-BB45-BB4E-8C5C-C4984A2CEB77}" type="presParOf" srcId="{ED3D973A-E75B-F540-B562-79827539BB36}" destId="{C80374A9-1D92-4E47-A86F-EC4741E6340C}" srcOrd="2" destOrd="0" presId="urn:microsoft.com/office/officeart/2005/8/layout/hierarchy1#1"/>
    <dgm:cxn modelId="{73B1F818-A97C-5647-B1F2-53319FEB5770}" type="presParOf" srcId="{C80374A9-1D92-4E47-A86F-EC4741E6340C}" destId="{123603F8-3473-174E-B7EF-677EA1D86F16}" srcOrd="0" destOrd="0" presId="urn:microsoft.com/office/officeart/2005/8/layout/hierarchy1#1"/>
    <dgm:cxn modelId="{8FC6BB24-E7FF-ED45-A06C-EF72405683FD}" type="presParOf" srcId="{123603F8-3473-174E-B7EF-677EA1D86F16}" destId="{83A8AF76-41B1-2E4D-9956-86B71362042A}" srcOrd="0" destOrd="0" presId="urn:microsoft.com/office/officeart/2005/8/layout/hierarchy1#1"/>
    <dgm:cxn modelId="{8288B962-25DF-E444-9F78-FF775AD4E482}" type="presParOf" srcId="{123603F8-3473-174E-B7EF-677EA1D86F16}" destId="{D194DC6B-4DC4-4046-B07E-781997935813}" srcOrd="1" destOrd="0" presId="urn:microsoft.com/office/officeart/2005/8/layout/hierarchy1#1"/>
    <dgm:cxn modelId="{BC91D6D1-411C-9E4B-982B-E841797E8E37}" type="presParOf" srcId="{C80374A9-1D92-4E47-A86F-EC4741E6340C}" destId="{209D0326-002F-AA41-A9C6-495BEFB493CB}" srcOrd="1" destOrd="0" presId="urn:microsoft.com/office/officeart/2005/8/layout/hierarchy1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72C64D-FCF0-7843-B669-F1A8AC3810CF}">
      <dsp:nvSpPr>
        <dsp:cNvPr id="0" name=""/>
        <dsp:cNvSpPr/>
      </dsp:nvSpPr>
      <dsp:spPr>
        <a:xfrm>
          <a:off x="429013" y="0"/>
          <a:ext cx="4862156" cy="2520279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684D26-D241-9F4F-8A2B-8E9A37DA9834}">
      <dsp:nvSpPr>
        <dsp:cNvPr id="0" name=""/>
        <dsp:cNvSpPr/>
      </dsp:nvSpPr>
      <dsp:spPr>
        <a:xfrm>
          <a:off x="193838" y="958215"/>
          <a:ext cx="1716055" cy="6038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Data Extraction</a:t>
          </a:r>
          <a:endParaRPr lang="en-US" sz="1500" kern="1200" dirty="0"/>
        </a:p>
      </dsp:txBody>
      <dsp:txXfrm>
        <a:off x="223315" y="987692"/>
        <a:ext cx="1657101" cy="544894"/>
      </dsp:txXfrm>
    </dsp:sp>
    <dsp:sp modelId="{490D333B-1F17-BF43-9BBC-BD2BAF7815F6}">
      <dsp:nvSpPr>
        <dsp:cNvPr id="0" name=""/>
        <dsp:cNvSpPr/>
      </dsp:nvSpPr>
      <dsp:spPr>
        <a:xfrm>
          <a:off x="2002064" y="958215"/>
          <a:ext cx="1716055" cy="6038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Cleaning</a:t>
          </a:r>
        </a:p>
      </dsp:txBody>
      <dsp:txXfrm>
        <a:off x="2031541" y="987692"/>
        <a:ext cx="1657101" cy="544894"/>
      </dsp:txXfrm>
    </dsp:sp>
    <dsp:sp modelId="{11144F2D-45EB-8247-95D5-B4E5E095867F}">
      <dsp:nvSpPr>
        <dsp:cNvPr id="0" name=""/>
        <dsp:cNvSpPr/>
      </dsp:nvSpPr>
      <dsp:spPr>
        <a:xfrm>
          <a:off x="3810290" y="958215"/>
          <a:ext cx="1716055" cy="6038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Transformation</a:t>
          </a:r>
        </a:p>
      </dsp:txBody>
      <dsp:txXfrm>
        <a:off x="3839767" y="987692"/>
        <a:ext cx="1657101" cy="5448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00BB76-262B-A14F-ACEF-5300A714CD6E}">
      <dsp:nvSpPr>
        <dsp:cNvPr id="0" name=""/>
        <dsp:cNvSpPr/>
      </dsp:nvSpPr>
      <dsp:spPr>
        <a:xfrm>
          <a:off x="0" y="280302"/>
          <a:ext cx="2734053" cy="17361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5710C4-E38F-7340-A739-8D25FEF0B82D}">
      <dsp:nvSpPr>
        <dsp:cNvPr id="0" name=""/>
        <dsp:cNvSpPr/>
      </dsp:nvSpPr>
      <dsp:spPr>
        <a:xfrm>
          <a:off x="303783" y="568896"/>
          <a:ext cx="2734053" cy="17361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ts val="600"/>
            </a:spcAft>
            <a:buNone/>
          </a:pPr>
          <a:r>
            <a:rPr lang="en-US" sz="2600" kern="1200" dirty="0"/>
            <a:t>Geospatial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ts val="600"/>
            </a:spcAft>
            <a:buNone/>
          </a:pPr>
          <a:r>
            <a:rPr lang="en-US" sz="2600" kern="1200" dirty="0"/>
            <a:t> Analysis</a:t>
          </a:r>
        </a:p>
      </dsp:txBody>
      <dsp:txXfrm>
        <a:off x="354632" y="619745"/>
        <a:ext cx="2632355" cy="1634426"/>
      </dsp:txXfrm>
    </dsp:sp>
    <dsp:sp modelId="{939D22FE-65AF-6B4E-A2E3-C0190A1A7FAD}">
      <dsp:nvSpPr>
        <dsp:cNvPr id="0" name=""/>
        <dsp:cNvSpPr/>
      </dsp:nvSpPr>
      <dsp:spPr>
        <a:xfrm>
          <a:off x="3341621" y="280302"/>
          <a:ext cx="2734053" cy="17361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FAA6E1-2EA0-3C4E-97C2-E6A76682043A}">
      <dsp:nvSpPr>
        <dsp:cNvPr id="0" name=""/>
        <dsp:cNvSpPr/>
      </dsp:nvSpPr>
      <dsp:spPr>
        <a:xfrm>
          <a:off x="3645405" y="568896"/>
          <a:ext cx="2734053" cy="17361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Recommendation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System</a:t>
          </a:r>
        </a:p>
      </dsp:txBody>
      <dsp:txXfrm>
        <a:off x="3696254" y="619745"/>
        <a:ext cx="2632355" cy="1634426"/>
      </dsp:txXfrm>
    </dsp:sp>
    <dsp:sp modelId="{83A8AF76-41B1-2E4D-9956-86B71362042A}">
      <dsp:nvSpPr>
        <dsp:cNvPr id="0" name=""/>
        <dsp:cNvSpPr/>
      </dsp:nvSpPr>
      <dsp:spPr>
        <a:xfrm>
          <a:off x="6683242" y="280302"/>
          <a:ext cx="2734053" cy="17361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94DC6B-4DC4-4046-B07E-781997935813}">
      <dsp:nvSpPr>
        <dsp:cNvPr id="0" name=""/>
        <dsp:cNvSpPr/>
      </dsp:nvSpPr>
      <dsp:spPr>
        <a:xfrm>
          <a:off x="6987026" y="568896"/>
          <a:ext cx="2734053" cy="17361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600" kern="1200" dirty="0"/>
            <a:t>Stock</a:t>
          </a:r>
        </a:p>
        <a:p>
          <a:pPr marL="0" lvl="0" indent="0" algn="ctr" defTabSz="1155700">
            <a:lnSpc>
              <a:spcPct val="6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600" kern="1200" dirty="0"/>
            <a:t>Management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600" kern="1200" dirty="0"/>
            <a:t>System</a:t>
          </a:r>
        </a:p>
      </dsp:txBody>
      <dsp:txXfrm>
        <a:off x="7037875" y="619745"/>
        <a:ext cx="2632355" cy="16344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#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srcNode" val="background"/>
                    <dgm:param type="dstNode" val="background2"/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tCtr"/>
                    <dgm:param type="bendPt" val="end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srcNode" val="background2"/>
                            <dgm:param type="dstNode" val="background3"/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srcNode" val="background3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if>
                                    <dgm:else name="Name26">
                                      <dgm:alg type="conn">
                                        <dgm:param type="srcNode" val="background4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2816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1405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229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829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409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1800"/>
              </a:spcBef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9408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8393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7642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96810-5678-497E-B8FD-9222F7902B8E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DBF9-CB36-4FE0-882F-4D74866DE91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96810-5678-497E-B8FD-9222F7902B8E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DBF9-CB36-4FE0-882F-4D74866DE9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96810-5678-497E-B8FD-9222F7902B8E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DBF9-CB36-4FE0-882F-4D74866DE9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96810-5678-497E-B8FD-9222F7902B8E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DBF9-CB36-4FE0-882F-4D74866DE9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96810-5678-497E-B8FD-9222F7902B8E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DBF9-CB36-4FE0-882F-4D74866DE91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96810-5678-497E-B8FD-9222F7902B8E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DBF9-CB36-4FE0-882F-4D74866DE9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96810-5678-497E-B8FD-9222F7902B8E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DBF9-CB36-4FE0-882F-4D74866DE9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96810-5678-497E-B8FD-9222F7902B8E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DBF9-CB36-4FE0-882F-4D74866DE9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96810-5678-497E-B8FD-9222F7902B8E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DBF9-CB36-4FE0-882F-4D74866DE9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DD96810-5678-497E-B8FD-9222F7902B8E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AC4DBF9-CB36-4FE0-882F-4D74866DE9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96810-5678-497E-B8FD-9222F7902B8E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DBF9-CB36-4FE0-882F-4D74866DE9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DD96810-5678-497E-B8FD-9222F7902B8E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AC4DBF9-CB36-4FE0-882F-4D74866DE91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/>
  </p:transition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data.cdc.gov/Flu-Vaccinations/Vaccines-gov-Flu-vaccinating-provider-locations/bugr-bbfr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1215" y="947420"/>
            <a:ext cx="10528935" cy="2803525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 Bold" panose="020B0604020202090204" charset="0"/>
                <a:ea typeface="+mn-ea"/>
                <a:cs typeface="Arial Bold" panose="020B0604020202090204" charset="0"/>
              </a:rPr>
              <a:t>A </a:t>
            </a:r>
            <a:r>
              <a:rPr lang="en-US" altLang="zh-CN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old" panose="020B0604020202090204" charset="0"/>
                <a:ea typeface="+mn-ea"/>
                <a:cs typeface="Arial Bold" panose="020B0604020202090204" charset="0"/>
              </a:rPr>
              <a:t>TEAM</a:t>
            </a:r>
            <a:br>
              <a:rPr lang="en-US" altLang="zh-CN" sz="6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old" panose="020B0604020202090204" charset="0"/>
                <a:ea typeface="+mn-ea"/>
                <a:cs typeface="Arial Bold" panose="020B0604020202090204" charset="0"/>
              </a:rPr>
            </a:br>
            <a:br>
              <a:rPr lang="en-US" altLang="zh-CN" sz="6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old" panose="020B0604020202090204" charset="0"/>
                <a:ea typeface="+mn-ea"/>
                <a:cs typeface="Arial Bold" panose="020B0604020202090204" charset="0"/>
              </a:rPr>
            </a:br>
            <a:r>
              <a:rPr lang="en-US" altLang="zh-CN" sz="6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old" panose="020B0604020202090204" charset="0"/>
                <a:ea typeface="+mn-ea"/>
                <a:cs typeface="Arial Bold" panose="020B0604020202090204" charset="0"/>
              </a:rPr>
              <a:t>Flu Vaccinating Analysis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36065" y="4735195"/>
            <a:ext cx="9119870" cy="751205"/>
          </a:xfrm>
        </p:spPr>
        <p:txBody>
          <a:bodyPr>
            <a:normAutofit/>
          </a:bodyPr>
          <a:lstStyle/>
          <a:p>
            <a:r>
              <a:rPr lang="en-US" altLang="zh-CN" b="1" i="0" dirty="0">
                <a:solidFill>
                  <a:srgbClr val="404040"/>
                </a:solidFill>
                <a:effectLst/>
                <a:latin typeface="Arial Bold" panose="020B0604020202090204" charset="0"/>
                <a:ea typeface="Arial Unicode MS" panose="020B0604020202020204" pitchFamily="34" charset="-122"/>
                <a:cs typeface="Arial Bold" panose="020B0604020202090204" charset="0"/>
              </a:rPr>
              <a:t>Members: yulin hou, yuexin ma, xin shen, qi li</a:t>
            </a:r>
          </a:p>
        </p:txBody>
      </p:sp>
    </p:spTree>
  </p:cSld>
  <p:clrMapOvr>
    <a:masterClrMapping/>
  </p:clrMapOvr>
  <p:transition>
    <p:wipe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build="p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7"/>
          <p:cNvSpPr txBox="1"/>
          <p:nvPr/>
        </p:nvSpPr>
        <p:spPr>
          <a:xfrm>
            <a:off x="27608" y="908720"/>
            <a:ext cx="3966592" cy="12972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5000"/>
              </a:lnSpc>
            </a:pPr>
            <a:r>
              <a:rPr lang="en-US" altLang="zh-CN" sz="54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Recommendation</a:t>
            </a:r>
          </a:p>
          <a:p>
            <a:pPr algn="ctr">
              <a:lnSpc>
                <a:spcPct val="115000"/>
              </a:lnSpc>
            </a:pPr>
            <a:r>
              <a:rPr lang="en-US" altLang="zh-CN" sz="54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System</a:t>
            </a:r>
          </a:p>
        </p:txBody>
      </p:sp>
      <p:sp>
        <p:nvSpPr>
          <p:cNvPr id="11" name="标题 7"/>
          <p:cNvSpPr txBox="1"/>
          <p:nvPr/>
        </p:nvSpPr>
        <p:spPr>
          <a:xfrm>
            <a:off x="-19496" y="3418611"/>
            <a:ext cx="3966592" cy="12972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5000"/>
              </a:lnSpc>
            </a:pPr>
            <a:endParaRPr lang="en-US" altLang="zh-CN" sz="2800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12" name="文本占位符 14"/>
          <p:cNvSpPr>
            <a:spLocks noGrp="1"/>
          </p:cNvSpPr>
          <p:nvPr>
            <p:ph type="body" sz="half" idx="2"/>
          </p:nvPr>
        </p:nvSpPr>
        <p:spPr>
          <a:xfrm>
            <a:off x="228478" y="2803321"/>
            <a:ext cx="3955587" cy="1947346"/>
          </a:xfrm>
          <a:ln w="28575">
            <a:noFill/>
          </a:ln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altLang="zh-CN" sz="2400" b="1" dirty="0">
                <a:latin typeface="Helvetica" pitchFamily="2" charset="0"/>
              </a:rPr>
              <a:t>Input Widgets</a:t>
            </a:r>
          </a:p>
          <a:p>
            <a:pPr marL="342900" indent="-342900">
              <a:lnSpc>
                <a:spcPct val="10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altLang="zh-CN" sz="2400" b="1" dirty="0">
                <a:latin typeface="Helvetica" pitchFamily="2" charset="0"/>
              </a:rPr>
              <a:t>Interactive Table</a:t>
            </a:r>
          </a:p>
          <a:p>
            <a:pPr marL="342900" indent="-342900">
              <a:lnSpc>
                <a:spcPct val="10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altLang="zh-CN" sz="2400" b="1" dirty="0">
                <a:latin typeface="Helvetica" pitchFamily="2" charset="0"/>
              </a:rPr>
              <a:t>KPI Card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304" y="1772816"/>
            <a:ext cx="7690996" cy="46805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TextBox 18"/>
          <p:cNvSpPr txBox="1"/>
          <p:nvPr/>
        </p:nvSpPr>
        <p:spPr>
          <a:xfrm>
            <a:off x="4295800" y="243805"/>
            <a:ext cx="72008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zh-CN" sz="2400" b="1" dirty="0"/>
              <a:t>Input:</a:t>
            </a:r>
            <a:r>
              <a:rPr lang="en-US" altLang="zh-CN" sz="2400" dirty="0"/>
              <a:t> State, City, Zip code, Flu Category, Weekday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95800" y="1167135"/>
            <a:ext cx="72008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zh-CN" sz="2400" b="1" dirty="0"/>
              <a:t>KPI Card: </a:t>
            </a:r>
            <a:r>
              <a:rPr lang="en-US" altLang="zh-CN" sz="2400" dirty="0"/>
              <a:t>the Number of Available Pharmacies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95800" y="705470"/>
            <a:ext cx="80648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zh-CN" sz="2400" b="1" dirty="0"/>
              <a:t>Interactive Table: </a:t>
            </a:r>
            <a:r>
              <a:rPr lang="en-US" altLang="zh-CN" sz="2400" dirty="0"/>
              <a:t>Pharmacy Recommendation Information</a:t>
            </a:r>
          </a:p>
        </p:txBody>
      </p:sp>
    </p:spTree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3552190" cy="2346325"/>
          </a:xfrm>
        </p:spPr>
        <p:txBody>
          <a:bodyPr/>
          <a:lstStyle/>
          <a:p>
            <a:r>
              <a:rPr lang="zh-CN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" panose="020B0604020202090204" charset="0"/>
                <a:sym typeface="+mn-ea"/>
              </a:rPr>
              <a:t>Stock Management </a:t>
            </a:r>
            <a:r>
              <a:rPr lang="en-US" altLang="zh-C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" panose="020B0604020202090204" charset="0"/>
                <a:sym typeface="+mn-ea"/>
              </a:rPr>
              <a:t>System</a:t>
            </a:r>
            <a:endParaRPr lang="zh-CN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old" panose="020B0604020202090204" charset="0"/>
            </a:endParaRPr>
          </a:p>
        </p:txBody>
      </p:sp>
      <p:sp>
        <p:nvSpPr>
          <p:cNvPr id="5" name="TextBox 20">
            <a:extLst>
              <a:ext uri="{FF2B5EF4-FFF2-40B4-BE49-F238E27FC236}">
                <a16:creationId xmlns:a16="http://schemas.microsoft.com/office/drawing/2014/main" id="{EFF55C04-10A0-1A90-EF08-654F6070980C}"/>
              </a:ext>
            </a:extLst>
          </p:cNvPr>
          <p:cNvSpPr txBox="1"/>
          <p:nvPr/>
        </p:nvSpPr>
        <p:spPr>
          <a:xfrm>
            <a:off x="4335485" y="755824"/>
            <a:ext cx="80648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zh-CN" sz="2400" b="1" dirty="0"/>
              <a:t>Interactive Table: </a:t>
            </a:r>
            <a:r>
              <a:rPr lang="en-US" altLang="zh-CN" sz="2400" dirty="0"/>
              <a:t>Stock Management Information</a:t>
            </a:r>
          </a:p>
        </p:txBody>
      </p:sp>
      <p:sp>
        <p:nvSpPr>
          <p:cNvPr id="6" name="TextBox 19">
            <a:extLst>
              <a:ext uri="{FF2B5EF4-FFF2-40B4-BE49-F238E27FC236}">
                <a16:creationId xmlns:a16="http://schemas.microsoft.com/office/drawing/2014/main" id="{9D222261-EE75-99AA-1EFD-C06E5692F16E}"/>
              </a:ext>
            </a:extLst>
          </p:cNvPr>
          <p:cNvSpPr txBox="1"/>
          <p:nvPr/>
        </p:nvSpPr>
        <p:spPr>
          <a:xfrm>
            <a:off x="4335485" y="1247543"/>
            <a:ext cx="72008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zh-CN" sz="2400" b="1" dirty="0"/>
              <a:t>Interactive Bar Chart: </a:t>
            </a:r>
            <a:r>
              <a:rPr lang="en-US" altLang="zh-CN" sz="2400" dirty="0"/>
              <a:t>Vaccination distribution in selected region according to supply level</a:t>
            </a:r>
          </a:p>
        </p:txBody>
      </p:sp>
      <p:sp>
        <p:nvSpPr>
          <p:cNvPr id="9" name="TextBox 18">
            <a:extLst>
              <a:ext uri="{FF2B5EF4-FFF2-40B4-BE49-F238E27FC236}">
                <a16:creationId xmlns:a16="http://schemas.microsoft.com/office/drawing/2014/main" id="{074CE8ED-43E5-9D6B-9358-F71591AB75AC}"/>
              </a:ext>
            </a:extLst>
          </p:cNvPr>
          <p:cNvSpPr txBox="1"/>
          <p:nvPr/>
        </p:nvSpPr>
        <p:spPr>
          <a:xfrm>
            <a:off x="4335485" y="255750"/>
            <a:ext cx="72008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zh-CN" sz="2400" b="1" dirty="0"/>
              <a:t>Input:</a:t>
            </a:r>
            <a:r>
              <a:rPr lang="en-US" altLang="zh-CN" sz="2400" dirty="0"/>
              <a:t> State, City, Zip Code, Flu Category, Supply days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5C60719-165D-443E-8E6B-42243D12C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127" y="2204864"/>
            <a:ext cx="7776864" cy="4248472"/>
          </a:xfrm>
          <a:prstGeom prst="rect">
            <a:avLst/>
          </a:prstGeom>
        </p:spPr>
      </p:pic>
      <p:sp>
        <p:nvSpPr>
          <p:cNvPr id="11" name="文本占位符 14">
            <a:extLst>
              <a:ext uri="{FF2B5EF4-FFF2-40B4-BE49-F238E27FC236}">
                <a16:creationId xmlns:a16="http://schemas.microsoft.com/office/drawing/2014/main" id="{C3065915-1F9D-6838-E6D6-8523DD4F0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116" y="3437105"/>
            <a:ext cx="4211338" cy="2497887"/>
          </a:xfrm>
          <a:ln w="28575">
            <a:noFill/>
          </a:ln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altLang="zh-CN" sz="2600" b="1" dirty="0">
                <a:latin typeface="Helvetica" pitchFamily="2" charset="0"/>
              </a:rPr>
              <a:t>Input Widgets</a:t>
            </a:r>
          </a:p>
          <a:p>
            <a:pPr marL="342900" indent="-342900">
              <a:lnSpc>
                <a:spcPct val="10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altLang="zh-CN" sz="2600" b="1" dirty="0">
                <a:latin typeface="Helvetica" pitchFamily="2" charset="0"/>
              </a:rPr>
              <a:t>Interactive Table</a:t>
            </a:r>
          </a:p>
          <a:p>
            <a:pPr marL="342900" indent="-342900">
              <a:lnSpc>
                <a:spcPct val="10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altLang="zh-CN" sz="2600" b="1" dirty="0">
                <a:latin typeface="Helvetica" pitchFamily="2" charset="0"/>
              </a:rPr>
              <a:t>Interactive Bar Chart</a:t>
            </a:r>
          </a:p>
          <a:p>
            <a:pPr marL="342900" indent="-342900">
              <a:lnSpc>
                <a:spcPct val="10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US" altLang="zh-CN" sz="2400" b="1" dirty="0">
              <a:latin typeface="Helvetica" pitchFamily="2" charset="0"/>
            </a:endParaRPr>
          </a:p>
          <a:p>
            <a:pPr marL="342900" indent="-342900">
              <a:lnSpc>
                <a:spcPct val="10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US" altLang="zh-CN" sz="2400" b="1" dirty="0">
              <a:latin typeface="Helvetica" pitchFamily="2" charset="0"/>
            </a:endParaRPr>
          </a:p>
          <a:p>
            <a:pPr marL="342900" indent="-342900">
              <a:lnSpc>
                <a:spcPct val="10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US" altLang="zh-CN" sz="2400" b="1" dirty="0">
              <a:latin typeface="Helvetica" pitchFamily="2" charset="0"/>
            </a:endParaRPr>
          </a:p>
          <a:p>
            <a:pPr marL="342900" indent="-342900">
              <a:lnSpc>
                <a:spcPct val="10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US" altLang="zh-CN" sz="2400" b="1" dirty="0">
              <a:latin typeface="Helvetica" pitchFamily="2" charset="0"/>
            </a:endParaRPr>
          </a:p>
        </p:txBody>
      </p:sp>
    </p:spTree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3552190" cy="2346325"/>
          </a:xfrm>
        </p:spPr>
        <p:txBody>
          <a:bodyPr/>
          <a:lstStyle/>
          <a:p>
            <a:r>
              <a:rPr lang="zh-CN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" panose="020B0604020202090204" charset="0"/>
                <a:sym typeface="+mn-ea"/>
              </a:rPr>
              <a:t>Stock Management </a:t>
            </a:r>
            <a:r>
              <a:rPr lang="en-US" altLang="zh-C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" panose="020B0604020202090204" charset="0"/>
                <a:sym typeface="+mn-ea"/>
              </a:rPr>
              <a:t>System</a:t>
            </a:r>
            <a:endParaRPr lang="zh-CN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old" panose="020B0604020202090204" charset="0"/>
            </a:endParaRPr>
          </a:p>
        </p:txBody>
      </p:sp>
      <p:sp>
        <p:nvSpPr>
          <p:cNvPr id="5" name="TextBox 20">
            <a:extLst>
              <a:ext uri="{FF2B5EF4-FFF2-40B4-BE49-F238E27FC236}">
                <a16:creationId xmlns:a16="http://schemas.microsoft.com/office/drawing/2014/main" id="{EFF55C04-10A0-1A90-EF08-654F6070980C}"/>
              </a:ext>
            </a:extLst>
          </p:cNvPr>
          <p:cNvSpPr txBox="1"/>
          <p:nvPr/>
        </p:nvSpPr>
        <p:spPr>
          <a:xfrm>
            <a:off x="4335485" y="755824"/>
            <a:ext cx="80648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zh-CN" sz="2400" b="1" dirty="0"/>
              <a:t>Interactive Table: </a:t>
            </a:r>
            <a:r>
              <a:rPr lang="en-US" altLang="zh-CN" sz="2400" dirty="0"/>
              <a:t>Stock Management Information</a:t>
            </a:r>
          </a:p>
        </p:txBody>
      </p:sp>
      <p:sp>
        <p:nvSpPr>
          <p:cNvPr id="6" name="TextBox 19">
            <a:extLst>
              <a:ext uri="{FF2B5EF4-FFF2-40B4-BE49-F238E27FC236}">
                <a16:creationId xmlns:a16="http://schemas.microsoft.com/office/drawing/2014/main" id="{9D222261-EE75-99AA-1EFD-C06E5692F16E}"/>
              </a:ext>
            </a:extLst>
          </p:cNvPr>
          <p:cNvSpPr txBox="1"/>
          <p:nvPr/>
        </p:nvSpPr>
        <p:spPr>
          <a:xfrm>
            <a:off x="4335485" y="1247543"/>
            <a:ext cx="72008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zh-CN" sz="2400" b="1" dirty="0"/>
              <a:t>Interactive Bar Chart: </a:t>
            </a:r>
            <a:r>
              <a:rPr lang="en-US" altLang="zh-CN" sz="2400" dirty="0"/>
              <a:t>Vaccination distribution in selected region according to supply level</a:t>
            </a:r>
          </a:p>
        </p:txBody>
      </p:sp>
      <p:sp>
        <p:nvSpPr>
          <p:cNvPr id="9" name="TextBox 18">
            <a:extLst>
              <a:ext uri="{FF2B5EF4-FFF2-40B4-BE49-F238E27FC236}">
                <a16:creationId xmlns:a16="http://schemas.microsoft.com/office/drawing/2014/main" id="{074CE8ED-43E5-9D6B-9358-F71591AB75AC}"/>
              </a:ext>
            </a:extLst>
          </p:cNvPr>
          <p:cNvSpPr txBox="1"/>
          <p:nvPr/>
        </p:nvSpPr>
        <p:spPr>
          <a:xfrm>
            <a:off x="4335485" y="255750"/>
            <a:ext cx="72008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zh-CN" sz="2400" b="1" dirty="0"/>
              <a:t>Input:</a:t>
            </a:r>
            <a:r>
              <a:rPr lang="en-US" altLang="zh-CN" sz="2400" dirty="0"/>
              <a:t> State, City, Zip Code, Flu Category, Supply days</a:t>
            </a:r>
          </a:p>
        </p:txBody>
      </p:sp>
      <p:sp>
        <p:nvSpPr>
          <p:cNvPr id="11" name="文本占位符 14">
            <a:extLst>
              <a:ext uri="{FF2B5EF4-FFF2-40B4-BE49-F238E27FC236}">
                <a16:creationId xmlns:a16="http://schemas.microsoft.com/office/drawing/2014/main" id="{C3065915-1F9D-6838-E6D6-8523DD4F0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116" y="3437105"/>
            <a:ext cx="4211338" cy="2497887"/>
          </a:xfrm>
          <a:ln w="28575">
            <a:noFill/>
          </a:ln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altLang="zh-CN" sz="2600" b="1" dirty="0">
                <a:latin typeface="Helvetica" pitchFamily="2" charset="0"/>
              </a:rPr>
              <a:t>Input Widgets</a:t>
            </a:r>
          </a:p>
          <a:p>
            <a:pPr marL="342900" indent="-342900">
              <a:lnSpc>
                <a:spcPct val="10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altLang="zh-CN" sz="2600" b="1" dirty="0">
                <a:latin typeface="Helvetica" pitchFamily="2" charset="0"/>
              </a:rPr>
              <a:t>Interactive Table</a:t>
            </a:r>
          </a:p>
          <a:p>
            <a:pPr marL="342900" indent="-342900">
              <a:lnSpc>
                <a:spcPct val="10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altLang="zh-CN" sz="2600" b="1" dirty="0">
                <a:latin typeface="Helvetica" pitchFamily="2" charset="0"/>
              </a:rPr>
              <a:t>Interactive Bar Chart</a:t>
            </a:r>
          </a:p>
          <a:p>
            <a:pPr marL="342900" indent="-342900">
              <a:lnSpc>
                <a:spcPct val="10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US" altLang="zh-CN" sz="2400" b="1" dirty="0">
              <a:latin typeface="Helvetica" pitchFamily="2" charset="0"/>
            </a:endParaRPr>
          </a:p>
          <a:p>
            <a:pPr marL="342900" indent="-342900">
              <a:lnSpc>
                <a:spcPct val="10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US" altLang="zh-CN" sz="2400" b="1" dirty="0">
              <a:latin typeface="Helvetica" pitchFamily="2" charset="0"/>
            </a:endParaRPr>
          </a:p>
          <a:p>
            <a:pPr marL="342900" indent="-342900">
              <a:lnSpc>
                <a:spcPct val="10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US" altLang="zh-CN" sz="2400" b="1" dirty="0">
              <a:latin typeface="Helvetica" pitchFamily="2" charset="0"/>
            </a:endParaRPr>
          </a:p>
          <a:p>
            <a:pPr marL="342900" indent="-342900">
              <a:lnSpc>
                <a:spcPct val="10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US" altLang="zh-CN" sz="2400" b="1" dirty="0">
              <a:latin typeface="Helvetica" pitchFamily="2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0F15A0F-0A31-A9FC-2E1E-19E4B2A42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065" y="2207545"/>
            <a:ext cx="7738819" cy="439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99054"/>
      </p:ext>
    </p:ext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77152" y="2217469"/>
            <a:ext cx="12037695" cy="2834640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pPr algn="ctr" fontAlgn="auto">
              <a:lnSpc>
                <a:spcPct val="100000"/>
              </a:lnSpc>
            </a:pPr>
            <a:r>
              <a:rPr lang="en-US" altLang="zh-CN" sz="4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Don‘t forget </a:t>
            </a:r>
            <a:r>
              <a:rPr lang="zh-CN" altLang="en-US" sz="4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to get vaccinated in a timely manner </a:t>
            </a:r>
            <a:r>
              <a:rPr lang="en-US" altLang="zh-CN" sz="4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for your own and others </a:t>
            </a:r>
            <a:r>
              <a:rPr lang="en-US" altLang="zh-CN" sz="4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health. </a:t>
            </a:r>
            <a:endParaRPr lang="zh-CN" altLang="en-US" sz="4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71464" y="1628800"/>
            <a:ext cx="10009112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8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Let’s try our system!!!</a:t>
            </a:r>
          </a:p>
        </p:txBody>
      </p:sp>
    </p:spTree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 rot="21389249">
            <a:off x="430830" y="389667"/>
            <a:ext cx="10153128" cy="107721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2800" b="1" i="0" dirty="0">
                <a:solidFill>
                  <a:srgbClr val="374151"/>
                </a:solidFill>
                <a:effectLst/>
                <a:latin typeface="Arial" panose="020B0604020202090204" pitchFamily="34" charset="0"/>
                <a:cs typeface="Arial" panose="020B0604020202090204" pitchFamily="34" charset="0"/>
              </a:rPr>
              <a:t>Are you looking for a comprehensive tool to help you </a:t>
            </a:r>
            <a:r>
              <a:rPr lang="en-US" sz="3600" b="1" i="0" dirty="0">
                <a:solidFill>
                  <a:schemeClr val="accent1"/>
                </a:solidFill>
                <a:effectLst/>
                <a:latin typeface="Arial" panose="020B0604020202090204" pitchFamily="34" charset="0"/>
                <a:cs typeface="Arial" panose="020B0604020202090204" pitchFamily="34" charset="0"/>
              </a:rPr>
              <a:t>stay on top </a:t>
            </a:r>
            <a:r>
              <a:rPr lang="en-US" sz="2800" b="1" i="0" dirty="0">
                <a:solidFill>
                  <a:srgbClr val="374151"/>
                </a:solidFill>
                <a:effectLst/>
                <a:latin typeface="Arial" panose="020B0604020202090204" pitchFamily="34" charset="0"/>
                <a:cs typeface="Arial" panose="020B0604020202090204" pitchFamily="34" charset="0"/>
              </a:rPr>
              <a:t>of the flu vaccination situation in the US?</a:t>
            </a:r>
          </a:p>
        </p:txBody>
      </p:sp>
      <p:sp>
        <p:nvSpPr>
          <p:cNvPr id="5" name="TextBox 4"/>
          <p:cNvSpPr txBox="1"/>
          <p:nvPr/>
        </p:nvSpPr>
        <p:spPr>
          <a:xfrm rot="152904">
            <a:off x="3728230" y="1985049"/>
            <a:ext cx="8144571" cy="107721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2800" b="1" i="0" dirty="0">
                <a:solidFill>
                  <a:srgbClr val="374151"/>
                </a:solidFill>
                <a:effectLst/>
                <a:latin typeface="Arial" panose="020B0604020202090204" pitchFamily="34" charset="0"/>
                <a:cs typeface="Arial" panose="020B0604020202090204" pitchFamily="34" charset="0"/>
              </a:rPr>
              <a:t>Are you looking for a </a:t>
            </a:r>
            <a:r>
              <a:rPr lang="en-US" sz="3600" b="1" i="0" dirty="0">
                <a:solidFill>
                  <a:schemeClr val="accent1"/>
                </a:solidFill>
                <a:effectLst/>
                <a:latin typeface="Arial" panose="020B0604020202090204" pitchFamily="34" charset="0"/>
                <a:cs typeface="Arial" panose="020B0604020202090204" pitchFamily="34" charset="0"/>
              </a:rPr>
              <a:t>one-stop shop </a:t>
            </a:r>
            <a:r>
              <a:rPr lang="en-US" sz="2800" b="1" i="0" dirty="0">
                <a:solidFill>
                  <a:srgbClr val="374151"/>
                </a:solidFill>
                <a:effectLst/>
                <a:latin typeface="Arial" panose="020B0604020202090204" pitchFamily="34" charset="0"/>
                <a:cs typeface="Arial" panose="020B0604020202090204" pitchFamily="34" charset="0"/>
              </a:rPr>
              <a:t>for all your flu vaccination needs? </a:t>
            </a:r>
          </a:p>
        </p:txBody>
      </p:sp>
      <p:sp>
        <p:nvSpPr>
          <p:cNvPr id="7" name="TextBox 6"/>
          <p:cNvSpPr txBox="1"/>
          <p:nvPr/>
        </p:nvSpPr>
        <p:spPr>
          <a:xfrm rot="21421472">
            <a:off x="266500" y="3678413"/>
            <a:ext cx="10089121" cy="120032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2800" b="1" i="0" dirty="0">
                <a:solidFill>
                  <a:srgbClr val="374151"/>
                </a:solidFill>
                <a:effectLst/>
                <a:latin typeface="Arial" panose="020B0604020202090204" pitchFamily="34" charset="0"/>
                <a:cs typeface="Arial" panose="020B0604020202090204" pitchFamily="34" charset="0"/>
              </a:rPr>
              <a:t>Do you want to </a:t>
            </a:r>
            <a:r>
              <a:rPr lang="en-US" sz="3600" b="1" i="0" dirty="0">
                <a:solidFill>
                  <a:schemeClr val="accent1"/>
                </a:solidFill>
                <a:effectLst/>
                <a:latin typeface="Arial" panose="020B0604020202090204" pitchFamily="34" charset="0"/>
                <a:cs typeface="Arial" panose="020B0604020202090204" pitchFamily="34" charset="0"/>
              </a:rPr>
              <a:t>plan ahead </a:t>
            </a:r>
            <a:r>
              <a:rPr lang="en-US" sz="2800" b="1" i="0" dirty="0">
                <a:effectLst/>
                <a:latin typeface="Arial" panose="020B0604020202090204" pitchFamily="34" charset="0"/>
                <a:cs typeface="Arial" panose="020B0604020202090204" pitchFamily="34" charset="0"/>
              </a:rPr>
              <a:t>and schedule </a:t>
            </a:r>
            <a:r>
              <a:rPr lang="en-US" sz="2800" b="1" i="0" dirty="0">
                <a:solidFill>
                  <a:srgbClr val="374151"/>
                </a:solidFill>
                <a:effectLst/>
                <a:latin typeface="Arial" panose="020B0604020202090204" pitchFamily="34" charset="0"/>
                <a:cs typeface="Arial" panose="020B0604020202090204" pitchFamily="34" charset="0"/>
              </a:rPr>
              <a:t>your flu shot at a </a:t>
            </a:r>
            <a:r>
              <a:rPr lang="en-US" sz="3600" b="1" i="0" dirty="0">
                <a:solidFill>
                  <a:schemeClr val="accent1"/>
                </a:solidFill>
                <a:effectLst/>
                <a:latin typeface="Arial" panose="020B0604020202090204" pitchFamily="34" charset="0"/>
                <a:cs typeface="Arial" panose="020B0604020202090204" pitchFamily="34" charset="0"/>
              </a:rPr>
              <a:t>convenient </a:t>
            </a:r>
            <a:r>
              <a:rPr lang="en-US" sz="2800" b="1" i="0" dirty="0">
                <a:solidFill>
                  <a:srgbClr val="374151"/>
                </a:solidFill>
                <a:effectLst/>
                <a:latin typeface="Arial" panose="020B0604020202090204" pitchFamily="34" charset="0"/>
                <a:cs typeface="Arial" panose="020B0604020202090204" pitchFamily="34" charset="0"/>
              </a:rPr>
              <a:t>time?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7408" y="5437258"/>
            <a:ext cx="10528723" cy="82296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4000" b="1" i="0" dirty="0">
                <a:solidFill>
                  <a:schemeClr val="bg1"/>
                </a:solidFill>
                <a:effectLst/>
                <a:latin typeface="Arial" panose="020B0604020202090204" pitchFamily="34" charset="0"/>
                <a:cs typeface="Arial" panose="020B0604020202090204" pitchFamily="34" charset="0"/>
              </a:rPr>
              <a:t>Look no further than our new R Shiny app!</a:t>
            </a:r>
            <a:endParaRPr lang="en-US" sz="4000" b="1" dirty="0">
              <a:solidFill>
                <a:schemeClr val="bg1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pic>
        <p:nvPicPr>
          <p:cNvPr id="11" name="Graphic 10" descr="Megaphone with solid fill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9974" y="1991921"/>
            <a:ext cx="1804867" cy="1804867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250190" y="367665"/>
            <a:ext cx="3867150" cy="2027555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en-US" altLang="zh-CN" sz="54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Dataset Introduction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4367808" y="2395462"/>
            <a:ext cx="7823810" cy="2448272"/>
          </a:xfrm>
        </p:spPr>
        <p:txBody>
          <a:bodyPr>
            <a:noAutofit/>
          </a:bodyPr>
          <a:lstStyle/>
          <a:p>
            <a:endParaRPr lang="zh-CN" altLang="en-US" sz="1100" dirty="0"/>
          </a:p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zh-CN" sz="2400" b="1" dirty="0">
                <a:latin typeface="Helvetica" pitchFamily="2" charset="0"/>
              </a:rPr>
              <a:t>P</a:t>
            </a:r>
            <a:r>
              <a:rPr lang="zh-CN" altLang="en-US" sz="2400" b="1" dirty="0">
                <a:latin typeface="Helvetica" pitchFamily="2" charset="0"/>
              </a:rPr>
              <a:t>rovider </a:t>
            </a:r>
            <a:r>
              <a:rPr lang="en-US" altLang="zh-CN" sz="2400" b="1" dirty="0">
                <a:latin typeface="Helvetica" pitchFamily="2" charset="0"/>
              </a:rPr>
              <a:t>I</a:t>
            </a:r>
            <a:r>
              <a:rPr lang="zh-CN" altLang="en-US" sz="2400" b="1" dirty="0">
                <a:latin typeface="Helvetica" pitchFamily="2" charset="0"/>
              </a:rPr>
              <a:t>nformation</a:t>
            </a:r>
            <a:endParaRPr lang="en-US" altLang="zh-CN" sz="2400" b="1" dirty="0">
              <a:latin typeface="Helvetica" pitchFamily="2" charset="0"/>
            </a:endParaRPr>
          </a:p>
          <a:p>
            <a:pPr marL="365760" indent="0">
              <a:buNone/>
            </a:pPr>
            <a:r>
              <a:rPr lang="zh-CN" altLang="en-US" dirty="0">
                <a:latin typeface="Helvetica" pitchFamily="2" charset="0"/>
              </a:rPr>
              <a:t>providers</a:t>
            </a:r>
            <a:r>
              <a:rPr lang="en-US" altLang="zh-CN" dirty="0">
                <a:latin typeface="Helvetica" pitchFamily="2" charset="0"/>
              </a:rPr>
              <a:t>‘</a:t>
            </a:r>
            <a:r>
              <a:rPr lang="zh-CN" altLang="en-US" dirty="0">
                <a:latin typeface="Helvetica" pitchFamily="2" charset="0"/>
              </a:rPr>
              <a:t> names, addresses, phone numbers, </a:t>
            </a:r>
            <a:r>
              <a:rPr lang="en-US" altLang="zh-CN" dirty="0">
                <a:latin typeface="Helvetica" pitchFamily="2" charset="0"/>
              </a:rPr>
              <a:t>zip codes, and locations, </a:t>
            </a:r>
            <a:r>
              <a:rPr lang="en-US" altLang="zh-CN" dirty="0" err="1">
                <a:latin typeface="Helvetica" pitchFamily="2" charset="0"/>
              </a:rPr>
              <a:t>insurance_accepted</a:t>
            </a:r>
            <a:r>
              <a:rPr lang="en-US" altLang="zh-CN" dirty="0">
                <a:latin typeface="Helvetica" pitchFamily="2" charset="0"/>
              </a:rPr>
              <a:t>, </a:t>
            </a:r>
            <a:r>
              <a:rPr lang="en-US" altLang="zh-CN" dirty="0" err="1">
                <a:latin typeface="Helvetica" pitchFamily="2" charset="0"/>
              </a:rPr>
              <a:t>walkins_accepted</a:t>
            </a:r>
            <a:r>
              <a:rPr lang="en-US" altLang="zh-CN" dirty="0">
                <a:latin typeface="Helvetica" pitchFamily="2" charset="0"/>
              </a:rPr>
              <a:t>, </a:t>
            </a:r>
            <a:r>
              <a:rPr lang="en-US" altLang="zh-CN" dirty="0" err="1">
                <a:latin typeface="Helvetica" pitchFamily="2" charset="0"/>
              </a:rPr>
              <a:t>etc</a:t>
            </a:r>
            <a:endParaRPr lang="en-US" altLang="zh-CN" sz="2000" b="1" dirty="0">
              <a:latin typeface="Helvetica" pitchFamily="2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zh-CN" sz="2400" b="1" dirty="0">
                <a:latin typeface="Helvetica" pitchFamily="2" charset="0"/>
              </a:rPr>
              <a:t>V</a:t>
            </a:r>
            <a:r>
              <a:rPr lang="zh-CN" altLang="en-US" sz="2400" b="1" dirty="0">
                <a:latin typeface="Helvetica" pitchFamily="2" charset="0"/>
              </a:rPr>
              <a:t>accine </a:t>
            </a:r>
            <a:r>
              <a:rPr lang="en-US" altLang="zh-CN" sz="2400" b="1" dirty="0">
                <a:latin typeface="Helvetica" pitchFamily="2" charset="0"/>
              </a:rPr>
              <a:t>Information</a:t>
            </a:r>
            <a:endParaRPr lang="zh-CN" altLang="en-US" sz="2400" b="1" dirty="0"/>
          </a:p>
          <a:p>
            <a:pPr marL="365760"/>
            <a:r>
              <a:rPr lang="zh-CN" altLang="en-US" dirty="0">
                <a:latin typeface="Helvetica" pitchFamily="2" charset="0"/>
              </a:rPr>
              <a:t>vaccine </a:t>
            </a:r>
            <a:r>
              <a:rPr lang="en-US" altLang="zh-CN" dirty="0">
                <a:latin typeface="Helvetica" pitchFamily="2" charset="0"/>
              </a:rPr>
              <a:t>information including vaccine names, in stock or not, supply levels, </a:t>
            </a:r>
            <a:r>
              <a:rPr lang="en-US" altLang="zh-CN" dirty="0" err="1">
                <a:latin typeface="Helvetica" pitchFamily="2" charset="0"/>
              </a:rPr>
              <a:t>etc</a:t>
            </a:r>
            <a:endParaRPr lang="en-US" altLang="zh-CN" dirty="0">
              <a:latin typeface="Helvetica" pitchFamily="2" charset="0"/>
            </a:endParaRPr>
          </a:p>
        </p:txBody>
      </p:sp>
      <p:sp>
        <p:nvSpPr>
          <p:cNvPr id="15" name="文本占位符 14"/>
          <p:cNvSpPr>
            <a:spLocks noGrp="1"/>
          </p:cNvSpPr>
          <p:nvPr>
            <p:ph type="body" sz="half" idx="2"/>
          </p:nvPr>
        </p:nvSpPr>
        <p:spPr>
          <a:xfrm>
            <a:off x="72388" y="2992687"/>
            <a:ext cx="3955587" cy="2448272"/>
          </a:xfrm>
          <a:ln w="28575"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zh-CN" altLang="en-US" sz="2800" b="1" dirty="0"/>
              <a:t>The Vaccines.gov </a:t>
            </a:r>
            <a:r>
              <a:rPr lang="en-US" altLang="zh-CN" sz="2800" b="1" dirty="0"/>
              <a:t>Dataset</a:t>
            </a:r>
          </a:p>
          <a:p>
            <a:r>
              <a:rPr lang="zh-CN" altLang="en-US" sz="1600" dirty="0">
                <a:solidFill>
                  <a:schemeClr val="bg1"/>
                </a:solidFill>
              </a:rPr>
              <a:t>powered by VaccineFinder</a:t>
            </a:r>
          </a:p>
          <a:p>
            <a:endParaRPr lang="en-US" altLang="zh-CN" sz="22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zh-CN" sz="2400" b="1" dirty="0">
                <a:latin typeface="Helvetica" pitchFamily="2" charset="0"/>
              </a:rPr>
              <a:t>P</a:t>
            </a:r>
            <a:r>
              <a:rPr lang="zh-CN" altLang="en-US" sz="2400" b="1" dirty="0">
                <a:latin typeface="Helvetica" pitchFamily="2" charset="0"/>
              </a:rPr>
              <a:t>rovider </a:t>
            </a:r>
            <a:r>
              <a:rPr lang="en-US" altLang="zh-CN" sz="2400" b="1" dirty="0">
                <a:latin typeface="Helvetica" pitchFamily="2" charset="0"/>
              </a:rPr>
              <a:t>I</a:t>
            </a:r>
            <a:r>
              <a:rPr lang="zh-CN" altLang="en-US" sz="2400" b="1" dirty="0">
                <a:latin typeface="Helvetica" pitchFamily="2" charset="0"/>
              </a:rPr>
              <a:t>nformation</a:t>
            </a:r>
            <a:endParaRPr lang="en-US" altLang="zh-CN" sz="2400" b="1" dirty="0">
              <a:latin typeface="Helvetica" pitchFamily="2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zh-CN" sz="2400" b="1" dirty="0">
                <a:latin typeface="Helvetica" pitchFamily="2" charset="0"/>
              </a:rPr>
              <a:t>V</a:t>
            </a:r>
            <a:r>
              <a:rPr lang="zh-CN" altLang="en-US" sz="2400" b="1" dirty="0">
                <a:latin typeface="Helvetica" pitchFamily="2" charset="0"/>
              </a:rPr>
              <a:t>accine </a:t>
            </a:r>
            <a:r>
              <a:rPr lang="en-US" altLang="zh-CN" sz="2400" b="1" dirty="0">
                <a:latin typeface="Helvetica" pitchFamily="2" charset="0"/>
              </a:rPr>
              <a:t>Information</a:t>
            </a:r>
            <a:endParaRPr lang="zh-CN" altLang="en-US" sz="1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367808" y="1443284"/>
            <a:ext cx="53285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1" dirty="0"/>
              <a:t>The Vaccines.gov </a:t>
            </a:r>
            <a:r>
              <a:rPr lang="en-US" altLang="zh-CN" sz="3600" b="1" dirty="0"/>
              <a:t>Dataset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187" y="380641"/>
            <a:ext cx="5308600" cy="736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67808" y="5440959"/>
            <a:ext cx="799217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Link</a:t>
            </a:r>
            <a:r>
              <a:rPr lang="zh-CN" altLang="en-US" dirty="0"/>
              <a:t>: </a:t>
            </a:r>
          </a:p>
          <a:p>
            <a:r>
              <a:rPr lang="zh-CN" altLang="en-US" sz="1500" u="sng" dirty="0">
                <a:hlinkClick r:id="rId4"/>
              </a:rPr>
              <a:t>https://data.cdc.gov/Flu-Vaccinations/Vaccines-gov-Flu-vaccinating-provider-locations/bugr-bbfr</a:t>
            </a:r>
            <a:endParaRPr lang="zh-CN" altLang="en-US" sz="1500" u="sng" dirty="0"/>
          </a:p>
        </p:txBody>
      </p:sp>
    </p:spTree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rcRect b="5511"/>
          <a:stretch>
            <a:fillRect/>
          </a:stretch>
        </p:blipFill>
        <p:spPr>
          <a:xfrm>
            <a:off x="0" y="1628800"/>
            <a:ext cx="6113780" cy="410273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3145" y="1870100"/>
            <a:ext cx="6078855" cy="386207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3780" y="1628800"/>
            <a:ext cx="6078220" cy="241300"/>
          </a:xfrm>
          <a:prstGeom prst="rect">
            <a:avLst/>
          </a:prstGeom>
        </p:spPr>
      </p:pic>
      <p:sp>
        <p:nvSpPr>
          <p:cNvPr id="2" name="标题 7"/>
          <p:cNvSpPr txBox="1"/>
          <p:nvPr/>
        </p:nvSpPr>
        <p:spPr>
          <a:xfrm>
            <a:off x="538480" y="307340"/>
            <a:ext cx="6652260" cy="114173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5000"/>
              </a:lnSpc>
            </a:pPr>
            <a:r>
              <a:rPr lang="en-US" altLang="zh-CN" sz="5485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Dataset Introduction</a:t>
            </a:r>
          </a:p>
        </p:txBody>
      </p:sp>
    </p:spTree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7">
            <a:extLst>
              <a:ext uri="{FF2B5EF4-FFF2-40B4-BE49-F238E27FC236}">
                <a16:creationId xmlns:a16="http://schemas.microsoft.com/office/drawing/2014/main" id="{EE7D9993-1BE6-CEC7-EE36-C93FE85E169F}"/>
              </a:ext>
            </a:extLst>
          </p:cNvPr>
          <p:cNvSpPr txBox="1"/>
          <p:nvPr/>
        </p:nvSpPr>
        <p:spPr>
          <a:xfrm>
            <a:off x="538480" y="307340"/>
            <a:ext cx="6652260" cy="114173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5000"/>
              </a:lnSpc>
            </a:pPr>
            <a:r>
              <a:rPr lang="en-US" altLang="zh-CN" sz="5485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Data Pipeline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9A12832-CEB3-0851-D823-C23EE3047D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7635701"/>
              </p:ext>
            </p:extLst>
          </p:nvPr>
        </p:nvGraphicFramePr>
        <p:xfrm>
          <a:off x="3359696" y="2060849"/>
          <a:ext cx="5720184" cy="25202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标题 7">
            <a:extLst>
              <a:ext uri="{FF2B5EF4-FFF2-40B4-BE49-F238E27FC236}">
                <a16:creationId xmlns:a16="http://schemas.microsoft.com/office/drawing/2014/main" id="{234551C1-FFC7-F523-FD26-314176D1A9E9}"/>
              </a:ext>
            </a:extLst>
          </p:cNvPr>
          <p:cNvSpPr txBox="1"/>
          <p:nvPr/>
        </p:nvSpPr>
        <p:spPr>
          <a:xfrm>
            <a:off x="9079880" y="2750123"/>
            <a:ext cx="3096344" cy="114173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5000"/>
              </a:lnSpc>
            </a:pPr>
            <a:r>
              <a:rPr lang="en-US" altLang="zh-CN" sz="5485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Shiny App</a:t>
            </a:r>
          </a:p>
        </p:txBody>
      </p:sp>
      <p:sp>
        <p:nvSpPr>
          <p:cNvPr id="5" name="标题 7">
            <a:extLst>
              <a:ext uri="{FF2B5EF4-FFF2-40B4-BE49-F238E27FC236}">
                <a16:creationId xmlns:a16="http://schemas.microsoft.com/office/drawing/2014/main" id="{006EAD6F-237B-1AB3-CAE6-6157D26B2E1B}"/>
              </a:ext>
            </a:extLst>
          </p:cNvPr>
          <p:cNvSpPr txBox="1"/>
          <p:nvPr/>
        </p:nvSpPr>
        <p:spPr>
          <a:xfrm>
            <a:off x="47328" y="2863335"/>
            <a:ext cx="3096344" cy="1141730"/>
          </a:xfrm>
          <a:prstGeom prst="rect">
            <a:avLst/>
          </a:prstGeom>
        </p:spPr>
        <p:txBody>
          <a:bodyPr>
            <a:normAutofit fontScale="82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5000"/>
              </a:lnSpc>
            </a:pPr>
            <a:r>
              <a:rPr lang="en-US" altLang="zh-CN" sz="5485" b="1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Vaccine.gov</a:t>
            </a:r>
            <a:endParaRPr lang="en-US" altLang="zh-CN" sz="5485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1750513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9416" y="1412776"/>
            <a:ext cx="972108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/>
              <a:t>Shiny App Introduction</a:t>
            </a:r>
          </a:p>
        </p:txBody>
      </p:sp>
      <p:graphicFrame>
        <p:nvGraphicFramePr>
          <p:cNvPr id="8" name="TextBox 5"/>
          <p:cNvGraphicFramePr/>
          <p:nvPr/>
        </p:nvGraphicFramePr>
        <p:xfrm>
          <a:off x="1055440" y="3449795"/>
          <a:ext cx="9721080" cy="2585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7"/>
          <p:cNvSpPr txBox="1"/>
          <p:nvPr/>
        </p:nvSpPr>
        <p:spPr>
          <a:xfrm>
            <a:off x="27608" y="908720"/>
            <a:ext cx="3966592" cy="12972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5000"/>
              </a:lnSpc>
            </a:pPr>
            <a:r>
              <a:rPr lang="en-US" altLang="zh-CN" sz="54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Geospatial Analysis</a:t>
            </a:r>
          </a:p>
        </p:txBody>
      </p:sp>
      <p:sp>
        <p:nvSpPr>
          <p:cNvPr id="11" name="标题 7"/>
          <p:cNvSpPr txBox="1"/>
          <p:nvPr/>
        </p:nvSpPr>
        <p:spPr>
          <a:xfrm>
            <a:off x="-19496" y="3418611"/>
            <a:ext cx="3966592" cy="12972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5000"/>
              </a:lnSpc>
            </a:pPr>
            <a:endParaRPr lang="en-US" altLang="zh-CN" sz="2800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12" name="文本占位符 14"/>
          <p:cNvSpPr>
            <a:spLocks noGrp="1"/>
          </p:cNvSpPr>
          <p:nvPr>
            <p:ph type="body" sz="half" idx="2"/>
          </p:nvPr>
        </p:nvSpPr>
        <p:spPr>
          <a:xfrm>
            <a:off x="228478" y="2803320"/>
            <a:ext cx="4211338" cy="2497887"/>
          </a:xfrm>
          <a:ln w="28575">
            <a:noFill/>
          </a:ln>
        </p:spPr>
        <p:txBody>
          <a:bodyPr>
            <a:normAutofit fontScale="62500" lnSpcReduction="20000"/>
          </a:bodyPr>
          <a:lstStyle/>
          <a:p>
            <a:pPr marL="342900" indent="-342900">
              <a:lnSpc>
                <a:spcPct val="10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altLang="zh-CN" sz="3500" b="1" dirty="0">
                <a:latin typeface="Helvetica" pitchFamily="2" charset="0"/>
              </a:rPr>
              <a:t>Input Widgets</a:t>
            </a:r>
          </a:p>
          <a:p>
            <a:pPr marL="342900" indent="-342900">
              <a:lnSpc>
                <a:spcPct val="10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altLang="zh-CN" sz="3500" b="1" dirty="0">
                <a:latin typeface="Helvetica" pitchFamily="2" charset="0"/>
              </a:rPr>
              <a:t>Interactive Map</a:t>
            </a:r>
          </a:p>
          <a:p>
            <a:pPr marL="342900" indent="-342900">
              <a:lnSpc>
                <a:spcPct val="10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altLang="zh-CN" sz="3500" b="1" dirty="0">
                <a:latin typeface="Helvetica" pitchFamily="2" charset="0"/>
              </a:rPr>
              <a:t>Interactive Table</a:t>
            </a:r>
          </a:p>
          <a:p>
            <a:pPr marL="342900" indent="-342900">
              <a:lnSpc>
                <a:spcPct val="10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altLang="zh-CN" sz="3500" b="1" dirty="0">
                <a:latin typeface="Helvetica" pitchFamily="2" charset="0"/>
              </a:rPr>
              <a:t>Interactive Bar Chart</a:t>
            </a:r>
          </a:p>
          <a:p>
            <a:pPr marL="342900" indent="-342900">
              <a:lnSpc>
                <a:spcPct val="10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altLang="zh-CN" sz="3500" b="1" dirty="0">
                <a:latin typeface="Helvetica" pitchFamily="2" charset="0"/>
              </a:rPr>
              <a:t>Interactive Pie Chart</a:t>
            </a:r>
          </a:p>
          <a:p>
            <a:pPr marL="342900" indent="-342900">
              <a:lnSpc>
                <a:spcPct val="10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US" altLang="zh-CN" sz="2400" b="1" dirty="0">
              <a:latin typeface="Helvetica" pitchFamily="2" charset="0"/>
            </a:endParaRPr>
          </a:p>
          <a:p>
            <a:pPr marL="342900" indent="-342900">
              <a:lnSpc>
                <a:spcPct val="10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US" altLang="zh-CN" sz="2400" b="1" dirty="0">
              <a:latin typeface="Helvetica" pitchFamily="2" charset="0"/>
            </a:endParaRPr>
          </a:p>
          <a:p>
            <a:pPr marL="342900" indent="-342900">
              <a:lnSpc>
                <a:spcPct val="10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US" altLang="zh-CN" sz="2400" b="1" dirty="0">
              <a:latin typeface="Helvetica" pitchFamily="2" charset="0"/>
            </a:endParaRPr>
          </a:p>
          <a:p>
            <a:pPr marL="342900" indent="-342900">
              <a:lnSpc>
                <a:spcPct val="10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US" altLang="zh-CN" sz="2400" b="1" dirty="0">
              <a:latin typeface="Helvetica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95800" y="243805"/>
            <a:ext cx="72008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zh-CN" sz="2400" b="1" dirty="0"/>
              <a:t>Input:</a:t>
            </a:r>
            <a:r>
              <a:rPr lang="en-US" altLang="zh-CN" sz="2400" dirty="0"/>
              <a:t> State, City, Zip Code, Flu Category, bars num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95800" y="1167135"/>
            <a:ext cx="72008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zh-CN" sz="2400" b="1" dirty="0"/>
              <a:t>Interactive Bar Chart: </a:t>
            </a:r>
            <a:r>
              <a:rPr lang="en-US" altLang="zh-CN" sz="2400" dirty="0"/>
              <a:t>Vaccination Site Number in top n States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95800" y="705470"/>
            <a:ext cx="80648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zh-CN" sz="2400" b="1" dirty="0"/>
              <a:t>Interactive Map: </a:t>
            </a:r>
            <a:r>
              <a:rPr lang="en-US" altLang="zh-CN" sz="2400" dirty="0"/>
              <a:t>Vaccination Sites Distribution in US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6A24695-4641-F166-89B3-6435BD1FC83D}"/>
              </a:ext>
            </a:extLst>
          </p:cNvPr>
          <p:cNvSpPr txBox="1"/>
          <p:nvPr/>
        </p:nvSpPr>
        <p:spPr>
          <a:xfrm>
            <a:off x="11658600" y="2190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4" name="图片 3" descr="图形用户界面, 应用程序, 网站&#10;&#10;描述已自动生成">
            <a:extLst>
              <a:ext uri="{FF2B5EF4-FFF2-40B4-BE49-F238E27FC236}">
                <a16:creationId xmlns:a16="http://schemas.microsoft.com/office/drawing/2014/main" id="{B5CD4C77-2825-E17A-D08F-22524FD00C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800" y="2090465"/>
            <a:ext cx="7772400" cy="349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916916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7"/>
          <p:cNvSpPr txBox="1"/>
          <p:nvPr/>
        </p:nvSpPr>
        <p:spPr>
          <a:xfrm>
            <a:off x="27608" y="908720"/>
            <a:ext cx="3966592" cy="12972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5000"/>
              </a:lnSpc>
            </a:pPr>
            <a:r>
              <a:rPr lang="en-US" altLang="zh-CN" sz="54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Geospatial Analysis</a:t>
            </a:r>
          </a:p>
        </p:txBody>
      </p:sp>
      <p:sp>
        <p:nvSpPr>
          <p:cNvPr id="11" name="标题 7"/>
          <p:cNvSpPr txBox="1"/>
          <p:nvPr/>
        </p:nvSpPr>
        <p:spPr>
          <a:xfrm>
            <a:off x="-19496" y="3418611"/>
            <a:ext cx="3966592" cy="12972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5000"/>
              </a:lnSpc>
            </a:pPr>
            <a:endParaRPr lang="en-US" altLang="zh-CN" sz="2800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12" name="文本占位符 14"/>
          <p:cNvSpPr>
            <a:spLocks noGrp="1"/>
          </p:cNvSpPr>
          <p:nvPr>
            <p:ph type="body" sz="half" idx="2"/>
          </p:nvPr>
        </p:nvSpPr>
        <p:spPr>
          <a:xfrm>
            <a:off x="228478" y="2803320"/>
            <a:ext cx="4211338" cy="2497887"/>
          </a:xfrm>
          <a:ln w="28575">
            <a:noFill/>
          </a:ln>
        </p:spPr>
        <p:txBody>
          <a:bodyPr>
            <a:normAutofit fontScale="62500" lnSpcReduction="20000"/>
          </a:bodyPr>
          <a:lstStyle/>
          <a:p>
            <a:pPr marL="342900" indent="-342900">
              <a:lnSpc>
                <a:spcPct val="10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altLang="zh-CN" sz="3500" b="1" dirty="0">
                <a:latin typeface="Helvetica" pitchFamily="2" charset="0"/>
              </a:rPr>
              <a:t>Input Widgets</a:t>
            </a:r>
          </a:p>
          <a:p>
            <a:pPr marL="342900" indent="-342900">
              <a:lnSpc>
                <a:spcPct val="10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altLang="zh-CN" sz="3500" b="1" dirty="0">
                <a:latin typeface="Helvetica" pitchFamily="2" charset="0"/>
              </a:rPr>
              <a:t>Interactive  Map</a:t>
            </a:r>
          </a:p>
          <a:p>
            <a:pPr marL="342900" indent="-342900">
              <a:lnSpc>
                <a:spcPct val="10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altLang="zh-CN" sz="3500" b="1" dirty="0">
                <a:latin typeface="Helvetica" pitchFamily="2" charset="0"/>
              </a:rPr>
              <a:t>Interactive Table</a:t>
            </a:r>
          </a:p>
          <a:p>
            <a:pPr marL="342900" indent="-342900">
              <a:lnSpc>
                <a:spcPct val="10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altLang="zh-CN" sz="3500" b="1" dirty="0">
                <a:latin typeface="Helvetica" pitchFamily="2" charset="0"/>
              </a:rPr>
              <a:t>Interactive Bar Chart</a:t>
            </a:r>
          </a:p>
          <a:p>
            <a:pPr marL="342900" indent="-342900">
              <a:lnSpc>
                <a:spcPct val="10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altLang="zh-CN" sz="3500" b="1" dirty="0">
                <a:latin typeface="Helvetica" pitchFamily="2" charset="0"/>
              </a:rPr>
              <a:t>Interactive Pie Chart</a:t>
            </a:r>
          </a:p>
          <a:p>
            <a:pPr marL="342900" indent="-342900">
              <a:lnSpc>
                <a:spcPct val="10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US" altLang="zh-CN" sz="2400" b="1" dirty="0">
              <a:latin typeface="Helvetica" pitchFamily="2" charset="0"/>
            </a:endParaRPr>
          </a:p>
          <a:p>
            <a:pPr marL="342900" indent="-342900">
              <a:lnSpc>
                <a:spcPct val="10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US" altLang="zh-CN" sz="2400" b="1" dirty="0">
              <a:latin typeface="Helvetica" pitchFamily="2" charset="0"/>
            </a:endParaRPr>
          </a:p>
          <a:p>
            <a:pPr marL="342900" indent="-342900">
              <a:lnSpc>
                <a:spcPct val="10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US" altLang="zh-CN" sz="2400" b="1" dirty="0">
              <a:latin typeface="Helvetica" pitchFamily="2" charset="0"/>
            </a:endParaRPr>
          </a:p>
          <a:p>
            <a:pPr marL="342900" indent="-342900">
              <a:lnSpc>
                <a:spcPct val="10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US" altLang="zh-CN" sz="2400" b="1" dirty="0">
              <a:latin typeface="Helvetica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95800" y="243805"/>
            <a:ext cx="72008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zh-CN" sz="2400" b="1" dirty="0"/>
              <a:t>Input:</a:t>
            </a:r>
            <a:r>
              <a:rPr lang="en-US" altLang="zh-CN" sz="2400" dirty="0"/>
              <a:t> State, City, Zip Code, Flu Category 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95800" y="1441383"/>
            <a:ext cx="72008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zh-CN" sz="2400" b="1" dirty="0"/>
              <a:t>Interactive Bar: </a:t>
            </a:r>
            <a:r>
              <a:rPr lang="en-US" altLang="zh-CN" sz="2400" dirty="0"/>
              <a:t>Vaccination Site Number in top n cities of selected state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95800" y="756827"/>
            <a:ext cx="806489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zh-CN" sz="2400" b="1" dirty="0"/>
              <a:t>Interactive Map: </a:t>
            </a:r>
            <a:r>
              <a:rPr lang="en-US" altLang="zh-CN" sz="2400" dirty="0"/>
              <a:t>Vaccination Site County distribution in selected State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altLang="zh-CN" sz="2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6A24695-4641-F166-89B3-6435BD1FC83D}"/>
              </a:ext>
            </a:extLst>
          </p:cNvPr>
          <p:cNvSpPr txBox="1"/>
          <p:nvPr/>
        </p:nvSpPr>
        <p:spPr>
          <a:xfrm>
            <a:off x="11658600" y="2190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4" name="图片 3" descr="图形用户界面, 应用程序&#10;&#10;描述已自动生成">
            <a:extLst>
              <a:ext uri="{FF2B5EF4-FFF2-40B4-BE49-F238E27FC236}">
                <a16:creationId xmlns:a16="http://schemas.microsoft.com/office/drawing/2014/main" id="{34BCF8EC-8BB1-26A0-C9BD-244DCA2D3F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831" y="2641712"/>
            <a:ext cx="7772400" cy="313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017318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7"/>
          <p:cNvSpPr txBox="1"/>
          <p:nvPr/>
        </p:nvSpPr>
        <p:spPr>
          <a:xfrm>
            <a:off x="27608" y="908720"/>
            <a:ext cx="3966592" cy="12972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5000"/>
              </a:lnSpc>
            </a:pPr>
            <a:r>
              <a:rPr lang="en-US" altLang="zh-CN" sz="54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Geospatial Analysis</a:t>
            </a:r>
          </a:p>
        </p:txBody>
      </p:sp>
      <p:sp>
        <p:nvSpPr>
          <p:cNvPr id="11" name="标题 7"/>
          <p:cNvSpPr txBox="1"/>
          <p:nvPr/>
        </p:nvSpPr>
        <p:spPr>
          <a:xfrm>
            <a:off x="-19496" y="3418611"/>
            <a:ext cx="3966592" cy="12972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5000"/>
              </a:lnSpc>
            </a:pPr>
            <a:endParaRPr lang="en-US" altLang="zh-CN" sz="2800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12" name="文本占位符 14"/>
          <p:cNvSpPr>
            <a:spLocks noGrp="1"/>
          </p:cNvSpPr>
          <p:nvPr>
            <p:ph type="body" sz="half" idx="2"/>
          </p:nvPr>
        </p:nvSpPr>
        <p:spPr>
          <a:xfrm>
            <a:off x="228478" y="2803320"/>
            <a:ext cx="4211338" cy="2497887"/>
          </a:xfrm>
          <a:ln w="28575">
            <a:noFill/>
          </a:ln>
        </p:spPr>
        <p:txBody>
          <a:bodyPr>
            <a:normAutofit fontScale="62500" lnSpcReduction="20000"/>
          </a:bodyPr>
          <a:lstStyle/>
          <a:p>
            <a:pPr marL="342900" indent="-342900">
              <a:lnSpc>
                <a:spcPct val="10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altLang="zh-CN" sz="3500" b="1" dirty="0">
                <a:latin typeface="Helvetica" pitchFamily="2" charset="0"/>
              </a:rPr>
              <a:t>Input Widgets</a:t>
            </a:r>
          </a:p>
          <a:p>
            <a:pPr marL="342900" indent="-342900">
              <a:lnSpc>
                <a:spcPct val="10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altLang="zh-CN" sz="3500" b="1" dirty="0">
                <a:latin typeface="Helvetica" pitchFamily="2" charset="0"/>
              </a:rPr>
              <a:t>Interactive  Map</a:t>
            </a:r>
          </a:p>
          <a:p>
            <a:pPr marL="342900" indent="-342900">
              <a:lnSpc>
                <a:spcPct val="10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altLang="zh-CN" sz="3500" b="1" dirty="0">
                <a:latin typeface="Helvetica" pitchFamily="2" charset="0"/>
              </a:rPr>
              <a:t>Interactive Table</a:t>
            </a:r>
          </a:p>
          <a:p>
            <a:pPr marL="342900" indent="-342900">
              <a:lnSpc>
                <a:spcPct val="10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altLang="zh-CN" sz="3500" b="1" dirty="0">
                <a:latin typeface="Helvetica" pitchFamily="2" charset="0"/>
              </a:rPr>
              <a:t>Interactive Bar Chart</a:t>
            </a:r>
          </a:p>
          <a:p>
            <a:pPr marL="342900" indent="-342900">
              <a:lnSpc>
                <a:spcPct val="10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altLang="zh-CN" sz="3500" b="1" dirty="0">
                <a:latin typeface="Helvetica" pitchFamily="2" charset="0"/>
              </a:rPr>
              <a:t>Interactive Pie Chart</a:t>
            </a:r>
          </a:p>
          <a:p>
            <a:pPr marL="342900" indent="-342900">
              <a:lnSpc>
                <a:spcPct val="10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US" altLang="zh-CN" sz="2400" b="1" dirty="0">
              <a:latin typeface="Helvetica" pitchFamily="2" charset="0"/>
            </a:endParaRPr>
          </a:p>
          <a:p>
            <a:pPr marL="342900" indent="-342900">
              <a:lnSpc>
                <a:spcPct val="10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US" altLang="zh-CN" sz="2400" b="1" dirty="0">
              <a:latin typeface="Helvetica" pitchFamily="2" charset="0"/>
            </a:endParaRPr>
          </a:p>
          <a:p>
            <a:pPr marL="342900" indent="-342900">
              <a:lnSpc>
                <a:spcPct val="10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US" altLang="zh-CN" sz="2400" b="1" dirty="0">
              <a:latin typeface="Helvetica" pitchFamily="2" charset="0"/>
            </a:endParaRPr>
          </a:p>
          <a:p>
            <a:pPr marL="342900" indent="-342900">
              <a:lnSpc>
                <a:spcPct val="10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US" altLang="zh-CN" sz="2400" b="1" dirty="0">
              <a:latin typeface="Helvetica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95800" y="243805"/>
            <a:ext cx="72008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zh-CN" sz="2400" b="1" dirty="0"/>
              <a:t>Input:</a:t>
            </a:r>
            <a:r>
              <a:rPr lang="en-US" altLang="zh-CN" sz="2400" dirty="0"/>
              <a:t> State, City, Zip Code, Flu Category 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95800" y="1441383"/>
            <a:ext cx="786859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zh-CN" sz="2400" b="1" dirty="0"/>
              <a:t>Pie Chart: </a:t>
            </a:r>
            <a:r>
              <a:rPr lang="en-US" altLang="zh-CN" sz="2400" dirty="0"/>
              <a:t>Proportions of Vaccination Types in selected state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95800" y="756827"/>
            <a:ext cx="78962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zh-CN" sz="2400" b="1" dirty="0"/>
              <a:t>Interactive Table: </a:t>
            </a:r>
            <a:r>
              <a:rPr lang="en-US" altLang="zh-CN" sz="2400" dirty="0"/>
              <a:t>Pharmacy information in selected state /city/zip code/flu category 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6A24695-4641-F166-89B3-6435BD1FC83D}"/>
              </a:ext>
            </a:extLst>
          </p:cNvPr>
          <p:cNvSpPr txBox="1"/>
          <p:nvPr/>
        </p:nvSpPr>
        <p:spPr>
          <a:xfrm>
            <a:off x="11658600" y="2190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020C372-3F35-FAC9-E7BB-A1D50C505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047" y="2420888"/>
            <a:ext cx="7772400" cy="386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710752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319</TotalTime>
  <Words>498</Words>
  <Application>Microsoft Macintosh PowerPoint</Application>
  <PresentationFormat>宽屏</PresentationFormat>
  <Paragraphs>105</Paragraphs>
  <Slides>13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Arial Bold</vt:lpstr>
      <vt:lpstr>Arial</vt:lpstr>
      <vt:lpstr>Calibri</vt:lpstr>
      <vt:lpstr>Calibri Light</vt:lpstr>
      <vt:lpstr>Helvetica</vt:lpstr>
      <vt:lpstr>Wingdings</vt:lpstr>
      <vt:lpstr>回顾</vt:lpstr>
      <vt:lpstr>A TEAM  Flu Vaccinating Analysis</vt:lpstr>
      <vt:lpstr>PowerPoint 演示文稿</vt:lpstr>
      <vt:lpstr>Dataset Introduction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Stock Management System</vt:lpstr>
      <vt:lpstr>Stock Management System</vt:lpstr>
      <vt:lpstr>Don‘t forget  to get vaccinated in a timely manner for your own and others health.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Ethics Cases</dc:title>
  <dc:creator>黄 凌云</dc:creator>
  <cp:lastModifiedBy>Yuexin Ma</cp:lastModifiedBy>
  <cp:revision>47</cp:revision>
  <dcterms:created xsi:type="dcterms:W3CDTF">2023-04-08T01:09:27Z</dcterms:created>
  <dcterms:modified xsi:type="dcterms:W3CDTF">2023-04-11T04:35:46Z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2052-3.8.1.6116</vt:lpwstr>
  </property>
</Properties>
</file>