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342" r:id="rId3"/>
    <p:sldId id="350" r:id="rId4"/>
    <p:sldId id="303" r:id="rId5"/>
    <p:sldId id="302" r:id="rId6"/>
    <p:sldId id="311" r:id="rId7"/>
    <p:sldId id="317" r:id="rId8"/>
    <p:sldId id="318" r:id="rId9"/>
    <p:sldId id="333" r:id="rId10"/>
    <p:sldId id="312" r:id="rId11"/>
    <p:sldId id="304" r:id="rId12"/>
    <p:sldId id="305" r:id="rId13"/>
    <p:sldId id="306" r:id="rId14"/>
    <p:sldId id="307" r:id="rId15"/>
    <p:sldId id="337" r:id="rId16"/>
    <p:sldId id="309" r:id="rId17"/>
    <p:sldId id="321" r:id="rId18"/>
    <p:sldId id="322" r:id="rId19"/>
    <p:sldId id="347" r:id="rId20"/>
    <p:sldId id="346" r:id="rId21"/>
    <p:sldId id="348" r:id="rId22"/>
    <p:sldId id="336" r:id="rId23"/>
    <p:sldId id="332" r:id="rId24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00"/>
    <a:srgbClr val="009900"/>
    <a:srgbClr val="9933FF"/>
    <a:srgbClr val="33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88" autoAdjust="0"/>
    <p:restoredTop sz="93837" autoAdjust="0"/>
  </p:normalViewPr>
  <p:slideViewPr>
    <p:cSldViewPr>
      <p:cViewPr>
        <p:scale>
          <a:sx n="91" d="100"/>
          <a:sy n="91" d="100"/>
        </p:scale>
        <p:origin x="-19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A17D8677-D964-4F2C-9C4A-34DD8D548D81}" type="slidenum">
              <a:rPr lang="en-AU" smtClean="0"/>
              <a:pPr defTabSz="946150"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A17D8677-D964-4F2C-9C4A-34DD8D548D81}" type="slidenum">
              <a:rPr lang="en-AU" smtClean="0"/>
              <a:pPr defTabSz="946150"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A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5441">
              <a:defRPr/>
            </a:pPr>
            <a:fld id="{E61541E2-A7AD-488D-B4E6-BEE2C325202E}" type="slidenum">
              <a:rPr lang="en-AU" smtClean="0">
                <a:solidFill>
                  <a:prstClr val="black"/>
                </a:solidFill>
              </a:rPr>
              <a:pPr defTabSz="945441"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5441">
              <a:defRPr/>
            </a:pPr>
            <a:fld id="{2CE0F7E6-E68B-4E2A-9484-3592DB1794D0}" type="slidenum">
              <a:rPr lang="en-AU" smtClean="0">
                <a:solidFill>
                  <a:prstClr val="black"/>
                </a:solidFill>
              </a:rPr>
              <a:pPr defTabSz="945441"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70798-6D57-4081-BA6F-B77B65F4BBD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5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4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3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4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5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29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48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5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7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11/04/2024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8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BB3359E-7798-403C-942C-FBD1C57A9AE6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11/04/2024</a:t>
            </a:fld>
            <a:endParaRPr lang="en-A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A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C142AE6-D7B7-4B64-8653-FAF95274774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6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401050" cy="4248472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AU" sz="16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/>
            <a:endParaRPr lang="en-AU" sz="1600" dirty="0"/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2007096"/>
          </a:xfrm>
        </p:spPr>
        <p:txBody>
          <a:bodyPr/>
          <a:lstStyle/>
          <a:p>
            <a:r>
              <a:rPr lang="en-AU" b="1" dirty="0" smtClean="0">
                <a:solidFill>
                  <a:srgbClr val="009900"/>
                </a:solidFill>
              </a:rPr>
              <a:t>Building A Network</a:t>
            </a:r>
            <a:br>
              <a:rPr lang="en-AU" b="1" dirty="0" smtClean="0">
                <a:solidFill>
                  <a:srgbClr val="009900"/>
                </a:solidFill>
              </a:rPr>
            </a:br>
            <a:r>
              <a:rPr lang="en-AU" b="1" dirty="0" smtClean="0">
                <a:solidFill>
                  <a:srgbClr val="009900"/>
                </a:solidFill>
              </a:rPr>
              <a:t/>
            </a:r>
            <a:br>
              <a:rPr lang="en-AU" b="1" dirty="0" smtClean="0">
                <a:solidFill>
                  <a:srgbClr val="009900"/>
                </a:solidFill>
              </a:rPr>
            </a:br>
            <a:r>
              <a:rPr lang="en-AU" b="1" dirty="0" smtClean="0">
                <a:solidFill>
                  <a:srgbClr val="009900"/>
                </a:solidFill>
              </a:rPr>
              <a:t>Sample </a:t>
            </a:r>
            <a:r>
              <a:rPr lang="en-AU" b="1" dirty="0">
                <a:solidFill>
                  <a:srgbClr val="009900"/>
                </a:solidFill>
              </a:rPr>
              <a:t>Configurations</a:t>
            </a:r>
            <a:br>
              <a:rPr lang="en-AU" b="1" dirty="0">
                <a:solidFill>
                  <a:srgbClr val="009900"/>
                </a:solidFill>
              </a:rPr>
            </a:br>
            <a:r>
              <a:rPr lang="en-AU" b="1" dirty="0" smtClean="0">
                <a:solidFill>
                  <a:srgbClr val="009900"/>
                </a:solidFill>
              </a:rPr>
              <a:t/>
            </a:r>
            <a:br>
              <a:rPr lang="en-AU" b="1" dirty="0" smtClean="0">
                <a:solidFill>
                  <a:srgbClr val="009900"/>
                </a:solidFill>
              </a:rPr>
            </a:br>
            <a:r>
              <a:rPr lang="en-AU" b="1" dirty="0" smtClean="0">
                <a:solidFill>
                  <a:srgbClr val="009900"/>
                </a:solidFill>
              </a:rPr>
              <a:t> </a:t>
            </a:r>
            <a:r>
              <a:rPr lang="en-AU" b="1" dirty="0" smtClean="0">
                <a:solidFill>
                  <a:srgbClr val="009900"/>
                </a:solidFill>
              </a:rPr>
              <a:t>V1.2</a:t>
            </a:r>
            <a:r>
              <a:rPr lang="en-AU" dirty="0" smtClean="0">
                <a:solidFill>
                  <a:srgbClr val="9933FF"/>
                </a:solidFill>
              </a:rPr>
              <a:t/>
            </a:r>
            <a:br>
              <a:rPr lang="en-AU" dirty="0" smtClean="0">
                <a:solidFill>
                  <a:srgbClr val="9933FF"/>
                </a:solidFill>
              </a:rPr>
            </a:br>
            <a:endParaRPr lang="en-AU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EIGRP Configuration </a:t>
            </a:r>
            <a:r>
              <a:rPr lang="en-AU" sz="2400" dirty="0">
                <a:solidFill>
                  <a:srgbClr val="FF0000"/>
                </a:solidFill>
              </a:rPr>
              <a:t>ONLY</a:t>
            </a:r>
            <a:r>
              <a:rPr lang="en-AU" sz="2400" dirty="0"/>
              <a:t> </a:t>
            </a:r>
            <a:r>
              <a:rPr lang="en-AU" sz="2400" dirty="0">
                <a:solidFill>
                  <a:srgbClr val="3333FF"/>
                </a:solidFill>
              </a:rPr>
              <a:t>if Specified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</a:t>
            </a:r>
            <a:r>
              <a:rPr lang="en-AU" sz="1600" dirty="0" smtClean="0">
                <a:solidFill>
                  <a:srgbClr val="009900"/>
                </a:solidFill>
              </a:rPr>
              <a:t>R1</a:t>
            </a:r>
            <a:r>
              <a:rPr lang="en-AU" sz="1600" dirty="0" smtClean="0"/>
              <a:t> Router</a:t>
            </a:r>
            <a:endParaRPr lang="en-AU" sz="1600" dirty="0"/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EIGRP 15 </a:t>
            </a:r>
            <a:r>
              <a:rPr lang="en-AU" sz="1100" dirty="0">
                <a:solidFill>
                  <a:srgbClr val="FF0000"/>
                </a:solidFill>
              </a:rPr>
              <a:t>(15 is the autonomous system number, both routers need to use the same number in order to exchange updates)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?.?.?.?&gt;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600" dirty="0">
                <a:solidFill>
                  <a:srgbClr val="0000FF"/>
                </a:solidFill>
              </a:rPr>
              <a:t>                            </a:t>
            </a:r>
            <a:r>
              <a:rPr lang="en-AU" sz="1600" b="1" dirty="0">
                <a:solidFill>
                  <a:srgbClr val="0000FF"/>
                </a:solidFill>
              </a:rPr>
              <a:t>“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AU" sz="1100" dirty="0"/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Gateway</a:t>
            </a:r>
            <a:r>
              <a:rPr lang="en-AU" sz="1600" dirty="0">
                <a:solidFill>
                  <a:srgbClr val="009900"/>
                </a:solidFill>
              </a:rPr>
              <a:t> </a:t>
            </a:r>
            <a:r>
              <a:rPr lang="en-AU" sz="1600" dirty="0" smtClean="0">
                <a:solidFill>
                  <a:srgbClr val="009900"/>
                </a:solidFill>
              </a:rPr>
              <a:t>R2 </a:t>
            </a:r>
            <a:r>
              <a:rPr lang="en-AU" sz="1600" dirty="0" smtClean="0"/>
              <a:t>Router</a:t>
            </a:r>
            <a:endParaRPr lang="en-AU" sz="1600" dirty="0"/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EIGRP 15</a:t>
            </a:r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400" b="1" dirty="0">
                <a:solidFill>
                  <a:srgbClr val="0000FF"/>
                </a:solidFill>
              </a:rPr>
              <a:t>                                   “</a:t>
            </a:r>
            <a:r>
              <a:rPr lang="en-AU" sz="1400" dirty="0"/>
              <a:t>        </a:t>
            </a:r>
          </a:p>
          <a:p>
            <a:pPr lvl="0">
              <a:buNone/>
            </a:pPr>
            <a:r>
              <a:rPr lang="en-AU" sz="1400" dirty="0"/>
              <a:t>        ip route 0.0.0.0  0.0.0.0   S0/1/1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redistribute static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smtClean="0"/>
              <a:t>ISP </a:t>
            </a:r>
            <a:r>
              <a:rPr lang="en-AU" sz="1600" dirty="0" smtClean="0">
                <a:solidFill>
                  <a:srgbClr val="009900"/>
                </a:solidFill>
              </a:rPr>
              <a:t>R3</a:t>
            </a:r>
            <a:r>
              <a:rPr lang="en-AU" sz="1600" dirty="0" smtClean="0"/>
              <a:t> Router  </a:t>
            </a:r>
            <a:r>
              <a:rPr lang="en-AU" sz="1100" dirty="0">
                <a:solidFill>
                  <a:srgbClr val="FF0000"/>
                </a:solidFill>
              </a:rPr>
              <a:t>(EIGRP is not configured in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 </a:t>
            </a:r>
            <a:r>
              <a:rPr lang="en-AU" sz="12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AU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subnet mask</a:t>
            </a:r>
          </a:p>
          <a:p>
            <a:pPr lvl="0"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vlan id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  </a:t>
            </a:r>
            <a:r>
              <a:rPr lang="en-AU" sz="1200" i="1" dirty="0"/>
              <a:t>vlan name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i="1" dirty="0"/>
              <a:t>vlan id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ip address  </a:t>
            </a:r>
            <a:r>
              <a:rPr lang="en-AU" sz="1200" i="1" dirty="0">
                <a:latin typeface="Arial" panose="020B0604020202020204" pitchFamily="34" charset="0"/>
                <a:cs typeface="Arial" panose="020B0604020202020204" pitchFamily="34" charset="0"/>
              </a:rPr>
              <a:t>address   subnet mask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 dirty="0">
                <a:solidFill>
                  <a:srgbClr val="3333FF"/>
                </a:solidFill>
              </a:rPr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dirty="0">
                <a:solidFill>
                  <a:srgbClr val="0099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Dogs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Cats</a:t>
            </a:r>
          </a:p>
          <a:p>
            <a:pPr>
              <a:buFontTx/>
              <a:buNone/>
            </a:pPr>
            <a:r>
              <a:rPr lang="en-AU" sz="1600" dirty="0"/>
              <a:t>         </a:t>
            </a:r>
            <a:endParaRPr lang="en-AU" sz="1600" dirty="0" smtClean="0"/>
          </a:p>
          <a:p>
            <a:pPr eaLnBrk="1" hangingPunct="1"/>
            <a:r>
              <a:rPr lang="en-AU" sz="1600" dirty="0" smtClean="0">
                <a:solidFill>
                  <a:srgbClr val="3333FF"/>
                </a:solidFill>
              </a:rPr>
              <a:t>Configure</a:t>
            </a:r>
            <a:r>
              <a:rPr lang="en-AU" sz="1600" dirty="0" smtClean="0"/>
              <a:t> IP address for management  vlan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 address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100" dirty="0"/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>
                <a:solidFill>
                  <a:srgbClr val="3333FF"/>
                </a:solidFill>
              </a:rPr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</a:t>
            </a:r>
            <a:r>
              <a:rPr lang="en-AU" sz="1600" dirty="0" smtClean="0"/>
              <a:t>AAAA.BBBB.CCCC </a:t>
            </a:r>
            <a:r>
              <a:rPr lang="en-AU" sz="1600" dirty="0"/>
              <a:t>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>
                <a:solidFill>
                  <a:srgbClr val="3333FF"/>
                </a:solidFill>
              </a:rPr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</a:p>
          <a:p>
            <a:pPr lvl="0" eaLnBrk="1" hangingPunct="1"/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0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>
                <a:solidFill>
                  <a:srgbClr val="3333FF"/>
                </a:solidFill>
              </a:rPr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rgbClr val="3333FF"/>
                </a:solidFill>
              </a:rPr>
              <a:t>PPP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903912"/>
          </a:xfrm>
        </p:spPr>
        <p:txBody>
          <a:bodyPr/>
          <a:lstStyle/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 smtClean="0">
                <a:solidFill>
                  <a:srgbClr val="009900"/>
                </a:solidFill>
              </a:rPr>
              <a:t>R2 Gateway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description Link to </a:t>
            </a:r>
            <a:r>
              <a:rPr lang="en-AU" sz="1400" b="1" dirty="0" smtClean="0">
                <a:solidFill>
                  <a:srgbClr val="009900"/>
                </a:solidFill>
              </a:rPr>
              <a:t>R3</a:t>
            </a:r>
            <a:endParaRPr lang="en-AU" sz="14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ip address</a:t>
            </a:r>
            <a:r>
              <a:rPr lang="en-AU" sz="1400" i="1" dirty="0"/>
              <a:t> address subnet mask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encapsulation </a:t>
            </a:r>
            <a:r>
              <a:rPr lang="en-AU" sz="1400" dirty="0" err="1"/>
              <a:t>ppp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no shutdown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</a:t>
            </a:r>
          </a:p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 smtClean="0">
                <a:solidFill>
                  <a:srgbClr val="0000FF"/>
                </a:solidFill>
              </a:rPr>
              <a:t> R3 ISP</a:t>
            </a:r>
            <a:endParaRPr lang="en-AU" sz="14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description Link to </a:t>
            </a:r>
            <a:r>
              <a:rPr lang="en-AU" sz="1400" b="1" dirty="0" smtClean="0">
                <a:solidFill>
                  <a:srgbClr val="009900"/>
                </a:solidFill>
              </a:rPr>
              <a:t>R2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ip address </a:t>
            </a:r>
            <a:r>
              <a:rPr lang="en-AU" sz="1400" i="1" dirty="0"/>
              <a:t>address</a:t>
            </a:r>
            <a:r>
              <a:rPr lang="en-AU" sz="1400" dirty="0"/>
              <a:t> </a:t>
            </a:r>
            <a:r>
              <a:rPr lang="en-AU" sz="1400" i="1" dirty="0"/>
              <a:t>subnet mask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encapsulation </a:t>
            </a:r>
            <a:r>
              <a:rPr lang="en-AU" sz="1400" dirty="0" err="1"/>
              <a:t>ppp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no shutdown</a:t>
            </a:r>
          </a:p>
          <a:p>
            <a:pPr eaLnBrk="1" hangingPunct="1">
              <a:buFontTx/>
              <a:buNone/>
              <a:defRPr/>
            </a:pPr>
            <a:endParaRPr lang="en-AU" sz="14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 PPP 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6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negotiation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packet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6416E-43E4-40FF-B852-C75094A8233A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rgbClr val="3333FF"/>
                </a:solidFill>
              </a:rPr>
              <a:t>CHAP Configuration – Create User Accounts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1520" y="620713"/>
            <a:ext cx="8640960" cy="5903912"/>
          </a:xfrm>
        </p:spPr>
        <p:txBody>
          <a:bodyPr/>
          <a:lstStyle/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 smtClean="0">
                <a:solidFill>
                  <a:srgbClr val="009900"/>
                </a:solidFill>
              </a:rPr>
              <a:t>R2 Gateway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username </a:t>
            </a:r>
            <a:r>
              <a:rPr lang="en-AU" sz="1400" dirty="0" smtClean="0">
                <a:solidFill>
                  <a:srgbClr val="00B050"/>
                </a:solidFill>
              </a:rPr>
              <a:t>R3</a:t>
            </a:r>
            <a:r>
              <a:rPr lang="en-AU" sz="1400" dirty="0" smtClean="0"/>
              <a:t> </a:t>
            </a:r>
            <a:r>
              <a:rPr lang="en-AU" sz="1400" dirty="0"/>
              <a:t>password </a:t>
            </a:r>
            <a:r>
              <a:rPr lang="en-AU" sz="1400" dirty="0">
                <a:solidFill>
                  <a:srgbClr val="00B050"/>
                </a:solidFill>
              </a:rPr>
              <a:t>cisco</a:t>
            </a:r>
            <a:r>
              <a:rPr lang="en-AU" sz="1400" dirty="0"/>
              <a:t>    </a:t>
            </a:r>
            <a:r>
              <a:rPr lang="en-AU" sz="1100" dirty="0">
                <a:solidFill>
                  <a:srgbClr val="FF0000"/>
                </a:solidFill>
              </a:rPr>
              <a:t>(username  and  password  are  case  sensitive)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</a:t>
            </a:r>
            <a:r>
              <a:rPr lang="en-AU" sz="1400" dirty="0" err="1"/>
              <a:t>ppp</a:t>
            </a:r>
            <a:r>
              <a:rPr lang="en-AU" sz="1400" dirty="0"/>
              <a:t> authentication chap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</a:t>
            </a:r>
          </a:p>
          <a:p>
            <a:pPr eaLnBrk="1" hangingPunct="1">
              <a:defRPr/>
            </a:pPr>
            <a:r>
              <a:rPr lang="en-AU" sz="1400" b="1" dirty="0"/>
              <a:t>Configure on </a:t>
            </a:r>
            <a:r>
              <a:rPr lang="en-AU" sz="1400" b="1" dirty="0" smtClean="0"/>
              <a:t>Router </a:t>
            </a:r>
            <a:r>
              <a:rPr lang="en-AU" sz="1400" b="1" dirty="0" smtClean="0">
                <a:solidFill>
                  <a:srgbClr val="009900"/>
                </a:solidFill>
              </a:rPr>
              <a:t>R3 </a:t>
            </a:r>
            <a:r>
              <a:rPr lang="en-AU" sz="1400" b="1" dirty="0">
                <a:solidFill>
                  <a:srgbClr val="009900"/>
                </a:solidFill>
              </a:rPr>
              <a:t>ISP</a:t>
            </a:r>
          </a:p>
          <a:p>
            <a:pPr eaLnBrk="1" hangingPunct="1">
              <a:buFontTx/>
              <a:buNone/>
              <a:defRPr/>
            </a:pP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username </a:t>
            </a:r>
            <a:r>
              <a:rPr lang="en-AU" sz="1400" dirty="0" smtClean="0">
                <a:solidFill>
                  <a:srgbClr val="009900"/>
                </a:solidFill>
              </a:rPr>
              <a:t>R2 </a:t>
            </a:r>
            <a:r>
              <a:rPr lang="en-AU" sz="1400" dirty="0" smtClean="0"/>
              <a:t> </a:t>
            </a:r>
            <a:r>
              <a:rPr lang="en-AU" sz="1400" dirty="0"/>
              <a:t>password </a:t>
            </a:r>
            <a:r>
              <a:rPr lang="en-AU" sz="1400" dirty="0">
                <a:solidFill>
                  <a:srgbClr val="00B050"/>
                </a:solidFill>
              </a:rPr>
              <a:t>cisco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</a:t>
            </a:r>
            <a:r>
              <a:rPr lang="en-AU" sz="1400" dirty="0" err="1"/>
              <a:t>ppp</a:t>
            </a:r>
            <a:r>
              <a:rPr lang="en-AU" sz="1400" dirty="0"/>
              <a:t> authentication chap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AU" sz="1400" b="1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</a:t>
            </a:r>
            <a:r>
              <a:rPr lang="en-AU" sz="1400" b="1" kern="1200" dirty="0">
                <a:solidFill>
                  <a:srgbClr val="FF0000"/>
                </a:solidFill>
              </a:rPr>
              <a:t>The Password Problem  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AU" sz="1400" b="1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You need to ensure the password </a:t>
            </a:r>
            <a:r>
              <a:rPr lang="en-AU" sz="1200" kern="1200" dirty="0">
                <a:solidFill>
                  <a:srgbClr val="FF0000"/>
                </a:solidFill>
              </a:rPr>
              <a:t>does not have spaces </a:t>
            </a:r>
            <a:r>
              <a:rPr lang="en-AU" sz="1200" kern="1200" dirty="0">
                <a:solidFill>
                  <a:srgbClr val="000000"/>
                </a:solidFill>
              </a:rPr>
              <a:t>at the front or the end else the authentication will fail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AU" sz="1400" b="1" kern="12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 PPP 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6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authentication</a:t>
            </a:r>
            <a:endParaRPr lang="en-AU" sz="28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6416E-43E4-40FF-B852-C75094A8233A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>
                <a:solidFill>
                  <a:srgbClr val="3333FF"/>
                </a:solidFill>
              </a:rPr>
              <a:t>Other Management 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save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copy run start </a:t>
            </a:r>
            <a:endParaRPr lang="en-AU" sz="1600" dirty="0">
              <a:solidFill>
                <a:srgbClr val="3333F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write erase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then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reload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(say no when asked if want to save the changes)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the VLAN configuration on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delete vlan.dat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Some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show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commands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ip interface brief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very important to know how to read the output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run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running configuration file (check running settings)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start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startup </a:t>
            </a:r>
            <a:r>
              <a:rPr lang="en-US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file (check the settings that will take effect after a reboot)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show version:  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IOS version, image file name, last rebooted, </a:t>
            </a:r>
            <a:r>
              <a:rPr lang="en-AU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config-reg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value</a:t>
            </a:r>
            <a:r>
              <a:rPr lang="en-AU" sz="1600" dirty="0">
                <a:latin typeface="Calibri"/>
                <a:ea typeface="Calibri"/>
                <a:cs typeface="Times New Roman"/>
              </a:rPr>
              <a:t>, </a:t>
            </a:r>
            <a:r>
              <a:rPr lang="en-AU" sz="1600" dirty="0" err="1">
                <a:latin typeface="Calibri"/>
                <a:ea typeface="Calibri"/>
                <a:cs typeface="Times New Roman"/>
              </a:rPr>
              <a:t>etc</a:t>
            </a:r>
            <a:endParaRPr lang="en-AU" sz="1600" dirty="0">
              <a:solidFill>
                <a:srgbClr val="3333FF"/>
              </a:solidFill>
              <a:latin typeface="Calibri"/>
              <a:ea typeface="Times New Roman"/>
              <a:cs typeface="Times New Roman"/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D89505E-E6C4-0F2B-6BB7-AA280588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xmlns="" id="{68C2B311-AFDB-C63D-2329-7A9AF5FA2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46365"/>
              </p:ext>
            </p:extLst>
          </p:nvPr>
        </p:nvGraphicFramePr>
        <p:xfrm>
          <a:off x="3995936" y="34539"/>
          <a:ext cx="4768401" cy="65628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3004566931"/>
                    </a:ext>
                  </a:extLst>
                </a:gridCol>
                <a:gridCol w="1438781">
                  <a:extLst>
                    <a:ext uri="{9D8B030D-6E8A-4147-A177-3AD203B41FA5}">
                      <a16:colId xmlns:a16="http://schemas.microsoft.com/office/drawing/2014/main" xmlns="" val="2330913658"/>
                    </a:ext>
                  </a:extLst>
                </a:gridCol>
                <a:gridCol w="649451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879969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</a:tblGrid>
              <a:tr h="422661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Subnet </a:t>
                      </a:r>
                      <a:r>
                        <a:rPr lang="en-AU" dirty="0" smtClean="0">
                          <a:solidFill>
                            <a:srgbClr val="008000"/>
                          </a:solidFill>
                        </a:rPr>
                        <a:t>- Wild</a:t>
                      </a:r>
                      <a:r>
                        <a:rPr lang="en-AU" baseline="0" dirty="0" smtClean="0">
                          <a:solidFill>
                            <a:srgbClr val="008000"/>
                          </a:solidFill>
                        </a:rPr>
                        <a:t> Card 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Mask  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8700201"/>
                  </a:ext>
                </a:extLst>
              </a:tr>
              <a:tr h="76963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 </a:t>
                      </a:r>
                      <a:endParaRPr lang="en-AU" sz="1600" dirty="0"/>
                    </a:p>
                    <a:p>
                      <a:pPr algn="ctr"/>
                      <a:r>
                        <a:rPr lang="en-AU" sz="1600" b="1" dirty="0" smtClean="0">
                          <a:solidFill>
                            <a:srgbClr val="FF0000"/>
                          </a:solidFill>
                        </a:rPr>
                        <a:t>Subnet Mask</a:t>
                      </a:r>
                      <a:endParaRPr lang="en-AU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 smtClean="0"/>
                    </a:p>
                    <a:p>
                      <a:pPr algn="ctr"/>
                      <a:r>
                        <a:rPr lang="en-AU" sz="1600" b="1" dirty="0" smtClean="0">
                          <a:solidFill>
                            <a:srgbClr val="0000FF"/>
                          </a:solidFill>
                        </a:rPr>
                        <a:t>Prefix</a:t>
                      </a:r>
                      <a:endParaRPr lang="en-AU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rgbClr val="0000FF"/>
                          </a:solidFill>
                        </a:rPr>
                        <a:t>Nos Host</a:t>
                      </a:r>
                    </a:p>
                    <a:p>
                      <a:pPr algn="ctr"/>
                      <a:r>
                        <a:rPr lang="en-AU" sz="1600" b="1" dirty="0">
                          <a:solidFill>
                            <a:srgbClr val="0000FF"/>
                          </a:solidFill>
                        </a:rPr>
                        <a:t>Bits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rgbClr val="0000FF"/>
                          </a:solidFill>
                        </a:rPr>
                        <a:t>Nos</a:t>
                      </a:r>
                    </a:p>
                    <a:p>
                      <a:pPr algn="ctr"/>
                      <a:r>
                        <a:rPr lang="en-AU" sz="1600" b="1" dirty="0">
                          <a:solidFill>
                            <a:srgbClr val="0000FF"/>
                          </a:solidFill>
                        </a:rPr>
                        <a:t> Hosts</a:t>
                      </a:r>
                    </a:p>
                  </a:txBody>
                  <a:tcPr marL="68580" marR="6858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256545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0</a:t>
                      </a: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</a:t>
                      </a: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256545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1</a:t>
                      </a: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</a:t>
                      </a: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255.255.255.252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(32-2)</a:t>
                      </a:r>
                      <a:r>
                        <a:rPr lang="en-AU" baseline="0" dirty="0"/>
                        <a:t> -&gt; /30</a:t>
                      </a:r>
                      <a:endParaRPr lang="en-AU" dirty="0"/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255.255.255.248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(32-3) -&gt; /29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255.255.255.240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(32-4) -&gt; /28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255.255.255.224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(32-5) -&gt; /27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255.255.255.192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(32-6) -&gt; /26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64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255.255.255.128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(32-7) -&gt; /25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128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79356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255.255.255.0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(32-8) -&gt; /24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256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044333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255.255.254.0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(32-9) -&gt; /23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512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3152183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255.255.252.0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(32-10) -&gt; /22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1024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0274958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255.255.248.0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(32-11) -&gt; /21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2048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5079657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255.255.240.0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(32-12) -&gt; /20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4096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105727"/>
                  </a:ext>
                </a:extLst>
              </a:tr>
              <a:tr h="34206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255.255.224.0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(32-13) -&gt; /19</a:t>
                      </a:r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8192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9537056"/>
                  </a:ext>
                </a:extLst>
              </a:tr>
              <a:tr h="37943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255.255.192.0</a:t>
                      </a:r>
                    </a:p>
                  </a:txBody>
                  <a:tcPr marL="68580" marR="685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(32-14)</a:t>
                      </a:r>
                      <a:r>
                        <a:rPr lang="en-AU" baseline="0" dirty="0"/>
                        <a:t> -&gt; /18</a:t>
                      </a:r>
                      <a:endParaRPr lang="en-AU" dirty="0"/>
                    </a:p>
                  </a:txBody>
                  <a:tcPr marL="68580" marR="685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16384</a:t>
                      </a:r>
                    </a:p>
                  </a:txBody>
                  <a:tcPr marL="68580" marR="685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6863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33AEA2A-AC69-DAB6-AEFD-D61F6530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64043"/>
              </p:ext>
            </p:extLst>
          </p:nvPr>
        </p:nvGraphicFramePr>
        <p:xfrm>
          <a:off x="2123728" y="1412776"/>
          <a:ext cx="1845734" cy="518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734">
                  <a:extLst>
                    <a:ext uri="{9D8B030D-6E8A-4147-A177-3AD203B41FA5}">
                      <a16:colId xmlns:a16="http://schemas.microsoft.com/office/drawing/2014/main" xmlns="" val="228054737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Subnet Wild </a:t>
                      </a:r>
                      <a:r>
                        <a:rPr lang="en-AU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0933999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66450792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87974454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0.0.0.15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76834958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850087754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0.0.0.63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097214053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0.0.0.127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771538365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0.0.0.255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52910572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0.0.1.255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72454081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0.0.3.255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34445325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0.0.7.255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52883672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0.0.15.255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74948053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0.0.31.255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13444762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0.0.63.255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6228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56881"/>
            <a:ext cx="8820472" cy="5812207"/>
          </a:xfrm>
        </p:spPr>
        <p:txBody>
          <a:bodyPr/>
          <a:lstStyle/>
          <a:p>
            <a:pPr>
              <a:buAutoNum type="arabicPeriod"/>
            </a:pPr>
            <a:r>
              <a:rPr lang="en-AU" sz="1800" dirty="0"/>
              <a:t>Test SSH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err="1"/>
              <a:t>ssh</a:t>
            </a:r>
            <a:r>
              <a:rPr lang="en-AU" sz="1800" dirty="0"/>
              <a:t> –</a:t>
            </a:r>
            <a:r>
              <a:rPr lang="en-AU" sz="1800" dirty="0">
                <a:solidFill>
                  <a:srgbClr val="FF0000"/>
                </a:solidFill>
              </a:rPr>
              <a:t>l</a:t>
            </a:r>
            <a:r>
              <a:rPr lang="en-AU" sz="1800" dirty="0"/>
              <a:t> </a:t>
            </a:r>
            <a:r>
              <a:rPr lang="en-AU" sz="1800" dirty="0" err="1"/>
              <a:t>labuser</a:t>
            </a:r>
            <a:r>
              <a:rPr lang="en-AU" sz="1800" dirty="0"/>
              <a:t> &lt;ip address&gt;  (</a:t>
            </a:r>
            <a:r>
              <a:rPr lang="en-AU" sz="1800" dirty="0">
                <a:solidFill>
                  <a:srgbClr val="FF0000"/>
                </a:solidFill>
              </a:rPr>
              <a:t>l </a:t>
            </a:r>
            <a:r>
              <a:rPr lang="en-AU" sz="1800" dirty="0"/>
              <a:t>is a letter)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   </a:t>
            </a:r>
          </a:p>
          <a:p>
            <a:pPr marL="0" indent="0">
              <a:buNone/>
            </a:pP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2. </a:t>
            </a: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Connection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config 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time-out  60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authentication-retries 4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F928BF-8640-435C-9BFC-AF889117948F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 smtClean="0">
                <a:solidFill>
                  <a:srgbClr val="3333FF"/>
                </a:solidFill>
              </a:rPr>
              <a:t>ACL </a:t>
            </a:r>
            <a:r>
              <a:rPr lang="en-AU" sz="2400" dirty="0">
                <a:solidFill>
                  <a:srgbClr val="3333FF"/>
                </a:solidFill>
              </a:rPr>
              <a:t>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 err="1">
                <a:solidFill>
                  <a:srgbClr val="9933FF"/>
                </a:solidFill>
              </a:rPr>
              <a:t>aclvlanXXX</a:t>
            </a:r>
            <a:r>
              <a:rPr lang="en-AU" sz="1200" dirty="0"/>
              <a:t>   and   </a:t>
            </a:r>
            <a:r>
              <a:rPr lang="en-AU" sz="1200" dirty="0" err="1">
                <a:solidFill>
                  <a:srgbClr val="0000FF"/>
                </a:solidFill>
              </a:rPr>
              <a:t>AclVlanXXX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ACLVLANXXX </a:t>
            </a:r>
            <a:r>
              <a:rPr lang="en-AU" sz="1200" dirty="0"/>
              <a:t>or all lowercase – </a:t>
            </a:r>
            <a:r>
              <a:rPr lang="en-AU" sz="1200" dirty="0" err="1">
                <a:solidFill>
                  <a:srgbClr val="0000FF"/>
                </a:solidFill>
              </a:rPr>
              <a:t>aclvlanXXX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200" dirty="0"/>
          </a:p>
          <a:p>
            <a:pPr eaLnBrk="1" hangingPunct="1"/>
            <a:r>
              <a:rPr lang="en-AU" sz="1200" dirty="0"/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/>
              <a:t>network or device, to avoid unnecessarily blocking traffic</a:t>
            </a:r>
          </a:p>
          <a:p>
            <a:pPr eaLnBrk="1" hangingPunct="1"/>
            <a:r>
              <a:rPr lang="en-AU" sz="1200" dirty="0"/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/>
              <a:t>network or device, to block traffic earlier to reduce congestion</a:t>
            </a:r>
          </a:p>
          <a:p>
            <a:pPr mar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</a:t>
            </a:r>
            <a:endParaRPr lang="en-AU" sz="1200" dirty="0"/>
          </a:p>
          <a:p>
            <a:pPr eaLnBrk="1" hangingPunct="1"/>
            <a:r>
              <a:rPr lang="en-AU" sz="1200" dirty="0"/>
              <a:t>show access-lists</a:t>
            </a:r>
          </a:p>
          <a:p>
            <a:pPr eaLnBrk="1" hangingPunct="1"/>
            <a:r>
              <a:rPr lang="en-AU" sz="1200" dirty="0"/>
              <a:t>clear access-list counters</a:t>
            </a:r>
          </a:p>
          <a:p>
            <a:pPr eaLnBrk="1" hangingPunct="1"/>
            <a:r>
              <a:rPr lang="en-AU" sz="1200" dirty="0"/>
              <a:t>Use the following for testing the rules: ping, telnet, a browser</a:t>
            </a:r>
          </a:p>
          <a:p>
            <a:pPr eaLnBrk="1" hangingPunct="1">
              <a:buFontTx/>
              <a:buNone/>
            </a:pPr>
            <a:endParaRPr lang="en-AU" sz="1200" dirty="0" smtClean="0"/>
          </a:p>
          <a:p>
            <a:pPr eaLnBrk="1" hangingPunct="1">
              <a:buFontTx/>
              <a:buNone/>
            </a:pPr>
            <a:r>
              <a:rPr lang="en-AU" sz="1400" dirty="0" smtClean="0">
                <a:solidFill>
                  <a:srgbClr val="FF0000"/>
                </a:solidFill>
              </a:rPr>
              <a:t>ACL Wild Card</a:t>
            </a:r>
          </a:p>
          <a:p>
            <a:pPr eaLnBrk="1" hangingPunct="1"/>
            <a:r>
              <a:rPr lang="en-AU" sz="1200" dirty="0" smtClean="0"/>
              <a:t>ACLs use Wild Cards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 smtClean="0">
                <a:solidFill>
                  <a:srgbClr val="3333FF"/>
                </a:solidFill>
              </a:rPr>
              <a:t>ACL </a:t>
            </a:r>
            <a:r>
              <a:rPr lang="en-AU" sz="2400" dirty="0">
                <a:solidFill>
                  <a:srgbClr val="3333FF"/>
                </a:solidFill>
              </a:rPr>
              <a:t>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60258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 XXX on </a:t>
            </a:r>
            <a:r>
              <a:rPr lang="en-AU" sz="1600" dirty="0" smtClean="0">
                <a:solidFill>
                  <a:srgbClr val="009900"/>
                </a:solidFill>
              </a:rPr>
              <a:t>R1</a:t>
            </a:r>
            <a:r>
              <a:rPr lang="en-AU" sz="1600" dirty="0" smtClean="0">
                <a:solidFill>
                  <a:srgbClr val="FF0000"/>
                </a:solidFill>
              </a:rPr>
              <a:t> </a:t>
            </a:r>
            <a:r>
              <a:rPr lang="en-AU" sz="1600" dirty="0">
                <a:solidFill>
                  <a:srgbClr val="FF0000"/>
                </a:solidFill>
              </a:rPr>
              <a:t>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/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100" dirty="0">
                <a:solidFill>
                  <a:srgbClr val="00990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 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990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FF9900"/>
                </a:solidFill>
              </a:rPr>
              <a:t>! Only permit HTTP access to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b="1" dirty="0"/>
          </a:p>
          <a:p>
            <a:pPr eaLnBrk="1" hangingPunct="1">
              <a:buFontTx/>
              <a:buNone/>
            </a:pP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permit  tcp   source </a:t>
            </a:r>
            <a:r>
              <a:rPr lang="en-AU" sz="1200" dirty="0">
                <a:solidFill>
                  <a:srgbClr val="008000"/>
                </a:solidFill>
              </a:rPr>
              <a:t>subnet 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008000"/>
                </a:solidFill>
              </a:rPr>
              <a:t>wildcard</a:t>
            </a:r>
            <a:r>
              <a:rPr lang="en-AU" sz="1200" dirty="0"/>
              <a:t>   host  ip address 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deny     ip     </a:t>
            </a:r>
            <a:r>
              <a:rPr lang="en-AU" sz="1200" i="1" dirty="0"/>
              <a:t>source </a:t>
            </a:r>
            <a:r>
              <a:rPr lang="en-AU" sz="1200" i="1" dirty="0">
                <a:solidFill>
                  <a:srgbClr val="008000"/>
                </a:solidFill>
              </a:rPr>
              <a:t>subnet</a:t>
            </a:r>
            <a:r>
              <a:rPr lang="en-AU" sz="1200" i="1" dirty="0"/>
              <a:t>   </a:t>
            </a:r>
            <a:r>
              <a:rPr lang="en-AU" sz="1200" i="1" dirty="0">
                <a:solidFill>
                  <a:srgbClr val="008000"/>
                </a:solidFill>
              </a:rPr>
              <a:t>wildcard</a:t>
            </a:r>
            <a:r>
              <a:rPr lang="en-AU" sz="1200" dirty="0"/>
              <a:t>   host   </a:t>
            </a:r>
            <a:r>
              <a:rPr lang="en-AU" sz="1200" i="1" dirty="0"/>
              <a:t>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F0"/>
                </a:solidFill>
              </a:rPr>
              <a:t>! Permit ping reply (echo-reply) to a destination – PCs in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B0F0"/>
                </a:solidFill>
              </a:rPr>
              <a:t> subnet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icmp   source </a:t>
            </a:r>
            <a:r>
              <a:rPr lang="en-AU" sz="1200" dirty="0">
                <a:solidFill>
                  <a:srgbClr val="008000"/>
                </a:solidFill>
              </a:rPr>
              <a:t>subnet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008000"/>
                </a:solidFill>
              </a:rPr>
              <a:t> wildcard   </a:t>
            </a:r>
            <a:r>
              <a:rPr lang="en-AU" sz="1200" dirty="0"/>
              <a:t>destination subnet   </a:t>
            </a:r>
            <a:r>
              <a:rPr lang="en-AU" sz="1200" dirty="0">
                <a:solidFill>
                  <a:srgbClr val="008000"/>
                </a:solidFill>
              </a:rPr>
              <a:t>wildcard</a:t>
            </a:r>
            <a:r>
              <a:rPr lang="en-AU" sz="1200" dirty="0"/>
              <a:t> echo-reply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50"/>
                </a:solidFill>
              </a:rPr>
              <a:t>! Deny PING request to a destination - PCs in VLAN</a:t>
            </a:r>
            <a:r>
              <a:rPr lang="en-AU" sz="1200" dirty="0">
                <a:solidFill>
                  <a:srgbClr val="9933FF"/>
                </a:solidFill>
              </a:rPr>
              <a:t> YYY  </a:t>
            </a:r>
            <a:r>
              <a:rPr lang="en-AU" sz="1200" dirty="0">
                <a:solidFill>
                  <a:srgbClr val="00B050"/>
                </a:solidFill>
              </a:rPr>
              <a:t>subnet</a:t>
            </a:r>
          </a:p>
          <a:p>
            <a:pPr eaLnBrk="1" hangingPunct="1">
              <a:buNone/>
            </a:pPr>
            <a:r>
              <a:rPr lang="en-AU" sz="1200" dirty="0"/>
              <a:t> deny icmp    source </a:t>
            </a:r>
            <a:r>
              <a:rPr lang="en-AU" sz="1200" dirty="0">
                <a:solidFill>
                  <a:srgbClr val="008000"/>
                </a:solidFill>
              </a:rPr>
              <a:t>subnet</a:t>
            </a:r>
            <a:r>
              <a:rPr lang="en-AU" sz="1200" dirty="0"/>
              <a:t>   </a:t>
            </a:r>
            <a:r>
              <a:rPr lang="en-AU" sz="1200" dirty="0">
                <a:solidFill>
                  <a:srgbClr val="008000"/>
                </a:solidFill>
              </a:rPr>
              <a:t>wildcard </a:t>
            </a:r>
            <a:r>
              <a:rPr lang="en-AU" sz="1200" dirty="0"/>
              <a:t>  destination subnet   </a:t>
            </a:r>
            <a:r>
              <a:rPr lang="en-AU" sz="1200" dirty="0">
                <a:solidFill>
                  <a:srgbClr val="008000"/>
                </a:solidFill>
              </a:rPr>
              <a:t>wildcard 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Placement  -  On   Sub Interface  </a:t>
            </a:r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G0/0/1</a:t>
            </a:r>
            <a:r>
              <a:rPr lang="en-AU" sz="20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.XXX</a:t>
            </a:r>
            <a:r>
              <a:rPr lang="en-AU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on </a:t>
            </a:r>
            <a:r>
              <a:rPr lang="en-AU" sz="20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AU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 ACLVLAN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rgbClr val="3333FF"/>
                </a:solidFill>
              </a:rPr>
              <a:t>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smtClean="0">
                <a:solidFill>
                  <a:srgbClr val="009900"/>
                </a:solidFill>
              </a:rPr>
              <a:t>R1 </a:t>
            </a:r>
            <a:r>
              <a:rPr lang="en-AU" sz="1400" dirty="0" smtClean="0">
                <a:solidFill>
                  <a:srgbClr val="FF0000"/>
                </a:solidFill>
              </a:rPr>
              <a:t>and </a:t>
            </a:r>
            <a:r>
              <a:rPr lang="en-AU" sz="1400" dirty="0" smtClean="0">
                <a:solidFill>
                  <a:srgbClr val="009900"/>
                </a:solidFill>
              </a:rPr>
              <a:t>R2</a:t>
            </a:r>
            <a:r>
              <a:rPr lang="en-AU" sz="1400" dirty="0" smtClean="0">
                <a:solidFill>
                  <a:srgbClr val="FF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Named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smtClean="0">
                <a:solidFill>
                  <a:srgbClr val="009900"/>
                </a:solidFill>
              </a:rPr>
              <a:t>R1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smtClean="0">
                <a:solidFill>
                  <a:srgbClr val="009900"/>
                </a:solidFill>
              </a:rPr>
              <a:t>R1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permit   source </a:t>
            </a:r>
            <a:r>
              <a:rPr lang="en-AU" sz="1200" dirty="0">
                <a:solidFill>
                  <a:srgbClr val="008000"/>
                </a:solidFill>
              </a:rPr>
              <a:t>subnet</a:t>
            </a:r>
            <a:r>
              <a:rPr lang="en-AU" sz="1200" dirty="0"/>
              <a:t>   </a:t>
            </a:r>
            <a:r>
              <a:rPr lang="en-AU" sz="1200" dirty="0">
                <a:solidFill>
                  <a:srgbClr val="008000"/>
                </a:solidFill>
              </a:rPr>
              <a:t>wildcard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smtClean="0">
                <a:solidFill>
                  <a:srgbClr val="009900"/>
                </a:solidFill>
              </a:rPr>
              <a:t>R2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</a:t>
            </a:r>
            <a:r>
              <a:rPr lang="en-AU" sz="1200" dirty="0" smtClean="0">
                <a:solidFill>
                  <a:srgbClr val="009900"/>
                </a:solidFill>
              </a:rPr>
              <a:t>R2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deny    source </a:t>
            </a:r>
            <a:r>
              <a:rPr lang="en-AU" sz="1200" dirty="0">
                <a:solidFill>
                  <a:srgbClr val="008000"/>
                </a:solidFill>
              </a:rPr>
              <a:t>subnet 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008000"/>
                </a:solidFill>
              </a:rPr>
              <a:t>wildcard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smtClean="0">
                <a:solidFill>
                  <a:srgbClr val="009900"/>
                </a:solidFill>
              </a:rPr>
              <a:t>R1</a:t>
            </a:r>
            <a:r>
              <a:rPr lang="en-AU" sz="1200" b="1" dirty="0" smtClean="0">
                <a:solidFill>
                  <a:srgbClr val="3333FF"/>
                </a:solidFill>
              </a:rPr>
              <a:t> </a:t>
            </a:r>
            <a:r>
              <a:rPr lang="en-AU" sz="1200" b="1" dirty="0">
                <a:solidFill>
                  <a:srgbClr val="3333FF"/>
                </a:solidFill>
              </a:rPr>
              <a:t>and </a:t>
            </a:r>
            <a:r>
              <a:rPr lang="en-AU" sz="1200" b="1" dirty="0" smtClean="0">
                <a:solidFill>
                  <a:srgbClr val="009900"/>
                </a:solidFill>
              </a:rPr>
              <a:t>R2 </a:t>
            </a:r>
            <a:r>
              <a:rPr lang="en-AU" sz="1200" b="1" dirty="0" smtClean="0">
                <a:solidFill>
                  <a:srgbClr val="3333FF"/>
                </a:solidFill>
              </a:rPr>
              <a:t>Routers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rgbClr val="3333FF"/>
                </a:solidFill>
              </a:rPr>
              <a:t>DHCP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512" y="765175"/>
            <a:ext cx="8712968" cy="5759450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dirty="0"/>
              <a:t>Configure DHCP pools </a:t>
            </a:r>
            <a:r>
              <a:rPr lang="en-AU" sz="1200" b="1" dirty="0" smtClean="0"/>
              <a:t>on  either  </a:t>
            </a:r>
            <a:r>
              <a:rPr lang="en-AU" sz="1200" b="1" dirty="0" smtClean="0">
                <a:solidFill>
                  <a:srgbClr val="009900"/>
                </a:solidFill>
              </a:rPr>
              <a:t>R1</a:t>
            </a:r>
            <a:r>
              <a:rPr lang="en-AU" sz="1200" b="1" dirty="0" smtClean="0"/>
              <a:t> or </a:t>
            </a:r>
            <a:r>
              <a:rPr lang="en-AU" sz="1200" b="1" dirty="0" smtClean="0">
                <a:solidFill>
                  <a:srgbClr val="009900"/>
                </a:solidFill>
              </a:rPr>
              <a:t>R2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service </a:t>
            </a:r>
            <a:r>
              <a:rPr lang="en-AU" sz="1200" dirty="0" err="1"/>
              <a:t>dhcp</a:t>
            </a:r>
            <a:r>
              <a:rPr lang="en-AU" sz="12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(turns on DHCP service)</a:t>
            </a: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009900"/>
                </a:solidFill>
              </a:rPr>
              <a:t>XXX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network </a:t>
            </a:r>
            <a:r>
              <a:rPr lang="en-AU" sz="1100" i="1" dirty="0"/>
              <a:t>subnetwork</a:t>
            </a:r>
            <a:r>
              <a:rPr lang="en-AU" sz="1200" dirty="0"/>
              <a:t> 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009900"/>
                </a:solidFill>
              </a:rPr>
              <a:t>XXX 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AU" sz="1200" b="1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9933FF"/>
                </a:solidFill>
              </a:rPr>
              <a:t>YYY</a:t>
            </a:r>
            <a:endParaRPr lang="en-AU" sz="1200" b="1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network  </a:t>
            </a:r>
            <a:r>
              <a:rPr lang="en-AU" sz="1100" i="1" dirty="0"/>
              <a:t>subnetwork </a:t>
            </a:r>
            <a:r>
              <a:rPr lang="en-AU" sz="1200" dirty="0"/>
              <a:t> 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9933FF"/>
                </a:solidFill>
              </a:rPr>
              <a:t>YYY </a:t>
            </a:r>
            <a:endParaRPr lang="en-AU" sz="1200" b="1" dirty="0">
              <a:solidFill>
                <a:srgbClr val="9933FF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endParaRPr lang="en-AU" sz="1200" dirty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AU" sz="1200" dirty="0"/>
              <a:t> </a:t>
            </a:r>
            <a:r>
              <a:rPr lang="en-AU" sz="1200" dirty="0" smtClean="0"/>
              <a:t>        Configure a </a:t>
            </a:r>
            <a:r>
              <a:rPr lang="en-AU" sz="1200" dirty="0">
                <a:solidFill>
                  <a:srgbClr val="9933FF"/>
                </a:solidFill>
              </a:rPr>
              <a:t>ip helper </a:t>
            </a:r>
            <a:r>
              <a:rPr lang="en-AU" sz="1200" dirty="0" smtClean="0">
                <a:solidFill>
                  <a:srgbClr val="9933FF"/>
                </a:solidFill>
              </a:rPr>
              <a:t>address </a:t>
            </a:r>
            <a:r>
              <a:rPr lang="en-AU" sz="1200" dirty="0" smtClean="0"/>
              <a:t>on </a:t>
            </a:r>
            <a:r>
              <a:rPr lang="en-AU" sz="1200" b="1" dirty="0" smtClean="0">
                <a:solidFill>
                  <a:srgbClr val="009900"/>
                </a:solidFill>
              </a:rPr>
              <a:t>R1</a:t>
            </a:r>
            <a:r>
              <a:rPr lang="en-AU" sz="1200" dirty="0" smtClean="0"/>
              <a:t> if pools on </a:t>
            </a:r>
            <a:r>
              <a:rPr lang="en-AU" sz="1200" b="1" dirty="0" smtClean="0">
                <a:solidFill>
                  <a:srgbClr val="009900"/>
                </a:solidFill>
              </a:rPr>
              <a:t>R2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      </a:t>
            </a:r>
            <a:r>
              <a:rPr lang="en-AU" sz="1200" b="1" kern="1200" dirty="0">
                <a:solidFill>
                  <a:srgbClr val="FF0000"/>
                </a:solidFill>
              </a:rPr>
              <a:t>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4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ip </a:t>
            </a:r>
            <a:r>
              <a:rPr lang="en-US" sz="1200" dirty="0" err="1"/>
              <a:t>dhcp</a:t>
            </a:r>
            <a:r>
              <a:rPr lang="en-US" sz="1200" dirty="0"/>
              <a:t> pool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ip </a:t>
            </a:r>
            <a:r>
              <a:rPr lang="en-US" sz="1200" dirty="0" err="1"/>
              <a:t>dhcp</a:t>
            </a:r>
            <a:r>
              <a:rPr lang="en-US" sz="1200" dirty="0"/>
              <a:t> binding 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kern="1200" dirty="0">
                <a:solidFill>
                  <a:srgbClr val="000000"/>
                </a:solidFill>
              </a:rPr>
              <a:t> clear ip </a:t>
            </a:r>
            <a:r>
              <a:rPr lang="en-US" sz="1200" kern="1200" dirty="0" err="1">
                <a:solidFill>
                  <a:srgbClr val="000000"/>
                </a:solidFill>
              </a:rPr>
              <a:t>dhcp</a:t>
            </a:r>
            <a:r>
              <a:rPr lang="en-US" sz="1200" kern="1200" dirty="0">
                <a:solidFill>
                  <a:srgbClr val="000000"/>
                </a:solidFill>
              </a:rPr>
              <a:t> binding *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debug ip </a:t>
            </a:r>
            <a:r>
              <a:rPr lang="en-US" sz="1200" dirty="0" err="1"/>
              <a:t>dhcp</a:t>
            </a:r>
            <a:r>
              <a:rPr lang="en-US" sz="1200" dirty="0"/>
              <a:t> server events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dirty="0"/>
              <a:t> open DOS CMD window on PC1 and PC2 – </a:t>
            </a:r>
            <a:r>
              <a:rPr lang="en-AU" sz="1200" b="1" dirty="0" err="1"/>
              <a:t>ipconfig</a:t>
            </a:r>
            <a:r>
              <a:rPr lang="en-AU" sz="1200" b="1" dirty="0"/>
              <a:t>  /release </a:t>
            </a:r>
            <a:r>
              <a:rPr lang="en-AU" sz="1200" dirty="0"/>
              <a:t>then </a:t>
            </a:r>
            <a:r>
              <a:rPr lang="en-AU" sz="1200" b="1" dirty="0" err="1"/>
              <a:t>ipconfig</a:t>
            </a:r>
            <a:r>
              <a:rPr lang="en-AU" sz="1200" b="1" dirty="0"/>
              <a:t>  /renew</a:t>
            </a:r>
            <a:endParaRPr lang="en-AU" sz="12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AU" sz="12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2804C-C2D8-421F-BEDC-728984DFB04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06400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rgbClr val="3333FF"/>
                </a:solidFill>
              </a:rPr>
              <a:t>NAT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504" y="476673"/>
            <a:ext cx="8928992" cy="6192416"/>
          </a:xfrm>
        </p:spPr>
        <p:txBody>
          <a:bodyPr/>
          <a:lstStyle/>
          <a:p>
            <a:pPr eaLnBrk="1" hangingPunct="1">
              <a:defRPr/>
            </a:pPr>
            <a:r>
              <a:rPr lang="en-AU" sz="1100" b="1" dirty="0"/>
              <a:t>Configure on Router </a:t>
            </a:r>
            <a:r>
              <a:rPr lang="en-AU" sz="1100" b="1" dirty="0" smtClean="0">
                <a:solidFill>
                  <a:srgbClr val="009900"/>
                </a:solidFill>
              </a:rPr>
              <a:t>R2</a:t>
            </a:r>
            <a:endParaRPr lang="en-AU" sz="1100" b="1" dirty="0">
              <a:solidFill>
                <a:srgbClr val="009900"/>
              </a:solidFill>
            </a:endParaRPr>
          </a:p>
          <a:p>
            <a:pPr lvl="1" eaLnBrk="1" hangingPunct="1">
              <a:defRPr/>
            </a:pPr>
            <a:r>
              <a:rPr lang="en-AU" sz="1100" dirty="0"/>
              <a:t>The NAT Public Address Pool, </a:t>
            </a:r>
            <a:r>
              <a:rPr lang="en-AU" sz="1100" dirty="0" smtClean="0"/>
              <a:t>is provided </a:t>
            </a:r>
            <a:r>
              <a:rPr lang="en-AU" sz="1100" dirty="0"/>
              <a:t>by the ISP </a:t>
            </a:r>
            <a:r>
              <a:rPr lang="en-AU" sz="1100" b="1" dirty="0" smtClean="0">
                <a:solidFill>
                  <a:srgbClr val="0000FF"/>
                </a:solidFill>
              </a:rPr>
              <a:t>eg </a:t>
            </a:r>
            <a:r>
              <a:rPr lang="en-US" sz="1100" b="1" dirty="0">
                <a:solidFill>
                  <a:srgbClr val="3333FF"/>
                </a:solidFill>
              </a:rPr>
              <a:t>135.12.64.0/25</a:t>
            </a:r>
            <a:r>
              <a:rPr lang="en-AU" sz="1100" b="1" dirty="0">
                <a:solidFill>
                  <a:srgbClr val="6600FF"/>
                </a:solidFill>
              </a:rPr>
              <a:t>, </a:t>
            </a:r>
            <a:r>
              <a:rPr lang="en-US" sz="1100" b="1" dirty="0">
                <a:solidFill>
                  <a:srgbClr val="FF0000"/>
                </a:solidFill>
              </a:rPr>
              <a:t>this is a range of ip addresses</a:t>
            </a:r>
            <a:r>
              <a:rPr lang="en-US" sz="1100" b="1" dirty="0">
                <a:solidFill>
                  <a:srgbClr val="3333FF"/>
                </a:solidFill>
              </a:rPr>
              <a:t>,</a:t>
            </a:r>
            <a:r>
              <a:rPr lang="en-AU" sz="1100" b="1" dirty="0">
                <a:solidFill>
                  <a:srgbClr val="3333FF"/>
                </a:solidFill>
              </a:rPr>
              <a:t> </a:t>
            </a:r>
            <a:r>
              <a:rPr lang="en-AU" sz="1100" dirty="0"/>
              <a:t>divide 3 ways, </a:t>
            </a:r>
            <a:r>
              <a:rPr lang="en-AU" sz="1100" b="1" dirty="0">
                <a:solidFill>
                  <a:srgbClr val="FF0000"/>
                </a:solidFill>
              </a:rPr>
              <a:t>do not VLSM</a:t>
            </a: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Address Pool Nat Pools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100" dirty="0"/>
              <a:t>                  ip </a:t>
            </a:r>
            <a:r>
              <a:rPr lang="en-AU" sz="1100" dirty="0" err="1"/>
              <a:t>nat</a:t>
            </a:r>
            <a:r>
              <a:rPr lang="en-AU" sz="1100" dirty="0"/>
              <a:t> pool POOLVLAN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  <a:r>
              <a:rPr lang="en-AU" sz="1100" dirty="0"/>
              <a:t>  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 ?.?.?.?</a:t>
            </a:r>
          </a:p>
          <a:p>
            <a:pPr eaLnBrk="1" hangingPunct="1">
              <a:buFontTx/>
              <a:buNone/>
              <a:defRPr/>
            </a:pPr>
            <a:r>
              <a:rPr lang="en-AU" sz="1100" dirty="0"/>
              <a:t>                  ip </a:t>
            </a:r>
            <a:r>
              <a:rPr lang="en-AU" sz="1100" dirty="0" err="1"/>
              <a:t>nat</a:t>
            </a:r>
            <a:r>
              <a:rPr lang="en-AU" sz="1100" dirty="0"/>
              <a:t> pool POOLVLAN</a:t>
            </a:r>
            <a:r>
              <a:rPr lang="en-AU" sz="1100" b="1" dirty="0">
                <a:solidFill>
                  <a:srgbClr val="9933FF"/>
                </a:solidFill>
              </a:rPr>
              <a:t>YYY   </a:t>
            </a:r>
            <a:r>
              <a:rPr lang="en-AU" sz="1100" dirty="0"/>
              <a:t>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?.?.?.?</a:t>
            </a:r>
          </a:p>
          <a:p>
            <a:pPr lvl="1" eaLnBrk="1" hangingPunct="1">
              <a:buNone/>
              <a:defRPr/>
            </a:pPr>
            <a:r>
              <a:rPr lang="en-AU" sz="1100" dirty="0"/>
              <a:t>       ip </a:t>
            </a:r>
            <a:r>
              <a:rPr lang="en-AU" sz="1100" dirty="0" err="1"/>
              <a:t>nat</a:t>
            </a:r>
            <a:r>
              <a:rPr lang="en-AU" sz="1100" dirty="0"/>
              <a:t> pool POOLVLAN1       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?.?.?.?</a:t>
            </a:r>
            <a:r>
              <a:rPr lang="en-AU" sz="1100" dirty="0"/>
              <a:t>  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NAT 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</a:t>
            </a:r>
            <a:r>
              <a:rPr lang="en-AU" sz="1100" dirty="0">
                <a:solidFill>
                  <a:srgbClr val="008000"/>
                </a:solidFill>
              </a:rPr>
              <a:t>wildcard</a:t>
            </a:r>
            <a:r>
              <a:rPr lang="en-AU" sz="1100" dirty="0">
                <a:solidFill>
                  <a:srgbClr val="9933FF"/>
                </a:solidFill>
              </a:rPr>
              <a:t>   </a:t>
            </a:r>
            <a:r>
              <a:rPr lang="en-AU" sz="1100" dirty="0"/>
              <a:t>any 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</a:t>
            </a:r>
            <a:r>
              <a:rPr lang="en-AU" sz="1100" dirty="0">
                <a:solidFill>
                  <a:srgbClr val="008000"/>
                </a:solidFill>
              </a:rPr>
              <a:t>wildcard </a:t>
            </a:r>
            <a:r>
              <a:rPr lang="en-AU" sz="1100" dirty="0">
                <a:solidFill>
                  <a:srgbClr val="9933FF"/>
                </a:solidFill>
              </a:rPr>
              <a:t>  </a:t>
            </a:r>
            <a:r>
              <a:rPr lang="en-AU" sz="1100" dirty="0"/>
              <a:t>any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ACLVLAN1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</a:t>
            </a:r>
            <a:r>
              <a:rPr lang="en-AU" sz="1100" dirty="0">
                <a:solidFill>
                  <a:srgbClr val="008000"/>
                </a:solidFill>
              </a:rPr>
              <a:t>wildcard</a:t>
            </a:r>
            <a:r>
              <a:rPr lang="en-AU" sz="1100" dirty="0">
                <a:solidFill>
                  <a:srgbClr val="9933FF"/>
                </a:solidFill>
              </a:rPr>
              <a:t>   </a:t>
            </a:r>
            <a:r>
              <a:rPr lang="en-AU" sz="1100" dirty="0"/>
              <a:t>any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Establish dynamic source translation by </a:t>
            </a:r>
            <a:r>
              <a:rPr lang="en-AU" sz="1100" b="1" dirty="0">
                <a:solidFill>
                  <a:srgbClr val="FF0000"/>
                </a:solidFill>
              </a:rPr>
              <a:t>binding</a:t>
            </a:r>
            <a:r>
              <a:rPr lang="en-AU" sz="1100" b="1" dirty="0">
                <a:solidFill>
                  <a:srgbClr val="6600FF"/>
                </a:solidFill>
              </a:rPr>
              <a:t> the </a:t>
            </a:r>
            <a:r>
              <a:rPr lang="en-AU" sz="1100" b="1" dirty="0">
                <a:solidFill>
                  <a:srgbClr val="009900"/>
                </a:solidFill>
              </a:rPr>
              <a:t>pools</a:t>
            </a:r>
            <a:r>
              <a:rPr lang="en-AU" sz="1100" b="1" dirty="0">
                <a:solidFill>
                  <a:srgbClr val="FF0000"/>
                </a:solidFill>
              </a:rPr>
              <a:t> </a:t>
            </a:r>
            <a:r>
              <a:rPr lang="en-AU" sz="1100" b="1" dirty="0">
                <a:solidFill>
                  <a:srgbClr val="6600FF"/>
                </a:solidFill>
              </a:rPr>
              <a:t>with the </a:t>
            </a:r>
            <a:r>
              <a:rPr lang="en-AU" sz="1100" b="1" dirty="0">
                <a:solidFill>
                  <a:srgbClr val="FF9900"/>
                </a:solidFill>
              </a:rPr>
              <a:t>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 </a:t>
            </a:r>
            <a:r>
              <a:rPr lang="en-AU" sz="1100" dirty="0"/>
              <a:t>  ACLVLAN</a:t>
            </a:r>
            <a:r>
              <a:rPr lang="en-AU" sz="1100" b="1" dirty="0">
                <a:solidFill>
                  <a:srgbClr val="009900"/>
                </a:solidFill>
              </a:rPr>
              <a:t>XXX </a:t>
            </a:r>
            <a:r>
              <a:rPr lang="en-AU" sz="1100" dirty="0"/>
              <a:t>       </a:t>
            </a:r>
            <a:r>
              <a:rPr lang="en-AU" sz="1100" b="1" dirty="0">
                <a:solidFill>
                  <a:srgbClr val="009900"/>
                </a:solidFill>
              </a:rPr>
              <a:t>pool </a:t>
            </a:r>
            <a:r>
              <a:rPr lang="en-AU" sz="1100" dirty="0"/>
              <a:t> POOLVLAN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</a:t>
            </a:r>
            <a:r>
              <a:rPr lang="en-AU" sz="1100" dirty="0"/>
              <a:t>   ACLVLAN</a:t>
            </a:r>
            <a:r>
              <a:rPr lang="en-AU" sz="1100" b="1" dirty="0">
                <a:solidFill>
                  <a:srgbClr val="9933FF"/>
                </a:solidFill>
              </a:rPr>
              <a:t>YYY </a:t>
            </a:r>
            <a:r>
              <a:rPr lang="en-AU" sz="1100" dirty="0"/>
              <a:t>      </a:t>
            </a:r>
            <a:r>
              <a:rPr lang="en-AU" sz="1100" b="1" dirty="0">
                <a:solidFill>
                  <a:srgbClr val="009900"/>
                </a:solidFill>
              </a:rPr>
              <a:t> pool  </a:t>
            </a:r>
            <a:r>
              <a:rPr lang="en-AU" sz="1100" dirty="0"/>
              <a:t>POOLVLAN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  </a:t>
            </a:r>
            <a:r>
              <a:rPr lang="en-AU" sz="1100" dirty="0"/>
              <a:t> ACLVLAN1             </a:t>
            </a:r>
            <a:r>
              <a:rPr lang="en-AU" sz="1100" b="1" dirty="0">
                <a:solidFill>
                  <a:srgbClr val="009900"/>
                </a:solidFill>
              </a:rPr>
              <a:t>pool</a:t>
            </a:r>
            <a:r>
              <a:rPr lang="en-AU" sz="1100" dirty="0"/>
              <a:t>  POOLVLAN1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Specify inside and outside interfaces: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 s0/1/0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s0/1/1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loopback </a:t>
            </a:r>
            <a:r>
              <a:rPr lang="en-AU" sz="1100" dirty="0" smtClean="0"/>
              <a:t>0     </a:t>
            </a:r>
            <a:endParaRPr lang="en-AU" sz="1100" dirty="0"/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Overload each NAT </a:t>
            </a:r>
            <a:r>
              <a:rPr lang="en-AU" sz="1100" b="1" dirty="0" smtClean="0">
                <a:solidFill>
                  <a:srgbClr val="6600FF"/>
                </a:solidFill>
              </a:rPr>
              <a:t>pool</a:t>
            </a:r>
          </a:p>
          <a:p>
            <a:pPr lvl="1" eaLnBrk="1" hangingPunct="1">
              <a:defRPr/>
            </a:pPr>
            <a:endParaRPr lang="en-AU" sz="1100" kern="12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100" b="1" kern="1200" dirty="0">
                <a:solidFill>
                  <a:srgbClr val="FF0000"/>
                </a:solidFill>
              </a:rPr>
              <a:t>Trouble Shooting Commands</a:t>
            </a:r>
            <a:endParaRPr lang="en-AU" sz="1100" kern="1200" dirty="0">
              <a:solidFill>
                <a:srgbClr val="FF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show    ip </a:t>
            </a:r>
            <a:r>
              <a:rPr lang="en-US" sz="1100" dirty="0" err="1"/>
              <a:t>nat</a:t>
            </a:r>
            <a:r>
              <a:rPr lang="en-US" sz="1100" dirty="0"/>
              <a:t>   translations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dirty="0"/>
              <a:t> clear     ip </a:t>
            </a:r>
            <a:r>
              <a:rPr lang="en-AU" sz="1100" dirty="0" err="1"/>
              <a:t>nat</a:t>
            </a:r>
            <a:r>
              <a:rPr lang="en-AU" sz="1100" dirty="0"/>
              <a:t>   translation *</a:t>
            </a:r>
            <a:endParaRPr lang="en-AU" sz="11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show    ip </a:t>
            </a:r>
            <a:r>
              <a:rPr lang="en-US" sz="1100" dirty="0" err="1"/>
              <a:t>nat</a:t>
            </a:r>
            <a:r>
              <a:rPr lang="en-US" sz="1100" dirty="0"/>
              <a:t>   statistics</a:t>
            </a:r>
            <a:endParaRPr lang="en-AU" sz="11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debug   ip </a:t>
            </a:r>
            <a:r>
              <a:rPr lang="en-US" sz="1100" dirty="0" err="1"/>
              <a:t>nat</a:t>
            </a:r>
            <a:endParaRPr lang="en-US" sz="11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100" dirty="0"/>
              <a:t> debug   ip </a:t>
            </a:r>
            <a:r>
              <a:rPr lang="en-US" sz="1100" dirty="0" err="1"/>
              <a:t>nat</a:t>
            </a:r>
            <a:r>
              <a:rPr lang="en-US" sz="1100" dirty="0"/>
              <a:t> detailed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C16D5-F6C3-41F9-B9C6-AE79F4AFAEA1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The ISP router</a:t>
            </a:r>
          </a:p>
          <a:p>
            <a:pPr lvl="1"/>
            <a:r>
              <a:rPr lang="en-AU" sz="1600" dirty="0"/>
              <a:t>If the company is using:</a:t>
            </a:r>
          </a:p>
          <a:p>
            <a:pPr lvl="2"/>
            <a:r>
              <a:rPr lang="en-AU" sz="1600" dirty="0"/>
              <a:t> a </a:t>
            </a:r>
            <a:r>
              <a:rPr lang="en-AU" sz="1600" dirty="0">
                <a:solidFill>
                  <a:srgbClr val="FF0000"/>
                </a:solidFill>
              </a:rPr>
              <a:t>public network address</a:t>
            </a:r>
            <a:r>
              <a:rPr lang="en-AU" sz="1600" dirty="0"/>
              <a:t>, the ISP should have a static route pointing to the corporate’s public Network with the relevant class A, B, C mask</a:t>
            </a:r>
          </a:p>
          <a:p>
            <a:pPr lvl="2"/>
            <a:r>
              <a:rPr lang="en-AU" sz="1600" dirty="0"/>
              <a:t>a </a:t>
            </a:r>
            <a:r>
              <a:rPr lang="en-AU" sz="1600" dirty="0">
                <a:solidFill>
                  <a:srgbClr val="FF0000"/>
                </a:solidFill>
              </a:rPr>
              <a:t>private network address, </a:t>
            </a:r>
            <a:r>
              <a:rPr lang="en-AU" sz="1600" dirty="0"/>
              <a:t>the ISP should have a static route pointing to the corporate’s </a:t>
            </a:r>
            <a:r>
              <a:rPr lang="en-AU" sz="1600" dirty="0">
                <a:solidFill>
                  <a:srgbClr val="FF0000"/>
                </a:solidFill>
              </a:rPr>
              <a:t>public NAT Pool </a:t>
            </a:r>
            <a:r>
              <a:rPr lang="en-AU" sz="1600" dirty="0"/>
              <a:t>with relevant mask</a:t>
            </a: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OSPF Configuration </a:t>
            </a:r>
            <a:r>
              <a:rPr lang="en-AU" sz="2400" dirty="0">
                <a:solidFill>
                  <a:srgbClr val="FF0000"/>
                </a:solidFill>
              </a:rPr>
              <a:t>ONLY</a:t>
            </a:r>
            <a:r>
              <a:rPr lang="en-AU" sz="2400" dirty="0"/>
              <a:t> </a:t>
            </a:r>
            <a:r>
              <a:rPr lang="en-AU" sz="2400" dirty="0">
                <a:solidFill>
                  <a:srgbClr val="3333FF"/>
                </a:solidFill>
              </a:rPr>
              <a:t>if Specified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</a:t>
            </a:r>
            <a:r>
              <a:rPr lang="en-AU" sz="1600" dirty="0" smtClean="0">
                <a:solidFill>
                  <a:srgbClr val="009900"/>
                </a:solidFill>
              </a:rPr>
              <a:t>R1</a:t>
            </a:r>
            <a:r>
              <a:rPr lang="en-AU" sz="1600" dirty="0" smtClean="0"/>
              <a:t> </a:t>
            </a:r>
            <a:r>
              <a:rPr lang="en-AU" sz="1600" dirty="0"/>
              <a:t>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OSPF 9 </a:t>
            </a:r>
            <a:r>
              <a:rPr lang="en-AU" sz="1100" dirty="0">
                <a:solidFill>
                  <a:srgbClr val="FF0000"/>
                </a:solidFill>
              </a:rPr>
              <a:t>(9 is just a process id, routers may use different process ids)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area 0</a:t>
            </a:r>
            <a:r>
              <a:rPr lang="en-AU" sz="1100" dirty="0">
                <a:solidFill>
                  <a:srgbClr val="FF0000"/>
                </a:solidFill>
              </a:rPr>
              <a:t> (VLAN</a:t>
            </a:r>
            <a:r>
              <a:rPr lang="en-AU" sz="1100" dirty="0">
                <a:solidFill>
                  <a:srgbClr val="009900"/>
                </a:solidFill>
              </a:rPr>
              <a:t> XXX</a:t>
            </a:r>
            <a:r>
              <a:rPr lang="en-AU" sz="1100" dirty="0">
                <a:solidFill>
                  <a:srgbClr val="FF0000"/>
                </a:solidFill>
              </a:rPr>
              <a:t>, 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area 0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dirty="0">
                <a:solidFill>
                  <a:srgbClr val="9933FF"/>
                </a:solidFill>
              </a:rPr>
              <a:t>YYY, </a:t>
            </a:r>
            <a:r>
              <a:rPr lang="en-AU" sz="1100" b="1" dirty="0">
                <a:solidFill>
                  <a:srgbClr val="9933FF"/>
                </a:solidFill>
              </a:rPr>
              <a:t>?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>
                <a:solidFill>
                  <a:srgbClr val="000000"/>
                </a:solidFill>
              </a:rPr>
              <a:t> area 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1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smtClean="0">
                <a:solidFill>
                  <a:srgbClr val="009900"/>
                </a:solidFill>
              </a:rPr>
              <a:t>R1</a:t>
            </a:r>
            <a:r>
              <a:rPr lang="en-AU" sz="1100" dirty="0" smtClean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to </a:t>
            </a:r>
            <a:r>
              <a:rPr lang="en-AU" sz="1100" dirty="0" smtClean="0">
                <a:solidFill>
                  <a:srgbClr val="009900"/>
                </a:solidFill>
              </a:rPr>
              <a:t>R2</a:t>
            </a:r>
            <a:r>
              <a:rPr lang="en-AU" sz="1100" dirty="0" smtClean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Gateway </a:t>
            </a:r>
            <a:r>
              <a:rPr lang="en-AU" sz="1600" dirty="0" smtClean="0">
                <a:solidFill>
                  <a:srgbClr val="009900"/>
                </a:solidFill>
              </a:rPr>
              <a:t>R2</a:t>
            </a:r>
            <a:r>
              <a:rPr lang="en-AU" sz="1600" dirty="0" smtClean="0"/>
              <a:t> </a:t>
            </a:r>
            <a:r>
              <a:rPr lang="en-AU" sz="1600" dirty="0"/>
              <a:t>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OSPF 10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smtClean="0">
                <a:solidFill>
                  <a:srgbClr val="009900"/>
                </a:solidFill>
              </a:rPr>
              <a:t>R1</a:t>
            </a:r>
            <a:r>
              <a:rPr lang="en-AU" sz="1100" dirty="0" smtClean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to </a:t>
            </a:r>
            <a:r>
              <a:rPr lang="en-AU" sz="1100" dirty="0" smtClean="0">
                <a:solidFill>
                  <a:srgbClr val="009900"/>
                </a:solidFill>
              </a:rPr>
              <a:t>R2</a:t>
            </a:r>
            <a:r>
              <a:rPr lang="en-AU" sz="1100" dirty="0" smtClean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External </a:t>
            </a:r>
            <a:r>
              <a:rPr lang="en-AU" sz="1600" dirty="0" smtClean="0"/>
              <a:t>ISP</a:t>
            </a:r>
            <a:r>
              <a:rPr lang="en-AU" sz="1600" dirty="0" smtClean="0">
                <a:solidFill>
                  <a:srgbClr val="009900"/>
                </a:solidFill>
              </a:rPr>
              <a:t> R3  </a:t>
            </a:r>
            <a:r>
              <a:rPr lang="en-AU" sz="1600" dirty="0"/>
              <a:t>Router  </a:t>
            </a:r>
            <a:r>
              <a:rPr lang="en-AU" sz="1100" dirty="0">
                <a:solidFill>
                  <a:srgbClr val="FF0000"/>
                </a:solidFill>
              </a:rPr>
              <a:t>(OSPF is not configured in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</TotalTime>
  <Words>2383</Words>
  <Application>Microsoft Office PowerPoint</Application>
  <PresentationFormat>On-screen Show (4:3)</PresentationFormat>
  <Paragraphs>527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Office Theme</vt:lpstr>
      <vt:lpstr>Building A Network  Sample Configurations   V1.2 </vt:lpstr>
      <vt:lpstr>PowerPoint Presentation</vt:lpstr>
      <vt:lpstr>ACL Overview</vt:lpstr>
      <vt:lpstr>ACL Templates</vt:lpstr>
      <vt:lpstr>ACL Templates</vt:lpstr>
      <vt:lpstr>DHCP Configuration</vt:lpstr>
      <vt:lpstr>NAT Configuration</vt:lpstr>
      <vt:lpstr>Routing Configuration Rules</vt:lpstr>
      <vt:lpstr>OSPF Configuration ONLY if Specified</vt:lpstr>
      <vt:lpstr>EIGRP Configuration ONLY if Specified</vt:lpstr>
      <vt:lpstr>Inter-VLAN Routing Configuration</vt:lpstr>
      <vt:lpstr>Switch Configuration</vt:lpstr>
      <vt:lpstr>Switch Configuration</vt:lpstr>
      <vt:lpstr>Switch Configuration</vt:lpstr>
      <vt:lpstr>Switch Commands</vt:lpstr>
      <vt:lpstr>PPP Configuration</vt:lpstr>
      <vt:lpstr>CHAP Configuration – Create User Accounts</vt:lpstr>
      <vt:lpstr>Other Management  Commands</vt:lpstr>
      <vt:lpstr>How to configure SSH – Secure Shell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799</cp:revision>
  <dcterms:created xsi:type="dcterms:W3CDTF">2006-07-20T01:21:50Z</dcterms:created>
  <dcterms:modified xsi:type="dcterms:W3CDTF">2024-04-11T08:15:53Z</dcterms:modified>
</cp:coreProperties>
</file>