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2" r:id="rId2"/>
    <p:sldId id="289" r:id="rId3"/>
    <p:sldId id="343" r:id="rId4"/>
    <p:sldId id="329" r:id="rId5"/>
    <p:sldId id="319" r:id="rId6"/>
    <p:sldId id="315" r:id="rId7"/>
    <p:sldId id="296" r:id="rId8"/>
    <p:sldId id="297" r:id="rId9"/>
    <p:sldId id="338" r:id="rId10"/>
    <p:sldId id="298" r:id="rId11"/>
    <p:sldId id="316" r:id="rId12"/>
    <p:sldId id="301" r:id="rId13"/>
  </p:sldIdLst>
  <p:sldSz cx="9144000" cy="6858000" type="screen4x3"/>
  <p:notesSz cx="10234613" cy="70993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33FF"/>
    <a:srgbClr val="3333FF"/>
    <a:srgbClr val="FF0000"/>
    <a:srgbClr val="0000FF"/>
    <a:srgbClr val="66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488" autoAdjust="0"/>
    <p:restoredTop sz="93837" autoAdjust="0"/>
  </p:normalViewPr>
  <p:slideViewPr>
    <p:cSldViewPr>
      <p:cViewPr varScale="1">
        <p:scale>
          <a:sx n="66" d="100"/>
          <a:sy n="66" d="100"/>
        </p:scale>
        <p:origin x="-119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822A9CA4-2778-48F7-AFAD-A897669A5756}" type="slidenum">
              <a:rPr lang="en-AU" smtClean="0"/>
              <a:pPr defTabSz="946150"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80119"/>
          </a:xfrm>
        </p:spPr>
        <p:txBody>
          <a:bodyPr/>
          <a:lstStyle/>
          <a:p>
            <a:pPr eaLnBrk="1" hangingPunct="1"/>
            <a:r>
              <a:rPr lang="en-AU" sz="2000" b="1" dirty="0">
                <a:solidFill>
                  <a:srgbClr val="009900"/>
                </a:solidFill>
              </a:rPr>
              <a:t>A Systematic Approach to </a:t>
            </a:r>
            <a:r>
              <a:rPr lang="en-AU" sz="2000" b="1" dirty="0" smtClean="0">
                <a:solidFill>
                  <a:srgbClr val="009900"/>
                </a:solidFill>
              </a:rPr>
              <a:t>Building A Network</a:t>
            </a:r>
            <a:br>
              <a:rPr lang="en-AU" sz="2000" b="1" dirty="0" smtClean="0">
                <a:solidFill>
                  <a:srgbClr val="009900"/>
                </a:solidFill>
              </a:rPr>
            </a:br>
            <a:r>
              <a:rPr lang="en-AU" sz="2000" b="1" dirty="0" smtClean="0">
                <a:solidFill>
                  <a:srgbClr val="009900"/>
                </a:solidFill>
              </a:rPr>
              <a:t>Task By Task</a:t>
            </a:r>
            <a:r>
              <a:rPr lang="en-AU" sz="2000" b="1" dirty="0" smtClean="0">
                <a:solidFill>
                  <a:srgbClr val="009900"/>
                </a:solidFill>
              </a:rPr>
              <a:t> </a:t>
            </a:r>
            <a:r>
              <a:rPr lang="en-AU" sz="2000" dirty="0"/>
              <a:t/>
            </a:r>
            <a:br>
              <a:rPr lang="en-AU" sz="2000" dirty="0"/>
            </a:br>
            <a:r>
              <a:rPr lang="en-AU" sz="2000" b="1" dirty="0" smtClean="0">
                <a:solidFill>
                  <a:srgbClr val="009900"/>
                </a:solidFill>
              </a:rPr>
              <a:t>V1.1</a:t>
            </a:r>
            <a:r>
              <a:rPr lang="en-AU" sz="2000" b="1" dirty="0">
                <a:solidFill>
                  <a:srgbClr val="009900"/>
                </a:solidFill>
              </a:rPr>
              <a:t/>
            </a:r>
            <a:br>
              <a:rPr lang="en-AU" sz="2000" b="1" dirty="0">
                <a:solidFill>
                  <a:srgbClr val="009900"/>
                </a:solidFill>
              </a:rPr>
            </a:br>
            <a:endParaRPr lang="en-AU" sz="2000" b="1" dirty="0">
              <a:solidFill>
                <a:srgbClr val="009900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401050" cy="4248472"/>
          </a:xfrm>
        </p:spPr>
        <p:txBody>
          <a:bodyPr/>
          <a:lstStyle/>
          <a:p>
            <a:pPr marL="0" indent="0" eaLnBrk="1" hangingPunct="1">
              <a:buNone/>
            </a:pPr>
            <a:endParaRPr lang="en-AU" sz="1600" dirty="0"/>
          </a:p>
          <a:p>
            <a:pPr eaLnBrk="1" hangingPunct="1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To build a Network, we must use a</a:t>
            </a:r>
            <a:r>
              <a:rPr lang="en-AU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Systematic Approach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to build the network:</a:t>
            </a:r>
          </a:p>
          <a:p>
            <a:pPr eaLnBrk="1" hangingPunct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+mj-lt"/>
              <a:buAutoNum type="arabicPeriod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r>
              <a:rPr lang="en-AU" sz="20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  <a:p>
            <a:pPr lvl="1" eaLnBrk="1" hangingPunct="1">
              <a:buFont typeface="+mj-lt"/>
              <a:buAutoNum type="arabicPeriod"/>
            </a:pPr>
            <a:endParaRPr lang="en-A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 typeface="+mj-lt"/>
              <a:buAutoNum type="arabicPeriod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  <a:r>
              <a:rPr lang="en-AU" sz="20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</a:t>
            </a:r>
            <a:r>
              <a:rPr lang="en-AU" sz="20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A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troubleshoot</a:t>
            </a:r>
          </a:p>
          <a:p>
            <a:pPr marL="457200" lvl="1" indent="0" eaLnBrk="1" hangingPunct="1"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/>
            <a:endParaRPr lang="en-AU" sz="1600" dirty="0"/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73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/>
              <a:t>Building A Network - Task Order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dirty="0"/>
              <a:t> </a:t>
            </a:r>
          </a:p>
          <a:p>
            <a:pPr>
              <a:buFontTx/>
              <a:buNone/>
            </a:pPr>
            <a:endParaRPr lang="en-US" sz="1000" b="1" dirty="0"/>
          </a:p>
          <a:p>
            <a:pPr>
              <a:buNone/>
            </a:pPr>
            <a:r>
              <a:rPr lang="en-US" sz="1200" b="1" dirty="0"/>
              <a:t>26. </a:t>
            </a:r>
            <a:r>
              <a:rPr lang="en-US" sz="1200" b="1" dirty="0">
                <a:solidFill>
                  <a:srgbClr val="0000FF"/>
                </a:solidFill>
              </a:rPr>
              <a:t>Point-to-Point Protocol </a:t>
            </a:r>
            <a:r>
              <a:rPr lang="en-US" sz="1200" b="1" dirty="0">
                <a:solidFill>
                  <a:srgbClr val="3333FF"/>
                </a:solidFill>
              </a:rPr>
              <a:t>(PPP) Configuration </a:t>
            </a:r>
            <a:r>
              <a:rPr lang="en-AU" sz="1200" b="1" dirty="0">
                <a:solidFill>
                  <a:srgbClr val="0000FF"/>
                </a:solidFill>
              </a:rPr>
              <a:t> (if required)</a:t>
            </a:r>
            <a:endParaRPr lang="en-US" sz="1200" b="1" dirty="0">
              <a:solidFill>
                <a:srgbClr val="3333FF"/>
              </a:solidFill>
            </a:endParaRPr>
          </a:p>
          <a:p>
            <a:pPr>
              <a:buFontTx/>
              <a:buNone/>
            </a:pPr>
            <a:r>
              <a:rPr lang="en-AU" sz="1200" b="1" dirty="0"/>
              <a:t>      a) </a:t>
            </a:r>
            <a:r>
              <a:rPr lang="en-AU" sz="1200" dirty="0"/>
              <a:t>Configure    the link between </a:t>
            </a:r>
            <a:r>
              <a:rPr lang="en-AU" sz="1200" b="1" dirty="0">
                <a:solidFill>
                  <a:srgbClr val="009900"/>
                </a:solidFill>
              </a:rPr>
              <a:t>Gateway Router R2  </a:t>
            </a:r>
            <a:r>
              <a:rPr lang="en-AU" sz="1200" dirty="0"/>
              <a:t>and </a:t>
            </a:r>
            <a:r>
              <a:rPr lang="en-AU" sz="1200" b="1" dirty="0">
                <a:solidFill>
                  <a:srgbClr val="009900"/>
                </a:solidFill>
              </a:rPr>
              <a:t>ISP Router R3 </a:t>
            </a:r>
            <a:r>
              <a:rPr lang="en-AU" sz="1200" dirty="0"/>
              <a:t>as PPP link</a:t>
            </a:r>
            <a:endParaRPr lang="en-AU" sz="1200" b="1" dirty="0"/>
          </a:p>
          <a:p>
            <a:pPr>
              <a:buNone/>
            </a:pPr>
            <a:r>
              <a:rPr lang="en-AU" sz="1200" b="1" dirty="0"/>
              <a:t>      b) </a:t>
            </a:r>
            <a:r>
              <a:rPr lang="en-AU" sz="1200" dirty="0"/>
              <a:t>Ping across the link between </a:t>
            </a:r>
            <a:r>
              <a:rPr lang="en-AU" sz="1200" b="1" dirty="0">
                <a:solidFill>
                  <a:srgbClr val="009900"/>
                </a:solidFill>
              </a:rPr>
              <a:t>Gateway Router R2  </a:t>
            </a:r>
            <a:r>
              <a:rPr lang="en-AU" sz="1200" dirty="0"/>
              <a:t>and </a:t>
            </a:r>
            <a:r>
              <a:rPr lang="en-AU" sz="1200" b="1" dirty="0">
                <a:solidFill>
                  <a:srgbClr val="009900"/>
                </a:solidFill>
              </a:rPr>
              <a:t>ISP Router R3 </a:t>
            </a:r>
            <a:r>
              <a:rPr lang="en-AU" sz="1200" dirty="0"/>
              <a:t>to check it is working</a:t>
            </a:r>
            <a:endParaRPr lang="en-US" sz="1200" b="1" dirty="0"/>
          </a:p>
          <a:p>
            <a:pPr>
              <a:buFontTx/>
              <a:buNone/>
            </a:pPr>
            <a:endParaRPr lang="en-US" sz="1200" b="1" dirty="0"/>
          </a:p>
          <a:p>
            <a:pPr>
              <a:buNone/>
            </a:pPr>
            <a:r>
              <a:rPr lang="en-US" sz="1200" b="1" dirty="0"/>
              <a:t>27. </a:t>
            </a:r>
            <a:r>
              <a:rPr lang="en-US" sz="1200" b="1" dirty="0">
                <a:solidFill>
                  <a:srgbClr val="3333FF"/>
                </a:solidFill>
              </a:rPr>
              <a:t>CHAP Configuration </a:t>
            </a:r>
            <a:r>
              <a:rPr lang="en-AU" sz="1200" b="1" dirty="0">
                <a:solidFill>
                  <a:srgbClr val="0000FF"/>
                </a:solidFill>
              </a:rPr>
              <a:t> (if required)</a:t>
            </a:r>
            <a:endParaRPr lang="en-US" sz="1200" b="1" dirty="0">
              <a:solidFill>
                <a:srgbClr val="3333FF"/>
              </a:solidFill>
            </a:endParaRPr>
          </a:p>
          <a:p>
            <a:pPr>
              <a:buFontTx/>
              <a:buNone/>
            </a:pPr>
            <a:r>
              <a:rPr lang="en-AU" sz="1200" b="1" dirty="0"/>
              <a:t>      a)  </a:t>
            </a:r>
            <a:r>
              <a:rPr lang="en-AU" sz="1200" dirty="0"/>
              <a:t>Configure </a:t>
            </a:r>
            <a:r>
              <a:rPr lang="en-AU" sz="1200" b="1" dirty="0">
                <a:solidFill>
                  <a:srgbClr val="0000FF"/>
                </a:solidFill>
              </a:rPr>
              <a:t>CHAP </a:t>
            </a:r>
            <a:r>
              <a:rPr lang="en-AU" sz="1200" dirty="0"/>
              <a:t>authentication on the link between </a:t>
            </a:r>
            <a:r>
              <a:rPr lang="en-AU" sz="1200" b="1" dirty="0">
                <a:solidFill>
                  <a:srgbClr val="009900"/>
                </a:solidFill>
              </a:rPr>
              <a:t>Gateway Router R2  </a:t>
            </a:r>
            <a:r>
              <a:rPr lang="en-AU" sz="1200" dirty="0"/>
              <a:t>and </a:t>
            </a:r>
            <a:r>
              <a:rPr lang="en-AU" sz="1200" b="1" dirty="0">
                <a:solidFill>
                  <a:srgbClr val="009900"/>
                </a:solidFill>
              </a:rPr>
              <a:t>ISP Router R3</a:t>
            </a:r>
          </a:p>
          <a:p>
            <a:pPr>
              <a:buFontTx/>
              <a:buNone/>
            </a:pPr>
            <a:endParaRPr lang="en-US" sz="1200" b="1" dirty="0"/>
          </a:p>
          <a:p>
            <a:pPr>
              <a:buNone/>
            </a:pPr>
            <a:r>
              <a:rPr lang="en-US" sz="1200" b="1" dirty="0"/>
              <a:t>28. </a:t>
            </a:r>
            <a:r>
              <a:rPr lang="en-US" sz="1200" b="1" dirty="0">
                <a:solidFill>
                  <a:srgbClr val="FF0000"/>
                </a:solidFill>
              </a:rPr>
              <a:t>Trouble Shooting</a:t>
            </a:r>
            <a:r>
              <a:rPr lang="en-US" sz="1200" b="1" dirty="0"/>
              <a:t>  </a:t>
            </a:r>
            <a:r>
              <a:rPr lang="en-US" sz="1200" b="1" dirty="0">
                <a:solidFill>
                  <a:srgbClr val="3333FF"/>
                </a:solidFill>
              </a:rPr>
              <a:t>CHAP </a:t>
            </a:r>
            <a:r>
              <a:rPr lang="en-AU" sz="1200" b="1" dirty="0">
                <a:solidFill>
                  <a:srgbClr val="0000FF"/>
                </a:solidFill>
              </a:rPr>
              <a:t> (if required)</a:t>
            </a:r>
            <a:endParaRPr lang="en-US" sz="1200" b="1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AU" sz="1200" b="1" dirty="0"/>
              <a:t>      a)</a:t>
            </a:r>
            <a:r>
              <a:rPr lang="en-AU" sz="1200" b="1" dirty="0">
                <a:solidFill>
                  <a:srgbClr val="0000FF"/>
                </a:solidFill>
              </a:rPr>
              <a:t> Ping </a:t>
            </a:r>
            <a:r>
              <a:rPr lang="en-AU" sz="1200" dirty="0"/>
              <a:t>across the link between </a:t>
            </a:r>
            <a:r>
              <a:rPr lang="en-AU" sz="1200" b="1" dirty="0">
                <a:solidFill>
                  <a:srgbClr val="009900"/>
                </a:solidFill>
              </a:rPr>
              <a:t>Gateway Router  R2  </a:t>
            </a:r>
            <a:r>
              <a:rPr lang="en-AU" sz="1200" dirty="0"/>
              <a:t>and </a:t>
            </a:r>
            <a:r>
              <a:rPr lang="en-AU" sz="1200" b="1" dirty="0">
                <a:solidFill>
                  <a:srgbClr val="009900"/>
                </a:solidFill>
              </a:rPr>
              <a:t>ISP Router R3  </a:t>
            </a:r>
            <a:r>
              <a:rPr lang="en-AU" sz="1200" dirty="0"/>
              <a:t>to check it is working</a:t>
            </a:r>
            <a:endParaRPr lang="en-US" sz="12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200" dirty="0"/>
              <a:t>      </a:t>
            </a:r>
            <a:r>
              <a:rPr lang="en-AU" sz="1200" b="1" dirty="0"/>
              <a:t>b) Ping failed ? </a:t>
            </a:r>
            <a:r>
              <a:rPr lang="en-AU" sz="1200" dirty="0"/>
              <a:t>– Common problems:</a:t>
            </a:r>
          </a:p>
          <a:p>
            <a:pPr lvl="1"/>
            <a:r>
              <a:rPr lang="en-AU" sz="1200" dirty="0"/>
              <a:t>Host name incorrectly configured</a:t>
            </a:r>
          </a:p>
          <a:p>
            <a:pPr lvl="1"/>
            <a:r>
              <a:rPr lang="en-AU" sz="1200" dirty="0"/>
              <a:t>Password incorrectly configured with space at front </a:t>
            </a:r>
          </a:p>
          <a:p>
            <a:pPr lvl="1"/>
            <a:r>
              <a:rPr lang="en-AU" sz="1200" dirty="0"/>
              <a:t>Encapsulation incorrectly configured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200" dirty="0"/>
              <a:t>      </a:t>
            </a:r>
            <a:r>
              <a:rPr lang="en-AU" sz="1200" b="1" dirty="0"/>
              <a:t>c) </a:t>
            </a:r>
            <a:r>
              <a:rPr lang="en-AU" sz="1200" dirty="0"/>
              <a:t>To check authentication, use - </a:t>
            </a:r>
            <a:r>
              <a:rPr lang="en-AU" sz="1200" b="1" dirty="0">
                <a:solidFill>
                  <a:srgbClr val="9933FF"/>
                </a:solidFill>
              </a:rPr>
              <a:t>debug </a:t>
            </a:r>
            <a:r>
              <a:rPr lang="en-AU" sz="1200" b="1" dirty="0" err="1">
                <a:solidFill>
                  <a:srgbClr val="9933FF"/>
                </a:solidFill>
              </a:rPr>
              <a:t>ppp</a:t>
            </a:r>
            <a:r>
              <a:rPr lang="en-AU" sz="1200" b="1" dirty="0">
                <a:solidFill>
                  <a:srgbClr val="9933FF"/>
                </a:solidFill>
              </a:rPr>
              <a:t> authentication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/>
              <a:t>Building A Network - Task Order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929687" cy="60258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200" b="1" dirty="0"/>
              <a:t>29. </a:t>
            </a:r>
            <a:r>
              <a:rPr lang="en-AU" sz="1200" b="1" dirty="0">
                <a:solidFill>
                  <a:srgbClr val="3333FF"/>
                </a:solidFill>
              </a:rPr>
              <a:t>Access List Requirements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200" dirty="0"/>
              <a:t>    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200" dirty="0"/>
              <a:t>       </a:t>
            </a:r>
            <a:r>
              <a:rPr lang="en-AU" sz="1200" b="1" dirty="0"/>
              <a:t>a) </a:t>
            </a:r>
            <a:r>
              <a:rPr lang="en-AU" sz="1200" dirty="0"/>
              <a:t>Create a</a:t>
            </a:r>
            <a:r>
              <a:rPr lang="en-AU" sz="1200" b="1" dirty="0"/>
              <a:t> </a:t>
            </a:r>
            <a:r>
              <a:rPr lang="en-AU" sz="1200" b="1" dirty="0">
                <a:solidFill>
                  <a:srgbClr val="FF0000"/>
                </a:solidFill>
              </a:rPr>
              <a:t>NAMED</a:t>
            </a:r>
            <a:r>
              <a:rPr lang="en-AU" sz="1200" dirty="0"/>
              <a:t> </a:t>
            </a:r>
            <a:r>
              <a:rPr lang="en-AU" sz="1200" b="1" dirty="0">
                <a:solidFill>
                  <a:srgbClr val="3333FF"/>
                </a:solidFill>
              </a:rPr>
              <a:t>Extended</a:t>
            </a:r>
            <a:r>
              <a:rPr lang="en-AU" sz="1200" dirty="0"/>
              <a:t> ACL for VLAN 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  <a:r>
              <a:rPr lang="en-AU" sz="1200" dirty="0"/>
              <a:t>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200" dirty="0"/>
              <a:t>PCs in VLAN</a:t>
            </a:r>
            <a:r>
              <a:rPr lang="en-AU" sz="1200" b="1" dirty="0">
                <a:solidFill>
                  <a:srgbClr val="009900"/>
                </a:solidFill>
              </a:rPr>
              <a:t> XXX </a:t>
            </a:r>
            <a:r>
              <a:rPr lang="en-AU" sz="1200" dirty="0"/>
              <a:t>permitted </a:t>
            </a:r>
            <a:r>
              <a:rPr lang="en-AU" sz="1200" b="1" dirty="0"/>
              <a:t>HTTP</a:t>
            </a:r>
            <a:r>
              <a:rPr lang="en-AU" sz="1200" dirty="0"/>
              <a:t> access to </a:t>
            </a:r>
            <a:r>
              <a:rPr lang="en-AU" sz="1200" b="1" dirty="0">
                <a:solidFill>
                  <a:srgbClr val="0099FF"/>
                </a:solidFill>
                <a:ea typeface="+mn-ea"/>
                <a:cs typeface="+mn-cs"/>
              </a:rPr>
              <a:t>ISP</a:t>
            </a:r>
            <a:r>
              <a:rPr lang="en-AU" sz="1200" b="1" dirty="0">
                <a:solidFill>
                  <a:srgbClr val="FF9900"/>
                </a:solidFill>
                <a:ea typeface="+mn-ea"/>
                <a:cs typeface="+mn-cs"/>
              </a:rPr>
              <a:t> </a:t>
            </a:r>
            <a:r>
              <a:rPr lang="en-AU" sz="1200" b="1" dirty="0">
                <a:solidFill>
                  <a:srgbClr val="0099FF"/>
                </a:solidFill>
                <a:ea typeface="+mn-ea"/>
                <a:cs typeface="+mn-cs"/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  <a:ea typeface="+mn-ea"/>
                <a:cs typeface="+mn-cs"/>
              </a:rPr>
              <a:t>Server0</a:t>
            </a:r>
            <a:r>
              <a:rPr lang="en-AU" sz="1200" b="1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or </a:t>
            </a:r>
            <a:r>
              <a:rPr lang="en-US" sz="1200" dirty="0">
                <a:solidFill>
                  <a:srgbClr val="0099FF"/>
                </a:solidFill>
              </a:rPr>
              <a:t>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</a:t>
            </a:r>
            <a:r>
              <a:rPr lang="en-AU" sz="1200" b="1" dirty="0">
                <a:solidFill>
                  <a:srgbClr val="000000"/>
                </a:solidFill>
                <a:ea typeface="+mn-ea"/>
                <a:cs typeface="+mn-cs"/>
              </a:rPr>
              <a:t>    </a:t>
            </a:r>
            <a:r>
              <a:rPr lang="en-AU" sz="1200" dirty="0">
                <a:solidFill>
                  <a:srgbClr val="000000"/>
                </a:solidFill>
                <a:ea typeface="+mn-ea"/>
                <a:cs typeface="+mn-cs"/>
              </a:rPr>
              <a:t>and denied</a:t>
            </a:r>
            <a:r>
              <a:rPr lang="en-AU" sz="1200" b="1" dirty="0">
                <a:solidFill>
                  <a:srgbClr val="000000"/>
                </a:solidFill>
                <a:ea typeface="+mn-ea"/>
                <a:cs typeface="+mn-cs"/>
              </a:rPr>
              <a:t> ALL </a:t>
            </a:r>
            <a:r>
              <a:rPr lang="en-AU" sz="1200" dirty="0">
                <a:solidFill>
                  <a:srgbClr val="000000"/>
                </a:solidFill>
                <a:ea typeface="+mn-ea"/>
                <a:cs typeface="+mn-cs"/>
              </a:rPr>
              <a:t>other access to this Server</a:t>
            </a:r>
            <a:r>
              <a:rPr lang="en-AU" sz="1200" dirty="0"/>
              <a:t>. </a:t>
            </a:r>
            <a:endParaRPr lang="en-AU" sz="1200" b="1" dirty="0"/>
          </a:p>
          <a:p>
            <a:pPr lvl="1">
              <a:lnSpc>
                <a:spcPct val="80000"/>
              </a:lnSpc>
              <a:defRPr/>
            </a:pPr>
            <a:r>
              <a:rPr lang="en-AU" sz="1200" dirty="0"/>
              <a:t>PCs in VLAN</a:t>
            </a:r>
            <a:r>
              <a:rPr lang="en-AU" sz="1200" b="1" dirty="0">
                <a:solidFill>
                  <a:srgbClr val="009900"/>
                </a:solidFill>
              </a:rPr>
              <a:t> XXX </a:t>
            </a:r>
            <a:r>
              <a:rPr lang="en-AU" sz="1200" dirty="0"/>
              <a:t>denied      </a:t>
            </a:r>
            <a:r>
              <a:rPr lang="en-AU" sz="1200" b="1" dirty="0"/>
              <a:t>PING</a:t>
            </a:r>
            <a:r>
              <a:rPr lang="en-AU" sz="1200" dirty="0"/>
              <a:t> request to PCs in VLAN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200" dirty="0"/>
              <a:t>PCs in VLAN 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  <a:r>
              <a:rPr lang="en-AU" sz="1200" dirty="0"/>
              <a:t> permitted  </a:t>
            </a:r>
            <a:r>
              <a:rPr lang="en-AU" sz="1200" b="1" dirty="0"/>
              <a:t>PING</a:t>
            </a:r>
            <a:r>
              <a:rPr lang="en-AU" sz="1200" dirty="0"/>
              <a:t> reply     to PCs in VLAN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200" dirty="0"/>
              <a:t>PCs in VLAN 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  <a:r>
              <a:rPr lang="en-AU" sz="1200" dirty="0"/>
              <a:t> permitted </a:t>
            </a:r>
            <a:r>
              <a:rPr lang="en-AU" sz="1200" b="1" dirty="0"/>
              <a:t>ALL</a:t>
            </a:r>
            <a:r>
              <a:rPr lang="en-AU" sz="1200" dirty="0"/>
              <a:t> access to  the Internet – all the external  Servers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AU" sz="1200" dirty="0"/>
          </a:p>
          <a:p>
            <a:pPr marL="57150" indent="0">
              <a:lnSpc>
                <a:spcPct val="80000"/>
              </a:lnSpc>
              <a:buNone/>
              <a:defRPr/>
            </a:pPr>
            <a:r>
              <a:rPr lang="en-AU" sz="1200" b="1" dirty="0"/>
              <a:t>      c) </a:t>
            </a:r>
            <a:r>
              <a:rPr lang="en-AU" sz="1200" dirty="0"/>
              <a:t>Create a</a:t>
            </a:r>
            <a:r>
              <a:rPr lang="en-AU" sz="1200" b="1" dirty="0"/>
              <a:t> </a:t>
            </a:r>
            <a:r>
              <a:rPr lang="en-AU" sz="1200" b="1" dirty="0">
                <a:solidFill>
                  <a:srgbClr val="FF0000"/>
                </a:solidFill>
              </a:rPr>
              <a:t>NAMED</a:t>
            </a:r>
            <a:r>
              <a:rPr lang="en-AU" sz="1200" dirty="0"/>
              <a:t> </a:t>
            </a:r>
            <a:r>
              <a:rPr lang="en-AU" sz="1200" b="1" dirty="0">
                <a:solidFill>
                  <a:srgbClr val="3333FF"/>
                </a:solidFill>
              </a:rPr>
              <a:t>Extended</a:t>
            </a:r>
            <a:r>
              <a:rPr lang="en-AU" sz="1200" dirty="0"/>
              <a:t> ACL for VLAN</a:t>
            </a:r>
            <a:r>
              <a:rPr lang="en-AU" sz="1200" b="1" dirty="0">
                <a:solidFill>
                  <a:srgbClr val="9933FF"/>
                </a:solidFill>
              </a:rPr>
              <a:t> YYY  </a:t>
            </a:r>
            <a:r>
              <a:rPr lang="en-AU" sz="1200" dirty="0"/>
              <a:t>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200" dirty="0"/>
              <a:t>PCs in VLAN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/>
              <a:t> denied  ALL access to Database Server LAN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200" dirty="0"/>
              <a:t>PCs in VLAN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/>
              <a:t> permitted  </a:t>
            </a:r>
            <a:r>
              <a:rPr lang="en-AU" sz="1200" b="1" dirty="0"/>
              <a:t>ALL</a:t>
            </a:r>
            <a:r>
              <a:rPr lang="en-AU" sz="1200" dirty="0"/>
              <a:t> access to  the Internet – all the external Servers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200" b="1" dirty="0"/>
              <a:t>ALL</a:t>
            </a:r>
            <a:r>
              <a:rPr lang="en-AU" sz="1200" dirty="0"/>
              <a:t> means </a:t>
            </a:r>
            <a:r>
              <a:rPr lang="en-AU" sz="1200" b="1" dirty="0"/>
              <a:t>IP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2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200" dirty="0"/>
              <a:t>       </a:t>
            </a:r>
            <a:r>
              <a:rPr lang="en-AU" sz="1200" b="1" dirty="0"/>
              <a:t>d) </a:t>
            </a:r>
            <a:r>
              <a:rPr lang="en-AU" sz="1200" dirty="0"/>
              <a:t>Create</a:t>
            </a:r>
            <a:r>
              <a:rPr lang="en-AU" sz="1200" b="1" dirty="0"/>
              <a:t> </a:t>
            </a:r>
            <a:r>
              <a:rPr lang="en-AU" sz="1200" b="1" dirty="0">
                <a:solidFill>
                  <a:srgbClr val="FF0000"/>
                </a:solidFill>
              </a:rPr>
              <a:t>NAMED</a:t>
            </a:r>
            <a:r>
              <a:rPr lang="en-AU" sz="1200" dirty="0"/>
              <a:t> </a:t>
            </a:r>
            <a:r>
              <a:rPr lang="en-AU" sz="1200" b="1" dirty="0">
                <a:solidFill>
                  <a:srgbClr val="3333FF"/>
                </a:solidFill>
              </a:rPr>
              <a:t>Standard</a:t>
            </a:r>
            <a:r>
              <a:rPr lang="en-AU" sz="1200" dirty="0"/>
              <a:t> ACLs to control Telnet access to the routers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200" dirty="0"/>
              <a:t>ONLY PCs in VLAN</a:t>
            </a:r>
            <a:r>
              <a:rPr lang="en-AU" sz="1200" b="1" dirty="0">
                <a:solidFill>
                  <a:srgbClr val="009900"/>
                </a:solidFill>
              </a:rPr>
              <a:t> XXX </a:t>
            </a:r>
            <a:r>
              <a:rPr lang="en-AU" sz="1200" dirty="0"/>
              <a:t>permitted </a:t>
            </a:r>
            <a:r>
              <a:rPr lang="en-AU" sz="1200" b="1" dirty="0"/>
              <a:t>TELNET</a:t>
            </a:r>
            <a:r>
              <a:rPr lang="en-AU" sz="1200" dirty="0"/>
              <a:t> access to </a:t>
            </a:r>
            <a:r>
              <a:rPr lang="en-AU" sz="1200" b="1" dirty="0">
                <a:solidFill>
                  <a:srgbClr val="009900"/>
                </a:solidFill>
              </a:rPr>
              <a:t>Internal</a:t>
            </a:r>
            <a:r>
              <a:rPr lang="en-AU" sz="1200" dirty="0"/>
              <a:t> </a:t>
            </a:r>
            <a:r>
              <a:rPr lang="en-AU" sz="1200" b="1" dirty="0">
                <a:solidFill>
                  <a:srgbClr val="009900"/>
                </a:solidFill>
              </a:rPr>
              <a:t>Router R1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200" dirty="0"/>
              <a:t>ONLY PCs in VLAN </a:t>
            </a:r>
            <a:r>
              <a:rPr lang="en-AU" sz="1200" b="1" dirty="0">
                <a:solidFill>
                  <a:srgbClr val="009900"/>
                </a:solidFill>
              </a:rPr>
              <a:t>XXX </a:t>
            </a:r>
            <a:r>
              <a:rPr lang="en-AU" sz="1200" dirty="0"/>
              <a:t>denied     </a:t>
            </a:r>
            <a:r>
              <a:rPr lang="en-AU" sz="1200" b="1" dirty="0"/>
              <a:t>TELNET</a:t>
            </a:r>
            <a:r>
              <a:rPr lang="en-AU" sz="1200" dirty="0"/>
              <a:t> access to  </a:t>
            </a:r>
            <a:r>
              <a:rPr lang="en-AU" sz="1200" b="1" dirty="0">
                <a:solidFill>
                  <a:srgbClr val="009900"/>
                </a:solidFill>
              </a:rPr>
              <a:t>Gateway</a:t>
            </a:r>
            <a:r>
              <a:rPr lang="en-AU" sz="1200" dirty="0"/>
              <a:t>  </a:t>
            </a:r>
            <a:r>
              <a:rPr lang="en-AU" sz="1200" b="1" dirty="0">
                <a:solidFill>
                  <a:srgbClr val="009900"/>
                </a:solidFill>
              </a:rPr>
              <a:t>Router R2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2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200" dirty="0"/>
              <a:t>       </a:t>
            </a:r>
            <a:r>
              <a:rPr lang="en-AU" sz="1200" b="1" dirty="0"/>
              <a:t>e) </a:t>
            </a:r>
            <a:r>
              <a:rPr lang="en-AU" sz="1200" dirty="0"/>
              <a:t>You need to be </a:t>
            </a:r>
            <a:r>
              <a:rPr lang="en-AU" sz="1200" b="1" dirty="0">
                <a:solidFill>
                  <a:srgbClr val="FF0000"/>
                </a:solidFill>
              </a:rPr>
              <a:t>systematic  </a:t>
            </a:r>
            <a:r>
              <a:rPr lang="en-AU" sz="1200" dirty="0"/>
              <a:t>in our approach to translating the above requirements into a set of rules – the ACL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200" dirty="0"/>
              <a:t>           statements, which   then must be tested to ensure the above requirements have been satisfied.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200" dirty="0"/>
              <a:t>                      </a:t>
            </a:r>
            <a:endParaRPr lang="en-AU" sz="1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06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/>
              <a:t>Building A Network - Task Order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  <a:r>
              <a:rPr lang="en-AU" sz="1000" b="1" dirty="0"/>
              <a:t>30.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</a:t>
            </a:r>
            <a:r>
              <a:rPr lang="en-AU" sz="1000" dirty="0" err="1"/>
              <a:t>aclvanXXX</a:t>
            </a:r>
            <a:r>
              <a:rPr lang="en-AU" sz="1000" dirty="0"/>
              <a:t> and </a:t>
            </a:r>
            <a:r>
              <a:rPr lang="en-AU" sz="1000" dirty="0" err="1"/>
              <a:t>AclvlanXXX</a:t>
            </a:r>
            <a:r>
              <a:rPr lang="en-AU" sz="1000" dirty="0"/>
              <a:t>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b)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</a:t>
            </a:r>
            <a:r>
              <a:rPr lang="en-AU" sz="1000" b="1" dirty="0">
                <a:solidFill>
                  <a:srgbClr val="0000FF"/>
                </a:solidFill>
              </a:rPr>
              <a:t>template</a:t>
            </a:r>
            <a:r>
              <a:rPr lang="en-AU" sz="10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! ACL for VLAN  &lt;</a:t>
            </a:r>
            <a:r>
              <a:rPr lang="en-AU" sz="1050" i="1" dirty="0"/>
              <a:t>No</a:t>
            </a:r>
            <a:r>
              <a:rPr lang="en-AU" sz="1050" dirty="0"/>
              <a:t>&gt; on Router &lt;</a:t>
            </a:r>
            <a:r>
              <a:rPr lang="en-AU" sz="1050" i="1" dirty="0"/>
              <a:t>router name</a:t>
            </a:r>
            <a:r>
              <a:rPr lang="en-AU" sz="105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  </a:t>
            </a:r>
            <a:r>
              <a:rPr lang="en-AU" sz="1050" b="1" dirty="0"/>
              <a:t>no  ip access-list extended ACLVLAN&lt;</a:t>
            </a:r>
            <a:r>
              <a:rPr lang="en-AU" sz="1050" b="1" i="1" dirty="0"/>
              <a:t>No</a:t>
            </a:r>
            <a:r>
              <a:rPr lang="en-AU" sz="105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  </a:t>
            </a:r>
            <a:r>
              <a:rPr lang="en-AU" sz="1050" b="1" dirty="0"/>
              <a:t>ip access-list extended ACLVLAN&lt;</a:t>
            </a:r>
            <a:r>
              <a:rPr lang="en-AU" sz="1050" b="1" i="1" dirty="0"/>
              <a:t>No</a:t>
            </a:r>
            <a:r>
              <a:rPr lang="en-AU" sz="105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b="1" i="1" dirty="0">
                <a:solidFill>
                  <a:srgbClr val="0000FF"/>
                </a:solidFill>
              </a:rPr>
              <a:t>                                      &lt;Your  ACL rules follow&gt;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! For most situations this should be the last rule </a:t>
            </a:r>
            <a:r>
              <a:rPr lang="en-AU" sz="1050" dirty="0" err="1"/>
              <a:t>ie</a:t>
            </a:r>
            <a:r>
              <a:rPr lang="en-AU" sz="105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50" dirty="0"/>
              <a:t>                     </a:t>
            </a:r>
            <a:r>
              <a:rPr lang="en-AU" sz="1050" b="1" dirty="0"/>
              <a:t>permit ip any </a:t>
            </a:r>
            <a:r>
              <a:rPr lang="en-AU" sz="1050" b="1" dirty="0" err="1"/>
              <a:t>any</a:t>
            </a:r>
            <a:r>
              <a:rPr lang="en-AU" sz="105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d) </a:t>
            </a:r>
            <a:r>
              <a:rPr lang="en-AU" sz="1000" dirty="0"/>
              <a:t>Combine ACL rules as required to form your access list, carefully consider the order in which the rules should be arranged.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f)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31.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b="1" dirty="0">
                <a:solidFill>
                  <a:srgbClr val="008000"/>
                </a:solidFill>
              </a:rPr>
              <a:t>Yes</a:t>
            </a:r>
            <a:r>
              <a:rPr lang="en-AU" sz="1000" dirty="0"/>
              <a:t> – rule action correct, Repeat process, </a:t>
            </a:r>
            <a:r>
              <a:rPr lang="en-AU" sz="1000" b="1" dirty="0">
                <a:solidFill>
                  <a:srgbClr val="008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b="1" dirty="0">
                <a:solidFill>
                  <a:srgbClr val="FF0000"/>
                </a:solidFill>
              </a:rPr>
              <a:t>No</a:t>
            </a:r>
            <a:r>
              <a:rPr lang="en-AU" sz="1000" dirty="0"/>
              <a:t>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Check syntax and order of rules – make changes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b="1" dirty="0">
                <a:solidFill>
                  <a:srgbClr val="0099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9933FF"/>
                </a:solidFill>
              </a:rPr>
              <a:t>R1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3333FF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3650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1322992" y="3586423"/>
            <a:ext cx="2058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9933FF"/>
                </a:solidFill>
              </a:rPr>
              <a:t>Company Network Address 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rgbClr val="3333FF"/>
                </a:solidFill>
              </a:rPr>
              <a:t> 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39750" y="23495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71750" y="1825943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275658" y="3000962"/>
            <a:ext cx="1564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3333FF"/>
                </a:solidFill>
              </a:rPr>
              <a:t>Routing Protocols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pPr algn="ctr" eaLnBrk="1" hangingPunct="1"/>
            <a:r>
              <a:rPr lang="en-US" sz="1200" b="1" dirty="0">
                <a:solidFill>
                  <a:srgbClr val="3333FF"/>
                </a:solidFill>
              </a:rPr>
              <a:t>RIP/EIGRP/OSPF</a:t>
            </a: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dirty="0">
                <a:solidFill>
                  <a:srgbClr val="009900"/>
                </a:solidFill>
              </a:rPr>
              <a:t>(</a:t>
            </a:r>
            <a:r>
              <a:rPr lang="en-US" sz="1000" b="1" dirty="0">
                <a:solidFill>
                  <a:srgbClr val="009900"/>
                </a:solidFill>
              </a:rPr>
              <a:t>Gateway)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9933FF"/>
                </a:solidFill>
              </a:rPr>
              <a:t>R2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528296" y="3832224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009900"/>
                </a:solidFill>
              </a:rPr>
              <a:t>(ISP)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9933FF"/>
                </a:solidFill>
              </a:rPr>
              <a:t>R3</a:t>
            </a:r>
            <a:endParaRPr lang="en-AU" sz="1000" b="1" dirty="0">
              <a:solidFill>
                <a:srgbClr val="99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619752" y="2593975"/>
            <a:ext cx="1487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Trunk for Inter-VLAN </a:t>
            </a:r>
          </a:p>
          <a:p>
            <a:pPr algn="ctr" eaLnBrk="1" hangingPunct="1"/>
            <a:r>
              <a:rPr lang="en-US" sz="1000" b="1" dirty="0"/>
              <a:t>Routin</a:t>
            </a:r>
            <a:r>
              <a:rPr lang="en-US" sz="1000" dirty="0"/>
              <a:t>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007686" y="1963807"/>
            <a:ext cx="12715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0000FF"/>
                </a:solidFill>
              </a:rPr>
              <a:t>ISP  Link 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Network Address 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 flipH="1">
            <a:off x="3714750" y="1052513"/>
            <a:ext cx="352425" cy="2519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1000" dirty="0"/>
              <a:t>VLAN</a:t>
            </a:r>
            <a:r>
              <a:rPr lang="en-US" sz="1000" dirty="0">
                <a:solidFill>
                  <a:srgbClr val="009900"/>
                </a:solidFill>
              </a:rPr>
              <a:t>XXX</a:t>
            </a:r>
            <a:endParaRPr lang="en-AU" sz="1000" dirty="0">
              <a:solidFill>
                <a:srgbClr val="00990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1187450" y="5176035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1000" dirty="0"/>
              <a:t>VLAN</a:t>
            </a:r>
            <a:r>
              <a:rPr lang="en-US" sz="1000" dirty="0">
                <a:solidFill>
                  <a:srgbClr val="9933FF"/>
                </a:solidFill>
              </a:rPr>
              <a:t>YYY</a:t>
            </a:r>
            <a:endParaRPr lang="en-AU" sz="1000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63874" y="4485481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1494430" y="4508499"/>
            <a:ext cx="0" cy="627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1458372" y="4531048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1839913" y="958850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0000FF"/>
                </a:solidFill>
              </a:rPr>
              <a:t>Loopback 0</a:t>
            </a:r>
          </a:p>
          <a:p>
            <a:pPr algn="ctr" eaLnBrk="1" hangingPunct="1"/>
            <a:r>
              <a:rPr lang="en-US" sz="800" b="1" dirty="0">
                <a:solidFill>
                  <a:srgbClr val="0000FF"/>
                </a:solidFill>
              </a:rPr>
              <a:t>Server LAN</a:t>
            </a:r>
          </a:p>
          <a:p>
            <a:pPr algn="ctr" eaLnBrk="1" hangingPunct="1"/>
            <a:r>
              <a:rPr lang="en-US" sz="800" b="1" dirty="0">
                <a:solidFill>
                  <a:srgbClr val="0000FF"/>
                </a:solidFill>
              </a:rPr>
              <a:t>Database Server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2771800" y="1412876"/>
            <a:ext cx="37145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3" name="Line 52"/>
          <p:cNvSpPr>
            <a:spLocks noChangeShapeType="1"/>
          </p:cNvSpPr>
          <p:nvPr/>
        </p:nvSpPr>
        <p:spPr bwMode="auto">
          <a:xfrm flipH="1">
            <a:off x="2571750" y="3571875"/>
            <a:ext cx="1143000" cy="2071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83299" y="1869280"/>
            <a:ext cx="924035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7" name="Text Box 30"/>
          <p:cNvSpPr txBox="1">
            <a:spLocks noChangeArrowheads="1"/>
          </p:cNvSpPr>
          <p:nvPr/>
        </p:nvSpPr>
        <p:spPr bwMode="auto">
          <a:xfrm>
            <a:off x="1203025" y="5762262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88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0" y="105034"/>
            <a:ext cx="89150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AU" sz="2000" b="1" dirty="0">
                <a:solidFill>
                  <a:srgbClr val="3333FF"/>
                </a:solidFill>
              </a:rPr>
              <a:t>Task 1 - </a:t>
            </a:r>
            <a:r>
              <a:rPr lang="en-AU" sz="2000" dirty="0"/>
              <a:t>Prepare Network Topology Diagram</a:t>
            </a:r>
            <a:endParaRPr lang="en-AU" sz="2000" dirty="0">
              <a:solidFill>
                <a:srgbClr val="3333FF"/>
              </a:solidFill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696522" y="2563971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67175" y="2701449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2617788" y="928688"/>
            <a:ext cx="1798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rgbClr val="0000FF"/>
                </a:solidFill>
              </a:rPr>
              <a:t>NAT </a:t>
            </a:r>
            <a:r>
              <a:rPr lang="en-AU" sz="900" b="1" dirty="0">
                <a:solidFill>
                  <a:srgbClr val="FF0000"/>
                </a:solidFill>
              </a:rPr>
              <a:t>Public </a:t>
            </a:r>
          </a:p>
          <a:p>
            <a:pPr algn="ctr"/>
            <a:r>
              <a:rPr lang="en-AU" sz="900" dirty="0"/>
              <a:t>Address </a:t>
            </a:r>
            <a:r>
              <a:rPr lang="en-AU" sz="900" b="1" dirty="0">
                <a:solidFill>
                  <a:srgbClr val="0000FF"/>
                </a:solidFill>
              </a:rPr>
              <a:t>POOLS</a:t>
            </a:r>
            <a:r>
              <a:rPr lang="en-AU" sz="900" dirty="0"/>
              <a:t>  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490912" y="1298020"/>
            <a:ext cx="26119" cy="2772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7007335" y="540795"/>
            <a:ext cx="1237073" cy="3751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 Box 39"/>
          <p:cNvSpPr txBox="1">
            <a:spLocks noChangeArrowheads="1"/>
          </p:cNvSpPr>
          <p:nvPr/>
        </p:nvSpPr>
        <p:spPr bwMode="auto">
          <a:xfrm>
            <a:off x="7210334" y="512991"/>
            <a:ext cx="8354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9900"/>
                </a:solidFill>
              </a:rPr>
              <a:t>“</a:t>
            </a:r>
            <a:r>
              <a:rPr lang="en-US" sz="800" b="1" dirty="0">
                <a:solidFill>
                  <a:srgbClr val="009900"/>
                </a:solidFill>
              </a:rPr>
              <a:t>The Internet</a:t>
            </a:r>
            <a:r>
              <a:rPr lang="en-US" sz="800" dirty="0">
                <a:solidFill>
                  <a:srgbClr val="009900"/>
                </a:solidFill>
              </a:rPr>
              <a:t>”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083695" y="721205"/>
            <a:ext cx="1088760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Internet Address 1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US" sz="800" b="1" dirty="0">
                <a:solidFill>
                  <a:srgbClr val="009900"/>
                </a:solidFill>
              </a:rPr>
              <a:t>OR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if in Lab Router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55" name="Text Box 77"/>
          <p:cNvSpPr txBox="1">
            <a:spLocks noChangeArrowheads="1"/>
          </p:cNvSpPr>
          <p:nvPr/>
        </p:nvSpPr>
        <p:spPr bwMode="auto">
          <a:xfrm>
            <a:off x="7053783" y="1963807"/>
            <a:ext cx="1088760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Internet Address 2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US" sz="800" b="1" dirty="0">
                <a:solidFill>
                  <a:srgbClr val="009900"/>
                </a:solidFill>
              </a:rPr>
              <a:t>OR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if in Lab Router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7045716" y="3220598"/>
            <a:ext cx="1117615" cy="338554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  <a:endParaRPr lang="en-US" sz="800" b="1" dirty="0">
              <a:solidFill>
                <a:srgbClr val="3333FF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0000FF"/>
                </a:solidFill>
              </a:rPr>
              <a:t>Internet Address 3 </a:t>
            </a:r>
            <a:endParaRPr lang="en-AU" sz="800" b="1" dirty="0">
              <a:solidFill>
                <a:srgbClr val="0000FF"/>
              </a:solidFill>
            </a:endParaRPr>
          </a:p>
        </p:txBody>
      </p:sp>
      <p:sp>
        <p:nvSpPr>
          <p:cNvPr id="57" name="Text Box 77"/>
          <p:cNvSpPr txBox="1">
            <a:spLocks noChangeArrowheads="1"/>
          </p:cNvSpPr>
          <p:nvPr/>
        </p:nvSpPr>
        <p:spPr bwMode="auto">
          <a:xfrm>
            <a:off x="7007334" y="3738601"/>
            <a:ext cx="1146286" cy="338554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3</a:t>
            </a:r>
            <a:endParaRPr lang="en-US" sz="800" b="1" dirty="0">
              <a:solidFill>
                <a:srgbClr val="3333FF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0000FF"/>
                </a:solidFill>
              </a:rPr>
              <a:t>Internet Address 4</a:t>
            </a: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C4503AA-A302-17D3-89B7-41017F45B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EB86D-891A-45B3-B188-28F37F8CE558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7BA9C2-BE2E-E299-DDD6-82660F690041}"/>
              </a:ext>
            </a:extLst>
          </p:cNvPr>
          <p:cNvSpPr txBox="1">
            <a:spLocks/>
          </p:cNvSpPr>
          <p:nvPr/>
        </p:nvSpPr>
        <p:spPr>
          <a:xfrm>
            <a:off x="107504" y="728700"/>
            <a:ext cx="8784976" cy="58686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A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AU" sz="1400" b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</a:t>
            </a:r>
            <a:r>
              <a:rPr lang="en-AU" sz="1600" kern="1200" dirty="0">
                <a:solidFill>
                  <a:srgbClr val="009900"/>
                </a:solidFill>
                <a:latin typeface="Arial" charset="0"/>
                <a:cs typeface="Arial" charset="0"/>
              </a:rPr>
              <a:t>Network Topology Diagram</a:t>
            </a:r>
          </a:p>
          <a:p>
            <a:pPr>
              <a:buFontTx/>
              <a:buNone/>
              <a:defRPr/>
            </a:pPr>
            <a:endParaRPr lang="en-AU" sz="1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AU" sz="1400" b="1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the VLSM Design</a:t>
            </a:r>
          </a:p>
          <a:p>
            <a:pPr>
              <a:buFontTx/>
              <a:buNone/>
              <a:defRPr/>
            </a:pPr>
            <a:r>
              <a:rPr lang="en-A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    a)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It is important to get your addressing scheme</a:t>
            </a:r>
            <a:r>
              <a:rPr lang="en-AU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buFontTx/>
              <a:buNone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A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Use a VLSM calculator</a:t>
            </a:r>
          </a:p>
          <a:p>
            <a:pPr eaLnBrk="1" hangingPunct="1">
              <a:buFontTx/>
              <a:buNone/>
              <a:defRPr/>
            </a:pPr>
            <a:endParaRPr lang="en-A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A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AU" sz="1400" b="1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Lab Kits</a:t>
            </a:r>
          </a:p>
          <a:p>
            <a:pPr eaLnBrk="1" hangingPunct="1">
              <a:buFontTx/>
              <a:buNone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Book a Kit  for 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hours</a:t>
            </a:r>
          </a:p>
          <a:p>
            <a:pPr eaLnBrk="1" hangingPunct="1">
              <a:buFontTx/>
              <a:buNone/>
              <a:defRPr/>
            </a:pP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Select devices needed,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each device is clean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400" kern="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AU" sz="1400" kern="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not, </a:t>
            </a:r>
            <a:r>
              <a:rPr lang="en-AU" sz="1400" kern="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it</a:t>
            </a:r>
          </a:p>
          <a:p>
            <a:pPr>
              <a:buFontTx/>
              <a:buNone/>
              <a:defRPr/>
            </a:pPr>
            <a:endParaRPr lang="en-AU" sz="1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AU" sz="1400" b="1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en-A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400" b="1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 Connections, refer </a:t>
            </a:r>
            <a:r>
              <a:rPr lang="en-AU" sz="1400" b="1" kern="0" dirty="0">
                <a:solidFill>
                  <a:srgbClr val="663300"/>
                </a:solidFill>
              </a:rPr>
              <a:t>Network Topology  Diagram</a:t>
            </a:r>
            <a:endParaRPr lang="en-AU" sz="1400" b="1" kern="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    a)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PC to patch panel</a:t>
            </a:r>
          </a:p>
          <a:p>
            <a:pPr>
              <a:buFontTx/>
              <a:buNone/>
              <a:defRPr/>
            </a:pP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Patch panel to switch</a:t>
            </a:r>
            <a:endParaRPr lang="en-US" sz="1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    c)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Switch to Router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Host Names </a:t>
            </a:r>
          </a:p>
          <a:p>
            <a:pPr marL="0" lvl="0" indent="0" eaLnBrk="0" hangingPunct="0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a) </a:t>
            </a: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must be configured with a host </a:t>
            </a:r>
            <a:r>
              <a:rPr lang="en-AU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AU" sz="14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AU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4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 </a:t>
            </a:r>
            <a:r>
              <a:rPr lang="en-AU" sz="14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hostname R1</a:t>
            </a:r>
            <a:endParaRPr lang="en-AU" sz="1400" b="1" kern="0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hangingPunct="0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+mn-cs"/>
              </a:rPr>
              <a:t>6. </a:t>
            </a:r>
            <a:r>
              <a:rPr lang="en-US" sz="1400" b="1" kern="0" dirty="0">
                <a:solidFill>
                  <a:srgbClr val="3333FF"/>
                </a:solidFill>
                <a:latin typeface="Arial"/>
                <a:cs typeface="+mn-cs"/>
              </a:rPr>
              <a:t>Helpful Configurations</a:t>
            </a:r>
          </a:p>
          <a:p>
            <a:pPr marL="0" lvl="0" indent="0" eaLnBrk="0" hangingPunct="0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+mn-cs"/>
              </a:rPr>
              <a:t>     a) 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Configure the line console on each router and switch, as shown below:</a:t>
            </a:r>
          </a:p>
          <a:p>
            <a:pPr marL="0" lvl="0" indent="0" eaLnBrk="0" hangingPunct="0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               </a:t>
            </a:r>
            <a:r>
              <a:rPr lang="en-US" sz="1400" b="1" kern="0" dirty="0">
                <a:solidFill>
                  <a:srgbClr val="9933FF"/>
                </a:solidFill>
                <a:latin typeface="Arial"/>
                <a:cs typeface="+mn-cs"/>
              </a:rPr>
              <a:t>line console 0</a:t>
            </a:r>
          </a:p>
          <a:p>
            <a:pPr marL="0" lvl="0" indent="0" eaLnBrk="0" hangingPunct="0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               </a:t>
            </a:r>
            <a:r>
              <a:rPr lang="en-US" sz="1400" b="1" kern="0" dirty="0">
                <a:solidFill>
                  <a:srgbClr val="9933FF"/>
                </a:solidFill>
                <a:latin typeface="Arial"/>
                <a:cs typeface="+mn-cs"/>
              </a:rPr>
              <a:t>logging synchronous  </a:t>
            </a:r>
            <a:r>
              <a:rPr lang="en-US" sz="1400" i="1" kern="0" dirty="0">
                <a:solidFill>
                  <a:srgbClr val="FF0000"/>
                </a:solidFill>
                <a:latin typeface="Arial"/>
                <a:cs typeface="+mn-cs"/>
              </a:rPr>
              <a:t>(stops system messages overwriting your typing)</a:t>
            </a:r>
          </a:p>
          <a:p>
            <a:pPr marL="0" lvl="0" indent="0" eaLnBrk="0" hangingPunct="0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               </a:t>
            </a:r>
            <a:r>
              <a:rPr lang="en-US" sz="1400" b="1" kern="0" dirty="0">
                <a:solidFill>
                  <a:srgbClr val="9933FF"/>
                </a:solidFill>
                <a:latin typeface="Arial"/>
                <a:cs typeface="+mn-cs"/>
              </a:rPr>
              <a:t>exec-timeout 0 0   </a:t>
            </a:r>
            <a:r>
              <a:rPr lang="en-US" sz="1400" i="1" kern="0" dirty="0">
                <a:solidFill>
                  <a:srgbClr val="FF0000"/>
                </a:solidFill>
                <a:latin typeface="Arial"/>
                <a:cs typeface="+mn-cs"/>
              </a:rPr>
              <a:t>(ensures you do not return to user executive mode)</a:t>
            </a:r>
          </a:p>
          <a:p>
            <a:pPr marL="0" lvl="0" indent="0" eaLnBrk="0" hangingPunct="0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+mn-cs"/>
              </a:rPr>
              <a:t>     b)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 Turn off  DNS (Domain Name Service)</a:t>
            </a:r>
          </a:p>
          <a:p>
            <a:pPr marL="0" lvl="0" indent="0" eaLnBrk="0" hangingPunct="0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+mn-cs"/>
              </a:rPr>
              <a:t>               </a:t>
            </a:r>
            <a:r>
              <a:rPr lang="en-US" sz="1400" b="1" kern="0" dirty="0">
                <a:solidFill>
                  <a:srgbClr val="9933FF"/>
                </a:solidFill>
                <a:latin typeface="Arial"/>
                <a:cs typeface="+mn-cs"/>
              </a:rPr>
              <a:t>no ip domain-lookup  </a:t>
            </a:r>
            <a:r>
              <a:rPr lang="en-US" sz="1400" i="1" kern="0" dirty="0">
                <a:solidFill>
                  <a:srgbClr val="FF0000"/>
                </a:solidFill>
                <a:latin typeface="Arial"/>
                <a:cs typeface="+mn-cs"/>
              </a:rPr>
              <a:t>(ensures if you miss-type a command, the router will not try to resolve the </a:t>
            </a:r>
            <a:r>
              <a:rPr lang="en-US" sz="1400" i="1" kern="0" dirty="0" smtClean="0">
                <a:solidFill>
                  <a:srgbClr val="FF0000"/>
                </a:solidFill>
                <a:latin typeface="Arial"/>
                <a:cs typeface="+mn-cs"/>
              </a:rPr>
              <a:t>    </a:t>
            </a:r>
          </a:p>
          <a:p>
            <a:pPr marL="0" lvl="0" indent="0" eaLnBrk="0" hangingPunct="0">
              <a:lnSpc>
                <a:spcPct val="90000"/>
              </a:lnSpc>
              <a:spcBef>
                <a:spcPct val="20000"/>
              </a:spcBef>
              <a:buNone/>
              <a:defRPr/>
            </a:pPr>
            <a:r>
              <a:rPr lang="en-US" sz="1400" i="1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400" i="1" kern="0" dirty="0" smtClean="0">
                <a:solidFill>
                  <a:srgbClr val="FF0000"/>
                </a:solidFill>
                <a:latin typeface="Arial"/>
              </a:rPr>
              <a:t>                                                   </a:t>
            </a:r>
            <a:r>
              <a:rPr lang="en-US" sz="1400" i="1" kern="0" dirty="0" smtClean="0">
                <a:solidFill>
                  <a:srgbClr val="FF0000"/>
                </a:solidFill>
                <a:latin typeface="Arial"/>
                <a:cs typeface="+mn-cs"/>
              </a:rPr>
              <a:t>command </a:t>
            </a:r>
            <a:r>
              <a:rPr lang="en-US" sz="1400" i="1" kern="0" dirty="0">
                <a:solidFill>
                  <a:srgbClr val="FF0000"/>
                </a:solidFill>
                <a:latin typeface="Arial"/>
                <a:cs typeface="+mn-cs"/>
              </a:rPr>
              <a:t>as a URL web address)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A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AU" sz="1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AU" sz="1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US" sz="1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AU" sz="1000" kern="0" dirty="0"/>
          </a:p>
          <a:p>
            <a:pPr>
              <a:buFontTx/>
              <a:buNone/>
              <a:defRPr/>
            </a:pPr>
            <a:endParaRPr lang="en-AU" sz="1200" kern="0" dirty="0"/>
          </a:p>
          <a:p>
            <a:pPr>
              <a:buFontTx/>
              <a:buNone/>
              <a:defRPr/>
            </a:pPr>
            <a:endParaRPr lang="en-AU" kern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AEAA771-96D2-3A57-2CE0-FC736EB33CBE}"/>
              </a:ext>
            </a:extLst>
          </p:cNvPr>
          <p:cNvSpPr txBox="1">
            <a:spLocks/>
          </p:cNvSpPr>
          <p:nvPr/>
        </p:nvSpPr>
        <p:spPr>
          <a:xfrm>
            <a:off x="457200" y="142875"/>
            <a:ext cx="8229600" cy="571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sz="2000" kern="0" dirty="0"/>
              <a:t>Building A Network - Task Order</a:t>
            </a:r>
          </a:p>
        </p:txBody>
      </p:sp>
    </p:spTree>
    <p:extLst>
      <p:ext uri="{BB962C8B-B14F-4D97-AF65-F5344CB8AC3E}">
        <p14:creationId xmlns:p14="http://schemas.microsoft.com/office/powerpoint/2010/main" val="50313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Building A Network - Task Order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79512" y="1052736"/>
            <a:ext cx="8352160" cy="144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cs typeface="+mn-cs"/>
              </a:rPr>
              <a:t>7. </a:t>
            </a:r>
            <a:r>
              <a:rPr lang="en-US" sz="1200" b="1" kern="0" dirty="0">
                <a:solidFill>
                  <a:srgbClr val="3333FF"/>
                </a:solidFill>
                <a:latin typeface="Arial"/>
                <a:cs typeface="+mn-cs"/>
              </a:rPr>
              <a:t>Message of the Day (MOTD)  Banner Configuration </a:t>
            </a:r>
          </a:p>
          <a:p>
            <a:pPr marL="457200" lvl="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cs typeface="+mn-cs"/>
              </a:rPr>
              <a:t>     You must </a:t>
            </a:r>
            <a:r>
              <a:rPr lang="en-US" sz="1200" kern="0" dirty="0">
                <a:solidFill>
                  <a:srgbClr val="000000"/>
                </a:solidFill>
                <a:latin typeface="Arial"/>
                <a:cs typeface="+mn-cs"/>
              </a:rPr>
              <a:t>configure a MOTD Banner, recording your student id,  family name and session time, </a:t>
            </a:r>
            <a:r>
              <a:rPr lang="en-US" sz="1200" kern="0" dirty="0">
                <a:solidFill>
                  <a:srgbClr val="FF0000"/>
                </a:solidFill>
                <a:latin typeface="Arial"/>
                <a:cs typeface="+mn-cs"/>
              </a:rPr>
              <a:t>on all routers and switches</a:t>
            </a:r>
            <a:r>
              <a:rPr lang="en-US" sz="1200" kern="0" dirty="0">
                <a:solidFill>
                  <a:srgbClr val="000000"/>
                </a:solidFill>
                <a:latin typeface="Arial"/>
                <a:cs typeface="+mn-cs"/>
              </a:rPr>
              <a:t>, as shown below:</a:t>
            </a:r>
          </a:p>
          <a:p>
            <a:pPr marL="457200" lvl="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 kern="0" dirty="0">
                <a:solidFill>
                  <a:srgbClr val="000000"/>
                </a:solidFill>
                <a:latin typeface="Arial"/>
                <a:cs typeface="+mn-cs"/>
              </a:rPr>
              <a:t>      </a:t>
            </a:r>
            <a:r>
              <a:rPr lang="en-US" sz="1200" kern="0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US" sz="1200" b="1" kern="0" dirty="0">
                <a:solidFill>
                  <a:srgbClr val="9933FF"/>
                </a:solidFill>
                <a:latin typeface="Arial"/>
                <a:cs typeface="+mn-cs"/>
              </a:rPr>
              <a:t>banner motd &amp;</a:t>
            </a:r>
          </a:p>
          <a:p>
            <a:pPr marL="457200" lvl="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 kern="0" dirty="0">
                <a:solidFill>
                  <a:srgbClr val="9933FF"/>
                </a:solidFill>
                <a:latin typeface="Arial"/>
                <a:cs typeface="+mn-cs"/>
              </a:rPr>
              <a:t>                 Welcome to Hostname</a:t>
            </a:r>
          </a:p>
          <a:p>
            <a:pPr marL="457200" lvl="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 kern="0" dirty="0">
                <a:solidFill>
                  <a:srgbClr val="9933FF"/>
                </a:solidFill>
                <a:latin typeface="Arial"/>
                <a:cs typeface="+mn-cs"/>
              </a:rPr>
              <a:t>                </a:t>
            </a:r>
            <a:r>
              <a:rPr lang="en-US" sz="1200" b="1" i="1" kern="0" dirty="0">
                <a:solidFill>
                  <a:srgbClr val="9933FF"/>
                </a:solidFill>
                <a:latin typeface="Arial"/>
                <a:cs typeface="+mn-cs"/>
              </a:rPr>
              <a:t>Your Student Id</a:t>
            </a:r>
            <a:r>
              <a:rPr lang="en-US" sz="1200" b="1" kern="0" dirty="0">
                <a:solidFill>
                  <a:srgbClr val="9933FF"/>
                </a:solidFill>
                <a:latin typeface="Arial"/>
                <a:cs typeface="+mn-cs"/>
              </a:rPr>
              <a:t>,  </a:t>
            </a:r>
            <a:r>
              <a:rPr lang="en-US" sz="1200" b="1" i="1" kern="0" dirty="0">
                <a:solidFill>
                  <a:srgbClr val="9933FF"/>
                </a:solidFill>
                <a:latin typeface="Arial"/>
                <a:cs typeface="+mn-cs"/>
              </a:rPr>
              <a:t>Your Family Name</a:t>
            </a:r>
            <a:r>
              <a:rPr lang="en-US" sz="1200" b="1" kern="0" dirty="0">
                <a:solidFill>
                  <a:srgbClr val="9933FF"/>
                </a:solidFill>
                <a:latin typeface="Arial"/>
                <a:cs typeface="+mn-cs"/>
              </a:rPr>
              <a:t>,  Your </a:t>
            </a:r>
            <a:r>
              <a:rPr lang="en-US" sz="1200" b="1" i="1" kern="0" dirty="0">
                <a:solidFill>
                  <a:srgbClr val="9933FF"/>
                </a:solidFill>
                <a:latin typeface="Arial"/>
                <a:cs typeface="+mn-cs"/>
              </a:rPr>
              <a:t> Session Time</a:t>
            </a:r>
            <a:r>
              <a:rPr lang="en-US" sz="1200" b="1" kern="0" dirty="0">
                <a:solidFill>
                  <a:srgbClr val="9933FF"/>
                </a:solidFill>
                <a:latin typeface="Arial"/>
                <a:cs typeface="+mn-cs"/>
              </a:rPr>
              <a:t>                </a:t>
            </a:r>
          </a:p>
          <a:p>
            <a:pPr marL="457200" lvl="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200" b="1" kern="0" dirty="0">
                <a:solidFill>
                  <a:srgbClr val="9933FF"/>
                </a:solidFill>
                <a:latin typeface="Arial"/>
                <a:cs typeface="+mn-cs"/>
              </a:rPr>
              <a:t>              &amp;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880CFF0-B726-8831-0DDF-31F65B35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08" y="2493130"/>
            <a:ext cx="8666267" cy="4536504"/>
          </a:xfrm>
        </p:spPr>
        <p:txBody>
          <a:bodyPr/>
          <a:lstStyle/>
          <a:p>
            <a:pPr>
              <a:buFontTx/>
              <a:buNone/>
              <a:defRPr/>
            </a:pP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AU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Configuration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a)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Create VLANs </a:t>
            </a:r>
          </a:p>
          <a:p>
            <a:pPr>
              <a:buFontTx/>
              <a:buNone/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trunk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</a:p>
          <a:p>
            <a:pPr>
              <a:buFontTx/>
              <a:buNone/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Configure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access ports and allocate to correct </a:t>
            </a:r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</a:p>
          <a:p>
            <a:pPr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d)</a:t>
            </a:r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AU" sz="1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- </a:t>
            </a:r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AU" sz="12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AU" sz="12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 gateway</a:t>
            </a:r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 each switch </a:t>
            </a:r>
          </a:p>
          <a:p>
            <a:pPr>
              <a:buFontTx/>
              <a:buNone/>
              <a:defRPr/>
            </a:pPr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Configure Port Security if required</a:t>
            </a:r>
          </a:p>
          <a:p>
            <a:pPr marL="57150" indent="0">
              <a:buNone/>
              <a:defRPr/>
            </a:pP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AU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To check VLANs created, 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vlan </a:t>
            </a:r>
            <a:r>
              <a:rPr lang="en-AU" sz="12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</a:p>
          <a:p>
            <a:pPr>
              <a:buFontTx/>
              <a:buNone/>
              <a:defRPr/>
            </a:pP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b) Remove unwanted Vlans,</a:t>
            </a:r>
            <a:r>
              <a:rPr lang="en-AU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eg </a:t>
            </a:r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1200" b="1" dirty="0" smtClean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VLAN  20 </a:t>
            </a:r>
            <a:endParaRPr lang="en-AU" sz="1200" b="1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 </a:t>
            </a:r>
            <a:r>
              <a:rPr lang="en-AU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Security (if configured)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en-AU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To check port security is enabled, 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port-security</a:t>
            </a:r>
            <a:endParaRPr lang="en-US" sz="1200" b="1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    b)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A table will be displayed showing the security status of the switch ports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2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Building A Network -Task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5225" cy="597693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AU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the router 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loopback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interfaces with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addresses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Inter-VLAN Routing 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lnSpc>
                <a:spcPct val="90000"/>
              </a:lnSpc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Create separate sub-interfaces</a:t>
            </a:r>
            <a:endParaRPr lang="en-AU" sz="1200" b="1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lnSpc>
                <a:spcPct val="90000"/>
              </a:lnSpc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Assign each sub-interface with an ip address and description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c) </a:t>
            </a:r>
            <a:r>
              <a:rPr lang="en-AU" sz="12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Configuration </a:t>
            </a:r>
          </a:p>
          <a:p>
            <a:pPr>
              <a:buNone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      - Configure each PC  with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gateway</a:t>
            </a:r>
          </a:p>
          <a:p>
            <a:pPr>
              <a:buNone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d) </a:t>
            </a:r>
            <a:r>
              <a:rPr lang="en-AU" sz="12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Management</a:t>
            </a:r>
          </a:p>
          <a:p>
            <a:pPr>
              <a:buNone/>
            </a:pPr>
            <a:r>
              <a:rPr lang="en-AU" sz="12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- </a:t>
            </a:r>
            <a:r>
              <a:rPr lang="en-AU" sz="12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each switch is  configured with 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an  ip address </a:t>
            </a:r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 default </a:t>
            </a:r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gateway for the Management  VLAN</a:t>
            </a:r>
          </a:p>
          <a:p>
            <a:pPr>
              <a:buNone/>
            </a:pP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AU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Trunking – between Switch and Router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   a)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To check Trunking is activated, on switch(es)  use –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   b)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Check correct interface has been configured for trunking all </a:t>
            </a:r>
            <a:r>
              <a:rPr lang="en-AU" sz="12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>
              <a:solidFill>
                <a:srgbClr val="0000FF"/>
              </a:solidFill>
            </a:endParaRPr>
          </a:p>
          <a:p>
            <a:pPr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Building A Network - Task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5225" cy="5976937"/>
          </a:xfrm>
        </p:spPr>
        <p:txBody>
          <a:bodyPr/>
          <a:lstStyle/>
          <a:p>
            <a:pPr>
              <a:buFontTx/>
              <a:buNone/>
              <a:defRPr/>
            </a:pP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This test is to check that each individual link in the network is working - interfaces on and have correct ip addresses</a:t>
            </a:r>
          </a:p>
          <a:p>
            <a:pPr>
              <a:buFontTx/>
              <a:buNone/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Ping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– ensure you can ping from one end of each link to the other: </a:t>
            </a:r>
          </a:p>
          <a:p>
            <a:pPr lvl="1"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PC to Router in same subnet/VLAN/network.</a:t>
            </a:r>
          </a:p>
          <a:p>
            <a:pPr lvl="1"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PC to PC in same subnet/VLAN/network</a:t>
            </a:r>
          </a:p>
          <a:p>
            <a:pPr lvl="1"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Switch to Router</a:t>
            </a:r>
          </a:p>
          <a:p>
            <a:pPr lvl="1"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c) Link NOT working ? -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Common problems:</a:t>
            </a:r>
          </a:p>
          <a:p>
            <a:pPr lvl="1"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Physical connection not made.</a:t>
            </a:r>
          </a:p>
          <a:p>
            <a:pPr lvl="1"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An incorrect IP address or subnet mask is configured on one interface of a link</a:t>
            </a:r>
          </a:p>
          <a:p>
            <a:pPr lvl="1">
              <a:defRPr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interface is shutdown.</a:t>
            </a:r>
          </a:p>
          <a:p>
            <a:pPr>
              <a:buFontTx/>
              <a:buNone/>
              <a:defRPr/>
            </a:pP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Inter-VLAN Routing Testing</a:t>
            </a:r>
          </a:p>
          <a:p>
            <a:pPr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a)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b)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PC1 – VLAN</a:t>
            </a:r>
            <a:r>
              <a:rPr lang="en-AU" sz="1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XXX   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to    PC2 – VLAN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</a:p>
          <a:p>
            <a:pPr lvl="0">
              <a:buNone/>
              <a:defRPr/>
            </a:pPr>
            <a:r>
              <a:rPr lang="en-AU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c)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en-AU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PC1 – Switch S3 etc</a:t>
            </a:r>
          </a:p>
          <a:p>
            <a:pPr lvl="0">
              <a:buNone/>
              <a:defRPr/>
            </a:pPr>
            <a:r>
              <a:rPr lang="en-AU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d)  On  Routers –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AU" sz="1200" b="1" dirty="0" err="1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200" dirty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check the </a:t>
            </a:r>
            <a:r>
              <a:rPr lang="en-AU" sz="12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A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address mapping</a:t>
            </a:r>
          </a:p>
          <a:p>
            <a:pPr>
              <a:buFontTx/>
              <a:buNone/>
              <a:defRPr/>
            </a:pP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 </a:t>
            </a:r>
            <a:r>
              <a:rPr lang="en-AU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to Switch (if required)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AU" sz="1200" b="1" dirty="0">
                <a:latin typeface="Arial" pitchFamily="34" charset="0"/>
                <a:cs typeface="Arial" pitchFamily="34" charset="0"/>
              </a:rPr>
              <a:t>a)</a:t>
            </a:r>
            <a:r>
              <a:rPr lang="en-AU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1200" dirty="0">
                <a:latin typeface="Arial" pitchFamily="34" charset="0"/>
                <a:cs typeface="Arial" pitchFamily="34" charset="0"/>
              </a:rPr>
              <a:t>To check you  can telnet to the switch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200" b="1" dirty="0">
                <a:latin typeface="Arial" pitchFamily="34" charset="0"/>
                <a:cs typeface="Arial" pitchFamily="34" charset="0"/>
              </a:rPr>
              <a:t>     b)</a:t>
            </a:r>
            <a:r>
              <a:rPr lang="en-AU" sz="1200" dirty="0">
                <a:latin typeface="Arial" pitchFamily="34" charset="0"/>
                <a:cs typeface="Arial" pitchFamily="34" charset="0"/>
              </a:rPr>
              <a:t> From PC1   DOS  command window – telnet to the switch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en-AU" sz="1200" b="1" dirty="0">
                <a:latin typeface="Arial" pitchFamily="34" charset="0"/>
                <a:cs typeface="Arial" pitchFamily="34" charset="0"/>
              </a:rPr>
              <a:t>     c) </a:t>
            </a:r>
            <a:r>
              <a:rPr lang="en-AU" sz="1200" dirty="0">
                <a:latin typeface="Arial" pitchFamily="34" charset="0"/>
                <a:cs typeface="Arial" pitchFamily="34" charset="0"/>
              </a:rPr>
              <a:t>Common problems:</a:t>
            </a:r>
          </a:p>
          <a:p>
            <a:pPr lvl="1" eaLnBrk="1" hangingPunct="1"/>
            <a:r>
              <a:rPr lang="en-AU" sz="1200" dirty="0">
                <a:latin typeface="Arial" pitchFamily="34" charset="0"/>
                <a:cs typeface="Arial" pitchFamily="34" charset="0"/>
              </a:rPr>
              <a:t>Switch Vlan1 interface shutdown</a:t>
            </a:r>
          </a:p>
          <a:p>
            <a:pPr lvl="1" eaLnBrk="1" hangingPunct="1"/>
            <a:r>
              <a:rPr lang="en-AU" sz="1200" dirty="0">
                <a:latin typeface="Arial" pitchFamily="34" charset="0"/>
                <a:cs typeface="Arial" pitchFamily="34" charset="0"/>
              </a:rPr>
              <a:t>Switch has no default gateway IP address</a:t>
            </a:r>
          </a:p>
          <a:p>
            <a:pPr lvl="1" eaLnBrk="1" hangingPunct="1"/>
            <a:r>
              <a:rPr lang="en-AU" sz="1200" dirty="0">
                <a:latin typeface="Arial" pitchFamily="34" charset="0"/>
                <a:cs typeface="Arial" pitchFamily="34" charset="0"/>
              </a:rPr>
              <a:t>Switch Line </a:t>
            </a:r>
            <a:r>
              <a:rPr lang="en-AU" sz="1200" dirty="0" err="1">
                <a:latin typeface="Arial" pitchFamily="34" charset="0"/>
                <a:cs typeface="Arial" pitchFamily="34" charset="0"/>
              </a:rPr>
              <a:t>vty</a:t>
            </a:r>
            <a:r>
              <a:rPr lang="en-AU" sz="1200" dirty="0">
                <a:latin typeface="Arial" pitchFamily="34" charset="0"/>
                <a:cs typeface="Arial" pitchFamily="34" charset="0"/>
              </a:rPr>
              <a:t> not configured with login and password</a:t>
            </a:r>
          </a:p>
          <a:p>
            <a:pPr lvl="1" eaLnBrk="1" hangingPunct="1"/>
            <a:r>
              <a:rPr lang="en-AU" sz="1200" dirty="0">
                <a:latin typeface="Arial" pitchFamily="34" charset="0"/>
                <a:cs typeface="Arial" pitchFamily="34" charset="0"/>
              </a:rPr>
              <a:t>Inter-VLAN routing failure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endParaRPr lang="en-AU" sz="1100" b="1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b="1" dirty="0"/>
              <a:t> </a:t>
            </a:r>
            <a:endParaRPr lang="en-AU" sz="11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/>
          </a:p>
          <a:p>
            <a:pPr>
              <a:buNone/>
            </a:pPr>
            <a:endParaRPr lang="en-US" sz="11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6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05805"/>
          </a:xfrm>
        </p:spPr>
        <p:txBody>
          <a:bodyPr/>
          <a:lstStyle/>
          <a:p>
            <a:r>
              <a:rPr lang="en-AU" sz="2000" dirty="0"/>
              <a:t>Building A Network - Task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37" y="522437"/>
            <a:ext cx="8856663" cy="604867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16.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b="1" dirty="0">
                <a:solidFill>
                  <a:srgbClr val="009900"/>
                </a:solidFill>
              </a:rPr>
              <a:t>Internal Routers</a:t>
            </a:r>
          </a:p>
          <a:p>
            <a:pPr lvl="1">
              <a:defRPr/>
            </a:pPr>
            <a:r>
              <a:rPr lang="en-AU" sz="1000" b="1" dirty="0"/>
              <a:t>RIP</a:t>
            </a:r>
            <a:r>
              <a:rPr lang="en-AU" sz="1000" dirty="0"/>
              <a:t> advertise whole network</a:t>
            </a:r>
            <a:endParaRPr lang="en-AU" sz="1000" b="1" dirty="0"/>
          </a:p>
          <a:p>
            <a:pPr lvl="1">
              <a:defRPr/>
            </a:pPr>
            <a:r>
              <a:rPr lang="en-AU" sz="1000" b="1" dirty="0"/>
              <a:t>OSPF/EIGRP</a:t>
            </a:r>
            <a:r>
              <a:rPr lang="en-AU" sz="1000" dirty="0"/>
              <a:t> using wildcards for each subnet </a:t>
            </a:r>
          </a:p>
          <a:p>
            <a:pPr lvl="1">
              <a:defRPr/>
            </a:pPr>
            <a:r>
              <a:rPr lang="en-AU" sz="1000" dirty="0"/>
              <a:t>Configure </a:t>
            </a:r>
            <a:r>
              <a:rPr lang="en-AU" sz="1000" b="1" dirty="0">
                <a:solidFill>
                  <a:srgbClr val="9933FF"/>
                </a:solidFill>
              </a:rPr>
              <a:t>passive-interface </a:t>
            </a:r>
            <a:r>
              <a:rPr lang="en-AU" sz="1000" dirty="0"/>
              <a:t>as appropriate to avoid sending unnecessary routing information to subnets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b="1" dirty="0">
                <a:solidFill>
                  <a:srgbClr val="009900"/>
                </a:solidFill>
              </a:rPr>
              <a:t>Gateway Router</a:t>
            </a:r>
          </a:p>
          <a:p>
            <a:pPr lvl="1">
              <a:defRPr/>
            </a:pPr>
            <a:r>
              <a:rPr lang="en-AU" sz="1000" b="1" dirty="0"/>
              <a:t>RIP</a:t>
            </a:r>
            <a:r>
              <a:rPr lang="en-AU" sz="1000" dirty="0"/>
              <a:t> advertise whole network</a:t>
            </a:r>
            <a:endParaRPr lang="en-AU" sz="1000" b="1" dirty="0"/>
          </a:p>
          <a:p>
            <a:pPr lvl="1">
              <a:defRPr/>
            </a:pPr>
            <a:r>
              <a:rPr lang="en-AU" sz="1000" b="1" dirty="0"/>
              <a:t>OSPF/EIGRP</a:t>
            </a:r>
            <a:r>
              <a:rPr lang="en-AU" sz="1000" dirty="0"/>
              <a:t> using wildcards for each subnet</a:t>
            </a:r>
          </a:p>
          <a:p>
            <a:pPr lvl="1">
              <a:defRPr/>
            </a:pPr>
            <a:r>
              <a:rPr lang="en-AU" sz="1000" dirty="0"/>
              <a:t>Do not advertise  the  </a:t>
            </a:r>
            <a:r>
              <a:rPr lang="en-AU" sz="1000" b="1" dirty="0">
                <a:solidFill>
                  <a:srgbClr val="9933FF"/>
                </a:solidFill>
              </a:rPr>
              <a:t>ISP  Link 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</a:t>
            </a:r>
            <a:r>
              <a:rPr lang="en-AU" sz="1000" b="1" dirty="0">
                <a:solidFill>
                  <a:srgbClr val="009900"/>
                </a:solidFill>
              </a:rPr>
              <a:t>ISP </a:t>
            </a:r>
            <a:r>
              <a:rPr lang="en-AU" sz="1000" dirty="0"/>
              <a:t>Router</a:t>
            </a:r>
          </a:p>
          <a:p>
            <a:pPr lvl="1">
              <a:defRPr/>
            </a:pPr>
            <a:r>
              <a:rPr lang="en-AU" sz="1000" dirty="0"/>
              <a:t>Advertise default route to </a:t>
            </a:r>
            <a:r>
              <a:rPr lang="en-AU" sz="1000" b="1" dirty="0">
                <a:solidFill>
                  <a:srgbClr val="009900"/>
                </a:solidFill>
              </a:rPr>
              <a:t>Internal</a:t>
            </a:r>
            <a:r>
              <a:rPr lang="en-AU" sz="1000" dirty="0"/>
              <a:t> Routers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b="1" dirty="0">
                <a:solidFill>
                  <a:srgbClr val="009900"/>
                </a:solidFill>
              </a:rPr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OSPF/EIGRP/RIP</a:t>
            </a:r>
            <a:endParaRPr lang="en-AU" sz="10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for Web Servers (If you are using Packet Tracer may need to use Server Devices)</a:t>
            </a:r>
          </a:p>
          <a:p>
            <a:pPr lvl="1">
              <a:defRPr/>
            </a:pPr>
            <a:r>
              <a:rPr lang="en-AU" sz="1000" dirty="0"/>
              <a:t>Configure static route, use the Company’s Network Address,  to the </a:t>
            </a:r>
            <a:r>
              <a:rPr lang="en-AU" sz="1000" b="1" dirty="0">
                <a:solidFill>
                  <a:srgbClr val="009900"/>
                </a:solidFill>
              </a:rPr>
              <a:t>Gateway Router</a:t>
            </a:r>
          </a:p>
          <a:p>
            <a:pPr lvl="1">
              <a:defRPr/>
            </a:pPr>
            <a:endParaRPr lang="en-AU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17.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3333FF"/>
                </a:solidFill>
              </a:rPr>
              <a:t>OSPF/EIGRP </a:t>
            </a:r>
            <a:r>
              <a:rPr lang="en-AU" sz="1000" b="1" dirty="0" err="1">
                <a:solidFill>
                  <a:srgbClr val="3333FF"/>
                </a:solidFill>
              </a:rPr>
              <a:t>Neighbor</a:t>
            </a:r>
            <a:r>
              <a:rPr lang="en-AU" sz="1000" b="1" dirty="0">
                <a:solidFill>
                  <a:srgbClr val="3333FF"/>
                </a:solidFill>
              </a:rPr>
              <a:t> Adjacency (if required)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Verify that the routers have formed an adjacency with each other, use - </a:t>
            </a:r>
            <a:r>
              <a:rPr lang="en-AU" sz="1000" b="1" dirty="0">
                <a:solidFill>
                  <a:srgbClr val="9933FF"/>
                </a:solidFill>
              </a:rPr>
              <a:t>show ip ospf/eigrp neighbor</a:t>
            </a:r>
            <a:endParaRPr lang="en-AU" sz="1000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</a:pPr>
            <a:r>
              <a:rPr lang="en-AU" sz="1000" b="1" dirty="0"/>
              <a:t>     b) Adjacency NOT Formed ? - </a:t>
            </a:r>
            <a:r>
              <a:rPr lang="en-AU" sz="1000" dirty="0"/>
              <a:t>If an adjacency has not formed it could be due to: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</a:t>
            </a:r>
            <a:r>
              <a:rPr lang="en-AU" sz="1000" dirty="0" err="1"/>
              <a:t>i</a:t>
            </a:r>
            <a:r>
              <a:rPr lang="en-AU" sz="1000" dirty="0"/>
              <a:t>) subnet masks on each end of link do not match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ii) the directly connected subnet is not included in the </a:t>
            </a:r>
            <a:r>
              <a:rPr lang="en-AU" sz="1000" b="1" dirty="0"/>
              <a:t>network</a:t>
            </a:r>
            <a:r>
              <a:rPr lang="en-AU" sz="1000" dirty="0"/>
              <a:t> statements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Other trouble shooting commands: </a:t>
            </a:r>
            <a:r>
              <a:rPr lang="en-AU" sz="1000" b="1" dirty="0">
                <a:solidFill>
                  <a:srgbClr val="9933FF"/>
                </a:solidFill>
              </a:rPr>
              <a:t>show ip protocols</a:t>
            </a:r>
            <a:endParaRPr lang="en-AU" sz="1000" b="1" dirty="0"/>
          </a:p>
          <a:p>
            <a:pPr eaLnBrk="1" hangingPunct="1">
              <a:buFontTx/>
              <a:buNone/>
            </a:pPr>
            <a:endParaRPr lang="en-US" sz="1000" b="1" dirty="0"/>
          </a:p>
          <a:p>
            <a:pPr eaLnBrk="1" hangingPunct="1">
              <a:buFontTx/>
              <a:buNone/>
            </a:pPr>
            <a:r>
              <a:rPr lang="en-US" sz="1000" b="1" dirty="0"/>
              <a:t>18.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>
                <a:solidFill>
                  <a:srgbClr val="9933FF"/>
                </a:solidFill>
              </a:rPr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there is a </a:t>
            </a:r>
            <a:r>
              <a:rPr lang="en-AU" sz="1000" b="1" dirty="0">
                <a:solidFill>
                  <a:srgbClr val="9933FF"/>
                </a:solidFill>
              </a:rPr>
              <a:t>gateway of last of resort </a:t>
            </a:r>
            <a:endParaRPr lang="en-US" sz="1000" b="1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</a:pPr>
            <a:r>
              <a:rPr lang="en-AU" sz="1000" b="1" dirty="0"/>
              <a:t>     b)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Static or Default route not configured on Gateway Router</a:t>
            </a:r>
            <a:endParaRPr lang="en-US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512" y="1"/>
            <a:ext cx="8713787" cy="404664"/>
          </a:xfrm>
        </p:spPr>
        <p:txBody>
          <a:bodyPr/>
          <a:lstStyle/>
          <a:p>
            <a:r>
              <a:rPr lang="en-AU" sz="1600" dirty="0"/>
              <a:t>Building A Network - Task Order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785225" cy="6264696"/>
          </a:xfrm>
        </p:spPr>
        <p:txBody>
          <a:bodyPr/>
          <a:lstStyle/>
          <a:p>
            <a:pPr>
              <a:buFontTx/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Private  </a:t>
            </a:r>
            <a:r>
              <a:rPr lang="en-US" sz="11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>
                <a:solidFill>
                  <a:srgbClr val="009900"/>
                </a:solidFill>
              </a:rPr>
              <a:t>internal</a:t>
            </a:r>
            <a:r>
              <a:rPr lang="en-AU" sz="1000" dirty="0"/>
              <a:t>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</a:t>
            </a:r>
            <a:r>
              <a:rPr lang="en-AU" sz="1000" dirty="0"/>
              <a:t>Use </a:t>
            </a:r>
            <a:r>
              <a:rPr lang="en-AU" sz="1000" b="1" dirty="0">
                <a:solidFill>
                  <a:srgbClr val="9933FF"/>
                </a:solidFill>
              </a:rPr>
              <a:t>debug ip icmp </a:t>
            </a:r>
            <a:r>
              <a:rPr lang="en-AU" sz="1000" dirty="0"/>
              <a:t>on </a:t>
            </a:r>
            <a:r>
              <a:rPr lang="en-AU" sz="1000" b="1" dirty="0">
                <a:solidFill>
                  <a:srgbClr val="009900"/>
                </a:solidFill>
              </a:rPr>
              <a:t>Gateway router R2 </a:t>
            </a:r>
            <a:r>
              <a:rPr lang="en-AU" sz="1000" dirty="0"/>
              <a:t>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c) Ping </a:t>
            </a:r>
            <a:r>
              <a:rPr lang="en-AU" sz="1000" dirty="0"/>
              <a:t>from PC Hosts in VLAN</a:t>
            </a:r>
            <a:r>
              <a:rPr lang="en-AU" sz="1000" b="1" dirty="0">
                <a:solidFill>
                  <a:srgbClr val="009900"/>
                </a:solidFill>
              </a:rPr>
              <a:t> XXX </a:t>
            </a:r>
            <a:r>
              <a:rPr lang="en-AU" sz="1000" dirty="0"/>
              <a:t>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 Database Server loopback on </a:t>
            </a:r>
            <a:r>
              <a:rPr lang="en-AU" sz="1100" b="1" dirty="0">
                <a:solidFill>
                  <a:srgbClr val="009900"/>
                </a:solidFill>
              </a:rPr>
              <a:t>Gateway Router</a:t>
            </a:r>
          </a:p>
          <a:p>
            <a:pPr>
              <a:buFontTx/>
              <a:buNone/>
            </a:pPr>
            <a:r>
              <a:rPr lang="en-AU" sz="1000" dirty="0"/>
              <a:t>      </a:t>
            </a:r>
            <a:r>
              <a:rPr lang="en-AU" sz="1000" b="1" dirty="0"/>
              <a:t>d) </a:t>
            </a:r>
            <a:r>
              <a:rPr lang="en-AU" sz="1000" dirty="0"/>
              <a:t>Use </a:t>
            </a:r>
            <a:r>
              <a:rPr lang="en-AU" sz="1000" b="1" dirty="0">
                <a:solidFill>
                  <a:srgbClr val="9933FF"/>
                </a:solidFill>
              </a:rPr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     </a:t>
            </a:r>
            <a:r>
              <a:rPr lang="en-AU" sz="1000" b="1" dirty="0"/>
              <a:t> e) Internal Private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/>
              <a:t>Subnet missing from routing table</a:t>
            </a:r>
          </a:p>
          <a:p>
            <a:pPr lvl="1"/>
            <a:r>
              <a:rPr lang="en-AU" sz="1000" dirty="0"/>
              <a:t>Default route not advertise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</a:t>
            </a:r>
            <a:endParaRPr lang="en-AU" sz="1200" dirty="0">
              <a:solidFill>
                <a:srgbClr val="009900"/>
              </a:solidFill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b="1" dirty="0">
                <a:cs typeface="Times New Roman" pitchFamily="18" charset="0"/>
              </a:rPr>
              <a:t>20. </a:t>
            </a:r>
            <a:r>
              <a:rPr lang="en-AU" sz="1100" dirty="0">
                <a:cs typeface="Times New Roman" pitchFamily="18" charset="0"/>
              </a:rPr>
              <a:t> </a:t>
            </a:r>
            <a:r>
              <a:rPr lang="en-AU" sz="1100" b="1" dirty="0">
                <a:solidFill>
                  <a:srgbClr val="0000FF"/>
                </a:solidFill>
                <a:cs typeface="Times New Roman" pitchFamily="18" charset="0"/>
              </a:rPr>
              <a:t>NAT Configuration (if required)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/>
              <a:t>a) Configure NAT Pools on the </a:t>
            </a:r>
            <a:r>
              <a:rPr lang="en-AU" sz="1100" b="1" dirty="0">
                <a:solidFill>
                  <a:srgbClr val="009900"/>
                </a:solidFill>
              </a:rPr>
              <a:t>Gateway Router R2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/>
              <a:t>    - Create separate NAT Pools and ACLs for VLANs 1,</a:t>
            </a:r>
            <a:r>
              <a:rPr lang="en-AU" sz="1100" b="1" dirty="0">
                <a:solidFill>
                  <a:srgbClr val="009900"/>
                </a:solidFill>
              </a:rPr>
              <a:t> XXX</a:t>
            </a:r>
            <a:r>
              <a:rPr lang="en-AU" sz="1100" dirty="0"/>
              <a:t>,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>
                <a:cs typeface="Times New Roman" pitchFamily="18" charset="0"/>
              </a:rPr>
              <a:t>     - Overload each NAT pool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b="1" dirty="0">
                <a:cs typeface="Times New Roman" pitchFamily="18" charset="0"/>
              </a:rPr>
              <a:t> b) </a:t>
            </a:r>
            <a:r>
              <a:rPr lang="en-AU" sz="1100" b="1" dirty="0">
                <a:solidFill>
                  <a:srgbClr val="009900"/>
                </a:solidFill>
                <a:cs typeface="Times New Roman" pitchFamily="18" charset="0"/>
              </a:rPr>
              <a:t>ISP Router R3</a:t>
            </a:r>
            <a:endParaRPr lang="en-US" sz="1000" b="1" dirty="0">
              <a:solidFill>
                <a:srgbClr val="009900"/>
              </a:solidFill>
            </a:endParaRPr>
          </a:p>
          <a:p>
            <a:pPr marL="400050" lvl="2" indent="0">
              <a:lnSpc>
                <a:spcPct val="90000"/>
              </a:lnSpc>
              <a:buNone/>
            </a:pPr>
            <a:r>
              <a:rPr lang="en-US" sz="1000" b="1" dirty="0"/>
              <a:t>                 </a:t>
            </a:r>
            <a:r>
              <a:rPr lang="en-AU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a static route to the </a:t>
            </a:r>
            <a:r>
              <a:rPr lang="en-AU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 NAT Pool address</a:t>
            </a: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  <a:r>
              <a:rPr lang="en-US" sz="1000" b="1" dirty="0"/>
              <a:t> </a:t>
            </a:r>
            <a:r>
              <a:rPr lang="en-AU" sz="1100" b="1" dirty="0">
                <a:solidFill>
                  <a:srgbClr val="009900"/>
                </a:solidFill>
              </a:rPr>
              <a:t>Gateway Router R2</a:t>
            </a:r>
          </a:p>
          <a:p>
            <a:pPr>
              <a:buFontTx/>
              <a:buNone/>
            </a:pPr>
            <a:endParaRPr lang="en-US" sz="1000" b="1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sz="1050" b="1" dirty="0"/>
              <a:t>21.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Trouble Shooting</a:t>
            </a:r>
            <a:r>
              <a:rPr lang="en-US" sz="1200" b="1" dirty="0"/>
              <a:t>  NAT -  </a:t>
            </a:r>
            <a:r>
              <a:rPr lang="en-US" sz="1200" b="1" dirty="0">
                <a:solidFill>
                  <a:srgbClr val="009900"/>
                </a:solidFill>
              </a:rPr>
              <a:t>Internal Private to External Public </a:t>
            </a:r>
            <a:r>
              <a:rPr lang="en-US" sz="1200" b="1" dirty="0">
                <a:solidFill>
                  <a:srgbClr val="3333FF"/>
                </a:solidFill>
              </a:rPr>
              <a:t>End-to-End Path Testing (if required)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NAT is working -  that the private IP address is being translated to a public IP address </a:t>
            </a:r>
          </a:p>
          <a:p>
            <a:pPr>
              <a:buNone/>
            </a:pPr>
            <a:r>
              <a:rPr lang="en-AU" sz="1000" dirty="0"/>
              <a:t>      </a:t>
            </a:r>
            <a:r>
              <a:rPr lang="en-AU" sz="1000" b="1" dirty="0"/>
              <a:t>b) </a:t>
            </a:r>
            <a:r>
              <a:rPr lang="en-AU" sz="1000" dirty="0"/>
              <a:t>Use </a:t>
            </a:r>
            <a:r>
              <a:rPr lang="en-AU" sz="1000" b="1" dirty="0">
                <a:solidFill>
                  <a:srgbClr val="000000"/>
                </a:solidFill>
              </a:rPr>
              <a:t>debug ip </a:t>
            </a:r>
            <a:r>
              <a:rPr lang="en-AU" sz="1000" b="1" dirty="0" err="1">
                <a:solidFill>
                  <a:srgbClr val="000000"/>
                </a:solidFill>
              </a:rPr>
              <a:t>nat</a:t>
            </a:r>
            <a:r>
              <a:rPr lang="en-AU" sz="1000" dirty="0"/>
              <a:t> on </a:t>
            </a:r>
            <a:r>
              <a:rPr lang="en-AU" sz="1000" b="1" dirty="0">
                <a:solidFill>
                  <a:srgbClr val="009900"/>
                </a:solidFill>
              </a:rPr>
              <a:t>Gateway Router</a:t>
            </a:r>
            <a:r>
              <a:rPr lang="en-AU" sz="1000" dirty="0"/>
              <a:t> to view the NAT translations</a:t>
            </a:r>
          </a:p>
          <a:p>
            <a:pPr>
              <a:buNone/>
            </a:pPr>
            <a:r>
              <a:rPr lang="en-AU" sz="1000" b="1" dirty="0"/>
              <a:t>      c) </a:t>
            </a:r>
            <a:r>
              <a:rPr lang="en-AU" sz="1000" dirty="0"/>
              <a:t>Use </a:t>
            </a:r>
            <a:r>
              <a:rPr lang="en-AU" sz="1000" b="1" dirty="0"/>
              <a:t>debug ip icmp </a:t>
            </a:r>
            <a:r>
              <a:rPr lang="en-AU" sz="1000" dirty="0"/>
              <a:t>on ISP router to check  ping request  arrives</a:t>
            </a:r>
            <a:endParaRPr lang="en-AU" sz="10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d) Ping </a:t>
            </a:r>
            <a:r>
              <a:rPr lang="en-AU" sz="1000" dirty="0"/>
              <a:t>from PC Hosts in VLAN </a:t>
            </a:r>
            <a:r>
              <a:rPr lang="en-AU" sz="1000" b="1" dirty="0">
                <a:solidFill>
                  <a:srgbClr val="009900"/>
                </a:solidFill>
              </a:rPr>
              <a:t>XXX</a:t>
            </a:r>
            <a:r>
              <a:rPr lang="en-AU" sz="1000" dirty="0"/>
              <a:t> 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to the Internet – pick an External Web Server</a:t>
            </a:r>
          </a:p>
          <a:p>
            <a:pPr>
              <a:buFontTx/>
              <a:buNone/>
            </a:pPr>
            <a:r>
              <a:rPr lang="en-AU" sz="1000" b="1" dirty="0">
                <a:solidFill>
                  <a:srgbClr val="000000"/>
                </a:solidFill>
              </a:rPr>
              <a:t>      e)</a:t>
            </a:r>
            <a:r>
              <a:rPr lang="en-AU" sz="1000" dirty="0">
                <a:solidFill>
                  <a:srgbClr val="000000"/>
                </a:solidFill>
              </a:rPr>
              <a:t> </a:t>
            </a:r>
            <a:r>
              <a:rPr lang="en-AU" sz="1000" b="1" dirty="0">
                <a:solidFill>
                  <a:srgbClr val="000000"/>
                </a:solidFill>
              </a:rPr>
              <a:t>NAT Failed ? </a:t>
            </a:r>
            <a:r>
              <a:rPr lang="en-AU" sz="1000" dirty="0">
                <a:solidFill>
                  <a:srgbClr val="000000"/>
                </a:solidFill>
              </a:rPr>
              <a:t>– Common Problems: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ACL and Pool names are case sensitive, check names are correct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ACL  incorrectly configured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NAT pool incorrectly configured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Binding of ACL to NAT Pool incorrectly configured</a:t>
            </a:r>
          </a:p>
          <a:p>
            <a:pPr lvl="1"/>
            <a:r>
              <a:rPr lang="en-AU" sz="1000" dirty="0">
                <a:solidFill>
                  <a:srgbClr val="000000"/>
                </a:solidFill>
              </a:rPr>
              <a:t>Inside and outside interfaces incorrectly or not configured</a:t>
            </a:r>
          </a:p>
          <a:p>
            <a:pPr lvl="1"/>
            <a:r>
              <a:rPr lang="en-AU" sz="1000" dirty="0"/>
              <a:t>On ISP static route is not pointing to NAT pool</a:t>
            </a:r>
            <a:endParaRPr lang="en-AU" sz="10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000" b="1" dirty="0">
                <a:solidFill>
                  <a:srgbClr val="000000"/>
                </a:solidFill>
              </a:rPr>
              <a:t>      f) </a:t>
            </a:r>
            <a:r>
              <a:rPr lang="en-AU" sz="1000" dirty="0">
                <a:solidFill>
                  <a:srgbClr val="000000"/>
                </a:solidFill>
              </a:rPr>
              <a:t>Useful commands, use  -  </a:t>
            </a:r>
            <a:r>
              <a:rPr lang="en-AU" sz="1000" b="1" dirty="0">
                <a:solidFill>
                  <a:srgbClr val="9933FF"/>
                </a:solidFill>
              </a:rPr>
              <a:t>show ip </a:t>
            </a:r>
            <a:r>
              <a:rPr lang="en-AU" sz="1000" b="1" dirty="0" err="1">
                <a:solidFill>
                  <a:srgbClr val="9933FF"/>
                </a:solidFill>
              </a:rPr>
              <a:t>nat</a:t>
            </a:r>
            <a:r>
              <a:rPr lang="en-AU" sz="1000" b="1" dirty="0">
                <a:solidFill>
                  <a:srgbClr val="9933FF"/>
                </a:solidFill>
              </a:rPr>
              <a:t> translations</a:t>
            </a:r>
            <a:r>
              <a:rPr lang="en-AU" sz="1000" dirty="0">
                <a:solidFill>
                  <a:srgbClr val="000000"/>
                </a:solidFill>
              </a:rPr>
              <a:t>, </a:t>
            </a:r>
            <a:r>
              <a:rPr lang="en-AU" sz="1000" b="1" dirty="0">
                <a:solidFill>
                  <a:srgbClr val="9933FF"/>
                </a:solidFill>
              </a:rPr>
              <a:t>debug ip </a:t>
            </a:r>
            <a:r>
              <a:rPr lang="en-AU" sz="1000" b="1" dirty="0" err="1">
                <a:solidFill>
                  <a:srgbClr val="9933FF"/>
                </a:solidFill>
              </a:rPr>
              <a:t>nat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997"/>
            <a:ext cx="8229600" cy="562074"/>
          </a:xfrm>
        </p:spPr>
        <p:txBody>
          <a:bodyPr/>
          <a:lstStyle/>
          <a:p>
            <a:r>
              <a:rPr lang="en-AU" sz="2000" dirty="0"/>
              <a:t>Building A Network - Task Order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892480" cy="576064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AU" sz="1200" b="1" dirty="0">
                <a:cs typeface="Times New Roman" pitchFamily="18" charset="0"/>
              </a:rPr>
              <a:t>22</a:t>
            </a:r>
            <a:r>
              <a:rPr lang="en-AU" sz="1200" b="1" dirty="0">
                <a:solidFill>
                  <a:srgbClr val="0000FF"/>
                </a:solidFill>
                <a:cs typeface="Times New Roman" pitchFamily="18" charset="0"/>
              </a:rPr>
              <a:t>. DHCP Configuration  (if required) Options: a) or b)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200" b="1" dirty="0"/>
              <a:t>a) </a:t>
            </a:r>
            <a:r>
              <a:rPr lang="en-AU" sz="1200" b="1" dirty="0">
                <a:solidFill>
                  <a:srgbClr val="0000FF"/>
                </a:solidFill>
              </a:rPr>
              <a:t>DHCP</a:t>
            </a:r>
            <a:r>
              <a:rPr lang="en-AU" sz="1200" b="1" dirty="0"/>
              <a:t> on </a:t>
            </a:r>
            <a:r>
              <a:rPr lang="en-AU" sz="1200" b="1" dirty="0">
                <a:solidFill>
                  <a:srgbClr val="009900"/>
                </a:solidFill>
              </a:rPr>
              <a:t>Internal R1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200" b="1" dirty="0">
                <a:solidFill>
                  <a:srgbClr val="009900"/>
                </a:solidFill>
                <a:cs typeface="Times New Roman" pitchFamily="18" charset="0"/>
              </a:rPr>
              <a:t> -  </a:t>
            </a:r>
            <a:r>
              <a:rPr lang="en-AU" sz="1200" dirty="0"/>
              <a:t>Create separate DHCP Pools for VLANs 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  <a:r>
              <a:rPr lang="en-AU" sz="1200" dirty="0"/>
              <a:t> and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200" b="1" dirty="0">
                <a:solidFill>
                  <a:srgbClr val="9933FF"/>
                </a:solidFill>
              </a:rPr>
              <a:t> - </a:t>
            </a:r>
            <a:r>
              <a:rPr lang="en-AU" sz="1200" dirty="0"/>
              <a:t> Exclude  the first four IP addresses</a:t>
            </a:r>
            <a:endParaRPr lang="en-AU" sz="1200" dirty="0">
              <a:cs typeface="Times New Roman" pitchFamily="18" charset="0"/>
            </a:endParaRP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200" dirty="0">
                <a:cs typeface="Times New Roman" pitchFamily="18" charset="0"/>
              </a:rPr>
              <a:t> -  </a:t>
            </a:r>
            <a:r>
              <a:rPr lang="en-AU" sz="1200" dirty="0"/>
              <a:t>Configure PC1 and PC2 to obtain an  IP address automatically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200" b="1" dirty="0"/>
              <a:t>b)</a:t>
            </a:r>
            <a:r>
              <a:rPr lang="en-AU" sz="1200" b="1" dirty="0">
                <a:solidFill>
                  <a:srgbClr val="0000FF"/>
                </a:solidFill>
              </a:rPr>
              <a:t> DHCP </a:t>
            </a:r>
            <a:r>
              <a:rPr lang="en-AU" sz="1200" dirty="0"/>
              <a:t>on </a:t>
            </a:r>
            <a:r>
              <a:rPr lang="en-US" sz="1200" b="1" dirty="0">
                <a:solidFill>
                  <a:srgbClr val="009900"/>
                </a:solidFill>
              </a:rPr>
              <a:t>Gateway Router R2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200" dirty="0"/>
              <a:t> -  Configure </a:t>
            </a:r>
            <a:r>
              <a:rPr lang="en-AU" sz="1200" dirty="0">
                <a:solidFill>
                  <a:srgbClr val="FF0000"/>
                </a:solidFill>
              </a:rPr>
              <a:t>helper ip address </a:t>
            </a:r>
            <a:r>
              <a:rPr lang="en-AU" sz="1200" dirty="0"/>
              <a:t>for DHCP </a:t>
            </a:r>
            <a:r>
              <a:rPr lang="en-AU" sz="1200" dirty="0">
                <a:cs typeface="Times New Roman" pitchFamily="18" charset="0"/>
              </a:rPr>
              <a:t> on </a:t>
            </a:r>
            <a:r>
              <a:rPr lang="en-AU" sz="1200" b="1" dirty="0">
                <a:solidFill>
                  <a:srgbClr val="009900"/>
                </a:solidFill>
                <a:cs typeface="Times New Roman" pitchFamily="18" charset="0"/>
              </a:rPr>
              <a:t>Internal Router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200" b="1" dirty="0">
                <a:solidFill>
                  <a:srgbClr val="009900"/>
                </a:solidFill>
                <a:cs typeface="Times New Roman" pitchFamily="18" charset="0"/>
              </a:rPr>
              <a:t> -  </a:t>
            </a:r>
            <a:r>
              <a:rPr lang="en-AU" sz="1200" dirty="0"/>
              <a:t>Create separate DHCP Pools for VLANs </a:t>
            </a:r>
            <a:r>
              <a:rPr lang="en-AU" sz="1200" b="1" dirty="0">
                <a:solidFill>
                  <a:srgbClr val="009900"/>
                </a:solidFill>
              </a:rPr>
              <a:t>XXX</a:t>
            </a:r>
            <a:r>
              <a:rPr lang="en-AU" sz="1200" dirty="0"/>
              <a:t> and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200" b="1" dirty="0">
                <a:solidFill>
                  <a:srgbClr val="9933FF"/>
                </a:solidFill>
              </a:rPr>
              <a:t> - </a:t>
            </a:r>
            <a:r>
              <a:rPr lang="en-AU" sz="1200" dirty="0"/>
              <a:t> Exclude  the first four IP addresses</a:t>
            </a:r>
            <a:endParaRPr lang="en-AU" sz="1200" dirty="0">
              <a:cs typeface="Times New Roman" pitchFamily="18" charset="0"/>
            </a:endParaRP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200" dirty="0">
                <a:cs typeface="Times New Roman" pitchFamily="18" charset="0"/>
              </a:rPr>
              <a:t> -  </a:t>
            </a:r>
            <a:r>
              <a:rPr lang="en-AU" sz="1200" dirty="0"/>
              <a:t>Configure PC1 and PC2 to obtain an  IP address automatically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endParaRPr lang="en-AU" sz="1200" dirty="0"/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AU" sz="1200" b="1" dirty="0"/>
              <a:t>23</a:t>
            </a:r>
            <a:r>
              <a:rPr lang="en-AU" sz="1200" b="1" dirty="0">
                <a:solidFill>
                  <a:srgbClr val="000000"/>
                </a:solidFill>
              </a:rPr>
              <a:t>. </a:t>
            </a:r>
            <a:r>
              <a:rPr lang="en-AU" sz="1200" b="1" dirty="0">
                <a:solidFill>
                  <a:srgbClr val="FF0000"/>
                </a:solidFill>
              </a:rPr>
              <a:t>Trouble Shooting </a:t>
            </a:r>
            <a:r>
              <a:rPr lang="en-AU" sz="1200" b="1" dirty="0">
                <a:solidFill>
                  <a:srgbClr val="0000FF"/>
                </a:solidFill>
              </a:rPr>
              <a:t>DHCP (if required)</a:t>
            </a: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AU" sz="1200" dirty="0">
                <a:solidFill>
                  <a:srgbClr val="0000FF"/>
                </a:solidFill>
              </a:rPr>
              <a:t>       </a:t>
            </a:r>
            <a:r>
              <a:rPr lang="en-AU" sz="1200" b="1" dirty="0">
                <a:solidFill>
                  <a:srgbClr val="000000"/>
                </a:solidFill>
              </a:rPr>
              <a:t>a) </a:t>
            </a:r>
            <a:r>
              <a:rPr lang="en-AU" sz="1200" dirty="0">
                <a:solidFill>
                  <a:srgbClr val="000000"/>
                </a:solidFill>
              </a:rPr>
              <a:t>Use </a:t>
            </a:r>
            <a:r>
              <a:rPr lang="en-US" sz="1200" b="1" dirty="0">
                <a:solidFill>
                  <a:srgbClr val="000000"/>
                </a:solidFill>
              </a:rPr>
              <a:t>debug ip </a:t>
            </a:r>
            <a:r>
              <a:rPr lang="en-US" sz="1200" b="1" dirty="0" err="1">
                <a:solidFill>
                  <a:srgbClr val="000000"/>
                </a:solidFill>
              </a:rPr>
              <a:t>dhcp</a:t>
            </a:r>
            <a:r>
              <a:rPr lang="en-US" sz="1200" b="1" dirty="0">
                <a:solidFill>
                  <a:srgbClr val="000000"/>
                </a:solidFill>
              </a:rPr>
              <a:t> server events</a:t>
            </a:r>
            <a:r>
              <a:rPr lang="en-US" sz="1200" dirty="0">
                <a:solidFill>
                  <a:srgbClr val="000000"/>
                </a:solidFill>
              </a:rPr>
              <a:t> on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9900"/>
                </a:solidFill>
              </a:rPr>
              <a:t>R1 </a:t>
            </a:r>
            <a:r>
              <a:rPr lang="en-US" sz="1200" dirty="0">
                <a:solidFill>
                  <a:srgbClr val="009900"/>
                </a:solidFill>
              </a:rPr>
              <a:t>or</a:t>
            </a:r>
            <a:r>
              <a:rPr lang="en-US" sz="1200" b="1" dirty="0">
                <a:solidFill>
                  <a:srgbClr val="009900"/>
                </a:solidFill>
              </a:rPr>
              <a:t> R2 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Router, to view the DHCP process</a:t>
            </a:r>
            <a:endParaRPr lang="en-US" sz="1200" b="1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   b) </a:t>
            </a:r>
            <a:r>
              <a:rPr lang="en-AU" sz="1200" dirty="0">
                <a:solidFill>
                  <a:srgbClr val="000000"/>
                </a:solidFill>
              </a:rPr>
              <a:t>Open DOS CMD window on PC1 and PC2 – </a:t>
            </a:r>
            <a:r>
              <a:rPr lang="en-AU" sz="1200" b="1" dirty="0">
                <a:solidFill>
                  <a:srgbClr val="9933FF"/>
                </a:solidFill>
              </a:rPr>
              <a:t>ipconfig  /release </a:t>
            </a:r>
            <a:r>
              <a:rPr lang="en-AU" sz="1200" dirty="0">
                <a:solidFill>
                  <a:srgbClr val="000000"/>
                </a:solidFill>
              </a:rPr>
              <a:t>then </a:t>
            </a:r>
            <a:r>
              <a:rPr lang="en-AU" sz="1200" b="1" dirty="0">
                <a:solidFill>
                  <a:srgbClr val="9933FF"/>
                </a:solidFill>
              </a:rPr>
              <a:t>ipconfig  /renew</a:t>
            </a:r>
            <a:endParaRPr lang="en-US" sz="1200" b="1" dirty="0">
              <a:solidFill>
                <a:srgbClr val="9933FF"/>
              </a:solidFill>
            </a:endParaRPr>
          </a:p>
          <a:p>
            <a:pPr marL="457200" lvl="0" indent="-45720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000000"/>
                </a:solidFill>
              </a:rPr>
              <a:t>       c)</a:t>
            </a:r>
            <a:r>
              <a:rPr lang="en-US" sz="1200" dirty="0">
                <a:solidFill>
                  <a:srgbClr val="000000"/>
                </a:solidFill>
              </a:rPr>
              <a:t> Addresses obtained ?  NO – check router configuration, </a:t>
            </a:r>
          </a:p>
          <a:p>
            <a:pPr marL="457200" lvl="0" indent="-45720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           use – </a:t>
            </a:r>
            <a:r>
              <a:rPr lang="en-US" sz="1200" b="1" dirty="0">
                <a:solidFill>
                  <a:srgbClr val="9933FF"/>
                </a:solidFill>
              </a:rPr>
              <a:t>show ip </a:t>
            </a:r>
            <a:r>
              <a:rPr lang="en-US" sz="1200" b="1" dirty="0" err="1">
                <a:solidFill>
                  <a:srgbClr val="9933FF"/>
                </a:solidFill>
              </a:rPr>
              <a:t>dhcp</a:t>
            </a:r>
            <a:r>
              <a:rPr lang="en-US" sz="1200" b="1" dirty="0">
                <a:solidFill>
                  <a:srgbClr val="9933FF"/>
                </a:solidFill>
              </a:rPr>
              <a:t> pool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9933FF"/>
                </a:solidFill>
              </a:rPr>
              <a:t> </a:t>
            </a:r>
            <a:r>
              <a:rPr lang="en-US" sz="1200" b="1" dirty="0">
                <a:solidFill>
                  <a:srgbClr val="9933FF"/>
                </a:solidFill>
              </a:rPr>
              <a:t>show ip </a:t>
            </a:r>
            <a:r>
              <a:rPr lang="en-US" sz="1200" b="1" dirty="0" err="1">
                <a:solidFill>
                  <a:srgbClr val="9933FF"/>
                </a:solidFill>
              </a:rPr>
              <a:t>dhcp</a:t>
            </a:r>
            <a:r>
              <a:rPr lang="en-US" sz="1200" b="1" dirty="0">
                <a:solidFill>
                  <a:srgbClr val="9933FF"/>
                </a:solidFill>
              </a:rPr>
              <a:t> binding</a:t>
            </a:r>
            <a:r>
              <a:rPr lang="en-US" sz="1200" b="1" dirty="0">
                <a:solidFill>
                  <a:srgbClr val="000000"/>
                </a:solidFill>
              </a:rPr>
              <a:t>, </a:t>
            </a:r>
            <a:r>
              <a:rPr lang="en-US" sz="1200" b="1" dirty="0">
                <a:solidFill>
                  <a:srgbClr val="9933FF"/>
                </a:solidFill>
              </a:rPr>
              <a:t>show run</a:t>
            </a:r>
            <a:r>
              <a:rPr lang="en-AU" sz="1200" dirty="0">
                <a:solidFill>
                  <a:srgbClr val="9933FF"/>
                </a:solidFill>
              </a:rPr>
              <a:t>     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endParaRPr lang="en-AU" sz="1200" dirty="0"/>
          </a:p>
          <a:p>
            <a:pPr lvl="0">
              <a:lnSpc>
                <a:spcPct val="80000"/>
              </a:lnSpc>
              <a:buNone/>
            </a:pPr>
            <a:r>
              <a:rPr lang="en-AU" sz="1200" b="1" kern="1200" dirty="0">
                <a:latin typeface="Arial" charset="0"/>
                <a:cs typeface="Arial" charset="0"/>
              </a:rPr>
              <a:t>24</a:t>
            </a:r>
            <a:r>
              <a:rPr lang="en-AU" sz="12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. </a:t>
            </a:r>
            <a:r>
              <a:rPr lang="en-AU" sz="12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HTTP Servers</a:t>
            </a:r>
          </a:p>
          <a:p>
            <a:pPr lvl="0">
              <a:lnSpc>
                <a:spcPct val="80000"/>
              </a:lnSpc>
              <a:buNone/>
            </a:pPr>
            <a:r>
              <a:rPr lang="en-AU" sz="12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      a) On In Lab Routers</a:t>
            </a:r>
            <a:endParaRPr lang="en-AU" sz="1200" b="1" dirty="0">
              <a:solidFill>
                <a:srgbClr val="00B050"/>
              </a:solidFill>
              <a:cs typeface="Arial" charset="0"/>
            </a:endParaRP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2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2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Configure a HTTP server on ISP Router, use  – </a:t>
            </a:r>
            <a:r>
              <a:rPr lang="en-AU" sz="12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ip http server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2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b) </a:t>
            </a:r>
            <a:r>
              <a:rPr lang="en-AU" sz="12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Packet tracer</a:t>
            </a: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2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2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If you are using Packet Tracer you must configure  Web Servers and connect the servers to the ISP Router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2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AU" sz="12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AU" sz="12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Allows you to test your ACLs using a Browser</a:t>
            </a:r>
            <a:endParaRPr lang="en-AU" sz="1200" dirty="0"/>
          </a:p>
          <a:p>
            <a:pPr>
              <a:buFontTx/>
              <a:buNone/>
            </a:pPr>
            <a:endParaRPr lang="en-AU" sz="1200" b="1" dirty="0"/>
          </a:p>
          <a:p>
            <a:pPr>
              <a:buNone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en-AU" sz="12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Access to Routers </a:t>
            </a:r>
            <a:r>
              <a:rPr lang="en-AU" sz="1200" b="1" dirty="0">
                <a:solidFill>
                  <a:srgbClr val="0000FF"/>
                </a:solidFill>
              </a:rPr>
              <a:t> (if required)</a:t>
            </a:r>
            <a:endParaRPr lang="en-AU" sz="12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A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vty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with password </a:t>
            </a:r>
            <a:r>
              <a:rPr lang="en-AU" sz="12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and login, so you can connect to each router can via Telnet</a:t>
            </a:r>
          </a:p>
          <a:p>
            <a:pPr>
              <a:buFontTx/>
              <a:buNone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b) NO enable password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is required as you are </a:t>
            </a: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configuring the router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c)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allows you to test your ACLs using Telnet. </a:t>
            </a: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endParaRPr lang="en-AU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7883</TotalTime>
  <Words>2182</Words>
  <Application>Microsoft Office PowerPoint</Application>
  <PresentationFormat>On-screen Show (4:3)</PresentationFormat>
  <Paragraphs>426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A Systematic Approach to Building A Network Task By Task  V1.1 </vt:lpstr>
      <vt:lpstr>PowerPoint Presentation</vt:lpstr>
      <vt:lpstr>PowerPoint Presentation</vt:lpstr>
      <vt:lpstr>Building A Network - Task Order</vt:lpstr>
      <vt:lpstr>Building A Network -Task Order</vt:lpstr>
      <vt:lpstr>Building A Network - Task Order</vt:lpstr>
      <vt:lpstr>Building A Network - Task Order</vt:lpstr>
      <vt:lpstr>Building A Network - Task Order</vt:lpstr>
      <vt:lpstr>Building A Network - Task Order</vt:lpstr>
      <vt:lpstr>Building A Network - Task Order</vt:lpstr>
      <vt:lpstr>Building A Network - Task Order</vt:lpstr>
      <vt:lpstr>Building A Network - Task Order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Peter Granville</cp:lastModifiedBy>
  <cp:revision>808</cp:revision>
  <dcterms:created xsi:type="dcterms:W3CDTF">2006-07-20T01:21:50Z</dcterms:created>
  <dcterms:modified xsi:type="dcterms:W3CDTF">2024-03-07T05:14:36Z</dcterms:modified>
</cp:coreProperties>
</file>