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365" r:id="rId2"/>
    <p:sldId id="353" r:id="rId3"/>
    <p:sldId id="350" r:id="rId4"/>
    <p:sldId id="348" r:id="rId5"/>
    <p:sldId id="345" r:id="rId6"/>
    <p:sldId id="346" r:id="rId7"/>
    <p:sldId id="347" r:id="rId8"/>
    <p:sldId id="349" r:id="rId9"/>
  </p:sldIdLst>
  <p:sldSz cx="9144000" cy="6858000" type="screen4x3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31" userDrawn="1">
          <p15:clr>
            <a:srgbClr val="A4A3A4"/>
          </p15:clr>
        </p15:guide>
        <p15:guide id="4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9900FF"/>
    <a:srgbClr val="000000"/>
    <a:srgbClr val="0000CC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7750" autoAdjust="0"/>
    <p:restoredTop sz="99657" autoAdjust="0"/>
  </p:normalViewPr>
  <p:slideViewPr>
    <p:cSldViewPr>
      <p:cViewPr varScale="1">
        <p:scale>
          <a:sx n="81" d="100"/>
          <a:sy n="81" d="100"/>
        </p:scale>
        <p:origin x="-3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181" y="-86"/>
      </p:cViewPr>
      <p:guideLst>
        <p:guide orient="horz" pos="3098"/>
        <p:guide orient="horz" pos="3131"/>
        <p:guide pos="2113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333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333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BBCE4D-526C-4316-AC9B-5946F0D101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213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33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06" y="4721027"/>
            <a:ext cx="5443202" cy="447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33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E38BBC-1D31-4802-9A93-84D89698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9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077" indent="-114077" defTabSz="1033114">
              <a:lnSpc>
                <a:spcPct val="80000"/>
              </a:lnSpc>
              <a:spcBef>
                <a:spcPct val="50000"/>
              </a:spcBef>
              <a:buSzPct val="100000"/>
              <a:defRPr/>
            </a:pPr>
            <a:r>
              <a:rPr lang="en-US" b="1" baseline="0" dirty="0" smtClean="0"/>
              <a:t>1.3.1.2 Routing Table Sources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52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TNE20002/TNE70003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844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TNE20002/TNE70003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68413"/>
            <a:ext cx="4316412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8785225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50" y="3648075"/>
            <a:ext cx="8785225" cy="222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TNE20002/TNE70003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44408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6763" y="1268413"/>
            <a:ext cx="4316412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6763" y="3648075"/>
            <a:ext cx="4316412" cy="22288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FDB938-0BB7-45EA-9FFD-C4249EC118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16687"/>
            <a:ext cx="4249738" cy="3413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408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73747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268413"/>
            <a:ext cx="87852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15888"/>
            <a:ext cx="641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79388" y="836613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5344"/>
            <a:ext cx="61156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TNE20002/TNE70003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8" r:id="rId3"/>
    <p:sldLayoutId id="2147483693" r:id="rId4"/>
    <p:sldLayoutId id="2147483694" r:id="rId5"/>
    <p:sldLayoutId id="214748369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116632"/>
            <a:ext cx="85896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Calibri"/>
                <a:cs typeface="Arial"/>
              </a:rPr>
              <a:t>Network Topology Exercise A V1.0 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7950" y="836712"/>
            <a:ext cx="8785225" cy="5544615"/>
          </a:xfrm>
        </p:spPr>
        <p:txBody>
          <a:bodyPr/>
          <a:lstStyle/>
          <a:p>
            <a:pPr marL="0" indent="0" algn="ctr">
              <a:buNone/>
            </a:pPr>
            <a:r>
              <a:rPr lang="en-AU" sz="4000" b="1" dirty="0" smtClean="0">
                <a:solidFill>
                  <a:srgbClr val="3333FF"/>
                </a:solidFill>
              </a:rPr>
              <a:t>From</a:t>
            </a:r>
          </a:p>
          <a:p>
            <a:pPr marL="0" indent="0" algn="ctr">
              <a:buNone/>
            </a:pPr>
            <a:endParaRPr lang="en-AU" sz="4000" b="1" dirty="0" smtClean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 smtClean="0">
                <a:solidFill>
                  <a:srgbClr val="3333FF"/>
                </a:solidFill>
              </a:rPr>
              <a:t>Routing Tables</a:t>
            </a:r>
          </a:p>
          <a:p>
            <a:pPr marL="0" indent="0" algn="ctr">
              <a:buNone/>
            </a:pPr>
            <a:endParaRPr lang="en-AU" sz="4000" b="1" dirty="0" smtClean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 smtClean="0">
                <a:solidFill>
                  <a:srgbClr val="3333FF"/>
                </a:solidFill>
              </a:rPr>
              <a:t> to</a:t>
            </a:r>
          </a:p>
          <a:p>
            <a:pPr marL="0" indent="0" algn="ctr">
              <a:buNone/>
            </a:pPr>
            <a:endParaRPr lang="en-AU" sz="4000" b="1" dirty="0" smtClean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 smtClean="0">
                <a:solidFill>
                  <a:srgbClr val="3333FF"/>
                </a:solidFill>
              </a:rPr>
              <a:t> Network Topology</a:t>
            </a:r>
            <a:endParaRPr lang="en-AU" sz="4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Network Topology Exercise 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268413"/>
            <a:ext cx="8928546" cy="4608512"/>
          </a:xfrm>
        </p:spPr>
        <p:txBody>
          <a:bodyPr/>
          <a:lstStyle/>
          <a:p>
            <a:r>
              <a:rPr lang="en-AU" sz="2400" dirty="0" smtClean="0"/>
              <a:t>You need to </a:t>
            </a:r>
            <a:r>
              <a:rPr lang="en-AU" sz="2400" dirty="0" smtClean="0">
                <a:solidFill>
                  <a:srgbClr val="FF0000"/>
                </a:solidFill>
              </a:rPr>
              <a:t>understand</a:t>
            </a:r>
            <a:r>
              <a:rPr lang="en-AU" sz="2400" dirty="0" smtClean="0"/>
              <a:t> the </a:t>
            </a:r>
            <a:r>
              <a:rPr lang="en-AU" sz="2400" dirty="0" smtClean="0">
                <a:solidFill>
                  <a:srgbClr val="FF0000"/>
                </a:solidFill>
              </a:rPr>
              <a:t>contents</a:t>
            </a:r>
            <a:r>
              <a:rPr lang="en-AU" sz="2400" dirty="0" smtClean="0"/>
              <a:t> of the </a:t>
            </a:r>
            <a:r>
              <a:rPr lang="en-AU" sz="2400" dirty="0" smtClean="0">
                <a:solidFill>
                  <a:srgbClr val="0000CC"/>
                </a:solidFill>
              </a:rPr>
              <a:t>routing table </a:t>
            </a:r>
            <a:r>
              <a:rPr lang="en-AU" sz="2400" dirty="0" smtClean="0"/>
              <a:t>to determine: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the </a:t>
            </a:r>
            <a:r>
              <a:rPr lang="en-AU" dirty="0" smtClean="0">
                <a:solidFill>
                  <a:srgbClr val="FF0000"/>
                </a:solidFill>
              </a:rPr>
              <a:t>Topology</a:t>
            </a:r>
            <a:r>
              <a:rPr lang="en-AU" dirty="0" smtClean="0"/>
              <a:t> of the network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if there is a </a:t>
            </a:r>
            <a:r>
              <a:rPr lang="en-AU" dirty="0" smtClean="0">
                <a:solidFill>
                  <a:srgbClr val="FF0000"/>
                </a:solidFill>
              </a:rPr>
              <a:t>Problem</a:t>
            </a:r>
            <a:r>
              <a:rPr lang="en-AU" dirty="0" smtClean="0"/>
              <a:t> with the </a:t>
            </a:r>
            <a:r>
              <a:rPr lang="en-AU" dirty="0" smtClean="0">
                <a:solidFill>
                  <a:srgbClr val="FF0000"/>
                </a:solidFill>
              </a:rPr>
              <a:t>operation</a:t>
            </a:r>
            <a:r>
              <a:rPr lang="en-AU" dirty="0" smtClean="0"/>
              <a:t> of the </a:t>
            </a:r>
            <a:r>
              <a:rPr lang="en-AU" dirty="0" smtClean="0">
                <a:solidFill>
                  <a:srgbClr val="0000CC"/>
                </a:solidFill>
              </a:rPr>
              <a:t>routing protocol</a:t>
            </a:r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Routing Table Entries – show </a:t>
            </a:r>
            <a:r>
              <a:rPr lang="en-US" dirty="0" err="1" smtClean="0"/>
              <a:t>ip</a:t>
            </a:r>
            <a:r>
              <a:rPr lang="en-US" dirty="0" smtClean="0"/>
              <a:t>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980727"/>
            <a:ext cx="9108504" cy="549264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T</a:t>
            </a:r>
            <a:r>
              <a:rPr lang="en-US" sz="2400" dirty="0" smtClean="0"/>
              <a:t>he contents of the routing table: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/>
              <a:t>ink local route interfaces </a:t>
            </a:r>
            <a:r>
              <a:rPr lang="en-US" sz="2400" b="1" dirty="0"/>
              <a:t>-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00FF"/>
                </a:solidFill>
              </a:rPr>
              <a:t>Added </a:t>
            </a:r>
            <a:r>
              <a:rPr lang="en-US" sz="2400" dirty="0" smtClean="0"/>
              <a:t>to the routing table when an interface is </a:t>
            </a:r>
            <a:r>
              <a:rPr lang="en-US" sz="2400" dirty="0" smtClean="0">
                <a:solidFill>
                  <a:srgbClr val="FF0000"/>
                </a:solidFill>
              </a:rPr>
              <a:t>configured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FF0000"/>
                </a:solidFill>
              </a:rPr>
              <a:t>Shows IP address of the Interface</a:t>
            </a:r>
            <a:r>
              <a:rPr lang="en-US" sz="2400" dirty="0" smtClean="0"/>
              <a:t>.</a:t>
            </a:r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/>
              <a:t>onnected interfaces – directly connected networks </a:t>
            </a:r>
            <a:r>
              <a:rPr lang="en-US" sz="2400" dirty="0" smtClean="0">
                <a:solidFill>
                  <a:srgbClr val="9900FF"/>
                </a:solidFill>
              </a:rPr>
              <a:t>Added</a:t>
            </a:r>
            <a:r>
              <a:rPr lang="en-US" sz="2400" dirty="0" smtClean="0"/>
              <a:t> to the routing table when an interface is </a:t>
            </a:r>
            <a:r>
              <a:rPr lang="en-US" sz="2400" dirty="0" smtClean="0">
                <a:solidFill>
                  <a:srgbClr val="FF0000"/>
                </a:solidFill>
              </a:rPr>
              <a:t>configured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active</a:t>
            </a:r>
            <a:r>
              <a:rPr lang="en-US" sz="2400" dirty="0" smtClean="0"/>
              <a:t>.</a:t>
            </a:r>
          </a:p>
          <a:p>
            <a:pPr marL="0" indent="0">
              <a:buNone/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 smtClean="0">
                <a:solidFill>
                  <a:srgbClr val="3333FF"/>
                </a:solidFill>
              </a:rPr>
              <a:t>Static routes </a:t>
            </a:r>
            <a:r>
              <a:rPr lang="en-US" sz="2400" b="1" dirty="0" smtClean="0"/>
              <a:t>-</a:t>
            </a:r>
            <a:r>
              <a:rPr lang="en-US" sz="2400" dirty="0" smtClean="0"/>
              <a:t> </a:t>
            </a:r>
            <a:r>
              <a:rPr lang="en-US" sz="2400" dirty="0" smtClean="0">
                <a:solidFill>
                  <a:srgbClr val="9900FF"/>
                </a:solidFill>
              </a:rPr>
              <a:t>Added </a:t>
            </a:r>
            <a:r>
              <a:rPr lang="en-US" sz="2400" dirty="0" smtClean="0"/>
              <a:t>when a route is</a:t>
            </a:r>
            <a:r>
              <a:rPr lang="en-US" sz="2400" dirty="0" smtClean="0">
                <a:solidFill>
                  <a:srgbClr val="FF0000"/>
                </a:solidFill>
              </a:rPr>
              <a:t> manually</a:t>
            </a:r>
            <a:r>
              <a:rPr lang="en-US" sz="2400" dirty="0" smtClean="0"/>
              <a:t> configured and the </a:t>
            </a:r>
            <a:r>
              <a:rPr lang="en-US" sz="2400" dirty="0" smtClean="0">
                <a:solidFill>
                  <a:srgbClr val="FF0000"/>
                </a:solidFill>
              </a:rPr>
              <a:t>exit interface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active</a:t>
            </a:r>
            <a:r>
              <a:rPr lang="en-US" sz="2400" dirty="0" smtClean="0"/>
              <a:t>.</a:t>
            </a:r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 smtClean="0">
                <a:solidFill>
                  <a:srgbClr val="3333FF"/>
                </a:solidFill>
              </a:rPr>
              <a:t>Dynamic routing protocol </a:t>
            </a:r>
            <a:r>
              <a:rPr lang="en-US" sz="2400" b="1" dirty="0" smtClean="0"/>
              <a:t>– remote networks</a:t>
            </a:r>
            <a:r>
              <a:rPr lang="en-US" sz="2400" dirty="0" smtClean="0"/>
              <a:t> </a:t>
            </a:r>
            <a:r>
              <a:rPr lang="en-US" sz="2400" dirty="0" smtClean="0">
                <a:solidFill>
                  <a:srgbClr val="9900FF"/>
                </a:solidFill>
              </a:rPr>
              <a:t>Added</a:t>
            </a:r>
            <a:r>
              <a:rPr lang="en-US" sz="2400" dirty="0" smtClean="0"/>
              <a:t> when </a:t>
            </a:r>
            <a:r>
              <a:rPr lang="en-US" sz="2400" dirty="0" smtClean="0">
                <a:solidFill>
                  <a:srgbClr val="FF0000"/>
                </a:solidFill>
              </a:rPr>
              <a:t>RIP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EIGRP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OSPF</a:t>
            </a:r>
            <a:r>
              <a:rPr lang="en-US" sz="2400" dirty="0" smtClean="0"/>
              <a:t> are implemented and </a:t>
            </a:r>
            <a:r>
              <a:rPr lang="en-US" sz="2400" dirty="0" smtClean="0">
                <a:solidFill>
                  <a:srgbClr val="FF0000"/>
                </a:solidFill>
              </a:rPr>
              <a:t>networks</a:t>
            </a:r>
            <a:r>
              <a:rPr lang="en-US" sz="2400" dirty="0" smtClean="0"/>
              <a:t> are </a:t>
            </a:r>
            <a:r>
              <a:rPr lang="en-US" sz="2400" dirty="0" smtClean="0">
                <a:solidFill>
                  <a:srgbClr val="FF0000"/>
                </a:solidFill>
              </a:rPr>
              <a:t>identified</a:t>
            </a:r>
            <a:r>
              <a:rPr lang="en-US" sz="2400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44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Tasks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Routing Tables for R1, R2 and R3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a Network Topology Diagram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Show all interfaces with their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addresses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Show all LAN subnets with their subnet addresses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Show all Serial subnets with their subnet addresses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Answer Questions on the information contained in the routing  tables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996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R1 Router  - Routing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85225" cy="46085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R1# </a:t>
            </a:r>
            <a:r>
              <a:rPr lang="en-US" sz="2000" b="1" dirty="0"/>
              <a:t>show </a:t>
            </a:r>
            <a:r>
              <a:rPr lang="en-US" sz="2000" b="1" dirty="0" err="1"/>
              <a:t>ip</a:t>
            </a:r>
            <a:r>
              <a:rPr lang="en-US" sz="2000" b="1" dirty="0"/>
              <a:t> route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000" dirty="0" smtClean="0"/>
              <a:t>10.0.0.0/8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/>
              <a:t>, 3 subnets, 2 masks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C        10.1.1.0/30 is directly connected, Serial0/0/0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L        10.1.1.1/32 is directly connected, Serial0/0/0</a:t>
            </a:r>
            <a:endParaRPr lang="en-AU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R </a:t>
            </a:r>
            <a:r>
              <a:rPr lang="en-US" sz="2000" dirty="0"/>
              <a:t>       10.2.2.0/30 [120/1] via 10.1.1.2, 00:00:21, </a:t>
            </a:r>
            <a:r>
              <a:rPr lang="en-US" sz="2000" dirty="0" smtClean="0"/>
              <a:t>Serial0/0/0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000" dirty="0" smtClean="0"/>
              <a:t>172.30.0.0/16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3333FF"/>
                </a:solidFill>
              </a:rPr>
              <a:t>variably subnetted, </a:t>
            </a:r>
            <a:r>
              <a:rPr lang="en-US" sz="2000" dirty="0"/>
              <a:t>2 subnets, 2 masks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C        172.30.10.0/24 is directly connected, </a:t>
            </a:r>
            <a:r>
              <a:rPr lang="en-US" sz="2000" dirty="0" smtClean="0"/>
              <a:t>FastEthernet0/1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L        172.30.10.1/32 is directly connected, </a:t>
            </a:r>
            <a:r>
              <a:rPr lang="en-US" sz="2000" dirty="0" smtClean="0"/>
              <a:t>FastEthernet0/1</a:t>
            </a: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R2 Router  - Routing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785225" cy="5040560"/>
          </a:xfrm>
        </p:spPr>
        <p:txBody>
          <a:bodyPr/>
          <a:lstStyle/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TNE20002/TNE70003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3366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174" y="980728"/>
            <a:ext cx="849694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R2# </a:t>
            </a:r>
            <a:r>
              <a:rPr lang="en-US" sz="2000" b="1" dirty="0">
                <a:solidFill>
                  <a:schemeClr val="tx2"/>
                </a:solidFill>
              </a:rPr>
              <a:t>show </a:t>
            </a:r>
            <a:r>
              <a:rPr lang="en-US" sz="2000" b="1" dirty="0" err="1">
                <a:solidFill>
                  <a:schemeClr val="tx2"/>
                </a:solidFill>
              </a:rPr>
              <a:t>ip</a:t>
            </a:r>
            <a:r>
              <a:rPr lang="en-US" sz="2000" b="1" dirty="0">
                <a:solidFill>
                  <a:schemeClr val="tx2"/>
                </a:solidFill>
              </a:rPr>
              <a:t> route</a:t>
            </a:r>
            <a:endParaRPr lang="en-AU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10.0.0.0/8 </a:t>
            </a:r>
            <a:r>
              <a:rPr lang="en-US" sz="2000" dirty="0">
                <a:solidFill>
                  <a:schemeClr val="tx2"/>
                </a:solidFill>
              </a:rPr>
              <a:t>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>
                <a:solidFill>
                  <a:schemeClr val="tx2"/>
                </a:solidFill>
              </a:rPr>
              <a:t>, 4 subnets, 2 masks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10.1.1.0/30 is directly connected, Serial0/0/0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L        10.1.1.2/32 is directly connected, Serial0/0/0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10.2.2.0/30 is directly connected, </a:t>
            </a:r>
            <a:r>
              <a:rPr lang="en-US" sz="2000" dirty="0" smtClean="0">
                <a:solidFill>
                  <a:schemeClr val="tx2"/>
                </a:solidFill>
              </a:rPr>
              <a:t>Serial0/0/1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L        </a:t>
            </a:r>
            <a:r>
              <a:rPr lang="en-US" sz="2000" dirty="0">
                <a:solidFill>
                  <a:schemeClr val="tx2"/>
                </a:solidFill>
              </a:rPr>
              <a:t>10.2.2.2/32 is directly connected, </a:t>
            </a:r>
            <a:r>
              <a:rPr lang="en-US" sz="2000" dirty="0" smtClean="0">
                <a:solidFill>
                  <a:schemeClr val="tx2"/>
                </a:solidFill>
              </a:rPr>
              <a:t>Serial0/0/1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pt-PT" sz="2000" dirty="0">
                <a:solidFill>
                  <a:srgbClr val="3333FF"/>
                </a:solidFill>
              </a:rPr>
              <a:t>R </a:t>
            </a:r>
            <a:r>
              <a:rPr lang="pt-PT" sz="2000" dirty="0">
                <a:solidFill>
                  <a:schemeClr val="tx2"/>
                </a:solidFill>
              </a:rPr>
              <a:t>    172.30.0.0/16 [120/1] via 10.2.2.1, 00:00:23, Serial0/0/1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pt-PT" sz="2000" dirty="0">
                <a:solidFill>
                  <a:schemeClr val="tx2"/>
                </a:solidFill>
              </a:rPr>
              <a:t>                    [120/1] via 10.1.1.1, 00:00:09, </a:t>
            </a:r>
            <a:r>
              <a:rPr lang="pt-PT" sz="2000" dirty="0" smtClean="0">
                <a:solidFill>
                  <a:schemeClr val="tx2"/>
                </a:solidFill>
              </a:rPr>
              <a:t>Serial0/0/0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209.165.201.0/24 </a:t>
            </a:r>
            <a:r>
              <a:rPr lang="en-US" sz="2000" dirty="0">
                <a:solidFill>
                  <a:schemeClr val="tx2"/>
                </a:solidFill>
              </a:rPr>
              <a:t>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>
                <a:solidFill>
                  <a:schemeClr val="tx2"/>
                </a:solidFill>
              </a:rPr>
              <a:t>, 2 subnets, 2 masks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209.165.201.0/24 is directly connected, </a:t>
            </a:r>
            <a:r>
              <a:rPr lang="en-US" sz="2000" dirty="0" smtClean="0">
                <a:solidFill>
                  <a:schemeClr val="tx2"/>
                </a:solidFill>
              </a:rPr>
              <a:t>FastEthernet0/0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L        </a:t>
            </a:r>
            <a:r>
              <a:rPr lang="en-US" sz="2000" dirty="0" smtClean="0">
                <a:solidFill>
                  <a:schemeClr val="tx2"/>
                </a:solidFill>
              </a:rPr>
              <a:t> 209.165.201.1/32 </a:t>
            </a:r>
            <a:r>
              <a:rPr lang="en-US" sz="2000" dirty="0">
                <a:solidFill>
                  <a:schemeClr val="tx2"/>
                </a:solidFill>
              </a:rPr>
              <a:t>is directly connected, </a:t>
            </a:r>
            <a:r>
              <a:rPr lang="en-US" sz="2000" dirty="0" smtClean="0">
                <a:solidFill>
                  <a:schemeClr val="tx2"/>
                </a:solidFill>
              </a:rPr>
              <a:t>FastEthernet0/0</a:t>
            </a:r>
            <a:endParaRPr lang="en-AU" sz="2000" dirty="0">
              <a:solidFill>
                <a:schemeClr val="tx2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9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R3 </a:t>
            </a:r>
            <a:r>
              <a:rPr lang="en-AU" dirty="0"/>
              <a:t>Router  - 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R3# </a:t>
            </a:r>
            <a:r>
              <a:rPr lang="en-US" sz="2000" b="1" dirty="0"/>
              <a:t>show </a:t>
            </a:r>
            <a:r>
              <a:rPr lang="en-US" sz="2000" b="1" dirty="0" err="1"/>
              <a:t>ip</a:t>
            </a:r>
            <a:r>
              <a:rPr lang="en-US" sz="2000" b="1" dirty="0"/>
              <a:t> route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200" dirty="0"/>
              <a:t>      10.0.0.0/8 is </a:t>
            </a:r>
            <a:r>
              <a:rPr lang="en-US" sz="2200" dirty="0">
                <a:solidFill>
                  <a:srgbClr val="3333FF"/>
                </a:solidFill>
              </a:rPr>
              <a:t>variably subnetted</a:t>
            </a:r>
            <a:r>
              <a:rPr lang="en-US" sz="2200" dirty="0"/>
              <a:t>, 3 subnets, 2 masks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C        10.2.2.0/30 is directly connected, Serial0/0/1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L        10.2.2.1/32 is directly connected, </a:t>
            </a:r>
            <a:r>
              <a:rPr lang="en-US" sz="2200" dirty="0" smtClean="0"/>
              <a:t>Serial0/0/1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3333FF"/>
                </a:solidFill>
              </a:rPr>
              <a:t>R</a:t>
            </a:r>
            <a:r>
              <a:rPr lang="en-US" sz="2200" dirty="0"/>
              <a:t>        10.1.1.0/30 [120/1] via 10.2.2.2, 00:00:23, </a:t>
            </a:r>
            <a:r>
              <a:rPr lang="en-US" sz="2200" dirty="0" smtClean="0"/>
              <a:t>Serial0/0/1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US" sz="2200" dirty="0"/>
              <a:t>      172.30.0.0/16 is </a:t>
            </a:r>
            <a:r>
              <a:rPr lang="en-US" sz="2200" dirty="0">
                <a:solidFill>
                  <a:srgbClr val="3333FF"/>
                </a:solidFill>
              </a:rPr>
              <a:t>variably subnetted</a:t>
            </a:r>
            <a:r>
              <a:rPr lang="en-US" sz="2200" dirty="0"/>
              <a:t>, 2 subnets, 2 masks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C        172.30.30.0/24 is directly connected, </a:t>
            </a:r>
            <a:r>
              <a:rPr lang="en-US" sz="2200" dirty="0" smtClean="0"/>
              <a:t>FastEthernet0/1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L        172.30.30.1/32 is directly connected, </a:t>
            </a:r>
            <a:r>
              <a:rPr lang="en-US" sz="2200" dirty="0" smtClean="0"/>
              <a:t>FastEthernet0/1</a:t>
            </a:r>
            <a:endParaRPr lang="en-AU" sz="22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Questions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What does </a:t>
            </a:r>
            <a:r>
              <a:rPr lang="en-US" sz="2400" dirty="0">
                <a:solidFill>
                  <a:srgbClr val="3333FF"/>
                </a:solidFill>
              </a:rPr>
              <a:t>variably </a:t>
            </a:r>
            <a:r>
              <a:rPr lang="en-US" sz="2400" dirty="0" smtClean="0">
                <a:solidFill>
                  <a:srgbClr val="3333FF"/>
                </a:solidFill>
              </a:rPr>
              <a:t>subnetted </a:t>
            </a:r>
            <a:r>
              <a:rPr lang="en-US" sz="2400" dirty="0" smtClean="0"/>
              <a:t>mean 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Given, from R2 routing table: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2000" kern="1200" dirty="0" smtClean="0">
                <a:solidFill>
                  <a:srgbClr val="3333FF"/>
                </a:solidFill>
                <a:latin typeface="Arial" charset="0"/>
              </a:rPr>
              <a:t>     R </a:t>
            </a:r>
            <a:r>
              <a:rPr lang="pt-PT" sz="2000" kern="1200" dirty="0" smtClean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pt-PT" sz="2000" kern="1200" dirty="0">
                <a:solidFill>
                  <a:srgbClr val="000000"/>
                </a:solidFill>
                <a:latin typeface="Arial" charset="0"/>
              </a:rPr>
              <a:t>172.30.0.0/16 [120/1] via 10.2.2.1, 00:00:23, Serial0/0/1</a:t>
            </a:r>
            <a:endParaRPr lang="en-AU" sz="2000" kern="1200" dirty="0">
              <a:solidFill>
                <a:srgbClr val="000000"/>
              </a:solidFill>
              <a:latin typeface="Arial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2000" kern="1200" dirty="0">
                <a:solidFill>
                  <a:srgbClr val="000000"/>
                </a:solidFill>
                <a:latin typeface="Arial" charset="0"/>
              </a:rPr>
              <a:t>                    </a:t>
            </a:r>
            <a:r>
              <a:rPr lang="pt-PT" sz="2000" kern="1200" dirty="0" smtClean="0">
                <a:solidFill>
                  <a:srgbClr val="000000"/>
                </a:solidFill>
                <a:latin typeface="Arial" charset="0"/>
              </a:rPr>
              <a:t>                [</a:t>
            </a:r>
            <a:r>
              <a:rPr lang="pt-PT" sz="2000" kern="1200" dirty="0">
                <a:solidFill>
                  <a:srgbClr val="000000"/>
                </a:solidFill>
                <a:latin typeface="Arial" charset="0"/>
              </a:rPr>
              <a:t>120/1] via 10.1.1.1, 00:00:09, </a:t>
            </a:r>
            <a:r>
              <a:rPr lang="pt-PT" sz="2000" kern="1200" dirty="0" smtClean="0">
                <a:solidFill>
                  <a:srgbClr val="000000"/>
                </a:solidFill>
                <a:latin typeface="Arial" charset="0"/>
              </a:rPr>
              <a:t>Serial0/0/0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2000" kern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pt-PT" sz="2000" kern="1200" dirty="0" smtClean="0">
                <a:solidFill>
                  <a:srgbClr val="000000"/>
                </a:solidFill>
                <a:latin typeface="Arial" charset="0"/>
              </a:rPr>
              <a:t>   </a:t>
            </a:r>
            <a:endParaRPr lang="pt-PT" sz="2400" kern="1200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spcBef>
                <a:spcPct val="0"/>
              </a:spcBef>
              <a:buClrTx/>
            </a:pPr>
            <a:r>
              <a:rPr lang="pt-PT" kern="1200" dirty="0" smtClean="0">
                <a:solidFill>
                  <a:srgbClr val="000000"/>
                </a:solidFill>
                <a:latin typeface="Arial" charset="0"/>
              </a:rPr>
              <a:t>What does    [</a:t>
            </a:r>
            <a:r>
              <a:rPr lang="pt-PT" kern="1200" dirty="0">
                <a:solidFill>
                  <a:srgbClr val="000000"/>
                </a:solidFill>
                <a:latin typeface="Arial" charset="0"/>
              </a:rPr>
              <a:t>120/1] </a:t>
            </a:r>
            <a:r>
              <a:rPr lang="pt-PT" kern="1200" dirty="0" smtClean="0">
                <a:solidFill>
                  <a:srgbClr val="000000"/>
                </a:solidFill>
                <a:latin typeface="Arial" charset="0"/>
              </a:rPr>
              <a:t>    tell Us ?</a:t>
            </a:r>
          </a:p>
          <a:p>
            <a:pPr lvl="1">
              <a:spcBef>
                <a:spcPct val="0"/>
              </a:spcBef>
              <a:buClrTx/>
            </a:pPr>
            <a:r>
              <a:rPr lang="pt-PT" kern="1200" dirty="0" smtClean="0">
                <a:solidFill>
                  <a:srgbClr val="000000"/>
                </a:solidFill>
                <a:latin typeface="Arial" charset="0"/>
              </a:rPr>
              <a:t>What does   00:00:23   tell Us ?</a:t>
            </a:r>
          </a:p>
          <a:p>
            <a:pPr lvl="1">
              <a:spcBef>
                <a:spcPct val="0"/>
              </a:spcBef>
              <a:buClrTx/>
            </a:pPr>
            <a:r>
              <a:rPr lang="pt-PT" kern="1200" dirty="0" smtClean="0">
                <a:solidFill>
                  <a:srgbClr val="000000"/>
                </a:solidFill>
                <a:latin typeface="Arial" charset="0"/>
              </a:rPr>
              <a:t>Why are RIP updates from 172.30.0.0/16 coming from  two different interfaces ?</a:t>
            </a:r>
          </a:p>
          <a:p>
            <a:pPr>
              <a:spcBef>
                <a:spcPct val="0"/>
              </a:spcBef>
              <a:buClrTx/>
            </a:pPr>
            <a:endParaRPr lang="en-US" dirty="0" smtClean="0"/>
          </a:p>
          <a:p>
            <a:pPr>
              <a:spcBef>
                <a:spcPct val="0"/>
              </a:spcBef>
              <a:buClrTx/>
            </a:pPr>
            <a:r>
              <a:rPr lang="en-US" sz="2400" dirty="0" smtClean="0"/>
              <a:t>R1 </a:t>
            </a:r>
            <a:r>
              <a:rPr lang="en-US" sz="2400" dirty="0"/>
              <a:t>cannot see 172.30.30.0/24 subnet, Why </a:t>
            </a:r>
            <a:r>
              <a:rPr lang="en-US" sz="2400" dirty="0" smtClean="0"/>
              <a:t>?</a:t>
            </a:r>
          </a:p>
          <a:p>
            <a:pPr marL="342900" lvl="1" indent="-342900">
              <a:spcBef>
                <a:spcPct val="0"/>
              </a:spcBef>
              <a:buClrTx/>
            </a:pPr>
            <a:endParaRPr lang="pt-PT" kern="1200" dirty="0" smtClean="0">
              <a:solidFill>
                <a:srgbClr val="000000"/>
              </a:solidFill>
              <a:latin typeface="Arial" charset="0"/>
            </a:endParaRPr>
          </a:p>
          <a:p>
            <a:pPr marL="342900" lvl="1" indent="-342900">
              <a:spcBef>
                <a:spcPct val="0"/>
              </a:spcBef>
              <a:buClrTx/>
            </a:pPr>
            <a:r>
              <a:rPr lang="pt-PT" kern="1200" dirty="0" smtClean="0">
                <a:solidFill>
                  <a:srgbClr val="000000"/>
                </a:solidFill>
                <a:latin typeface="Arial" charset="0"/>
              </a:rPr>
              <a:t>R1 </a:t>
            </a:r>
            <a:r>
              <a:rPr lang="pt-PT" kern="1200" dirty="0">
                <a:solidFill>
                  <a:srgbClr val="000000"/>
                </a:solidFill>
                <a:latin typeface="Arial" charset="0"/>
              </a:rPr>
              <a:t>and R3 cannot see network </a:t>
            </a:r>
            <a:r>
              <a:rPr lang="en-US" dirty="0"/>
              <a:t>209.165.201.0/24, </a:t>
            </a:r>
            <a:r>
              <a:rPr lang="en-US" dirty="0" smtClean="0"/>
              <a:t>Why ?</a:t>
            </a:r>
            <a:endParaRPr lang="en-US" dirty="0"/>
          </a:p>
          <a:p>
            <a:pPr>
              <a:spcBef>
                <a:spcPct val="0"/>
              </a:spcBef>
              <a:buClrTx/>
            </a:pPr>
            <a:endParaRPr lang="en-US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PT" kern="1200" dirty="0">
              <a:solidFill>
                <a:srgbClr val="000000"/>
              </a:solidFill>
              <a:latin typeface="Arial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113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CAIA Template</Template>
  <TotalTime>3668</TotalTime>
  <Words>503</Words>
  <Application>Microsoft Office PowerPoint</Application>
  <PresentationFormat>On-screen Show (4:3)</PresentationFormat>
  <Paragraphs>116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CAIA Template</vt:lpstr>
      <vt:lpstr>PowerPoint Presentation</vt:lpstr>
      <vt:lpstr>Network Topology Exercise A</vt:lpstr>
      <vt:lpstr>Routing Table Entries – show ip route</vt:lpstr>
      <vt:lpstr>Tasks</vt:lpstr>
      <vt:lpstr>R1 Router  - Routing Table</vt:lpstr>
      <vt:lpstr>R2 Router  - Routing Table</vt:lpstr>
      <vt:lpstr>R3 Router  - Routing Table</vt:lpstr>
      <vt:lpstr>Questions</vt:lpstr>
    </vt:vector>
  </TitlesOfParts>
  <Company>Swinburne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HET104 – Lan Principles</dc:title>
  <dc:creator>CAIA</dc:creator>
  <cp:lastModifiedBy>Peter Granville</cp:lastModifiedBy>
  <cp:revision>238</cp:revision>
  <cp:lastPrinted>2017-08-09T03:25:49Z</cp:lastPrinted>
  <dcterms:created xsi:type="dcterms:W3CDTF">2006-06-26T10:46:41Z</dcterms:created>
  <dcterms:modified xsi:type="dcterms:W3CDTF">2021-07-17T07:15:30Z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