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66" r:id="rId2"/>
    <p:sldId id="262" r:id="rId3"/>
    <p:sldId id="268" r:id="rId4"/>
    <p:sldId id="257" r:id="rId5"/>
    <p:sldId id="259" r:id="rId6"/>
    <p:sldId id="261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29" autoAdjust="0"/>
  </p:normalViewPr>
  <p:slideViewPr>
    <p:cSldViewPr>
      <p:cViewPr varScale="1">
        <p:scale>
          <a:sx n="88" d="100"/>
          <a:sy n="88" d="100"/>
        </p:scale>
        <p:origin x="-200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D84C2-0176-42DE-BEF0-0E2980AB7B0B}" type="datetimeFigureOut">
              <a:rPr lang="en-AU" smtClean="0"/>
              <a:t>19/07/2021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0072D-4747-4E4C-80A8-36B29E3DE1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797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0072D-4747-4E4C-80A8-36B29E3DE12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714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0072D-4747-4E4C-80A8-36B29E3DE12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074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0072D-4747-4E4C-80A8-36B29E3DE12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32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1DB-540B-4665-83E3-DE0C6CBC6919}" type="datetime1">
              <a:rPr lang="en-AU" smtClean="0"/>
              <a:t>19/07/2021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233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5E62-A4EA-419C-A4B9-EA1EAA26F30A}" type="datetime1">
              <a:rPr lang="en-AU" smtClean="0"/>
              <a:t>19/07/2021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86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6C07-0C8B-493C-AE67-F657412E4F51}" type="datetime1">
              <a:rPr lang="en-AU" smtClean="0"/>
              <a:t>19/07/2021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804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E7CB-DFB9-4EF4-B1A5-A2A3B1FD3F10}" type="datetime1">
              <a:rPr lang="en-AU" smtClean="0"/>
              <a:t>19/07/2021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596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9EFF-8271-4222-84F3-8D432300DCED}" type="datetime1">
              <a:rPr lang="en-AU" smtClean="0"/>
              <a:t>19/07/2021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6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21F-B9A0-4CFB-8F16-D477635827E4}" type="datetime1">
              <a:rPr lang="en-AU" smtClean="0"/>
              <a:t>19/07/2021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5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0F4C-8918-41D0-A9DE-8E10C4C12707}" type="datetime1">
              <a:rPr lang="en-AU" smtClean="0"/>
              <a:t>19/07/2021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63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DD03-4D8B-499A-8223-058C10CE3241}" type="datetime1">
              <a:rPr lang="en-AU" smtClean="0"/>
              <a:t>19/07/2021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28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45FB-7D9C-4802-BA50-395D9288A271}" type="datetime1">
              <a:rPr lang="en-AU" smtClean="0"/>
              <a:t>19/07/2021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01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DDD-48A7-491C-B3D8-2D75FF936695}" type="datetime1">
              <a:rPr lang="en-AU" smtClean="0"/>
              <a:t>19/07/2021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17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906B-66BE-4167-A0B8-A815FB126C74}" type="datetime1">
              <a:rPr lang="en-AU" smtClean="0"/>
              <a:t>19/07/2021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69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DF1AE-5B8E-413B-A699-C7AA764F5976}" type="datetime1">
              <a:rPr lang="en-AU" smtClean="0"/>
              <a:t>19/07/2021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39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89640" cy="864096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latin typeface="Times New Roman"/>
                <a:ea typeface="Calibri"/>
                <a:cs typeface="Arial"/>
              </a:rPr>
              <a:t>Network Topology Exercise </a:t>
            </a:r>
            <a:r>
              <a:rPr lang="en-US" sz="2800" b="1" spc="-5" dirty="0" smtClean="0">
                <a:latin typeface="Times New Roman"/>
                <a:ea typeface="Calibri"/>
                <a:cs typeface="Arial"/>
              </a:rPr>
              <a:t>B V1.0 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4525963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/>
              <a:t>Overview</a:t>
            </a:r>
          </a:p>
          <a:p>
            <a:endParaRPr lang="en-AU" sz="2400" dirty="0"/>
          </a:p>
          <a:p>
            <a:r>
              <a:rPr lang="en-AU" sz="2000" dirty="0"/>
              <a:t>You have been given the routing tables of three routers: London, Paris, and Rome</a:t>
            </a:r>
          </a:p>
          <a:p>
            <a:endParaRPr lang="en-AU" sz="2000" dirty="0"/>
          </a:p>
          <a:p>
            <a:r>
              <a:rPr lang="en-AU" sz="2000" dirty="0"/>
              <a:t>Given the information provided in each of the router’s routing table you will be required to complete the following tasks: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dirty="0"/>
              <a:t> Create a Network Topology Diagram, refer page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dirty="0"/>
              <a:t>Answer questions, refer  page </a:t>
            </a:r>
            <a:r>
              <a:rPr lang="en-AU" sz="2000" dirty="0" smtClean="0"/>
              <a:t>8, </a:t>
            </a:r>
            <a:r>
              <a:rPr lang="en-AU" sz="2000" dirty="0"/>
              <a:t>regarding the Topology Diagram and Routing Tables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48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96944" cy="720080"/>
          </a:xfrm>
        </p:spPr>
        <p:txBody>
          <a:bodyPr>
            <a:normAutofit/>
          </a:bodyPr>
          <a:lstStyle/>
          <a:p>
            <a:r>
              <a:rPr lang="en-AU" sz="2800" dirty="0"/>
              <a:t>Task 1 - Create a Network Topology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AU" sz="2400" dirty="0"/>
              <a:t>Refer to the Network Topology Diagram Layout, on page 3, which your diagram must conform with.</a:t>
            </a:r>
          </a:p>
          <a:p>
            <a:pPr marL="514350" indent="-457200">
              <a:buFont typeface="+mj-lt"/>
              <a:buAutoNum type="arabicPeriod"/>
            </a:pPr>
            <a:r>
              <a:rPr lang="en-AU" sz="2400" dirty="0"/>
              <a:t>Refer to the Routing Tables, on pages 4 to 6, which contain the information needed to create your diagram.</a:t>
            </a:r>
          </a:p>
          <a:p>
            <a:pPr marL="514350" indent="-457200">
              <a:buFont typeface="+mj-lt"/>
              <a:buAutoNum type="arabicPeriod"/>
            </a:pPr>
            <a:r>
              <a:rPr lang="en-AU" sz="2400" dirty="0"/>
              <a:t>Your can plan you diagram by creating  a draft copy on page 7.</a:t>
            </a:r>
          </a:p>
          <a:p>
            <a:pPr marL="514350" indent="-457200">
              <a:buFont typeface="+mj-lt"/>
              <a:buAutoNum type="arabicPeriod"/>
            </a:pPr>
            <a:r>
              <a:rPr lang="en-AU" sz="2400" dirty="0"/>
              <a:t>For assessment, your final diagram must be on page 8</a:t>
            </a:r>
          </a:p>
          <a:p>
            <a:pPr marL="514350" indent="-457200">
              <a:buFont typeface="+mj-lt"/>
              <a:buAutoNum type="arabicPeriod"/>
            </a:pPr>
            <a:r>
              <a:rPr lang="en-AU" sz="2400" dirty="0"/>
              <a:t>On your final diagram show the following:</a:t>
            </a:r>
            <a:endParaRPr lang="en-AU" sz="2000" dirty="0"/>
          </a:p>
          <a:p>
            <a:pPr marL="857250" lvl="1" indent="-342900">
              <a:buFont typeface="+mj-lt"/>
              <a:buAutoNum type="alphaLcPeriod"/>
            </a:pPr>
            <a:r>
              <a:rPr lang="en-AU" sz="2000" dirty="0"/>
              <a:t>all interfaces, serial, fastethernet and loopback on each router  </a:t>
            </a:r>
          </a:p>
          <a:p>
            <a:pPr marL="857250" lvl="1" indent="-342900">
              <a:buFont typeface="+mj-lt"/>
              <a:buAutoNum type="alphaLcPeriod"/>
            </a:pPr>
            <a:r>
              <a:rPr lang="en-AU" sz="2000" dirty="0"/>
              <a:t>all serial point-to-point links between routers and links to LANs/VLANs   </a:t>
            </a:r>
          </a:p>
          <a:p>
            <a:pPr marL="857250" lvl="1" indent="-342900">
              <a:buFont typeface="+mj-lt"/>
              <a:buAutoNum type="alphaLcPeriod"/>
            </a:pPr>
            <a:r>
              <a:rPr lang="en-AU" sz="2000" dirty="0"/>
              <a:t>all network addresses with prefix  </a:t>
            </a:r>
          </a:p>
          <a:p>
            <a:pPr marL="514350" lvl="1" indent="0">
              <a:buNone/>
            </a:pPr>
            <a:endParaRPr lang="en-AU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95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2746335" y="1852714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/>
              <a:t>Rx</a:t>
            </a:r>
            <a:endParaRPr lang="en-AU" sz="1600" b="1" dirty="0"/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6012160" y="2046822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/>
              <a:t>Rx</a:t>
            </a:r>
            <a:endParaRPr lang="en-AU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505" y="116632"/>
            <a:ext cx="9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rgbClr val="0000FF"/>
                </a:solidFill>
              </a:rPr>
              <a:t>Task 1 - Network Topology Diagram Layout</a:t>
            </a:r>
          </a:p>
          <a:p>
            <a:pPr algn="ctr"/>
            <a:r>
              <a:rPr lang="en-AU" sz="2000" b="1" dirty="0">
                <a:solidFill>
                  <a:srgbClr val="0000FF"/>
                </a:solidFill>
              </a:rPr>
              <a:t>Your answer </a:t>
            </a:r>
            <a:r>
              <a:rPr lang="en-AU" sz="2000" b="1" dirty="0">
                <a:solidFill>
                  <a:srgbClr val="FF0000"/>
                </a:solidFill>
              </a:rPr>
              <a:t>must</a:t>
            </a:r>
            <a:r>
              <a:rPr lang="en-AU" sz="2000" b="1" dirty="0"/>
              <a:t> </a:t>
            </a:r>
            <a:r>
              <a:rPr lang="en-AU" sz="2000" b="1" dirty="0">
                <a:solidFill>
                  <a:srgbClr val="0000FF"/>
                </a:solidFill>
              </a:rPr>
              <a:t>conform with the Drawing Symbols and Layout Below</a:t>
            </a:r>
          </a:p>
        </p:txBody>
      </p:sp>
      <p:cxnSp>
        <p:nvCxnSpPr>
          <p:cNvPr id="14" name="Elbow Connector 13"/>
          <p:cNvCxnSpPr>
            <a:stCxn id="2" idx="6"/>
            <a:endCxn id="3" idx="2"/>
          </p:cNvCxnSpPr>
          <p:nvPr/>
        </p:nvCxnSpPr>
        <p:spPr>
          <a:xfrm>
            <a:off x="3609935" y="2248795"/>
            <a:ext cx="2402225" cy="19410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" idx="2"/>
          </p:cNvCxnSpPr>
          <p:nvPr/>
        </p:nvCxnSpPr>
        <p:spPr>
          <a:xfrm flipH="1">
            <a:off x="1881991" y="2248795"/>
            <a:ext cx="864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81991" y="1916499"/>
            <a:ext cx="0" cy="681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39951" y="154716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Serial Link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9577" y="188788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LAN Link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9673" y="2902508"/>
            <a:ext cx="623889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S0/0/0</a:t>
            </a:r>
          </a:p>
        </p:txBody>
      </p:sp>
      <p:cxnSp>
        <p:nvCxnSpPr>
          <p:cNvPr id="32" name="Straight Arrow Connector 31"/>
          <p:cNvCxnSpPr>
            <a:stCxn id="30" idx="0"/>
          </p:cNvCxnSpPr>
          <p:nvPr/>
        </p:nvCxnSpPr>
        <p:spPr>
          <a:xfrm flipH="1" flipV="1">
            <a:off x="3609938" y="2233594"/>
            <a:ext cx="231680" cy="668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89539" y="1472217"/>
            <a:ext cx="623889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S0/0/1</a:t>
            </a:r>
          </a:p>
        </p:txBody>
      </p:sp>
      <p:cxnSp>
        <p:nvCxnSpPr>
          <p:cNvPr id="35" name="Straight Arrow Connector 34"/>
          <p:cNvCxnSpPr>
            <a:endCxn id="3" idx="2"/>
          </p:cNvCxnSpPr>
          <p:nvPr/>
        </p:nvCxnSpPr>
        <p:spPr>
          <a:xfrm>
            <a:off x="5940152" y="1751282"/>
            <a:ext cx="72008" cy="691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81361" y="1124744"/>
            <a:ext cx="549125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Fa0/0</a:t>
            </a:r>
          </a:p>
        </p:txBody>
      </p:sp>
      <p:cxnSp>
        <p:nvCxnSpPr>
          <p:cNvPr id="38" name="Straight Arrow Connector 37"/>
          <p:cNvCxnSpPr>
            <a:stCxn id="36" idx="2"/>
            <a:endCxn id="2" idx="2"/>
          </p:cNvCxnSpPr>
          <p:nvPr/>
        </p:nvCxnSpPr>
        <p:spPr>
          <a:xfrm flipH="1">
            <a:off x="2746335" y="1401743"/>
            <a:ext cx="9589" cy="84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05207" y="5733256"/>
            <a:ext cx="549125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Fa0/1</a:t>
            </a:r>
          </a:p>
        </p:txBody>
      </p:sp>
      <p:cxnSp>
        <p:nvCxnSpPr>
          <p:cNvPr id="56" name="Straight Arrow Connector 55"/>
          <p:cNvCxnSpPr>
            <a:endCxn id="27" idx="2"/>
          </p:cNvCxnSpPr>
          <p:nvPr/>
        </p:nvCxnSpPr>
        <p:spPr>
          <a:xfrm flipV="1">
            <a:off x="3841618" y="5238109"/>
            <a:ext cx="109514" cy="495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8573" y="2291052"/>
            <a:ext cx="1713418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Network Address/Prefix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51132" y="1917602"/>
            <a:ext cx="171983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Network Address/Prefix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3</a:t>
            </a:fld>
            <a:endParaRPr lang="en-AU"/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3951132" y="484202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/>
              <a:t>Rx</a:t>
            </a:r>
            <a:endParaRPr lang="en-AU" sz="1600" b="1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960095" y="4377087"/>
            <a:ext cx="4202" cy="168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2"/>
          </p:cNvCxnSpPr>
          <p:nvPr/>
        </p:nvCxnSpPr>
        <p:spPr>
          <a:xfrm flipH="1">
            <a:off x="2964297" y="5238109"/>
            <a:ext cx="986835" cy="1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103385" y="4394311"/>
            <a:ext cx="864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090877" y="6064629"/>
            <a:ext cx="864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137346" y="5229917"/>
            <a:ext cx="864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67729" y="4657362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VLAN Link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1711" y="4071796"/>
            <a:ext cx="2311338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VLAN ID/Network Address/Prefix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1711" y="4864044"/>
            <a:ext cx="2311338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VLAN ID/Network Address/Prefix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6977" y="5733256"/>
            <a:ext cx="2311338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VLAN ID/Network Address/Prefix</a:t>
            </a:r>
          </a:p>
        </p:txBody>
      </p:sp>
      <p:cxnSp>
        <p:nvCxnSpPr>
          <p:cNvPr id="48" name="Elbow Connector 47"/>
          <p:cNvCxnSpPr>
            <a:stCxn id="27" idx="7"/>
            <a:endCxn id="3" idx="4"/>
          </p:cNvCxnSpPr>
          <p:nvPr/>
        </p:nvCxnSpPr>
        <p:spPr>
          <a:xfrm rot="5400000" flipH="1" flipV="1">
            <a:off x="4506584" y="3020662"/>
            <a:ext cx="2119053" cy="175569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90617" y="350100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Serial Link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93372" y="3933296"/>
            <a:ext cx="171983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Network Address/Prefix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98772" y="3270176"/>
            <a:ext cx="670376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S0/0/1</a:t>
            </a:r>
            <a:r>
              <a:rPr lang="en-AU" sz="1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69776" y="4882494"/>
            <a:ext cx="670376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S0/0/0</a:t>
            </a:r>
            <a:r>
              <a:rPr lang="en-AU" sz="1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5" name="Straight Arrow Connector 64"/>
          <p:cNvCxnSpPr>
            <a:endCxn id="27" idx="7"/>
          </p:cNvCxnSpPr>
          <p:nvPr/>
        </p:nvCxnSpPr>
        <p:spPr>
          <a:xfrm flipH="1" flipV="1">
            <a:off x="4688261" y="4958037"/>
            <a:ext cx="605560" cy="68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" idx="4"/>
          </p:cNvCxnSpPr>
          <p:nvPr/>
        </p:nvCxnSpPr>
        <p:spPr>
          <a:xfrm flipH="1" flipV="1">
            <a:off x="6443960" y="2838984"/>
            <a:ext cx="654812" cy="431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51169" y="1795547"/>
            <a:ext cx="1364669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Loopback0</a:t>
            </a:r>
          </a:p>
          <a:p>
            <a:pPr algn="ctr"/>
            <a:r>
              <a:rPr lang="en-AU" sz="1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AU" sz="120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AU" sz="1200" b="1" dirty="0">
                <a:solidFill>
                  <a:schemeClr val="accent6">
                    <a:lumMod val="75000"/>
                  </a:schemeClr>
                </a:solidFill>
              </a:rPr>
              <a:t> address/prefix</a:t>
            </a:r>
            <a:r>
              <a:rPr lang="en-AU" sz="1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9" name="Straight Arrow Connector 48"/>
          <p:cNvCxnSpPr>
            <a:endCxn id="3" idx="6"/>
          </p:cNvCxnSpPr>
          <p:nvPr/>
        </p:nvCxnSpPr>
        <p:spPr>
          <a:xfrm flipH="1">
            <a:off x="6875760" y="2257212"/>
            <a:ext cx="375409" cy="185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4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4887" y="1340768"/>
            <a:ext cx="705678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dirty="0">
                <a:solidFill>
                  <a:srgbClr val="0000FF"/>
                </a:solidFill>
              </a:rPr>
              <a:t>Paris (R1) Routing Table</a:t>
            </a:r>
          </a:p>
          <a:p>
            <a:endParaRPr lang="en-AU" sz="1400" dirty="0"/>
          </a:p>
          <a:p>
            <a:r>
              <a:rPr lang="en-AU" sz="1600" dirty="0"/>
              <a:t>Codes: C - connected, S - static, R - RIP, B - BGP</a:t>
            </a:r>
          </a:p>
          <a:p>
            <a:r>
              <a:rPr lang="en-AU" sz="1600" dirty="0"/>
              <a:t>       D - EIGRP, EX - EIGRP external, O - OSPF, IA - OSPF inter area</a:t>
            </a:r>
          </a:p>
          <a:p>
            <a:r>
              <a:rPr lang="en-AU" sz="1600" dirty="0"/>
              <a:t>      * - candidate default</a:t>
            </a:r>
          </a:p>
          <a:p>
            <a:endParaRPr lang="en-AU" sz="1600" dirty="0"/>
          </a:p>
          <a:p>
            <a:r>
              <a:rPr lang="en-AU" sz="1600" dirty="0"/>
              <a:t>Gateway of last resort is 55.0.8.42 to network 0.0.0.0</a:t>
            </a:r>
          </a:p>
          <a:p>
            <a:endParaRPr lang="en-AU" sz="1600" dirty="0"/>
          </a:p>
          <a:p>
            <a:r>
              <a:rPr lang="en-AU" sz="1600" dirty="0"/>
              <a:t>     55.0.0.0/8 is variably </a:t>
            </a:r>
            <a:r>
              <a:rPr lang="en-AU" sz="1600" dirty="0" err="1"/>
              <a:t>subnetted</a:t>
            </a:r>
            <a:r>
              <a:rPr lang="en-AU" sz="1600" dirty="0"/>
              <a:t>, 5 subnets, 5 masks</a:t>
            </a:r>
          </a:p>
          <a:p>
            <a:r>
              <a:rPr lang="en-AU" sz="1600" dirty="0"/>
              <a:t>C       55.0.8.40/30 is directly connected, Serial0/0/0</a:t>
            </a:r>
          </a:p>
          <a:p>
            <a:r>
              <a:rPr lang="en-AU" sz="1600" dirty="0"/>
              <a:t>C       55.0.8.32/29 is directly connected, FastEthernet0/1.1</a:t>
            </a:r>
          </a:p>
          <a:p>
            <a:r>
              <a:rPr lang="en-AU" sz="1600" dirty="0"/>
              <a:t>C       55.0.7.0/27 is directly connected, Loopback0</a:t>
            </a:r>
          </a:p>
          <a:p>
            <a:r>
              <a:rPr lang="en-AU" sz="1600" dirty="0"/>
              <a:t>C       55.0.4.0/23 is directly connected, FastEthernet0/1.25</a:t>
            </a:r>
          </a:p>
          <a:p>
            <a:r>
              <a:rPr lang="en-AU" sz="1600" dirty="0"/>
              <a:t>C       55.0.0.0/22 is directly connected, FastEthernet0/1.15</a:t>
            </a:r>
          </a:p>
          <a:p>
            <a:r>
              <a:rPr lang="en-AU" sz="1600" dirty="0"/>
              <a:t>O*E2 0.0.0.0/0 [110/1] via 55.0.8.42, 00:24:35, Serial0/0/0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5" y="11663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Routing Tables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42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1663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Routing Tables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5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395536" y="908720"/>
            <a:ext cx="795688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000" b="1" dirty="0">
                <a:solidFill>
                  <a:srgbClr val="0000FF"/>
                </a:solidFill>
              </a:rPr>
              <a:t>London (R2) Routing Table</a:t>
            </a:r>
            <a:endParaRPr lang="en-AU" sz="1400" dirty="0"/>
          </a:p>
          <a:p>
            <a:endParaRPr lang="en-AU" sz="1400" dirty="0"/>
          </a:p>
          <a:p>
            <a:r>
              <a:rPr lang="en-AU" sz="1600" dirty="0"/>
              <a:t>Codes: C - connected, S - static, R - RIP, M - mobile, B - BGP</a:t>
            </a:r>
          </a:p>
          <a:p>
            <a:r>
              <a:rPr lang="en-AU" sz="1600" dirty="0"/>
              <a:t>       D - EIGRP, EX - EIGRP external, O - OSPF, IA - OSPF inter area</a:t>
            </a:r>
          </a:p>
          <a:p>
            <a:r>
              <a:rPr lang="en-AU" sz="1600" dirty="0"/>
              <a:t>       * - candidate default</a:t>
            </a:r>
          </a:p>
          <a:p>
            <a:endParaRPr lang="en-AU" sz="1600" dirty="0"/>
          </a:p>
          <a:p>
            <a:r>
              <a:rPr lang="en-AU" sz="1600" dirty="0"/>
              <a:t>Gateway of last resort is 0.0.0.0 to network 0.0.0.0</a:t>
            </a:r>
          </a:p>
          <a:p>
            <a:endParaRPr lang="en-AU" sz="1600" dirty="0"/>
          </a:p>
          <a:p>
            <a:r>
              <a:rPr lang="en-AU" sz="1600" dirty="0"/>
              <a:t>     201.5.5.0/30 is </a:t>
            </a:r>
            <a:r>
              <a:rPr lang="en-AU" sz="1600" dirty="0" err="1"/>
              <a:t>subnetted</a:t>
            </a:r>
            <a:r>
              <a:rPr lang="en-AU" sz="1600" dirty="0"/>
              <a:t>, 1 subnets</a:t>
            </a:r>
          </a:p>
          <a:p>
            <a:r>
              <a:rPr lang="en-AU" sz="1600" dirty="0"/>
              <a:t>C       201.5.5.0 is directly connected, Serial0/0/1</a:t>
            </a:r>
          </a:p>
          <a:p>
            <a:r>
              <a:rPr lang="en-AU" sz="1600" dirty="0"/>
              <a:t>     55.0.0.0/8 is variably </a:t>
            </a:r>
            <a:r>
              <a:rPr lang="en-AU" sz="1600" dirty="0" err="1"/>
              <a:t>subnetted</a:t>
            </a:r>
            <a:r>
              <a:rPr lang="en-AU" sz="1600" dirty="0"/>
              <a:t>, 6 subnets, 6 masks</a:t>
            </a:r>
          </a:p>
          <a:p>
            <a:r>
              <a:rPr lang="en-AU" sz="1600" dirty="0"/>
              <a:t>C       55.0.8.40/30 is directly connected, Serial0/0/0</a:t>
            </a:r>
          </a:p>
          <a:p>
            <a:r>
              <a:rPr lang="en-AU" sz="1600" dirty="0"/>
              <a:t>O       55.0.8.32/29 [110/65] via 55.0.8.41, 00:25:58, Serial0/0/0</a:t>
            </a:r>
          </a:p>
          <a:p>
            <a:r>
              <a:rPr lang="en-AU" sz="1600" dirty="0"/>
              <a:t>O       55.0.7.1/32 [110/65] via 55.0.8.41, 00:32:24, Serial0/0/0</a:t>
            </a:r>
          </a:p>
          <a:p>
            <a:r>
              <a:rPr lang="en-AU" sz="1600" dirty="0"/>
              <a:t>O       55.0.4.0/23 [110/65] via 55.0.8.41, 00:25:58, Serial0/0/0</a:t>
            </a:r>
          </a:p>
          <a:p>
            <a:r>
              <a:rPr lang="en-AU" sz="1600" dirty="0"/>
              <a:t>O       55.0.0.0/22 [110/65] via 55.0.8.41, 00:25:58, Serial0/0/0</a:t>
            </a:r>
          </a:p>
          <a:p>
            <a:r>
              <a:rPr lang="en-AU" sz="1600" dirty="0"/>
              <a:t>C       55.0.8.0/27 is directly connected, Loopback0</a:t>
            </a:r>
          </a:p>
          <a:p>
            <a:r>
              <a:rPr lang="en-AU" sz="1600" dirty="0"/>
              <a:t>S*   0.0.0.0/0 is directly connected, Serial0/0/1</a:t>
            </a:r>
          </a:p>
          <a:p>
            <a:r>
              <a:rPr lang="en-AU" sz="1600" dirty="0"/>
              <a:t> </a:t>
            </a:r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65628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692696"/>
            <a:ext cx="7056784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000" b="1" dirty="0">
                <a:solidFill>
                  <a:srgbClr val="0000FF"/>
                </a:solidFill>
              </a:rPr>
              <a:t>Rome (R3) Routing Table</a:t>
            </a:r>
            <a:endParaRPr lang="en-AU" sz="1400" dirty="0">
              <a:solidFill>
                <a:prstClr val="black"/>
              </a:solidFill>
            </a:endParaRPr>
          </a:p>
          <a:p>
            <a:pPr lvl="0"/>
            <a:endParaRPr lang="en-AU" sz="1600" dirty="0">
              <a:solidFill>
                <a:prstClr val="black"/>
              </a:solidFill>
            </a:endParaRP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Codes: C - connected, S - static, R - RIP, M - mobile, B - BGP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       D - EIGRP, EX - EIGRP external, O - OSPF, IA - OSPF inter area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      * - candidate default</a:t>
            </a:r>
          </a:p>
          <a:p>
            <a:pPr lvl="0"/>
            <a:endParaRPr lang="en-AU" sz="1600" dirty="0">
              <a:solidFill>
                <a:prstClr val="black"/>
              </a:solidFill>
            </a:endParaRP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Gateway of last resort is not set</a:t>
            </a:r>
          </a:p>
          <a:p>
            <a:pPr lvl="0"/>
            <a:endParaRPr lang="en-AU" sz="1600" dirty="0">
              <a:solidFill>
                <a:prstClr val="black"/>
              </a:solidFill>
            </a:endParaRP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     201.5.5.0/30 is </a:t>
            </a:r>
            <a:r>
              <a:rPr lang="en-AU" sz="1600" dirty="0" err="1">
                <a:solidFill>
                  <a:prstClr val="black"/>
                </a:solidFill>
              </a:rPr>
              <a:t>subnetted</a:t>
            </a:r>
            <a:r>
              <a:rPr lang="en-AU" sz="1600" dirty="0">
                <a:solidFill>
                  <a:prstClr val="black"/>
                </a:solidFill>
              </a:rPr>
              <a:t>, 1 subnets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C       201.5.5.0 is directly connected, Serial0/0/1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S    55.0.0.0/8 [1/0] via 201.5.5.2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     160.1.0.0/32 is </a:t>
            </a:r>
            <a:r>
              <a:rPr lang="en-AU" sz="1600" dirty="0" err="1">
                <a:solidFill>
                  <a:prstClr val="black"/>
                </a:solidFill>
              </a:rPr>
              <a:t>subnetted</a:t>
            </a:r>
            <a:r>
              <a:rPr lang="en-AU" sz="1600" dirty="0">
                <a:solidFill>
                  <a:prstClr val="black"/>
                </a:solidFill>
              </a:rPr>
              <a:t>, 1 subnets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C       160.1.1.1 is directly connected, Loopback0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 </a:t>
            </a:r>
            <a:endParaRPr lang="en-AU" sz="1600" dirty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07505" y="11663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Routing Tables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00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1603546" y="1559405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 </a:t>
            </a:r>
            <a:endParaRPr lang="en-AU" sz="1000" b="1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324330" y="414548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 </a:t>
            </a:r>
            <a:endParaRPr lang="en-AU" sz="1000" b="1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995936" y="2852936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 </a:t>
            </a:r>
            <a:endParaRPr lang="en-AU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331" y="228976"/>
            <a:ext cx="4562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0000FF"/>
                </a:solidFill>
              </a:rPr>
              <a:t>Task 1 - Network Topology Diagram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09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96944" cy="720080"/>
          </a:xfrm>
        </p:spPr>
        <p:txBody>
          <a:bodyPr>
            <a:normAutofit fontScale="90000"/>
          </a:bodyPr>
          <a:lstStyle/>
          <a:p>
            <a:r>
              <a:rPr lang="en-AU" sz="2800" dirty="0"/>
              <a:t>Task 2 – Questions regarding the Topology Diagram                  and Routing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lphaLcPeriod"/>
            </a:pP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the routers that use OSPF 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List the routers that use static routes 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List the routers that use only static routes 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For each router determine how many  static routes are mapped to exit interfaces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For each router determine how many  static routes are mapped to next hop IP addresses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Which router is the gateway to Internet 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List  the routers that learn their gateway via OSPF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List the routers that use a static route to point to the gateway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For each Router list the networks learnt via OSPF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On London what does[110/65] mean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On London what does 00:25:58 mean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Which router  is the ISP 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List the routers that have LANs, and how many LANs are there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What are the IP addresses of the interfaces on the London router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92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758</Words>
  <Application>Microsoft Office PowerPoint</Application>
  <PresentationFormat>On-screen Show (4:3)</PresentationFormat>
  <Paragraphs>124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Network Topology Exercise B V1.0 </vt:lpstr>
      <vt:lpstr>Task 1 - Create a Network Topology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2 – Questions regarding the Topology Diagram                  and Routing Tables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Peter_2</dc:creator>
  <cp:lastModifiedBy>Peter Granville</cp:lastModifiedBy>
  <cp:revision>81</cp:revision>
  <dcterms:created xsi:type="dcterms:W3CDTF">2013-09-25T00:58:21Z</dcterms:created>
  <dcterms:modified xsi:type="dcterms:W3CDTF">2021-07-19T03:26:31Z</dcterms:modified>
</cp:coreProperties>
</file>