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365" r:id="rId2"/>
    <p:sldId id="353" r:id="rId3"/>
    <p:sldId id="350" r:id="rId4"/>
    <p:sldId id="348" r:id="rId5"/>
    <p:sldId id="345" r:id="rId6"/>
    <p:sldId id="346" r:id="rId7"/>
    <p:sldId id="347" r:id="rId8"/>
    <p:sldId id="370" r:id="rId9"/>
    <p:sldId id="349" r:id="rId10"/>
    <p:sldId id="366" r:id="rId11"/>
    <p:sldId id="367" r:id="rId12"/>
    <p:sldId id="368" r:id="rId13"/>
    <p:sldId id="369" r:id="rId14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9900FF"/>
    <a:srgbClr val="000000"/>
    <a:srgbClr val="0000CC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E1B7F-E1DF-4C09-9DEF-126E6353777F}" v="1" dt="2024-10-11T02:35:33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50" autoAdjust="0"/>
    <p:restoredTop sz="99657" autoAdjust="0"/>
  </p:normalViewPr>
  <p:slideViewPr>
    <p:cSldViewPr>
      <p:cViewPr>
        <p:scale>
          <a:sx n="68" d="100"/>
          <a:sy n="68" d="100"/>
        </p:scale>
        <p:origin x="86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181" y="-86"/>
      </p:cViewPr>
      <p:guideLst>
        <p:guide orient="horz" pos="3098"/>
        <p:guide pos="2113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Thu Pham" userId="93ecc73a5cd62a30" providerId="LiveId" clId="{A2BE1B7F-E1DF-4C09-9DEF-126E6353777F}"/>
    <pc:docChg chg="undo custSel addSld modSld">
      <pc:chgData name="Tran Anh Thu Pham" userId="93ecc73a5cd62a30" providerId="LiveId" clId="{A2BE1B7F-E1DF-4C09-9DEF-126E6353777F}" dt="2024-10-16T10:57:15.521" v="1291" actId="20577"/>
      <pc:docMkLst>
        <pc:docMk/>
      </pc:docMkLst>
      <pc:sldChg chg="modSp mod">
        <pc:chgData name="Tran Anh Thu Pham" userId="93ecc73a5cd62a30" providerId="LiveId" clId="{A2BE1B7F-E1DF-4C09-9DEF-126E6353777F}" dt="2024-10-10T06:48:07.577" v="49" actId="20577"/>
        <pc:sldMkLst>
          <pc:docMk/>
          <pc:sldMk cId="2300511303" sldId="349"/>
        </pc:sldMkLst>
        <pc:spChg chg="mod">
          <ac:chgData name="Tran Anh Thu Pham" userId="93ecc73a5cd62a30" providerId="LiveId" clId="{A2BE1B7F-E1DF-4C09-9DEF-126E6353777F}" dt="2024-10-10T06:48:07.577" v="49" actId="20577"/>
          <ac:spMkLst>
            <pc:docMk/>
            <pc:sldMk cId="2300511303" sldId="349"/>
            <ac:spMk id="38915" creationId="{00000000-0000-0000-0000-000000000000}"/>
          </ac:spMkLst>
        </pc:spChg>
      </pc:sldChg>
      <pc:sldChg chg="modSp new mod">
        <pc:chgData name="Tran Anh Thu Pham" userId="93ecc73a5cd62a30" providerId="LiveId" clId="{A2BE1B7F-E1DF-4C09-9DEF-126E6353777F}" dt="2024-10-16T10:51:37.823" v="969" actId="20577"/>
        <pc:sldMkLst>
          <pc:docMk/>
          <pc:sldMk cId="867769681" sldId="366"/>
        </pc:sldMkLst>
        <pc:spChg chg="mod">
          <ac:chgData name="Tran Anh Thu Pham" userId="93ecc73a5cd62a30" providerId="LiveId" clId="{A2BE1B7F-E1DF-4C09-9DEF-126E6353777F}" dt="2024-10-10T07:09:37.822" v="729" actId="20577"/>
          <ac:spMkLst>
            <pc:docMk/>
            <pc:sldMk cId="867769681" sldId="366"/>
            <ac:spMk id="2" creationId="{3580C1AF-D369-28AD-24BE-F6F8136F90BD}"/>
          </ac:spMkLst>
        </pc:spChg>
        <pc:spChg chg="mod">
          <ac:chgData name="Tran Anh Thu Pham" userId="93ecc73a5cd62a30" providerId="LiveId" clId="{A2BE1B7F-E1DF-4C09-9DEF-126E6353777F}" dt="2024-10-16T10:51:37.823" v="969" actId="20577"/>
          <ac:spMkLst>
            <pc:docMk/>
            <pc:sldMk cId="867769681" sldId="366"/>
            <ac:spMk id="3" creationId="{54F11DC4-262A-61DA-2A6D-94404DAF356A}"/>
          </ac:spMkLst>
        </pc:spChg>
      </pc:sldChg>
      <pc:sldChg chg="modSp new mod">
        <pc:chgData name="Tran Anh Thu Pham" userId="93ecc73a5cd62a30" providerId="LiveId" clId="{A2BE1B7F-E1DF-4C09-9DEF-126E6353777F}" dt="2024-10-16T10:55:22.492" v="1102" actId="207"/>
        <pc:sldMkLst>
          <pc:docMk/>
          <pc:sldMk cId="2289609081" sldId="367"/>
        </pc:sldMkLst>
        <pc:spChg chg="mod">
          <ac:chgData name="Tran Anh Thu Pham" userId="93ecc73a5cd62a30" providerId="LiveId" clId="{A2BE1B7F-E1DF-4C09-9DEF-126E6353777F}" dt="2024-10-10T07:09:47.070" v="730" actId="20577"/>
          <ac:spMkLst>
            <pc:docMk/>
            <pc:sldMk cId="2289609081" sldId="367"/>
            <ac:spMk id="2" creationId="{24F56434-E171-C704-9B9B-DF76D19BF80B}"/>
          </ac:spMkLst>
        </pc:spChg>
        <pc:spChg chg="mod">
          <ac:chgData name="Tran Anh Thu Pham" userId="93ecc73a5cd62a30" providerId="LiveId" clId="{A2BE1B7F-E1DF-4C09-9DEF-126E6353777F}" dt="2024-10-16T10:55:22.492" v="1102" actId="207"/>
          <ac:spMkLst>
            <pc:docMk/>
            <pc:sldMk cId="2289609081" sldId="367"/>
            <ac:spMk id="3" creationId="{9347DBD6-7380-1363-7F90-EDD6F158FFC2}"/>
          </ac:spMkLst>
        </pc:spChg>
      </pc:sldChg>
      <pc:sldChg chg="modSp new mod">
        <pc:chgData name="Tran Anh Thu Pham" userId="93ecc73a5cd62a30" providerId="LiveId" clId="{A2BE1B7F-E1DF-4C09-9DEF-126E6353777F}" dt="2024-10-16T10:56:47.351" v="1253" actId="20577"/>
        <pc:sldMkLst>
          <pc:docMk/>
          <pc:sldMk cId="1964551359" sldId="368"/>
        </pc:sldMkLst>
        <pc:spChg chg="mod">
          <ac:chgData name="Tran Anh Thu Pham" userId="93ecc73a5cd62a30" providerId="LiveId" clId="{A2BE1B7F-E1DF-4C09-9DEF-126E6353777F}" dt="2024-10-10T07:09:26.079" v="728" actId="20577"/>
          <ac:spMkLst>
            <pc:docMk/>
            <pc:sldMk cId="1964551359" sldId="368"/>
            <ac:spMk id="2" creationId="{D0E15233-A603-085A-1FAA-770EA9FF78DC}"/>
          </ac:spMkLst>
        </pc:spChg>
        <pc:spChg chg="mod">
          <ac:chgData name="Tran Anh Thu Pham" userId="93ecc73a5cd62a30" providerId="LiveId" clId="{A2BE1B7F-E1DF-4C09-9DEF-126E6353777F}" dt="2024-10-16T10:56:47.351" v="1253" actId="20577"/>
          <ac:spMkLst>
            <pc:docMk/>
            <pc:sldMk cId="1964551359" sldId="368"/>
            <ac:spMk id="3" creationId="{F96CD548-CAA2-B34E-92E8-F9E54508284C}"/>
          </ac:spMkLst>
        </pc:spChg>
      </pc:sldChg>
      <pc:sldChg chg="modSp new mod">
        <pc:chgData name="Tran Anh Thu Pham" userId="93ecc73a5cd62a30" providerId="LiveId" clId="{A2BE1B7F-E1DF-4C09-9DEF-126E6353777F}" dt="2024-10-16T10:57:15.521" v="1291" actId="20577"/>
        <pc:sldMkLst>
          <pc:docMk/>
          <pc:sldMk cId="280768162" sldId="369"/>
        </pc:sldMkLst>
        <pc:spChg chg="mod">
          <ac:chgData name="Tran Anh Thu Pham" userId="93ecc73a5cd62a30" providerId="LiveId" clId="{A2BE1B7F-E1DF-4C09-9DEF-126E6353777F}" dt="2024-10-11T02:35:33.030" v="733" actId="14100"/>
          <ac:spMkLst>
            <pc:docMk/>
            <pc:sldMk cId="280768162" sldId="369"/>
            <ac:spMk id="2" creationId="{DF6A01FD-573C-D6DA-15EB-9EBC16EE5A39}"/>
          </ac:spMkLst>
        </pc:spChg>
        <pc:spChg chg="mod">
          <ac:chgData name="Tran Anh Thu Pham" userId="93ecc73a5cd62a30" providerId="LiveId" clId="{A2BE1B7F-E1DF-4C09-9DEF-126E6353777F}" dt="2024-10-16T10:57:15.521" v="1291" actId="20577"/>
          <ac:spMkLst>
            <pc:docMk/>
            <pc:sldMk cId="280768162" sldId="369"/>
            <ac:spMk id="3" creationId="{6EEC0AC3-3C54-3E8A-A17E-53FAEFF22242}"/>
          </ac:spMkLst>
        </pc:spChg>
      </pc:sldChg>
      <pc:sldChg chg="addSp delSp modSp new mod">
        <pc:chgData name="Tran Anh Thu Pham" userId="93ecc73a5cd62a30" providerId="LiveId" clId="{A2BE1B7F-E1DF-4C09-9DEF-126E6353777F}" dt="2024-10-11T03:31:36.620" v="958" actId="22"/>
        <pc:sldMkLst>
          <pc:docMk/>
          <pc:sldMk cId="3357062737" sldId="370"/>
        </pc:sldMkLst>
        <pc:spChg chg="mod">
          <ac:chgData name="Tran Anh Thu Pham" userId="93ecc73a5cd62a30" providerId="LiveId" clId="{A2BE1B7F-E1DF-4C09-9DEF-126E6353777F}" dt="2024-10-11T03:09:30.755" v="957" actId="20577"/>
          <ac:spMkLst>
            <pc:docMk/>
            <pc:sldMk cId="3357062737" sldId="370"/>
            <ac:spMk id="2" creationId="{B0476D4A-0D52-5C1B-2CAD-0BB6C4E9EDD8}"/>
          </ac:spMkLst>
        </pc:spChg>
        <pc:spChg chg="del">
          <ac:chgData name="Tran Anh Thu Pham" userId="93ecc73a5cd62a30" providerId="LiveId" clId="{A2BE1B7F-E1DF-4C09-9DEF-126E6353777F}" dt="2024-10-11T03:31:36.620" v="958" actId="22"/>
          <ac:spMkLst>
            <pc:docMk/>
            <pc:sldMk cId="3357062737" sldId="370"/>
            <ac:spMk id="3" creationId="{1E325544-7010-EEE5-873E-91E70921C4D8}"/>
          </ac:spMkLst>
        </pc:spChg>
        <pc:picChg chg="add mod ord">
          <ac:chgData name="Tran Anh Thu Pham" userId="93ecc73a5cd62a30" providerId="LiveId" clId="{A2BE1B7F-E1DF-4C09-9DEF-126E6353777F}" dt="2024-10-11T03:31:36.620" v="958" actId="22"/>
          <ac:picMkLst>
            <pc:docMk/>
            <pc:sldMk cId="3357062737" sldId="370"/>
            <ac:picMk id="7" creationId="{83BC1BC4-4822-D63B-4DA8-8832E8C73E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333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333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BBCE4D-526C-4316-AC9B-5946F0D101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21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33" y="0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06" y="4721027"/>
            <a:ext cx="5443202" cy="447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33" y="9440447"/>
            <a:ext cx="2948670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E38BBC-1D31-4802-9A93-84D89698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9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077" indent="-114077" defTabSz="1033114">
              <a:lnSpc>
                <a:spcPct val="80000"/>
              </a:lnSpc>
              <a:spcBef>
                <a:spcPct val="50000"/>
              </a:spcBef>
              <a:buSzPct val="100000"/>
              <a:defRPr/>
            </a:pPr>
            <a:r>
              <a:rPr lang="en-US" b="1" baseline="0" dirty="0"/>
              <a:t>1.3.1.2 Routing Table Sources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2.2.1.6 Verify a Static Route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5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TNE20002/TNE70003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 dirty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844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TNE20002/TNE70003</a:t>
            </a:r>
          </a:p>
        </p:txBody>
      </p:sp>
    </p:spTree>
    <p:extLst>
      <p:ext uri="{BB962C8B-B14F-4D97-AF65-F5344CB8AC3E}">
        <p14:creationId xmlns:p14="http://schemas.microsoft.com/office/powerpoint/2010/main" val="329696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68413"/>
            <a:ext cx="4316412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8785225" cy="222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50" y="3648075"/>
            <a:ext cx="8785225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TNE20002/TNE70003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44408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6763" y="1268413"/>
            <a:ext cx="4316412" cy="222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6763" y="3648075"/>
            <a:ext cx="4316412" cy="2228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DB938-0BB7-45EA-9FFD-C4249EC118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16687"/>
            <a:ext cx="4249738" cy="3413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408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73747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268413"/>
            <a:ext cx="87852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15888"/>
            <a:ext cx="641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79388" y="836613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5344"/>
            <a:ext cx="61156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TNE20002/TNE70003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8" r:id="rId3"/>
    <p:sldLayoutId id="2147483693" r:id="rId4"/>
    <p:sldLayoutId id="2147483694" r:id="rId5"/>
    <p:sldLayoutId id="2147483695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116632"/>
            <a:ext cx="85896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  <a:cs typeface="Arial"/>
              </a:rPr>
              <a:t>Network Topology Exercise A V1.0 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7950" y="836712"/>
            <a:ext cx="8785225" cy="5544615"/>
          </a:xfrm>
        </p:spPr>
        <p:txBody>
          <a:bodyPr/>
          <a:lstStyle/>
          <a:p>
            <a:pPr marL="0" indent="0" algn="ctr">
              <a:buNone/>
            </a:pPr>
            <a:r>
              <a:rPr lang="en-AU" sz="4000" b="1" dirty="0">
                <a:solidFill>
                  <a:srgbClr val="3333FF"/>
                </a:solidFill>
              </a:rPr>
              <a:t>From</a:t>
            </a:r>
          </a:p>
          <a:p>
            <a:pPr marL="0" indent="0" algn="ctr">
              <a:buNone/>
            </a:pPr>
            <a:endParaRPr lang="en-AU" sz="4000" b="1" dirty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>
                <a:solidFill>
                  <a:srgbClr val="3333FF"/>
                </a:solidFill>
              </a:rPr>
              <a:t>Routing Tables</a:t>
            </a:r>
          </a:p>
          <a:p>
            <a:pPr marL="0" indent="0" algn="ctr">
              <a:buNone/>
            </a:pPr>
            <a:endParaRPr lang="en-AU" sz="4000" b="1" dirty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>
                <a:solidFill>
                  <a:srgbClr val="3333FF"/>
                </a:solidFill>
              </a:rPr>
              <a:t> to</a:t>
            </a:r>
          </a:p>
          <a:p>
            <a:pPr marL="0" indent="0" algn="ctr">
              <a:buNone/>
            </a:pPr>
            <a:endParaRPr lang="en-AU" sz="4000" b="1" dirty="0">
              <a:solidFill>
                <a:srgbClr val="3333FF"/>
              </a:solidFill>
            </a:endParaRPr>
          </a:p>
          <a:p>
            <a:pPr marL="0" indent="0" algn="ctr">
              <a:buNone/>
            </a:pPr>
            <a:r>
              <a:rPr lang="en-AU" sz="4000" b="1" dirty="0">
                <a:solidFill>
                  <a:srgbClr val="3333FF"/>
                </a:solidFill>
              </a:rPr>
              <a:t>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181363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C1AF-D369-28AD-24BE-F6F8136F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What does </a:t>
            </a:r>
            <a:r>
              <a:rPr lang="en-US" sz="2800" dirty="0">
                <a:solidFill>
                  <a:srgbClr val="3333FF"/>
                </a:solidFill>
              </a:rPr>
              <a:t>variably </a:t>
            </a:r>
            <a:r>
              <a:rPr lang="en-US" sz="2800" dirty="0" err="1">
                <a:solidFill>
                  <a:srgbClr val="3333FF"/>
                </a:solidFill>
              </a:rPr>
              <a:t>subnetted</a:t>
            </a:r>
            <a:r>
              <a:rPr lang="en-US" sz="2800" dirty="0">
                <a:solidFill>
                  <a:srgbClr val="3333FF"/>
                </a:solidFill>
              </a:rPr>
              <a:t> </a:t>
            </a:r>
            <a:r>
              <a:rPr lang="en-US" sz="2800" dirty="0"/>
              <a:t>mean?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1DC4-262A-61DA-2A6D-94404DAF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FFC000"/>
                </a:solidFill>
              </a:rPr>
              <a:t>Using VLSM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E029B-4775-79FB-F1AD-28597CC3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C5FF1-2515-BB81-7123-8AD7EBF5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434-E171-C704-9B9B-DF76D19B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DBD6-7380-1363-7F90-EDD6F158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Given, from R2 routing table: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>
                <a:solidFill>
                  <a:srgbClr val="3333FF"/>
                </a:solidFill>
                <a:latin typeface="Arial" charset="0"/>
              </a:rPr>
              <a:t>     R </a:t>
            </a: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    172.30.0.0/16 [120/1] via 10.2.2.1, 00:00:23, Serial0/0/1</a:t>
            </a:r>
            <a:endParaRPr lang="en-AU" sz="2000" kern="1200" dirty="0">
              <a:solidFill>
                <a:srgbClr val="000000"/>
              </a:solidFill>
              <a:latin typeface="Arial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                                    [120/1] via 10.1.1.1, 00:00:09, Serial0/0/0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    </a:t>
            </a:r>
            <a:endParaRPr lang="pt-PT" sz="2400" kern="1200" dirty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ct val="0"/>
              </a:spcBef>
              <a:buClrTx/>
            </a:pP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What does    [120/1]     tell Us ? </a:t>
            </a:r>
            <a:r>
              <a:rPr lang="pt-PT" kern="1200" dirty="0">
                <a:solidFill>
                  <a:srgbClr val="FFC000"/>
                </a:solidFill>
                <a:latin typeface="Arial" charset="0"/>
              </a:rPr>
              <a:t>120: Administrative Distance; </a:t>
            </a:r>
            <a:r>
              <a:rPr lang="pt-PT" kern="1200" dirty="0">
                <a:solidFill>
                  <a:srgbClr val="FF0000"/>
                </a:solidFill>
                <a:latin typeface="Arial" charset="0"/>
              </a:rPr>
              <a:t>1: metric (hop count) – one router between R2 and 172.30.0.0/16 network.</a:t>
            </a:r>
          </a:p>
          <a:p>
            <a:pPr lvl="1">
              <a:spcBef>
                <a:spcPct val="0"/>
              </a:spcBef>
              <a:buClrTx/>
            </a:pP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What does   00:00:23   tell us? </a:t>
            </a:r>
            <a:r>
              <a:rPr lang="pt-PT" kern="1200" dirty="0">
                <a:solidFill>
                  <a:srgbClr val="FF0000"/>
                </a:solidFill>
                <a:latin typeface="Arial" charset="0"/>
              </a:rPr>
              <a:t>Time since the route was last updated via RIP (routing table received this update 23 seconds ago).</a:t>
            </a:r>
          </a:p>
          <a:p>
            <a:pPr lvl="1">
              <a:spcBef>
                <a:spcPct val="0"/>
              </a:spcBef>
              <a:buClrTx/>
            </a:pP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Why are RIP updates from 172.30.0.0/16 coming from  two different interfaces ? </a:t>
            </a:r>
            <a:r>
              <a:rPr lang="pt-PT" kern="1200" dirty="0">
                <a:solidFill>
                  <a:srgbClr val="FF0000"/>
                </a:solidFill>
                <a:latin typeface="Arial" charset="0"/>
              </a:rPr>
              <a:t>One int is next hop address to R1 subnet and one to R3 subnet. These subnets are from 172.30.0.0 /16 network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40859-4CB9-3FBB-AEDC-4F324C62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6626-12C8-F1DD-4B15-4D2A6BEC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0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5233-A603-085A-1FAA-770EA9FF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US" sz="2800" dirty="0"/>
              <a:t>R1 cannot see 172.30.30.0/24 subnet, Why ?</a:t>
            </a:r>
            <a:br>
              <a:rPr lang="en-US" sz="2800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D548-CAA2-B34E-92E8-F9E54508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By default, routing protocols summarise to the class level hence no subnet information is passed when an update is sent to another network.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A0092-8297-4CE4-40D7-88A2A54D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2D4AC-B0DC-5A82-4E03-EA78E3AB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01FD-573C-D6DA-15EB-9EBC16EE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1008856"/>
          </a:xfrm>
        </p:spPr>
        <p:txBody>
          <a:bodyPr/>
          <a:lstStyle/>
          <a:p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R1 and R3 cannot see network </a:t>
            </a:r>
            <a:r>
              <a:rPr lang="en-US" dirty="0"/>
              <a:t>209.165.201.0/24, Why ?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0AC3-3C54-3E8A-A17E-53FAEFF2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R2 did not advertise </a:t>
            </a:r>
            <a:r>
              <a:rPr lang="en-AU"/>
              <a:t>this network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D26A7-1F86-6170-96AF-C156E2E3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DF050-83CE-2720-7FB5-1DC2F280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Network Topology Exercise 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268413"/>
            <a:ext cx="8928546" cy="4608512"/>
          </a:xfrm>
        </p:spPr>
        <p:txBody>
          <a:bodyPr/>
          <a:lstStyle/>
          <a:p>
            <a:r>
              <a:rPr lang="en-AU" sz="2400" dirty="0"/>
              <a:t>You need to </a:t>
            </a:r>
            <a:r>
              <a:rPr lang="en-AU" sz="2400" dirty="0">
                <a:solidFill>
                  <a:srgbClr val="FF0000"/>
                </a:solidFill>
              </a:rPr>
              <a:t>understand</a:t>
            </a:r>
            <a:r>
              <a:rPr lang="en-AU" sz="2400" dirty="0"/>
              <a:t> the </a:t>
            </a:r>
            <a:r>
              <a:rPr lang="en-AU" sz="2400" dirty="0">
                <a:solidFill>
                  <a:srgbClr val="FF0000"/>
                </a:solidFill>
              </a:rPr>
              <a:t>contents</a:t>
            </a:r>
            <a:r>
              <a:rPr lang="en-AU" sz="2400" dirty="0"/>
              <a:t> of the </a:t>
            </a:r>
            <a:r>
              <a:rPr lang="en-AU" sz="2400" dirty="0">
                <a:solidFill>
                  <a:srgbClr val="0000CC"/>
                </a:solidFill>
              </a:rPr>
              <a:t>routing table </a:t>
            </a:r>
            <a:r>
              <a:rPr lang="en-AU" sz="2400" dirty="0"/>
              <a:t>to determine:</a:t>
            </a:r>
          </a:p>
          <a:p>
            <a:endParaRPr lang="en-AU" dirty="0"/>
          </a:p>
          <a:p>
            <a:pPr lvl="1"/>
            <a:r>
              <a:rPr lang="en-AU" dirty="0"/>
              <a:t>the </a:t>
            </a:r>
            <a:r>
              <a:rPr lang="en-AU" dirty="0">
                <a:solidFill>
                  <a:srgbClr val="FF0000"/>
                </a:solidFill>
              </a:rPr>
              <a:t>Topology</a:t>
            </a:r>
            <a:r>
              <a:rPr lang="en-AU" dirty="0"/>
              <a:t> of the network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if there is a </a:t>
            </a:r>
            <a:r>
              <a:rPr lang="en-AU" dirty="0">
                <a:solidFill>
                  <a:srgbClr val="FF0000"/>
                </a:solidFill>
              </a:rPr>
              <a:t>Problem</a:t>
            </a:r>
            <a:r>
              <a:rPr lang="en-AU" dirty="0"/>
              <a:t> with the </a:t>
            </a:r>
            <a:r>
              <a:rPr lang="en-AU" dirty="0">
                <a:solidFill>
                  <a:srgbClr val="FF0000"/>
                </a:solidFill>
              </a:rPr>
              <a:t>operation</a:t>
            </a:r>
            <a:r>
              <a:rPr lang="en-AU" dirty="0"/>
              <a:t> of the </a:t>
            </a:r>
            <a:r>
              <a:rPr lang="en-AU" dirty="0">
                <a:solidFill>
                  <a:srgbClr val="0000CC"/>
                </a:solidFill>
              </a:rPr>
              <a:t>routing protocol</a:t>
            </a:r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9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Routing Table Entries – show </a:t>
            </a:r>
            <a:r>
              <a:rPr lang="en-US" dirty="0" err="1"/>
              <a:t>ip</a:t>
            </a:r>
            <a:r>
              <a:rPr lang="en-US" dirty="0"/>
              <a:t> route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980727"/>
            <a:ext cx="9108504" cy="549264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The contents of the routing table: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L</a:t>
            </a:r>
            <a:r>
              <a:rPr lang="en-US" sz="2400" b="1" dirty="0"/>
              <a:t>ink local route interfaces -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00FF"/>
                </a:solidFill>
              </a:rPr>
              <a:t>Added </a:t>
            </a:r>
            <a:r>
              <a:rPr lang="en-US" sz="2400" dirty="0"/>
              <a:t>to the routing table when an interface is </a:t>
            </a:r>
            <a:r>
              <a:rPr lang="en-US" sz="2400" dirty="0">
                <a:solidFill>
                  <a:srgbClr val="FF0000"/>
                </a:solidFill>
              </a:rPr>
              <a:t>configured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FF0000"/>
                </a:solidFill>
              </a:rPr>
              <a:t>Shows IP address of the Interface</a:t>
            </a:r>
            <a:r>
              <a:rPr lang="en-US" sz="2400" dirty="0"/>
              <a:t>.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onnected interfaces – directly connected networks </a:t>
            </a:r>
            <a:r>
              <a:rPr lang="en-US" sz="2400" dirty="0">
                <a:solidFill>
                  <a:srgbClr val="9900FF"/>
                </a:solidFill>
              </a:rPr>
              <a:t>Added</a:t>
            </a:r>
            <a:r>
              <a:rPr lang="en-US" sz="2400" dirty="0"/>
              <a:t> to the routing table when an interface is </a:t>
            </a:r>
            <a:r>
              <a:rPr lang="en-US" sz="2400" dirty="0">
                <a:solidFill>
                  <a:srgbClr val="FF0000"/>
                </a:solidFill>
              </a:rPr>
              <a:t>configured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active</a:t>
            </a:r>
            <a:r>
              <a:rPr lang="en-US" sz="2400" dirty="0"/>
              <a:t>.</a:t>
            </a:r>
          </a:p>
          <a:p>
            <a:pPr marL="0" indent="0">
              <a:buNone/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>
                <a:solidFill>
                  <a:srgbClr val="3333FF"/>
                </a:solidFill>
              </a:rPr>
              <a:t>Static routes </a:t>
            </a:r>
            <a:r>
              <a:rPr lang="en-US" sz="2400" b="1" dirty="0"/>
              <a:t>-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9900FF"/>
                </a:solidFill>
              </a:rPr>
              <a:t>Added </a:t>
            </a:r>
            <a:r>
              <a:rPr lang="en-US" sz="2400" dirty="0"/>
              <a:t>when a route is</a:t>
            </a:r>
            <a:r>
              <a:rPr lang="en-US" sz="2400" dirty="0">
                <a:solidFill>
                  <a:srgbClr val="FF0000"/>
                </a:solidFill>
              </a:rPr>
              <a:t> manually</a:t>
            </a:r>
            <a:r>
              <a:rPr lang="en-US" sz="2400" dirty="0"/>
              <a:t> configured and the </a:t>
            </a:r>
            <a:r>
              <a:rPr lang="en-US" sz="2400" dirty="0">
                <a:solidFill>
                  <a:srgbClr val="FF0000"/>
                </a:solidFill>
              </a:rPr>
              <a:t>exit interface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active</a:t>
            </a:r>
            <a:r>
              <a:rPr lang="en-US" sz="2400" dirty="0"/>
              <a:t>.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>
                <a:solidFill>
                  <a:srgbClr val="3333FF"/>
                </a:solidFill>
              </a:rPr>
              <a:t>Dynamic routing protocol </a:t>
            </a:r>
            <a:r>
              <a:rPr lang="en-US" sz="2400" b="1" dirty="0"/>
              <a:t>– remote networks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9900FF"/>
                </a:solidFill>
              </a:rPr>
              <a:t>Added</a:t>
            </a:r>
            <a:r>
              <a:rPr lang="en-US" sz="2400" dirty="0"/>
              <a:t> when </a:t>
            </a:r>
            <a:r>
              <a:rPr lang="en-US" sz="2400" dirty="0">
                <a:solidFill>
                  <a:srgbClr val="FF0000"/>
                </a:solidFill>
              </a:rPr>
              <a:t>RIP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EIGRP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OSPF</a:t>
            </a:r>
            <a:r>
              <a:rPr lang="en-US" sz="2400" dirty="0"/>
              <a:t> are implemented and </a:t>
            </a:r>
            <a:r>
              <a:rPr lang="en-US" sz="2400" dirty="0">
                <a:solidFill>
                  <a:srgbClr val="FF0000"/>
                </a:solidFill>
              </a:rPr>
              <a:t>networks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</a:rPr>
              <a:t>identified</a:t>
            </a:r>
            <a:r>
              <a:rPr lang="en-US" sz="2400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444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Tasks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Routing Tables for R1, R2 and R3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Network Topology Diagram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Show all interfaces with their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 addresses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Show all LAN subnets with their subnet addresses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Show all Serial subnets with their subnet addresses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Arial" pitchFamily="34" charset="0"/>
                <a:cs typeface="Arial" pitchFamily="34" charset="0"/>
              </a:rPr>
              <a:t>Answer Questions on the information contained in the routing  tables</a:t>
            </a:r>
          </a:p>
        </p:txBody>
      </p:sp>
    </p:spTree>
    <p:extLst>
      <p:ext uri="{BB962C8B-B14F-4D97-AF65-F5344CB8AC3E}">
        <p14:creationId xmlns:p14="http://schemas.microsoft.com/office/powerpoint/2010/main" val="246229963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R1 Router  -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85225" cy="46085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R1# </a:t>
            </a:r>
            <a:r>
              <a:rPr lang="en-US" sz="2000" b="1" dirty="0"/>
              <a:t>show </a:t>
            </a:r>
            <a:r>
              <a:rPr lang="en-US" sz="2000" b="1" dirty="0" err="1"/>
              <a:t>ip</a:t>
            </a:r>
            <a:r>
              <a:rPr lang="en-US" sz="2000" b="1" dirty="0"/>
              <a:t> route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000" dirty="0"/>
              <a:t>10.0.0.0/8 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/>
              <a:t>, 3 subnets, 2 masks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C        10.1.1.0/30 is directly connected, Serial0/0/0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L        10.1.1.1/32 is directly connected, Serial0/0/0</a:t>
            </a:r>
            <a:endParaRPr lang="en-AU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</a:rPr>
              <a:t>R </a:t>
            </a:r>
            <a:r>
              <a:rPr lang="en-US" sz="2000" dirty="0"/>
              <a:t>       10.2.2.0/30 [120/1] via 10.1.1.2, 00:00:21, Serial0/0/0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000" dirty="0"/>
              <a:t>172.30.0.0/16 is </a:t>
            </a:r>
            <a:r>
              <a:rPr lang="en-US" sz="2000" dirty="0">
                <a:solidFill>
                  <a:srgbClr val="3333FF"/>
                </a:solidFill>
              </a:rPr>
              <a:t>variably subnetted, </a:t>
            </a:r>
            <a:r>
              <a:rPr lang="en-US" sz="2000" dirty="0"/>
              <a:t>2 subnets, 2 masks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C        172.30.10.0/24 is directly connected, FastEthernet0/1</a:t>
            </a:r>
            <a:endParaRPr lang="en-AU" sz="2000" dirty="0"/>
          </a:p>
          <a:p>
            <a:pPr marL="0" indent="0">
              <a:buNone/>
            </a:pPr>
            <a:r>
              <a:rPr lang="en-US" sz="2000" dirty="0"/>
              <a:t>L        172.30.10.1/32 is directly connected, FastEthernet0/1</a:t>
            </a: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2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R2 Router  -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785225" cy="5040560"/>
          </a:xfrm>
        </p:spPr>
        <p:txBody>
          <a:bodyPr/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TNE20002/TNE70003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3366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174" y="980728"/>
            <a:ext cx="849694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R2# </a:t>
            </a:r>
            <a:r>
              <a:rPr lang="en-US" sz="2000" b="1" dirty="0">
                <a:solidFill>
                  <a:schemeClr val="tx2"/>
                </a:solidFill>
              </a:rPr>
              <a:t>show </a:t>
            </a:r>
            <a:r>
              <a:rPr lang="en-US" sz="2000" b="1" dirty="0" err="1">
                <a:solidFill>
                  <a:schemeClr val="tx2"/>
                </a:solidFill>
              </a:rPr>
              <a:t>ip</a:t>
            </a:r>
            <a:r>
              <a:rPr lang="en-US" sz="2000" b="1" dirty="0">
                <a:solidFill>
                  <a:schemeClr val="tx2"/>
                </a:solidFill>
              </a:rPr>
              <a:t> route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10.0.0.0/8 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>
                <a:solidFill>
                  <a:schemeClr val="tx2"/>
                </a:solidFill>
              </a:rPr>
              <a:t>, 4 subnets, 2 masks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10.1.1.0/30 is directly connected, Serial0/0/0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L        10.1.1.2/32 is directly connected, Serial0/0/0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10.2.2.0/30 is directly connected, Serial0/0/1</a:t>
            </a:r>
          </a:p>
          <a:p>
            <a:r>
              <a:rPr lang="en-US" sz="2000" dirty="0">
                <a:solidFill>
                  <a:schemeClr val="tx2"/>
                </a:solidFill>
              </a:rPr>
              <a:t>L        10.2.2.2/32 is directly connected, Serial0/0/1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rgbClr val="3333FF"/>
                </a:solidFill>
              </a:rPr>
              <a:t>R </a:t>
            </a:r>
            <a:r>
              <a:rPr lang="pt-PT" sz="2000" dirty="0">
                <a:solidFill>
                  <a:schemeClr val="tx2"/>
                </a:solidFill>
              </a:rPr>
              <a:t>    172.30.0.0/16 [120/1] via 10.2.2.1, 00:00:23, Serial0/0/1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chemeClr val="tx2"/>
                </a:solidFill>
              </a:rPr>
              <a:t>                    [120/1] via 10.1.1.1, 00:00:09, Serial0/0/0</a:t>
            </a:r>
          </a:p>
          <a:p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209.165.201.0/24 is </a:t>
            </a:r>
            <a:r>
              <a:rPr lang="en-US" sz="2000" dirty="0">
                <a:solidFill>
                  <a:srgbClr val="3333FF"/>
                </a:solidFill>
              </a:rPr>
              <a:t>variably subnetted</a:t>
            </a:r>
            <a:r>
              <a:rPr lang="en-US" sz="2000" dirty="0">
                <a:solidFill>
                  <a:schemeClr val="tx2"/>
                </a:solidFill>
              </a:rPr>
              <a:t>, 2 subnets, 2 masks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        209.165.201.0/24 is directly connected, FastEthernet0/0</a:t>
            </a:r>
            <a:endParaRPr lang="en-AU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L         209.165.201.1/32 is directly connected, FastEthernet0/0</a:t>
            </a:r>
            <a:endParaRPr lang="en-AU" sz="2000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R3 Router  -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R3# </a:t>
            </a:r>
            <a:r>
              <a:rPr lang="en-US" sz="2000" b="1" dirty="0"/>
              <a:t>show </a:t>
            </a:r>
            <a:r>
              <a:rPr lang="en-US" sz="2000" b="1" dirty="0" err="1"/>
              <a:t>ip</a:t>
            </a:r>
            <a:r>
              <a:rPr lang="en-US" sz="2000" b="1" dirty="0"/>
              <a:t> route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US" sz="2200" dirty="0"/>
              <a:t>      10.0.0.0/8 is </a:t>
            </a:r>
            <a:r>
              <a:rPr lang="en-US" sz="2200" dirty="0">
                <a:solidFill>
                  <a:srgbClr val="3333FF"/>
                </a:solidFill>
              </a:rPr>
              <a:t>variably subnetted</a:t>
            </a:r>
            <a:r>
              <a:rPr lang="en-US" sz="2200" dirty="0"/>
              <a:t>, 3 subnets, 2 masks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C        10.2.2.0/30 is directly connected, Serial0/0/1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L        10.2.2.1/32 is directly connected, Serial0/0/1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3333FF"/>
                </a:solidFill>
              </a:rPr>
              <a:t>R</a:t>
            </a:r>
            <a:r>
              <a:rPr lang="en-US" sz="2200" dirty="0"/>
              <a:t>        10.1.1.0/30 [120/1] via 10.2.2.2, 00:00:23, Serial0/0/1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US" sz="2200" dirty="0"/>
              <a:t>      172.30.0.0/16 is </a:t>
            </a:r>
            <a:r>
              <a:rPr lang="en-US" sz="2200" dirty="0">
                <a:solidFill>
                  <a:srgbClr val="3333FF"/>
                </a:solidFill>
              </a:rPr>
              <a:t>variably subnetted</a:t>
            </a:r>
            <a:r>
              <a:rPr lang="en-US" sz="2200" dirty="0"/>
              <a:t>, 2 subnets, 2 masks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C        172.30.30.0/24 is directly connected, FastEthernet0/1</a:t>
            </a:r>
            <a:endParaRPr lang="en-AU" sz="2200" dirty="0"/>
          </a:p>
          <a:p>
            <a:pPr marL="0" indent="0">
              <a:buNone/>
            </a:pPr>
            <a:r>
              <a:rPr lang="en-US" sz="2200" dirty="0"/>
              <a:t>L        172.30.30.1/32 is directly connected, FastEthernet0/1</a:t>
            </a:r>
            <a:endParaRPr lang="en-AU" sz="22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7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6D4A-0D52-5C1B-2CAD-0BB6C4E9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 Topology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BC1BC4-4822-D63B-4DA8-8832E8C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969" y="1724659"/>
            <a:ext cx="5159187" cy="36960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7FECF-63C4-B566-85A5-C8D437FE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TNE20002/TNE70003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970BB-7D80-6354-B1B3-FAB24A86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B774811-B2FB-4F45-BB1F-BD7FDBA75D3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6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9472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Questions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What does </a:t>
            </a:r>
            <a:r>
              <a:rPr lang="en-US" sz="2400" dirty="0">
                <a:solidFill>
                  <a:srgbClr val="3333FF"/>
                </a:solidFill>
              </a:rPr>
              <a:t>variably </a:t>
            </a:r>
            <a:r>
              <a:rPr lang="en-US" sz="2400" dirty="0" err="1">
                <a:solidFill>
                  <a:srgbClr val="3333FF"/>
                </a:solidFill>
              </a:rPr>
              <a:t>subnetted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mean?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Given, from R2 routing table: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>
                <a:solidFill>
                  <a:srgbClr val="3333FF"/>
                </a:solidFill>
                <a:latin typeface="Arial" charset="0"/>
              </a:rPr>
              <a:t>     R </a:t>
            </a: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    172.30.0.0/16 [120/1] via 10.2.2.1, 00:00:23, Serial0/0/1</a:t>
            </a:r>
            <a:endParaRPr lang="en-AU" sz="2000" kern="1200" dirty="0">
              <a:solidFill>
                <a:srgbClr val="000000"/>
              </a:solidFill>
              <a:latin typeface="Arial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                                    [120/1] via 10.1.1.1, 00:00:09, Serial0/0/0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pt-PT" sz="2000" kern="1200" dirty="0">
                <a:solidFill>
                  <a:srgbClr val="000000"/>
                </a:solidFill>
                <a:latin typeface="Arial" charset="0"/>
              </a:rPr>
              <a:t>    </a:t>
            </a:r>
            <a:endParaRPr lang="pt-PT" sz="2400" kern="1200" dirty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ct val="0"/>
              </a:spcBef>
              <a:buClrTx/>
            </a:pP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What does    [120/1]     tell Us ?</a:t>
            </a:r>
          </a:p>
          <a:p>
            <a:pPr lvl="1">
              <a:spcBef>
                <a:spcPct val="0"/>
              </a:spcBef>
              <a:buClrTx/>
            </a:pP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What does   00:00:23   tell Us ?</a:t>
            </a:r>
          </a:p>
          <a:p>
            <a:pPr lvl="1">
              <a:spcBef>
                <a:spcPct val="0"/>
              </a:spcBef>
              <a:buClrTx/>
            </a:pP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Why are RIP updates from 172.30.0.0/16 coming from  two different interfaces ?</a:t>
            </a:r>
          </a:p>
          <a:p>
            <a:pPr>
              <a:spcBef>
                <a:spcPct val="0"/>
              </a:spcBef>
              <a:buClrTx/>
            </a:pPr>
            <a:endParaRPr lang="en-US" dirty="0"/>
          </a:p>
          <a:p>
            <a:pPr>
              <a:spcBef>
                <a:spcPct val="0"/>
              </a:spcBef>
              <a:buClrTx/>
            </a:pPr>
            <a:r>
              <a:rPr lang="en-US" sz="2400" dirty="0"/>
              <a:t>R1 cannot see 172.30.30.0/24 subnet, Why ?</a:t>
            </a:r>
          </a:p>
          <a:p>
            <a:pPr marL="342900" lvl="1" indent="-342900">
              <a:spcBef>
                <a:spcPct val="0"/>
              </a:spcBef>
              <a:buClrTx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pPr marL="342900" lvl="1" indent="-342900">
              <a:spcBef>
                <a:spcPct val="0"/>
              </a:spcBef>
              <a:buClrTx/>
            </a:pPr>
            <a:r>
              <a:rPr lang="pt-PT" kern="1200" dirty="0">
                <a:solidFill>
                  <a:srgbClr val="000000"/>
                </a:solidFill>
                <a:latin typeface="Arial" charset="0"/>
              </a:rPr>
              <a:t>R1 and R3 cannot see network </a:t>
            </a:r>
            <a:r>
              <a:rPr lang="en-US" dirty="0"/>
              <a:t>209.165.201.0/24, Why ?</a:t>
            </a:r>
          </a:p>
          <a:p>
            <a:pPr>
              <a:spcBef>
                <a:spcPct val="0"/>
              </a:spcBef>
              <a:buClrTx/>
            </a:pPr>
            <a:endParaRPr lang="en-US" dirty="0"/>
          </a:p>
          <a:p>
            <a:pPr marL="0" indent="0">
              <a:spcBef>
                <a:spcPct val="0"/>
              </a:spcBef>
              <a:buClrTx/>
              <a:buNone/>
            </a:pPr>
            <a:endParaRPr lang="pt-PT" kern="1200" dirty="0">
              <a:solidFill>
                <a:srgbClr val="000000"/>
              </a:solidFill>
              <a:latin typeface="Arial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1130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 Template</Template>
  <TotalTime>3770</TotalTime>
  <Words>755</Words>
  <Application>Microsoft Office PowerPoint</Application>
  <PresentationFormat>On-screen Show (4:3)</PresentationFormat>
  <Paragraphs>141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CAIA Template</vt:lpstr>
      <vt:lpstr>PowerPoint Presentation</vt:lpstr>
      <vt:lpstr>Network Topology Exercise A</vt:lpstr>
      <vt:lpstr>Routing Table Entries – show ip route</vt:lpstr>
      <vt:lpstr>Tasks</vt:lpstr>
      <vt:lpstr>R1 Router  - Routing Table</vt:lpstr>
      <vt:lpstr>R2 Router  - Routing Table</vt:lpstr>
      <vt:lpstr>R3 Router  - Routing Table</vt:lpstr>
      <vt:lpstr>Network Topology</vt:lpstr>
      <vt:lpstr>Questions</vt:lpstr>
      <vt:lpstr>What does variably subnetted mean?</vt:lpstr>
      <vt:lpstr>PowerPoint Presentation</vt:lpstr>
      <vt:lpstr> R1 cannot see 172.30.30.0/24 subnet, Why ? </vt:lpstr>
      <vt:lpstr>R1 and R3 cannot see network 209.165.201.0/24, Why ? </vt:lpstr>
    </vt:vector>
  </TitlesOfParts>
  <Company>Swinburne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HET104 – Lan Principles</dc:title>
  <dc:creator>CAIA</dc:creator>
  <cp:lastModifiedBy>TRAN ANH THU PHAM</cp:lastModifiedBy>
  <cp:revision>238</cp:revision>
  <cp:lastPrinted>2017-08-09T03:25:49Z</cp:lastPrinted>
  <dcterms:created xsi:type="dcterms:W3CDTF">2006-06-26T10:46:41Z</dcterms:created>
  <dcterms:modified xsi:type="dcterms:W3CDTF">2024-10-16T10:57:24Z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