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365" r:id="rId2"/>
    <p:sldId id="353" r:id="rId3"/>
    <p:sldId id="350" r:id="rId4"/>
    <p:sldId id="348" r:id="rId5"/>
    <p:sldId id="345" r:id="rId6"/>
    <p:sldId id="346" r:id="rId7"/>
    <p:sldId id="347" r:id="rId8"/>
    <p:sldId id="367" r:id="rId9"/>
    <p:sldId id="349" r:id="rId10"/>
    <p:sldId id="368" r:id="rId11"/>
    <p:sldId id="369" r:id="rId12"/>
  </p:sldIdLst>
  <p:sldSz cx="9144000" cy="6858000" type="screen4x3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31" userDrawn="1">
          <p15:clr>
            <a:srgbClr val="A4A3A4"/>
          </p15:clr>
        </p15:guide>
        <p15:guide id="4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33FF"/>
    <a:srgbClr val="FF0000"/>
    <a:srgbClr val="9900FF"/>
    <a:srgbClr val="000000"/>
    <a:srgbClr val="00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750" autoAdjust="0"/>
    <p:restoredTop sz="99657" autoAdjust="0"/>
  </p:normalViewPr>
  <p:slideViewPr>
    <p:cSldViewPr>
      <p:cViewPr varScale="1">
        <p:scale>
          <a:sx n="82" d="100"/>
          <a:sy n="82" d="100"/>
        </p:scale>
        <p:origin x="19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1478"/>
    </p:cViewPr>
  </p:sorterViewPr>
  <p:notesViewPr>
    <p:cSldViewPr>
      <p:cViewPr varScale="1">
        <p:scale>
          <a:sx n="67" d="100"/>
          <a:sy n="67" d="100"/>
        </p:scale>
        <p:origin x="-1181" y="-86"/>
      </p:cViewPr>
      <p:guideLst>
        <p:guide orient="horz" pos="3098"/>
        <p:guide pos="2113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Thu Pham" userId="93ecc73a5cd62a30" providerId="LiveId" clId="{EFDCFB47-6FDC-4C99-9501-D6041F0746EB}"/>
    <pc:docChg chg="modSld">
      <pc:chgData name="Tran Anh Thu Pham" userId="93ecc73a5cd62a30" providerId="LiveId" clId="{EFDCFB47-6FDC-4C99-9501-D6041F0746EB}" dt="2024-10-15T07:51:36.198" v="0" actId="207"/>
      <pc:docMkLst>
        <pc:docMk/>
      </pc:docMkLst>
      <pc:sldChg chg="modSp mod">
        <pc:chgData name="Tran Anh Thu Pham" userId="93ecc73a5cd62a30" providerId="LiveId" clId="{EFDCFB47-6FDC-4C99-9501-D6041F0746EB}" dt="2024-10-15T07:51:36.198" v="0" actId="207"/>
        <pc:sldMkLst>
          <pc:docMk/>
          <pc:sldMk cId="2300511303" sldId="349"/>
        </pc:sldMkLst>
        <pc:spChg chg="mod">
          <ac:chgData name="Tran Anh Thu Pham" userId="93ecc73a5cd62a30" providerId="LiveId" clId="{EFDCFB47-6FDC-4C99-9501-D6041F0746EB}" dt="2024-10-15T07:51:36.198" v="0" actId="207"/>
          <ac:spMkLst>
            <pc:docMk/>
            <pc:sldMk cId="2300511303" sldId="349"/>
            <ac:spMk id="389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333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333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BBCE4D-526C-4316-AC9B-5946F0D101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213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33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06" y="4721027"/>
            <a:ext cx="5443202" cy="447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33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DE38BBC-1D31-4802-9A93-84D89698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9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077" indent="-114077" defTabSz="1033114">
              <a:lnSpc>
                <a:spcPct val="80000"/>
              </a:lnSpc>
              <a:spcBef>
                <a:spcPct val="50000"/>
              </a:spcBef>
              <a:buSzPct val="100000"/>
              <a:defRPr/>
            </a:pPr>
            <a:r>
              <a:rPr lang="en-US" b="1" baseline="0" dirty="0"/>
              <a:t>1.3.1.2 Routing Table Sources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52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TNE20002/TNE70003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r>
              <a:rPr lang="en-US" dirty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844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TNE20002/TNE70003</a:t>
            </a:r>
          </a:p>
        </p:txBody>
      </p:sp>
    </p:spTree>
    <p:extLst>
      <p:ext uri="{BB962C8B-B14F-4D97-AF65-F5344CB8AC3E}">
        <p14:creationId xmlns:p14="http://schemas.microsoft.com/office/powerpoint/2010/main" val="329696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68413"/>
            <a:ext cx="4316412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8785225" cy="222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50" y="3648075"/>
            <a:ext cx="8785225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TNE20002/TNE70003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44408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6763" y="1268413"/>
            <a:ext cx="4316412" cy="222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6763" y="3648075"/>
            <a:ext cx="4316412" cy="2228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FDB938-0BB7-45EA-9FFD-C4249EC118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16687"/>
            <a:ext cx="4249738" cy="3413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408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73747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268413"/>
            <a:ext cx="87852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15888"/>
            <a:ext cx="641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79388" y="836613"/>
            <a:ext cx="763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5344"/>
            <a:ext cx="61156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TNE20002/TNE70003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8" r:id="rId3"/>
    <p:sldLayoutId id="2147483693" r:id="rId4"/>
    <p:sldLayoutId id="2147483694" r:id="rId5"/>
    <p:sldLayoutId id="2147483695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116632"/>
            <a:ext cx="85896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Calibri"/>
                <a:cs typeface="Arial"/>
              </a:rPr>
              <a:t>Network Topology Exercise A V1.0 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7950" y="836712"/>
            <a:ext cx="8785225" cy="5544615"/>
          </a:xfrm>
        </p:spPr>
        <p:txBody>
          <a:bodyPr/>
          <a:lstStyle/>
          <a:p>
            <a:pPr marL="0" indent="0" algn="ctr">
              <a:buNone/>
            </a:pPr>
            <a:r>
              <a:rPr lang="en-AU" sz="4000" b="1" dirty="0">
                <a:solidFill>
                  <a:srgbClr val="3333FF"/>
                </a:solidFill>
              </a:rPr>
              <a:t>From</a:t>
            </a:r>
          </a:p>
          <a:p>
            <a:pPr marL="0" indent="0" algn="ctr">
              <a:buNone/>
            </a:pPr>
            <a:endParaRPr lang="en-AU" sz="4000" b="1" dirty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>
                <a:solidFill>
                  <a:srgbClr val="3333FF"/>
                </a:solidFill>
              </a:rPr>
              <a:t>Routing Tables</a:t>
            </a:r>
          </a:p>
          <a:p>
            <a:pPr marL="0" indent="0" algn="ctr">
              <a:buNone/>
            </a:pPr>
            <a:endParaRPr lang="en-AU" sz="4000" b="1" dirty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>
                <a:solidFill>
                  <a:srgbClr val="3333FF"/>
                </a:solidFill>
              </a:rPr>
              <a:t> to</a:t>
            </a:r>
          </a:p>
          <a:p>
            <a:pPr marL="0" indent="0" algn="ctr">
              <a:buNone/>
            </a:pPr>
            <a:endParaRPr lang="en-AU" sz="4000" b="1" dirty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>
                <a:solidFill>
                  <a:srgbClr val="3333FF"/>
                </a:solidFill>
              </a:rPr>
              <a:t>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181363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Questions – R1 Routing Table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lvl="2">
              <a:spcBef>
                <a:spcPct val="0"/>
              </a:spcBef>
              <a:buClrTx/>
            </a:pPr>
            <a:endParaRPr lang="pt-PT" sz="1200" kern="12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</a:pPr>
            <a:endParaRPr lang="en-US" sz="1600" dirty="0"/>
          </a:p>
          <a:p>
            <a:pPr>
              <a:spcBef>
                <a:spcPct val="0"/>
              </a:spcBef>
              <a:buClrTx/>
            </a:pPr>
            <a:r>
              <a:rPr lang="en-US" sz="1600" dirty="0">
                <a:solidFill>
                  <a:srgbClr val="3333FF"/>
                </a:solidFill>
              </a:rPr>
              <a:t>R1 cannot see the 172.30.30.0/24 subnet, Why </a:t>
            </a:r>
            <a:r>
              <a:rPr lang="en-US" sz="1600" dirty="0"/>
              <a:t>?</a:t>
            </a:r>
          </a:p>
          <a:p>
            <a:pPr marL="342900" lvl="1" indent="-342900">
              <a:spcBef>
                <a:spcPct val="0"/>
              </a:spcBef>
              <a:buClrTx/>
            </a:pPr>
            <a:endParaRPr lang="en-US" sz="1600" kern="1200" dirty="0">
              <a:solidFill>
                <a:srgbClr val="000000"/>
              </a:solidFill>
              <a:latin typeface="Arial" charset="0"/>
            </a:endParaRPr>
          </a:p>
          <a:p>
            <a:pPr marL="742950" lvl="2" indent="-342900">
              <a:spcBef>
                <a:spcPct val="0"/>
              </a:spcBef>
              <a:buClrTx/>
            </a:pPr>
            <a:r>
              <a:rPr lang="en-US" sz="1400" kern="1200" dirty="0">
                <a:solidFill>
                  <a:srgbClr val="000000"/>
                </a:solidFill>
                <a:latin typeface="Arial" charset="0"/>
              </a:rPr>
              <a:t>By default, routing protocols summarize to the class level eg 172.30.0.0/16, hence no subnet information is passed, when an update is sent to another network 10.0.0.0/8  </a:t>
            </a:r>
            <a:endParaRPr lang="pt-PT" sz="1400" kern="1200" dirty="0">
              <a:solidFill>
                <a:srgbClr val="000000"/>
              </a:solidFill>
              <a:latin typeface="Arial" charset="0"/>
            </a:endParaRPr>
          </a:p>
          <a:p>
            <a:pPr marL="342900" lvl="1" indent="-342900">
              <a:spcBef>
                <a:spcPct val="0"/>
              </a:spcBef>
              <a:buClrTx/>
            </a:pPr>
            <a:endParaRPr lang="en-AU" sz="1600" kern="12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n-US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pt-PT" kern="1200" dirty="0">
              <a:solidFill>
                <a:srgbClr val="000000"/>
              </a:solidFill>
              <a:latin typeface="Arial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1669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Questions – R1and R3 Routing Table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marL="0" lvl="1" indent="0">
              <a:spcBef>
                <a:spcPct val="0"/>
              </a:spcBef>
              <a:buClrTx/>
              <a:buNone/>
            </a:pPr>
            <a:endParaRPr lang="pt-PT" sz="1600" kern="1200" dirty="0">
              <a:solidFill>
                <a:srgbClr val="000000"/>
              </a:solidFill>
              <a:latin typeface="Arial" charset="0"/>
            </a:endParaRPr>
          </a:p>
          <a:p>
            <a:pPr marL="342900" lvl="1" indent="-342900">
              <a:spcBef>
                <a:spcPct val="0"/>
              </a:spcBef>
              <a:buClrTx/>
            </a:pPr>
            <a:r>
              <a:rPr lang="pt-PT" sz="1600" kern="1200" dirty="0">
                <a:solidFill>
                  <a:srgbClr val="3333FF"/>
                </a:solidFill>
                <a:latin typeface="Arial" charset="0"/>
              </a:rPr>
              <a:t>R1 and R3 cannot see network </a:t>
            </a:r>
            <a:r>
              <a:rPr lang="en-US" sz="1600" dirty="0">
                <a:solidFill>
                  <a:srgbClr val="3333FF"/>
                </a:solidFill>
              </a:rPr>
              <a:t>209.165.201.0/24, Why ?</a:t>
            </a:r>
          </a:p>
          <a:p>
            <a:pPr marL="800100" lvl="2" indent="-400050">
              <a:spcBef>
                <a:spcPct val="0"/>
              </a:spcBef>
              <a:buClrTx/>
            </a:pPr>
            <a:r>
              <a:rPr lang="en-US" sz="1400" dirty="0"/>
              <a:t>R2 did not advertise this network</a:t>
            </a:r>
          </a:p>
          <a:p>
            <a:pPr>
              <a:spcBef>
                <a:spcPct val="0"/>
              </a:spcBef>
              <a:buClrTx/>
            </a:pPr>
            <a:endParaRPr lang="en-US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pt-PT" kern="1200" dirty="0">
              <a:solidFill>
                <a:srgbClr val="000000"/>
              </a:solidFill>
              <a:latin typeface="Arial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3805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Network Topology Exercise 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268413"/>
            <a:ext cx="8928546" cy="4608512"/>
          </a:xfrm>
        </p:spPr>
        <p:txBody>
          <a:bodyPr/>
          <a:lstStyle/>
          <a:p>
            <a:r>
              <a:rPr lang="en-AU" sz="2400" dirty="0"/>
              <a:t>You need to </a:t>
            </a:r>
            <a:r>
              <a:rPr lang="en-AU" sz="2400" dirty="0">
                <a:solidFill>
                  <a:srgbClr val="FF0000"/>
                </a:solidFill>
              </a:rPr>
              <a:t>understand</a:t>
            </a:r>
            <a:r>
              <a:rPr lang="en-AU" sz="2400" dirty="0"/>
              <a:t> the </a:t>
            </a:r>
            <a:r>
              <a:rPr lang="en-AU" sz="2400" dirty="0">
                <a:solidFill>
                  <a:srgbClr val="FF0000"/>
                </a:solidFill>
              </a:rPr>
              <a:t>contents</a:t>
            </a:r>
            <a:r>
              <a:rPr lang="en-AU" sz="2400" dirty="0"/>
              <a:t> of the </a:t>
            </a:r>
            <a:r>
              <a:rPr lang="en-AU" sz="2400" dirty="0">
                <a:solidFill>
                  <a:srgbClr val="0000CC"/>
                </a:solidFill>
              </a:rPr>
              <a:t>routing table </a:t>
            </a:r>
            <a:r>
              <a:rPr lang="en-AU" sz="2400" dirty="0"/>
              <a:t>to determine:</a:t>
            </a:r>
          </a:p>
          <a:p>
            <a:endParaRPr lang="en-AU" dirty="0"/>
          </a:p>
          <a:p>
            <a:pPr lvl="1"/>
            <a:r>
              <a:rPr lang="en-AU" dirty="0"/>
              <a:t>the </a:t>
            </a:r>
            <a:r>
              <a:rPr lang="en-AU" dirty="0">
                <a:solidFill>
                  <a:srgbClr val="FF0000"/>
                </a:solidFill>
              </a:rPr>
              <a:t>Topology</a:t>
            </a:r>
            <a:r>
              <a:rPr lang="en-AU" dirty="0"/>
              <a:t> of the network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if there is a </a:t>
            </a:r>
            <a:r>
              <a:rPr lang="en-AU" dirty="0">
                <a:solidFill>
                  <a:srgbClr val="FF0000"/>
                </a:solidFill>
              </a:rPr>
              <a:t>Problem</a:t>
            </a:r>
            <a:r>
              <a:rPr lang="en-AU" dirty="0"/>
              <a:t> with the </a:t>
            </a:r>
            <a:r>
              <a:rPr lang="en-AU" dirty="0">
                <a:solidFill>
                  <a:srgbClr val="FF0000"/>
                </a:solidFill>
              </a:rPr>
              <a:t>operation</a:t>
            </a:r>
            <a:r>
              <a:rPr lang="en-AU" dirty="0"/>
              <a:t> of the </a:t>
            </a:r>
            <a:r>
              <a:rPr lang="en-AU" dirty="0">
                <a:solidFill>
                  <a:srgbClr val="0000CC"/>
                </a:solidFill>
              </a:rPr>
              <a:t>routing protocol</a:t>
            </a:r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9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145463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Routing Table Entries – show </a:t>
            </a:r>
            <a:r>
              <a:rPr lang="en-US" dirty="0" err="1"/>
              <a:t>ip</a:t>
            </a:r>
            <a:r>
              <a:rPr lang="en-US" dirty="0"/>
              <a:t> route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980727"/>
            <a:ext cx="9108504" cy="549264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The contents of the routing table: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L</a:t>
            </a:r>
            <a:r>
              <a:rPr lang="en-US" sz="2400" b="1" dirty="0"/>
              <a:t>ink local route interfaces -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900FF"/>
                </a:solidFill>
              </a:rPr>
              <a:t>Added </a:t>
            </a:r>
            <a:r>
              <a:rPr lang="en-US" sz="2400" dirty="0"/>
              <a:t>to the routing table when an interface is </a:t>
            </a:r>
            <a:r>
              <a:rPr lang="en-US" sz="2400" dirty="0">
                <a:solidFill>
                  <a:srgbClr val="FF0000"/>
                </a:solidFill>
              </a:rPr>
              <a:t>configured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FF0000"/>
                </a:solidFill>
              </a:rPr>
              <a:t>Shows IP address of the Interface</a:t>
            </a:r>
            <a:r>
              <a:rPr lang="en-US" sz="2400" dirty="0"/>
              <a:t>.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/>
              <a:t>onnected interfaces – directly connected networks </a:t>
            </a:r>
            <a:r>
              <a:rPr lang="en-US" sz="2400" dirty="0">
                <a:solidFill>
                  <a:srgbClr val="9900FF"/>
                </a:solidFill>
              </a:rPr>
              <a:t>Added</a:t>
            </a:r>
            <a:r>
              <a:rPr lang="en-US" sz="2400" dirty="0"/>
              <a:t> to the routing table when an interface is </a:t>
            </a:r>
            <a:r>
              <a:rPr lang="en-US" sz="2400" dirty="0">
                <a:solidFill>
                  <a:srgbClr val="FF0000"/>
                </a:solidFill>
              </a:rPr>
              <a:t>configured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active</a:t>
            </a:r>
            <a:r>
              <a:rPr lang="en-US" sz="2400" dirty="0"/>
              <a:t>.</a:t>
            </a:r>
          </a:p>
          <a:p>
            <a:pPr marL="0" indent="0">
              <a:buNone/>
              <a:defRPr/>
            </a:pPr>
            <a:endParaRPr lang="en-US" sz="2400" b="1" dirty="0"/>
          </a:p>
          <a:p>
            <a:pPr>
              <a:defRPr/>
            </a:pPr>
            <a:r>
              <a:rPr lang="en-US" sz="2400" b="1" dirty="0">
                <a:solidFill>
                  <a:srgbClr val="3333FF"/>
                </a:solidFill>
              </a:rPr>
              <a:t>Static routes </a:t>
            </a:r>
            <a:r>
              <a:rPr lang="en-US" sz="2400" b="1" dirty="0"/>
              <a:t>-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9900FF"/>
                </a:solidFill>
              </a:rPr>
              <a:t>Added </a:t>
            </a:r>
            <a:r>
              <a:rPr lang="en-US" sz="2400" dirty="0"/>
              <a:t>when a route is</a:t>
            </a:r>
            <a:r>
              <a:rPr lang="en-US" sz="2400" dirty="0">
                <a:solidFill>
                  <a:srgbClr val="FF0000"/>
                </a:solidFill>
              </a:rPr>
              <a:t> manually</a:t>
            </a:r>
            <a:r>
              <a:rPr lang="en-US" sz="2400" dirty="0"/>
              <a:t> configured and the </a:t>
            </a:r>
            <a:r>
              <a:rPr lang="en-US" sz="2400" dirty="0">
                <a:solidFill>
                  <a:srgbClr val="FF0000"/>
                </a:solidFill>
              </a:rPr>
              <a:t>exit interface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active</a:t>
            </a:r>
            <a:r>
              <a:rPr lang="en-US" sz="2400" dirty="0"/>
              <a:t>.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r>
              <a:rPr lang="en-US" sz="2400" b="1" dirty="0">
                <a:solidFill>
                  <a:srgbClr val="3333FF"/>
                </a:solidFill>
              </a:rPr>
              <a:t>Dynamic routing protocol </a:t>
            </a:r>
            <a:r>
              <a:rPr lang="en-US" sz="2400" b="1" dirty="0"/>
              <a:t>– remote networks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9900FF"/>
                </a:solidFill>
              </a:rPr>
              <a:t>Added</a:t>
            </a:r>
            <a:r>
              <a:rPr lang="en-US" sz="2400" dirty="0"/>
              <a:t> when </a:t>
            </a:r>
            <a:r>
              <a:rPr lang="en-US" sz="2400" dirty="0">
                <a:solidFill>
                  <a:srgbClr val="FF0000"/>
                </a:solidFill>
              </a:rPr>
              <a:t>RIP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EIGRP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OSPF</a:t>
            </a:r>
            <a:r>
              <a:rPr lang="en-US" sz="2400" dirty="0"/>
              <a:t> are implemented and </a:t>
            </a:r>
            <a:r>
              <a:rPr lang="en-US" sz="2400" dirty="0">
                <a:solidFill>
                  <a:srgbClr val="FF0000"/>
                </a:solidFill>
              </a:rPr>
              <a:t>networks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F0000"/>
                </a:solidFill>
              </a:rPr>
              <a:t>identified</a:t>
            </a:r>
            <a:r>
              <a:rPr lang="en-US" sz="2400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TNE20002\TNE70003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444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Tasks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Routing Tables for R1, R2 and R3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Network Topology Diagram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Show all interfaces with their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</a:t>
            </a:r>
            <a:r>
              <a:rPr lang="en-US" dirty="0">
                <a:latin typeface="Arial" pitchFamily="34" charset="0"/>
                <a:cs typeface="Arial" pitchFamily="34" charset="0"/>
              </a:rPr>
              <a:t> addresses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Show all LAN subnets with their subnet addresses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Show all Serial subnets with their subnet addresses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Arial" pitchFamily="34" charset="0"/>
                <a:cs typeface="Arial" pitchFamily="34" charset="0"/>
              </a:rPr>
              <a:t>Answer Questions on the information contained in the routing  tables</a:t>
            </a:r>
          </a:p>
        </p:txBody>
      </p:sp>
    </p:spTree>
    <p:extLst>
      <p:ext uri="{BB962C8B-B14F-4D97-AF65-F5344CB8AC3E}">
        <p14:creationId xmlns:p14="http://schemas.microsoft.com/office/powerpoint/2010/main" val="246229963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R1 Router  - 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85225" cy="46085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R1# </a:t>
            </a:r>
            <a:r>
              <a:rPr lang="en-US" sz="2000" b="1" dirty="0"/>
              <a:t>show </a:t>
            </a:r>
            <a:r>
              <a:rPr lang="en-US" sz="2000" b="1" dirty="0" err="1"/>
              <a:t>ip</a:t>
            </a:r>
            <a:r>
              <a:rPr lang="en-US" sz="2000" b="1" dirty="0"/>
              <a:t> route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000" dirty="0"/>
              <a:t>10.0.0.0/8 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/>
              <a:t>, 3 subnets, 2 masks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C        10.1.1.0/30 is directly connected, Serial0/0/0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L        10.1.1.1/32 is directly connected, Serial0/0/0</a:t>
            </a:r>
            <a:endParaRPr lang="en-AU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R </a:t>
            </a:r>
            <a:r>
              <a:rPr lang="en-US" sz="2000" dirty="0"/>
              <a:t>       10.2.2.0/30 [120/1] via 10.1.1.2, 00:00:21, Serial0/0/0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000" dirty="0"/>
              <a:t>172.30.0.0/16 is </a:t>
            </a:r>
            <a:r>
              <a:rPr lang="en-US" sz="2000" dirty="0">
                <a:solidFill>
                  <a:srgbClr val="3333FF"/>
                </a:solidFill>
              </a:rPr>
              <a:t>variably subnetted, </a:t>
            </a:r>
            <a:r>
              <a:rPr lang="en-US" sz="2000" dirty="0"/>
              <a:t>2 subnets, 2 masks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C        172.30.10.0/24 is directly connected, FastEthernet0/1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L        172.30.10.1/32 is directly connected, FastEthernet0/1</a:t>
            </a: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2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R2 Router  - 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785225" cy="5040560"/>
          </a:xfrm>
        </p:spPr>
        <p:txBody>
          <a:bodyPr/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TNE20002/TNE70003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3366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174" y="980728"/>
            <a:ext cx="849694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R2# </a:t>
            </a:r>
            <a:r>
              <a:rPr lang="en-US" sz="2000" b="1" dirty="0">
                <a:solidFill>
                  <a:schemeClr val="tx2"/>
                </a:solidFill>
              </a:rPr>
              <a:t>show </a:t>
            </a:r>
            <a:r>
              <a:rPr lang="en-US" sz="2000" b="1" dirty="0" err="1">
                <a:solidFill>
                  <a:schemeClr val="tx2"/>
                </a:solidFill>
              </a:rPr>
              <a:t>ip</a:t>
            </a:r>
            <a:r>
              <a:rPr lang="en-US" sz="2000" b="1" dirty="0">
                <a:solidFill>
                  <a:schemeClr val="tx2"/>
                </a:solidFill>
              </a:rPr>
              <a:t> route</a:t>
            </a:r>
            <a:endParaRPr lang="en-AU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10.0.0.0/8 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>
                <a:solidFill>
                  <a:schemeClr val="tx2"/>
                </a:solidFill>
              </a:rPr>
              <a:t>, 4 subnets, 2 masks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10.1.1.0/30 is directly connected, Serial0/0/0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L        10.1.1.2/32 is directly connected, Serial0/0/0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10.2.2.0/30 is directly connected, Serial0/0/1</a:t>
            </a:r>
          </a:p>
          <a:p>
            <a:r>
              <a:rPr lang="en-US" sz="2000" dirty="0">
                <a:solidFill>
                  <a:schemeClr val="tx2"/>
                </a:solidFill>
              </a:rPr>
              <a:t>L        10.2.2.2/32 is directly connected, Serial0/0/1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pt-PT" sz="2000" dirty="0">
                <a:solidFill>
                  <a:srgbClr val="3333FF"/>
                </a:solidFill>
              </a:rPr>
              <a:t>R </a:t>
            </a:r>
            <a:r>
              <a:rPr lang="pt-PT" sz="2000" dirty="0">
                <a:solidFill>
                  <a:schemeClr val="tx2"/>
                </a:solidFill>
              </a:rPr>
              <a:t>    172.30.0.0/16 [120/1] via 10.2.2.1, 00:00:23, Serial0/0/1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pt-PT" sz="2000" dirty="0">
                <a:solidFill>
                  <a:schemeClr val="tx2"/>
                </a:solidFill>
              </a:rPr>
              <a:t>                    [120/1] via 10.1.1.1, 00:00:09, Serial0/0/0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209.165.201.0/24 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>
                <a:solidFill>
                  <a:schemeClr val="tx2"/>
                </a:solidFill>
              </a:rPr>
              <a:t>, 2 subnets, 2 masks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209.165.201.0/24 is directly connected, FastEthernet0/0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L         209.165.201.1/32 is directly connected, FastEthernet0/0</a:t>
            </a:r>
            <a:endParaRPr lang="en-AU" sz="2000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7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R3 Router  - 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R3# </a:t>
            </a:r>
            <a:r>
              <a:rPr lang="en-US" sz="2000" b="1" dirty="0"/>
              <a:t>show </a:t>
            </a:r>
            <a:r>
              <a:rPr lang="en-US" sz="2000" b="1" dirty="0" err="1"/>
              <a:t>ip</a:t>
            </a:r>
            <a:r>
              <a:rPr lang="en-US" sz="2000" b="1" dirty="0"/>
              <a:t> route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200" dirty="0"/>
              <a:t>      10.0.0.0/8 is </a:t>
            </a:r>
            <a:r>
              <a:rPr lang="en-US" sz="2200" dirty="0">
                <a:solidFill>
                  <a:srgbClr val="3333FF"/>
                </a:solidFill>
              </a:rPr>
              <a:t>variably subnetted</a:t>
            </a:r>
            <a:r>
              <a:rPr lang="en-US" sz="2200" dirty="0"/>
              <a:t>, 3 subnets, 2 masks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C        10.2.2.0/30 is directly connected, Serial0/0/1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L        10.2.2.1/32 is directly connected, Serial0/0/1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3333FF"/>
                </a:solidFill>
              </a:rPr>
              <a:t>R</a:t>
            </a:r>
            <a:r>
              <a:rPr lang="en-US" sz="2200" dirty="0"/>
              <a:t>        10.1.1.0/30 [120/1] via 10.2.2.2, 00:00:23, Serial0/0/1</a:t>
            </a: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US" sz="2200" dirty="0"/>
              <a:t>      172.30.0.0/16 is </a:t>
            </a:r>
            <a:r>
              <a:rPr lang="en-US" sz="2200" dirty="0">
                <a:solidFill>
                  <a:srgbClr val="3333FF"/>
                </a:solidFill>
              </a:rPr>
              <a:t>variably subnetted</a:t>
            </a:r>
            <a:r>
              <a:rPr lang="en-US" sz="2200" dirty="0"/>
              <a:t>, 2 subnets, 2 masks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C        172.30.30.0/24 is directly connected, FastEthernet0/1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L        172.30.30.1/32 is directly connected, FastEthernet0/1</a:t>
            </a:r>
            <a:endParaRPr lang="en-AU" sz="22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7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619672" y="1823524"/>
            <a:ext cx="9144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923928" y="3032043"/>
            <a:ext cx="9144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732240" y="4293096"/>
            <a:ext cx="9144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7063" y="209605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9900"/>
                </a:solidFill>
              </a:rPr>
              <a:t>R1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319" y="330457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9900"/>
                </a:solidFill>
              </a:rPr>
              <a:t>R2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9631" y="45656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9900"/>
                </a:solidFill>
              </a:rPr>
              <a:t>R3</a:t>
            </a:r>
          </a:p>
        </p:txBody>
      </p:sp>
      <p:cxnSp>
        <p:nvCxnSpPr>
          <p:cNvPr id="11" name="Elbow Connector 10"/>
          <p:cNvCxnSpPr>
            <a:stCxn id="3" idx="5"/>
            <a:endCxn id="4" idx="1"/>
          </p:cNvCxnSpPr>
          <p:nvPr/>
        </p:nvCxnSpPr>
        <p:spPr bwMode="auto">
          <a:xfrm rot="16200000" flipH="1">
            <a:off x="2948030" y="2056144"/>
            <a:ext cx="561941" cy="16576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Elbow Connector 13"/>
          <p:cNvCxnSpPr>
            <a:endCxn id="4" idx="5"/>
          </p:cNvCxnSpPr>
          <p:nvPr/>
        </p:nvCxnSpPr>
        <p:spPr bwMode="auto">
          <a:xfrm rot="10800000">
            <a:off x="4704418" y="3812532"/>
            <a:ext cx="2027823" cy="7530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3" idx="2"/>
          </p:cNvCxnSpPr>
          <p:nvPr/>
        </p:nvCxnSpPr>
        <p:spPr bwMode="auto">
          <a:xfrm flipH="1">
            <a:off x="539552" y="2280724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0"/>
          </p:cNvCxnSpPr>
          <p:nvPr/>
        </p:nvCxnSpPr>
        <p:spPr bwMode="auto">
          <a:xfrm flipV="1">
            <a:off x="7189440" y="3304577"/>
            <a:ext cx="0" cy="988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759286" y="249751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9900FF"/>
                </a:solidFill>
              </a:rPr>
              <a:t>10.1.1.0/30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4088" y="4050581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9900FF"/>
                </a:solidFill>
              </a:rPr>
              <a:t>10.2.2.0/30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3101" y="2326890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.</a:t>
            </a:r>
            <a:r>
              <a:rPr lang="en-AU" sz="1200" b="1" dirty="0">
                <a:solidFill>
                  <a:srgbClr val="FF0000"/>
                </a:solidFill>
              </a:rPr>
              <a:t>1 F0/1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750" y="19158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172.30.10.0/24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17186" y="2893543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rgbClr val="FF0000"/>
                </a:solidFill>
              </a:rPr>
              <a:t>.1 S0/0/0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26655" y="2746483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rgbClr val="FF0000"/>
                </a:solidFill>
              </a:rPr>
              <a:t>.2 S0/0/0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6505" y="3676543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rgbClr val="FF0000"/>
                </a:solidFill>
              </a:rPr>
              <a:t>.2 S0/0/1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373" y="4657962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rgbClr val="FF0000"/>
                </a:solidFill>
              </a:rPr>
              <a:t>.1 S0/0/1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3398" y="302348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172.30.30.0/24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29754" y="4016097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rgbClr val="FF0000"/>
                </a:solidFill>
              </a:rPr>
              <a:t>.1 F0/1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09769" y="1124744"/>
            <a:ext cx="233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3333FF"/>
                </a:solidFill>
              </a:rPr>
              <a:t>Network Topology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491880" y="3817482"/>
            <a:ext cx="634775" cy="619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839435" y="4449727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209.165.201.0/24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7357" y="3739333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.</a:t>
            </a:r>
            <a:r>
              <a:rPr lang="en-AU" sz="1200" b="1" dirty="0">
                <a:solidFill>
                  <a:srgbClr val="FF0000"/>
                </a:solidFill>
              </a:rPr>
              <a:t>1 F0/0</a:t>
            </a:r>
          </a:p>
        </p:txBody>
      </p:sp>
    </p:spTree>
    <p:extLst>
      <p:ext uri="{BB962C8B-B14F-4D97-AF65-F5344CB8AC3E}">
        <p14:creationId xmlns:p14="http://schemas.microsoft.com/office/powerpoint/2010/main" val="2412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Questions - R2 Routing Table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What does </a:t>
            </a:r>
            <a:r>
              <a:rPr lang="en-US" sz="1600" dirty="0">
                <a:solidFill>
                  <a:srgbClr val="3333FF"/>
                </a:solidFill>
              </a:rPr>
              <a:t>variably subnetted </a:t>
            </a:r>
            <a:r>
              <a:rPr lang="en-US" sz="1600" dirty="0"/>
              <a:t>mean ?</a:t>
            </a: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  Using VLSM</a:t>
            </a:r>
          </a:p>
          <a:p>
            <a:pPr marL="457200" lvl="1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1600" kern="1200" dirty="0">
                <a:solidFill>
                  <a:srgbClr val="3333FF"/>
                </a:solidFill>
                <a:latin typeface="Arial" charset="0"/>
              </a:rPr>
              <a:t>    </a:t>
            </a:r>
            <a:r>
              <a:rPr lang="pt-PT" sz="1600" kern="1200" dirty="0">
                <a:latin typeface="Arial" charset="0"/>
              </a:rPr>
              <a:t> R     </a:t>
            </a:r>
            <a:r>
              <a:rPr lang="pt-PT" sz="1600" kern="1200" dirty="0">
                <a:solidFill>
                  <a:srgbClr val="000000"/>
                </a:solidFill>
                <a:latin typeface="Arial" charset="0"/>
              </a:rPr>
              <a:t>172.30.0.0/16 [120/1] via 10.2.2.1, 00:00:23, Serial0/0/1</a:t>
            </a:r>
            <a:endParaRPr lang="en-AU" sz="1600" kern="1200" dirty="0">
              <a:solidFill>
                <a:srgbClr val="000000"/>
              </a:solidFill>
              <a:latin typeface="Arial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1600" kern="1200" dirty="0">
                <a:solidFill>
                  <a:srgbClr val="000000"/>
                </a:solidFill>
                <a:latin typeface="Arial" charset="0"/>
              </a:rPr>
              <a:t>                                    [120/1] via 10.1.1.1, 00:00:09, Serial0/0/0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1600" kern="1200" dirty="0">
                <a:solidFill>
                  <a:srgbClr val="000000"/>
                </a:solidFill>
                <a:latin typeface="Arial" charset="0"/>
              </a:rPr>
              <a:t>    </a:t>
            </a:r>
          </a:p>
          <a:p>
            <a:pPr lvl="1">
              <a:spcBef>
                <a:spcPct val="0"/>
              </a:spcBef>
              <a:buClrTx/>
            </a:pPr>
            <a:r>
              <a:rPr lang="pt-PT" sz="1600" kern="1200" dirty="0">
                <a:solidFill>
                  <a:srgbClr val="3333FF"/>
                </a:solidFill>
                <a:latin typeface="Arial" charset="0"/>
              </a:rPr>
              <a:t>What does R tell Us ?</a:t>
            </a:r>
          </a:p>
          <a:p>
            <a:pPr lvl="2">
              <a:spcBef>
                <a:spcPct val="0"/>
              </a:spcBef>
              <a:buClrTx/>
            </a:pPr>
            <a:r>
              <a:rPr lang="pt-PT" sz="1600" kern="1200" dirty="0">
                <a:solidFill>
                  <a:srgbClr val="000000"/>
                </a:solidFill>
                <a:latin typeface="Arial" charset="0"/>
              </a:rPr>
              <a:t>Routing protocol is RIP</a:t>
            </a:r>
          </a:p>
          <a:p>
            <a:pPr lvl="1">
              <a:spcBef>
                <a:spcPct val="0"/>
              </a:spcBef>
              <a:buClrTx/>
            </a:pPr>
            <a:r>
              <a:rPr lang="pt-PT" sz="1600" kern="1200" dirty="0">
                <a:solidFill>
                  <a:srgbClr val="3333FF"/>
                </a:solidFill>
                <a:latin typeface="Arial" charset="0"/>
              </a:rPr>
              <a:t>What does    [120/1]     tell Us ?</a:t>
            </a:r>
          </a:p>
          <a:p>
            <a:pPr lvl="2">
              <a:spcBef>
                <a:spcPct val="0"/>
              </a:spcBef>
              <a:buClrTx/>
            </a:pPr>
            <a:r>
              <a:rPr lang="pt-PT" sz="1400" kern="1200" dirty="0">
                <a:solidFill>
                  <a:srgbClr val="000000"/>
                </a:solidFill>
                <a:latin typeface="Arial" charset="0"/>
              </a:rPr>
              <a:t>120 Administrative Distance</a:t>
            </a:r>
          </a:p>
          <a:p>
            <a:pPr lvl="2">
              <a:spcBef>
                <a:spcPct val="0"/>
              </a:spcBef>
              <a:buClrTx/>
            </a:pPr>
            <a:r>
              <a:rPr lang="pt-PT" sz="1400" kern="1200" dirty="0">
                <a:solidFill>
                  <a:srgbClr val="000000"/>
                </a:solidFill>
                <a:latin typeface="Arial" charset="0"/>
              </a:rPr>
              <a:t>Hop Count</a:t>
            </a:r>
          </a:p>
          <a:p>
            <a:pPr lvl="1">
              <a:spcBef>
                <a:spcPct val="0"/>
              </a:spcBef>
              <a:buClrTx/>
            </a:pPr>
            <a:r>
              <a:rPr lang="pt-PT" sz="1600" kern="1200" dirty="0">
                <a:solidFill>
                  <a:srgbClr val="FF0000"/>
                </a:solidFill>
                <a:latin typeface="Arial" charset="0"/>
              </a:rPr>
              <a:t>What does   00:00:23   tell Us ?</a:t>
            </a:r>
          </a:p>
          <a:p>
            <a:pPr lvl="2">
              <a:spcBef>
                <a:spcPct val="0"/>
              </a:spcBef>
              <a:buClrTx/>
            </a:pPr>
            <a:r>
              <a:rPr lang="pt-PT" sz="1400" kern="1200" dirty="0">
                <a:solidFill>
                  <a:srgbClr val="FF0000"/>
                </a:solidFill>
                <a:latin typeface="Arial" charset="0"/>
              </a:rPr>
              <a:t>7 secs until next update</a:t>
            </a:r>
          </a:p>
          <a:p>
            <a:pPr lvl="1">
              <a:spcBef>
                <a:spcPct val="0"/>
              </a:spcBef>
              <a:buClrTx/>
            </a:pPr>
            <a:r>
              <a:rPr lang="pt-PT" sz="1600" kern="1200" dirty="0">
                <a:solidFill>
                  <a:srgbClr val="3333FF"/>
                </a:solidFill>
                <a:latin typeface="Arial" charset="0"/>
              </a:rPr>
              <a:t>Why are RIP updates from 172.30.0.0/16 coming from  two different interfaces ?</a:t>
            </a:r>
          </a:p>
          <a:p>
            <a:pPr lvl="2">
              <a:spcBef>
                <a:spcPct val="0"/>
              </a:spcBef>
              <a:buClrTx/>
            </a:pPr>
            <a:r>
              <a:rPr lang="pt-PT" sz="1400" kern="1200" dirty="0">
                <a:solidFill>
                  <a:srgbClr val="000000"/>
                </a:solidFill>
                <a:latin typeface="Arial" charset="0"/>
              </a:rPr>
              <a:t>R1 and R2 have 172.30.0.0 subnets</a:t>
            </a:r>
          </a:p>
          <a:p>
            <a:pPr lvl="2">
              <a:spcBef>
                <a:spcPct val="0"/>
              </a:spcBef>
              <a:buClrTx/>
            </a:pPr>
            <a:endParaRPr lang="pt-PT" sz="1200" kern="1200" dirty="0">
              <a:solidFill>
                <a:srgbClr val="000000"/>
              </a:solidFill>
              <a:latin typeface="Arial" charset="0"/>
            </a:endParaRPr>
          </a:p>
          <a:p>
            <a:pPr marL="0" lvl="1" indent="0">
              <a:spcBef>
                <a:spcPct val="0"/>
              </a:spcBef>
              <a:buClrTx/>
              <a:buNone/>
            </a:pPr>
            <a:endParaRPr lang="pt-PT" sz="1600" kern="1200" dirty="0">
              <a:solidFill>
                <a:srgbClr val="000000"/>
              </a:solidFill>
              <a:latin typeface="Arial" charset="0"/>
            </a:endParaRPr>
          </a:p>
          <a:p>
            <a:pPr marL="342900" lvl="1" indent="-342900">
              <a:spcBef>
                <a:spcPct val="0"/>
              </a:spcBef>
              <a:buClrTx/>
            </a:pPr>
            <a:endParaRPr lang="en-AU" sz="1600" kern="12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</a:pPr>
            <a:endParaRPr lang="en-US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pt-PT" kern="1200" dirty="0">
              <a:solidFill>
                <a:srgbClr val="000000"/>
              </a:solidFill>
              <a:latin typeface="Arial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1130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CAIA Template</Template>
  <TotalTime>4155</TotalTime>
  <Words>668</Words>
  <Application>Microsoft Office PowerPoint</Application>
  <PresentationFormat>On-screen Show (4:3)</PresentationFormat>
  <Paragraphs>155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CAIA Template</vt:lpstr>
      <vt:lpstr>PowerPoint Presentation</vt:lpstr>
      <vt:lpstr>Network Topology Exercise A</vt:lpstr>
      <vt:lpstr>Routing Table Entries – show ip route</vt:lpstr>
      <vt:lpstr>Tasks</vt:lpstr>
      <vt:lpstr>R1 Router  - Routing Table</vt:lpstr>
      <vt:lpstr>R2 Router  - Routing Table</vt:lpstr>
      <vt:lpstr>R3 Router  - Routing Table</vt:lpstr>
      <vt:lpstr>PowerPoint Presentation</vt:lpstr>
      <vt:lpstr>Questions - R2 Routing Table</vt:lpstr>
      <vt:lpstr>Questions – R1 Routing Table</vt:lpstr>
      <vt:lpstr>Questions – R1and R3 Routing Table</vt:lpstr>
    </vt:vector>
  </TitlesOfParts>
  <Company>Swinburne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HET104 – Lan Principles</dc:title>
  <dc:creator>CAIA</dc:creator>
  <cp:lastModifiedBy>TRAN ANH THU PHAM</cp:lastModifiedBy>
  <cp:revision>254</cp:revision>
  <cp:lastPrinted>2017-08-09T03:25:49Z</cp:lastPrinted>
  <dcterms:created xsi:type="dcterms:W3CDTF">2006-06-26T10:46:41Z</dcterms:created>
  <dcterms:modified xsi:type="dcterms:W3CDTF">2024-10-15T07:51:39Z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