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89" r:id="rId2"/>
    <p:sldId id="279" r:id="rId3"/>
    <p:sldId id="257" r:id="rId4"/>
    <p:sldId id="287" r:id="rId5"/>
    <p:sldId id="270" r:id="rId6"/>
    <p:sldId id="272" r:id="rId7"/>
    <p:sldId id="288" r:id="rId8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>
        <p:scale>
          <a:sx n="82" d="100"/>
          <a:sy n="82" d="100"/>
        </p:scale>
        <p:origin x="198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Thu Pham" userId="93ecc73a5cd62a30" providerId="LiveId" clId="{968CFDAB-1E81-42B2-8ABA-15EE8FE9276D}"/>
    <pc:docChg chg="modSld">
      <pc:chgData name="Tran Anh Thu Pham" userId="93ecc73a5cd62a30" providerId="LiveId" clId="{968CFDAB-1E81-42B2-8ABA-15EE8FE9276D}" dt="2024-10-17T03:01:22.293" v="6" actId="20577"/>
      <pc:docMkLst>
        <pc:docMk/>
      </pc:docMkLst>
      <pc:sldChg chg="modSp mod">
        <pc:chgData name="Tran Anh Thu Pham" userId="93ecc73a5cd62a30" providerId="LiveId" clId="{968CFDAB-1E81-42B2-8ABA-15EE8FE9276D}" dt="2024-10-15T10:11:03.039" v="1" actId="207"/>
        <pc:sldMkLst>
          <pc:docMk/>
          <pc:sldMk cId="3948928362" sldId="272"/>
        </pc:sldMkLst>
        <pc:spChg chg="mod">
          <ac:chgData name="Tran Anh Thu Pham" userId="93ecc73a5cd62a30" providerId="LiveId" clId="{968CFDAB-1E81-42B2-8ABA-15EE8FE9276D}" dt="2024-10-15T10:11:03.039" v="1" actId="207"/>
          <ac:spMkLst>
            <pc:docMk/>
            <pc:sldMk cId="3948928362" sldId="272"/>
            <ac:spMk id="3" creationId="{00000000-0000-0000-0000-000000000000}"/>
          </ac:spMkLst>
        </pc:spChg>
      </pc:sldChg>
      <pc:sldChg chg="modSp mod">
        <pc:chgData name="Tran Anh Thu Pham" userId="93ecc73a5cd62a30" providerId="LiveId" clId="{968CFDAB-1E81-42B2-8ABA-15EE8FE9276D}" dt="2024-10-17T03:01:22.293" v="6" actId="20577"/>
        <pc:sldMkLst>
          <pc:docMk/>
          <pc:sldMk cId="1617303109" sldId="288"/>
        </pc:sldMkLst>
        <pc:spChg chg="mod">
          <ac:chgData name="Tran Anh Thu Pham" userId="93ecc73a5cd62a30" providerId="LiveId" clId="{968CFDAB-1E81-42B2-8ABA-15EE8FE9276D}" dt="2024-10-17T03:01:22.293" v="6" actId="20577"/>
          <ac:spMkLst>
            <pc:docMk/>
            <pc:sldMk cId="1617303109" sldId="2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/>
          <a:lstStyle>
            <a:lvl1pPr algn="r">
              <a:defRPr sz="1200"/>
            </a:lvl1pPr>
          </a:lstStyle>
          <a:p>
            <a:fld id="{717D84C2-0176-42DE-BEF0-0E2980AB7B0B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9" tIns="45564" rIns="91129" bIns="4556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129" tIns="45564" rIns="91129" bIns="455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7"/>
            <a:ext cx="2945659" cy="493633"/>
          </a:xfrm>
          <a:prstGeom prst="rect">
            <a:avLst/>
          </a:prstGeom>
        </p:spPr>
        <p:txBody>
          <a:bodyPr vert="horz" lIns="91129" tIns="45564" rIns="91129" bIns="45564" rtlCol="0" anchor="b"/>
          <a:lstStyle>
            <a:lvl1pPr algn="r">
              <a:defRPr sz="1200"/>
            </a:lvl1pPr>
          </a:lstStyle>
          <a:p>
            <a:fld id="{5390072D-4747-4E4C-80A8-36B29E3DE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71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1DB-540B-4665-83E3-DE0C6CBC6919}" type="datetime1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3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E62-A4EA-419C-A4B9-EA1EAA26F30A}" type="datetime1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6C07-0C8B-493C-AE67-F657412E4F51}" type="datetime1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0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E7CB-DFB9-4EF4-B1A5-A2A3B1FD3F10}" type="datetime1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9EFF-8271-4222-84F3-8D432300DCED}" type="datetime1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21F-B9A0-4CFB-8F16-D477635827E4}" type="datetime1">
              <a:rPr lang="en-AU" smtClean="0"/>
              <a:t>17/10/2024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0F4C-8918-41D0-A9DE-8E10C4C12707}" type="datetime1">
              <a:rPr lang="en-AU" smtClean="0"/>
              <a:t>17/10/2024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6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DD03-4D8B-499A-8223-058C10CE3241}" type="datetime1">
              <a:rPr lang="en-AU" smtClean="0"/>
              <a:t>17/10/2024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45FB-7D9C-4802-BA50-395D9288A271}" type="datetime1">
              <a:rPr lang="en-AU" smtClean="0"/>
              <a:t>17/10/2024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DDD-48A7-491C-B3D8-2D75FF936695}" type="datetime1">
              <a:rPr lang="en-AU" smtClean="0"/>
              <a:t>17/10/2024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906B-66BE-4167-A0B8-A815FB126C74}" type="datetime1">
              <a:rPr lang="en-AU" smtClean="0"/>
              <a:t>17/10/2024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F1AE-5B8E-413B-A699-C7AA764F5976}" type="datetime1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89640" cy="864096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ea typeface="Calibri"/>
                <a:cs typeface="Arial"/>
              </a:rPr>
              <a:t>Network Topology Exercise  C V1.0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Overview</a:t>
            </a:r>
          </a:p>
          <a:p>
            <a:endParaRPr lang="en-AU" sz="2400" dirty="0"/>
          </a:p>
          <a:p>
            <a:r>
              <a:rPr lang="en-AU" sz="2000" dirty="0"/>
              <a:t>You have been given the routing tables of six routers:  Melbourne, Sydney, Perth, Hobart, Darwin and Adelaide</a:t>
            </a:r>
          </a:p>
          <a:p>
            <a:endParaRPr lang="en-AU" sz="2000" dirty="0"/>
          </a:p>
          <a:p>
            <a:r>
              <a:rPr lang="en-AU" sz="2000" dirty="0"/>
              <a:t>Given the information provided in each of the router’s routing table you will be required to complete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 Create a Network Topology Diagram, refer page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Answer questions, refer  page 6, regarding the Topology Diagram and Routing Tables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49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360040"/>
          </a:xfrm>
        </p:spPr>
        <p:txBody>
          <a:bodyPr>
            <a:normAutofit fontScale="90000"/>
          </a:bodyPr>
          <a:lstStyle/>
          <a:p>
            <a:r>
              <a:rPr lang="en-AU" sz="2000" dirty="0"/>
              <a:t>Task 1 - Create a Network Topology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2160240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AU" sz="1200" dirty="0"/>
              <a:t>Refer to the  sample Network Topology Diagram Layout below,  </a:t>
            </a:r>
            <a:r>
              <a:rPr lang="en-AU" sz="1200" b="1" dirty="0"/>
              <a:t>your answer must conform with the Drawing Symbols and Layout</a:t>
            </a:r>
            <a:r>
              <a:rPr lang="en-AU" sz="1200" dirty="0"/>
              <a:t>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1200" dirty="0"/>
              <a:t>Refer to the Routing Tables, which contain the information needed to create your diagram.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1200" dirty="0"/>
              <a:t>On your diagram show the following:</a:t>
            </a:r>
            <a:endParaRPr lang="en-AU" sz="1100" dirty="0"/>
          </a:p>
          <a:p>
            <a:pPr marL="857250" lvl="1" indent="-342900">
              <a:buFont typeface="+mj-lt"/>
              <a:buAutoNum type="alphaLcPeriod"/>
            </a:pPr>
            <a:r>
              <a:rPr lang="en-AU" sz="1100" dirty="0">
                <a:solidFill>
                  <a:srgbClr val="7030A0"/>
                </a:solidFill>
              </a:rPr>
              <a:t>all interfaces,  serial, fastethernet and loopback,  on each router </a:t>
            </a:r>
            <a:endParaRPr lang="en-AU" sz="1100" dirty="0"/>
          </a:p>
          <a:p>
            <a:pPr marL="857250" lvl="1" indent="-342900">
              <a:buFont typeface="+mj-lt"/>
              <a:buAutoNum type="alphaLcPeriod"/>
            </a:pPr>
            <a:r>
              <a:rPr lang="en-AU" sz="1100" dirty="0">
                <a:solidFill>
                  <a:srgbClr val="00B050"/>
                </a:solidFill>
              </a:rPr>
              <a:t>all  Links - serial links between routers and links to LANs  </a:t>
            </a:r>
            <a:endParaRPr lang="en-AU" sz="1100" b="1" dirty="0">
              <a:solidFill>
                <a:srgbClr val="7030A0"/>
              </a:solidFill>
            </a:endParaRPr>
          </a:p>
          <a:p>
            <a:pPr marL="857250" lvl="1" indent="-342900">
              <a:buFont typeface="+mj-lt"/>
              <a:buAutoNum type="alphaLcPeriod"/>
            </a:pPr>
            <a:r>
              <a:rPr lang="en-AU" sz="1100" b="1" dirty="0">
                <a:solidFill>
                  <a:srgbClr val="00B0F0"/>
                </a:solidFill>
              </a:rPr>
              <a:t>all network addresses with prefix</a:t>
            </a:r>
            <a:endParaRPr lang="en-AU" sz="1100" dirty="0"/>
          </a:p>
          <a:p>
            <a:pPr marL="514350" lvl="1" indent="0">
              <a:buNone/>
            </a:pPr>
            <a:endParaRPr lang="en-AU" sz="11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2</a:t>
            </a:fld>
            <a:endParaRPr lang="en-AU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555776" y="3754720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b="1" dirty="0"/>
              <a:t>Rx</a:t>
            </a:r>
            <a:endParaRPr lang="en-AU" sz="1050" b="1" dirty="0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821601" y="394882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b="1" dirty="0"/>
              <a:t>Rx</a:t>
            </a:r>
            <a:endParaRPr lang="en-AU" sz="1050" b="1" dirty="0"/>
          </a:p>
        </p:txBody>
      </p:sp>
      <p:cxnSp>
        <p:nvCxnSpPr>
          <p:cNvPr id="31" name="Elbow Connector 30"/>
          <p:cNvCxnSpPr>
            <a:stCxn id="29" idx="6"/>
            <a:endCxn id="30" idx="2"/>
          </p:cNvCxnSpPr>
          <p:nvPr/>
        </p:nvCxnSpPr>
        <p:spPr>
          <a:xfrm>
            <a:off x="3419376" y="4150801"/>
            <a:ext cx="2402225" cy="1941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2"/>
          </p:cNvCxnSpPr>
          <p:nvPr/>
        </p:nvCxnSpPr>
        <p:spPr>
          <a:xfrm flipH="1">
            <a:off x="1691432" y="4150801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91432" y="3818505"/>
            <a:ext cx="0" cy="68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49392" y="3511831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Serial  Link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018" y="398735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95219" y="4804514"/>
            <a:ext cx="511679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S0/0/0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H="1" flipV="1">
            <a:off x="3419379" y="4135600"/>
            <a:ext cx="231680" cy="6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4996" y="3420243"/>
            <a:ext cx="511679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S0/0/1</a:t>
            </a:r>
          </a:p>
        </p:txBody>
      </p:sp>
      <p:cxnSp>
        <p:nvCxnSpPr>
          <p:cNvPr id="39" name="Straight Arrow Connector 38"/>
          <p:cNvCxnSpPr>
            <a:endCxn id="30" idx="2"/>
          </p:cNvCxnSpPr>
          <p:nvPr/>
        </p:nvCxnSpPr>
        <p:spPr>
          <a:xfrm>
            <a:off x="5749593" y="3653288"/>
            <a:ext cx="72008" cy="69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35173" y="3026750"/>
            <a:ext cx="460382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Fa0/0</a:t>
            </a:r>
          </a:p>
        </p:txBody>
      </p:sp>
      <p:cxnSp>
        <p:nvCxnSpPr>
          <p:cNvPr id="41" name="Straight Arrow Connector 40"/>
          <p:cNvCxnSpPr>
            <a:stCxn id="40" idx="2"/>
            <a:endCxn id="29" idx="2"/>
          </p:cNvCxnSpPr>
          <p:nvPr/>
        </p:nvCxnSpPr>
        <p:spPr>
          <a:xfrm flipH="1">
            <a:off x="2555776" y="3257582"/>
            <a:ext cx="9588" cy="893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60088" y="4804514"/>
            <a:ext cx="460382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Fa0/1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287169" y="4743203"/>
            <a:ext cx="38488" cy="65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9213" y="540301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0" idx="4"/>
          </p:cNvCxnSpPr>
          <p:nvPr/>
        </p:nvCxnSpPr>
        <p:spPr>
          <a:xfrm flipH="1" flipV="1">
            <a:off x="6253401" y="4740990"/>
            <a:ext cx="792336" cy="157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94869" y="547502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4977" y="4292966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77585" y="5741260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60573" y="3819608"/>
            <a:ext cx="1346844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900" b="1" dirty="0">
                <a:solidFill>
                  <a:srgbClr val="00B0F0"/>
                </a:solidFill>
              </a:rPr>
              <a:t>Network Address/Prefix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017" y="5433483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0000FF"/>
                </a:solidFill>
              </a:rPr>
              <a:t>Task 1 - Network Topology Diagram Layout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9940" y="3717996"/>
            <a:ext cx="10086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900" b="1" dirty="0">
                <a:solidFill>
                  <a:srgbClr val="7030A0"/>
                </a:solidFill>
              </a:rPr>
              <a:t>Loopback 0</a:t>
            </a:r>
          </a:p>
          <a:p>
            <a:pPr algn="ctr"/>
            <a:r>
              <a:rPr lang="en-AU" sz="900" b="1" dirty="0">
                <a:solidFill>
                  <a:srgbClr val="00B0F0"/>
                </a:solidFill>
              </a:rPr>
              <a:t>ip address/prefix</a:t>
            </a:r>
          </a:p>
        </p:txBody>
      </p:sp>
      <p:cxnSp>
        <p:nvCxnSpPr>
          <p:cNvPr id="51" name="Straight Arrow Connector 50"/>
          <p:cNvCxnSpPr>
            <a:stCxn id="28" idx="1"/>
            <a:endCxn id="30" idx="7"/>
          </p:cNvCxnSpPr>
          <p:nvPr/>
        </p:nvCxnSpPr>
        <p:spPr>
          <a:xfrm flipH="1">
            <a:off x="6558730" y="3902662"/>
            <a:ext cx="181210" cy="16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16742"/>
            <a:ext cx="3643149" cy="19236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Melbourne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</a:p>
          <a:p>
            <a:endParaRPr lang="en-AU" sz="1050" dirty="0"/>
          </a:p>
          <a:p>
            <a:r>
              <a:rPr lang="en-AU" sz="1050" dirty="0"/>
              <a:t>Gateway of last resort is not set</a:t>
            </a:r>
          </a:p>
          <a:p>
            <a:endParaRPr lang="en-AU" sz="1050" dirty="0"/>
          </a:p>
          <a:p>
            <a:r>
              <a:rPr lang="en-AU" sz="1050" dirty="0"/>
              <a:t>     105.0.0.0/28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105.1.1.0 is directly connected, FastEthernet0/0</a:t>
            </a:r>
          </a:p>
          <a:p>
            <a:r>
              <a:rPr lang="en-AU" sz="1050" dirty="0"/>
              <a:t>     165.5.0.0/30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165.5.5.0 is directly connected, Serial0/0/0</a:t>
            </a:r>
          </a:p>
          <a:p>
            <a:r>
              <a:rPr lang="en-AU" sz="1050" dirty="0"/>
              <a:t>S    172.16.0.0/16 is directly connected, Serial0/0/0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234" y="3762171"/>
            <a:ext cx="4835932" cy="256993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Perth Routing Table</a:t>
            </a:r>
            <a:endParaRPr lang="en-AU" sz="140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172.16.40.105 to network 0.0.0.0</a:t>
            </a:r>
          </a:p>
          <a:p>
            <a:endParaRPr lang="en-AU" sz="1050" dirty="0"/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C       172.16.0.0/19 is directly connected, FastEthernet0/0</a:t>
            </a:r>
          </a:p>
          <a:p>
            <a:r>
              <a:rPr lang="en-AU" sz="1050" dirty="0"/>
              <a:t>D       172.16.36.0/23 [90/2172416] via 172.16.40.102, 00:09:40, Serial0/0/0</a:t>
            </a:r>
          </a:p>
          <a:p>
            <a:r>
              <a:rPr lang="en-AU" sz="1050" dirty="0"/>
              <a:t>D       172.16.39.0/24 [90/2172416] via 172.16.40.102, 00:04:53, Serial0/0/0</a:t>
            </a:r>
          </a:p>
          <a:p>
            <a:r>
              <a:rPr lang="en-AU" sz="1050" dirty="0"/>
              <a:t>D       172.16.40.64/27 [90/2297856] via 172.16.40.105, 00:22:55, Serial0/0/1</a:t>
            </a:r>
          </a:p>
          <a:p>
            <a:r>
              <a:rPr lang="en-AU" sz="1050" dirty="0"/>
              <a:t>D       172.16.40.96/30 [90/2681856] via 172.16.40.105, 00:22:11, Serial0/0/1</a:t>
            </a:r>
          </a:p>
          <a:p>
            <a:r>
              <a:rPr lang="en-AU" sz="1050" dirty="0"/>
              <a:t>C       172.16.40.100/30 is directly connected, Serial0/0/0</a:t>
            </a:r>
          </a:p>
          <a:p>
            <a:r>
              <a:rPr lang="en-AU" sz="1050" dirty="0"/>
              <a:t>C       172.16.40.104/30 is directly connected, Serial0/0/1</a:t>
            </a:r>
          </a:p>
          <a:p>
            <a:r>
              <a:rPr lang="en-AU" sz="1050" dirty="0"/>
              <a:t>D*EX 0.0.0.0/0 [170/7289856] via 172.16.40.105, 00:00:52, Serial0/0/1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771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3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403110" y="516742"/>
            <a:ext cx="4740890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Sydney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0.0.0.0 to network 0.0.0.0</a:t>
            </a:r>
          </a:p>
          <a:p>
            <a:endParaRPr lang="en-AU" sz="1050" dirty="0"/>
          </a:p>
          <a:p>
            <a:r>
              <a:rPr lang="en-AU" sz="1050" dirty="0"/>
              <a:t>     165.5.0.0/30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165.5.5.0 is directly connected, Serial0/0/1</a:t>
            </a:r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D       172.16.0.0/19 [90/2172416] via 172.16.40.106, 00:22:14, Serial0/2/0</a:t>
            </a:r>
          </a:p>
          <a:p>
            <a:r>
              <a:rPr lang="en-AU" sz="1050" dirty="0"/>
              <a:t>D       172.16.36.0/23 [90/2684416] via 172.16.40.106, 00:08:59, Serial0/2/0</a:t>
            </a:r>
          </a:p>
          <a:p>
            <a:r>
              <a:rPr lang="en-AU" sz="1050" dirty="0"/>
              <a:t>D       172.16.39.0/24 [90/2684416] via 172.16.40.106, 00:04:11, Serial0/2/0</a:t>
            </a:r>
          </a:p>
          <a:p>
            <a:r>
              <a:rPr lang="en-AU" sz="1050" dirty="0"/>
              <a:t>C       172.16.40.64/27 is directly connected, Loopback0</a:t>
            </a:r>
          </a:p>
          <a:p>
            <a:r>
              <a:rPr lang="en-AU" sz="1050" dirty="0"/>
              <a:t>C       172.16.40.96/30 is directly connected, Serial0/1/1</a:t>
            </a:r>
          </a:p>
          <a:p>
            <a:r>
              <a:rPr lang="en-AU" sz="1050" dirty="0"/>
              <a:t>D       172.16.40.100/30 [90/2681856] via 172.16.40.106, 00:18:28, Serial0/2/0</a:t>
            </a:r>
          </a:p>
          <a:p>
            <a:r>
              <a:rPr lang="en-AU" sz="1050" dirty="0"/>
              <a:t>C       172.16.40.104/30 is directly connected, Serial0/2/0</a:t>
            </a:r>
          </a:p>
          <a:p>
            <a:r>
              <a:rPr lang="en-AU" sz="1050" dirty="0"/>
              <a:t>S*   0.0.0.0/0 is directly connected, Serial0/0/1</a:t>
            </a:r>
          </a:p>
        </p:txBody>
      </p:sp>
    </p:spTree>
    <p:extLst>
      <p:ext uri="{BB962C8B-B14F-4D97-AF65-F5344CB8AC3E}">
        <p14:creationId xmlns:p14="http://schemas.microsoft.com/office/powerpoint/2010/main" val="323342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4</a:t>
            </a:fld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667488" y="516742"/>
            <a:ext cx="4476512" cy="28931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Darwin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172.16.40.101 to network 0.0.0.0</a:t>
            </a:r>
          </a:p>
          <a:p>
            <a:endParaRPr lang="en-AU" sz="1050" dirty="0"/>
          </a:p>
          <a:p>
            <a:r>
              <a:rPr lang="en-AU" sz="1050" dirty="0"/>
              <a:t>     10.0.0.0/30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10.10.10.0 is directly connected, FastEthernet0/1</a:t>
            </a:r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7 subnets, 5 masks</a:t>
            </a:r>
          </a:p>
          <a:p>
            <a:r>
              <a:rPr lang="en-AU" sz="1050" dirty="0"/>
              <a:t>D       172.16.0.0/19 [90/2172416] via 172.16.40.101, 00:21:04, Serial0/1/1</a:t>
            </a:r>
          </a:p>
          <a:p>
            <a:r>
              <a:rPr lang="en-AU" sz="1050" dirty="0"/>
              <a:t>C       172.16.36.0/23 is directly connected, FastEthernet0/0</a:t>
            </a:r>
          </a:p>
          <a:p>
            <a:r>
              <a:rPr lang="en-AU" sz="1050" dirty="0"/>
              <a:t>S       172.16.39.0/24 is directly connected, FastEthernet0/1</a:t>
            </a:r>
          </a:p>
          <a:p>
            <a:r>
              <a:rPr lang="en-AU" sz="1050" dirty="0"/>
              <a:t>D       172.16.40.64/27 [90/2809856] via 172.16.40.101, 00:21:04, Serial0/1/1</a:t>
            </a:r>
          </a:p>
          <a:p>
            <a:r>
              <a:rPr lang="en-AU" sz="1050" dirty="0"/>
              <a:t>D       172.16.40.96/30 [90/3193856] via 172.16.40.101, 00:21:04, Serial0/1/1</a:t>
            </a:r>
          </a:p>
          <a:p>
            <a:r>
              <a:rPr lang="en-AU" sz="1050" dirty="0"/>
              <a:t>C       172.16.40.100/30 is directly connected, Serial0/1/1</a:t>
            </a:r>
          </a:p>
          <a:p>
            <a:r>
              <a:rPr lang="en-AU" sz="1050" dirty="0"/>
              <a:t>D       172.16.40.104/30 [90/2681856] via 172.16.40.101, 00:21:04, Serial0/1/1</a:t>
            </a:r>
          </a:p>
          <a:p>
            <a:r>
              <a:rPr lang="en-AU" sz="1050" dirty="0"/>
              <a:t>D*EX 0.0.0.0/0 [170/7801856] via 172.16.40.101, 00:04:41, Serial0/1/1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2016" y="4272031"/>
            <a:ext cx="4533728" cy="16004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Adelaide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r>
              <a:rPr lang="en-AU" sz="1050" dirty="0"/>
              <a:t>Gateway of last resort is not set</a:t>
            </a:r>
          </a:p>
          <a:p>
            <a:endParaRPr lang="en-AU" sz="1050" dirty="0"/>
          </a:p>
          <a:p>
            <a:r>
              <a:rPr lang="en-AU" sz="1050" dirty="0"/>
              <a:t>     10.0.0.0/30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10.10.10.0 is directly connected, FastEthernet0/0</a:t>
            </a:r>
          </a:p>
          <a:p>
            <a:r>
              <a:rPr lang="en-AU" sz="1050" dirty="0"/>
              <a:t>     172.16.0.0/24 is </a:t>
            </a:r>
            <a:r>
              <a:rPr lang="en-AU" sz="1050" dirty="0" err="1"/>
              <a:t>subnetted</a:t>
            </a:r>
            <a:r>
              <a:rPr lang="en-AU" sz="1050" dirty="0"/>
              <a:t>, 1 subnets</a:t>
            </a:r>
          </a:p>
          <a:p>
            <a:r>
              <a:rPr lang="en-AU" sz="1050" dirty="0"/>
              <a:t>C       172.16.39.0 is directly connected, FastEthernet0/1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258" y="517609"/>
            <a:ext cx="4267742" cy="240835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Hobart Routing Table</a:t>
            </a:r>
            <a:endParaRPr lang="en-AU" sz="1050" dirty="0"/>
          </a:p>
          <a:p>
            <a:r>
              <a:rPr lang="en-AU" sz="1050" dirty="0"/>
              <a:t>Codes: C - connected, S - static, R – RIP, D - EIGRP </a:t>
            </a:r>
          </a:p>
          <a:p>
            <a:r>
              <a:rPr lang="en-AU" sz="1050" dirty="0"/>
              <a:t>* - candidate default</a:t>
            </a:r>
            <a:br>
              <a:rPr lang="en-AU" sz="1050" dirty="0"/>
            </a:br>
            <a:endParaRPr lang="en-AU" sz="1050" dirty="0"/>
          </a:p>
          <a:p>
            <a:r>
              <a:rPr lang="en-AU" sz="1050" dirty="0"/>
              <a:t>Gateway of last resort is 172.16.40.97 to network 0.0.0.0</a:t>
            </a:r>
          </a:p>
          <a:p>
            <a:endParaRPr lang="en-AU" sz="1050" dirty="0"/>
          </a:p>
          <a:p>
            <a:r>
              <a:rPr lang="en-AU" sz="1050" dirty="0"/>
              <a:t>     172.16.0.0/16 is variably </a:t>
            </a:r>
            <a:r>
              <a:rPr lang="en-AU" sz="1050" dirty="0" err="1"/>
              <a:t>subnetted</a:t>
            </a:r>
            <a:r>
              <a:rPr lang="en-AU" sz="1050" dirty="0"/>
              <a:t>, 6 subnets, 4 masks</a:t>
            </a:r>
          </a:p>
          <a:p>
            <a:r>
              <a:rPr lang="en-AU" sz="1050" dirty="0"/>
              <a:t>S       172.16.0.0/19 is directly connected, Serial0/0/1</a:t>
            </a:r>
          </a:p>
          <a:p>
            <a:r>
              <a:rPr lang="en-AU" sz="1050" dirty="0"/>
              <a:t>S       172.16.36.0/23 [1/0] via 172.16.40.97</a:t>
            </a:r>
          </a:p>
          <a:p>
            <a:r>
              <a:rPr lang="en-AU" sz="1050" dirty="0"/>
              <a:t>C       172.16.38.0/24 is directly connected, FastEthernet0/1</a:t>
            </a:r>
          </a:p>
          <a:p>
            <a:r>
              <a:rPr lang="en-AU" sz="1050" dirty="0"/>
              <a:t>S       172.16.39.0/24 is directly connected, Serial0/0/1</a:t>
            </a:r>
          </a:p>
          <a:p>
            <a:r>
              <a:rPr lang="en-AU" sz="1050" dirty="0"/>
              <a:t>C       172.16.40.0/30 is directly connected, FastEthernet0/0</a:t>
            </a:r>
          </a:p>
          <a:p>
            <a:r>
              <a:rPr lang="en-AU" sz="1050" dirty="0"/>
              <a:t>C       172.16.40.96/30 is directly connected, Serial0/0/1</a:t>
            </a:r>
          </a:p>
          <a:p>
            <a:r>
              <a:rPr lang="en-AU" sz="1050" dirty="0"/>
              <a:t>S*   0.0.0.0/0 [1/0] via 172.16.40.97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771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</p:spTree>
    <p:extLst>
      <p:ext uri="{BB962C8B-B14F-4D97-AF65-F5344CB8AC3E}">
        <p14:creationId xmlns:p14="http://schemas.microsoft.com/office/powerpoint/2010/main" val="26319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4140200" y="458123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Adelaide</a:t>
            </a:r>
            <a:endParaRPr lang="en-AU" sz="1000" b="1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7020272" y="151817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Perth</a:t>
            </a:r>
            <a:endParaRPr lang="en-AU" sz="10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692400" y="3075125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Hobart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80971" y="1629544"/>
            <a:ext cx="863600" cy="7966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Sydney</a:t>
            </a:r>
            <a:endParaRPr lang="en-AU" sz="1000" b="1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88000" y="3187391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Darwin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16731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Task 1 - Network Topology Diagram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5</a:t>
            </a:fld>
            <a:endParaRPr lang="en-AU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410292" y="1556791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Melbourne</a:t>
            </a:r>
            <a:endParaRPr lang="en-AU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F91A9-24D0-40BB-B372-39FA3FD3C773}"/>
              </a:ext>
            </a:extLst>
          </p:cNvPr>
          <p:cNvSpPr txBox="1"/>
          <p:nvPr/>
        </p:nvSpPr>
        <p:spPr>
          <a:xfrm>
            <a:off x="6898754" y="92262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172.16.0.0/19</a:t>
            </a:r>
          </a:p>
        </p:txBody>
      </p:sp>
      <p:cxnSp>
        <p:nvCxnSpPr>
          <p:cNvPr id="13" name="Elbow Connector 4">
            <a:extLst>
              <a:ext uri="{FF2B5EF4-FFF2-40B4-BE49-F238E27FC236}">
                <a16:creationId xmlns:a16="http://schemas.microsoft.com/office/drawing/2014/main" id="{BA677B7C-DA2A-488B-BEB3-D983CC1AB90D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2273892" y="1952872"/>
            <a:ext cx="1607079" cy="74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C85880-4362-405F-A5AD-82D93E3DE3DB}"/>
              </a:ext>
            </a:extLst>
          </p:cNvPr>
          <p:cNvSpPr txBox="1"/>
          <p:nvPr/>
        </p:nvSpPr>
        <p:spPr>
          <a:xfrm>
            <a:off x="2169000" y="2054131"/>
            <a:ext cx="103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100" dirty="0">
                <a:solidFill>
                  <a:srgbClr val="336666"/>
                </a:solidFill>
                <a:latin typeface="Arial" charset="0"/>
              </a:rPr>
              <a:t>S0/0/0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85F5A2-491E-406D-A2B6-BA196286C122}"/>
              </a:ext>
            </a:extLst>
          </p:cNvPr>
          <p:cNvSpPr txBox="1"/>
          <p:nvPr/>
        </p:nvSpPr>
        <p:spPr>
          <a:xfrm>
            <a:off x="3111369" y="1748227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F1828-61F8-4AE2-8095-D10D92CB28E7}"/>
              </a:ext>
            </a:extLst>
          </p:cNvPr>
          <p:cNvSpPr txBox="1"/>
          <p:nvPr/>
        </p:nvSpPr>
        <p:spPr>
          <a:xfrm>
            <a:off x="2484023" y="135254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165.5.5.0/30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47A39D-7973-47FE-B497-3B6D527BA7F0}"/>
              </a:ext>
            </a:extLst>
          </p:cNvPr>
          <p:cNvCxnSpPr/>
          <p:nvPr/>
        </p:nvCxnSpPr>
        <p:spPr>
          <a:xfrm flipV="1">
            <a:off x="4355976" y="1258391"/>
            <a:ext cx="0" cy="37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EA1CAE-6A3D-4649-A991-3D080A1637AF}"/>
              </a:ext>
            </a:extLst>
          </p:cNvPr>
          <p:cNvSpPr txBox="1"/>
          <p:nvPr/>
        </p:nvSpPr>
        <p:spPr>
          <a:xfrm>
            <a:off x="3748320" y="85468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172.16.40.64/27</a:t>
            </a:r>
          </a:p>
          <a:p>
            <a:r>
              <a:rPr lang="en-AU" sz="1200" b="1" dirty="0">
                <a:solidFill>
                  <a:srgbClr val="3333FF"/>
                </a:solidFill>
              </a:rPr>
              <a:t>   Loopback 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62EE66-191F-4B0A-810C-5392F7BDB593}"/>
              </a:ext>
            </a:extLst>
          </p:cNvPr>
          <p:cNvCxnSpPr/>
          <p:nvPr/>
        </p:nvCxnSpPr>
        <p:spPr>
          <a:xfrm flipV="1">
            <a:off x="7452072" y="1136974"/>
            <a:ext cx="0" cy="37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B547B9-0E13-4197-8B31-4BAC3400C479}"/>
              </a:ext>
            </a:extLst>
          </p:cNvPr>
          <p:cNvSpPr txBox="1"/>
          <p:nvPr/>
        </p:nvSpPr>
        <p:spPr>
          <a:xfrm>
            <a:off x="7020272" y="12583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f0/0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8E41E-0623-473B-AA55-563C9CCB8618}"/>
              </a:ext>
            </a:extLst>
          </p:cNvPr>
          <p:cNvSpPr txBox="1"/>
          <p:nvPr/>
        </p:nvSpPr>
        <p:spPr>
          <a:xfrm>
            <a:off x="549291" y="249029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105.1.1.0/28  </a:t>
            </a:r>
          </a:p>
        </p:txBody>
      </p:sp>
      <p:cxnSp>
        <p:nvCxnSpPr>
          <p:cNvPr id="26" name="Elbow Connector 4">
            <a:extLst>
              <a:ext uri="{FF2B5EF4-FFF2-40B4-BE49-F238E27FC236}">
                <a16:creationId xmlns:a16="http://schemas.microsoft.com/office/drawing/2014/main" id="{ED348AAB-3770-4132-8145-65EF94F1221E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4744571" y="1914254"/>
            <a:ext cx="2275701" cy="1136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34A8D4-11D6-4BC8-B630-70DAD6FFEE7B}"/>
              </a:ext>
            </a:extLst>
          </p:cNvPr>
          <p:cNvSpPr txBox="1"/>
          <p:nvPr/>
        </p:nvSpPr>
        <p:spPr>
          <a:xfrm>
            <a:off x="4566553" y="1814372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S0/2/0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66C8B7-2F8D-4B90-AA73-5EAF5AD72A1D}"/>
              </a:ext>
            </a:extLst>
          </p:cNvPr>
          <p:cNvSpPr txBox="1"/>
          <p:nvPr/>
        </p:nvSpPr>
        <p:spPr>
          <a:xfrm>
            <a:off x="6343996" y="1962159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001E1-00FC-4CD3-BC34-57D82E2E334A}"/>
              </a:ext>
            </a:extLst>
          </p:cNvPr>
          <p:cNvSpPr txBox="1"/>
          <p:nvPr/>
        </p:nvSpPr>
        <p:spPr>
          <a:xfrm>
            <a:off x="5386364" y="144986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172.16.40.104/30</a:t>
            </a:r>
          </a:p>
        </p:txBody>
      </p:sp>
      <p:cxnSp>
        <p:nvCxnSpPr>
          <p:cNvPr id="35" name="Elbow Connector 4">
            <a:extLst>
              <a:ext uri="{FF2B5EF4-FFF2-40B4-BE49-F238E27FC236}">
                <a16:creationId xmlns:a16="http://schemas.microsoft.com/office/drawing/2014/main" id="{AF880DED-85C7-434F-B299-6E04E7105A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5095" y="2404231"/>
            <a:ext cx="1169761" cy="9641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">
            <a:extLst>
              <a:ext uri="{FF2B5EF4-FFF2-40B4-BE49-F238E27FC236}">
                <a16:creationId xmlns:a16="http://schemas.microsoft.com/office/drawing/2014/main" id="{52EE72FD-463E-4761-B328-503DAAFB5D5A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55067" y="2426168"/>
            <a:ext cx="857704" cy="745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E49F3-7FB9-4431-98CB-748F87129E6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4877329" y="3867289"/>
            <a:ext cx="846799" cy="82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DAD6FBC-D667-46EF-B754-4611EFF5107F}"/>
              </a:ext>
            </a:extLst>
          </p:cNvPr>
          <p:cNvSpPr txBox="1"/>
          <p:nvPr/>
        </p:nvSpPr>
        <p:spPr>
          <a:xfrm>
            <a:off x="4064761" y="2422776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S0/1/1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906336-09A7-48B4-BB89-CCC2B2C3E885}"/>
              </a:ext>
            </a:extLst>
          </p:cNvPr>
          <p:cNvSpPr txBox="1"/>
          <p:nvPr/>
        </p:nvSpPr>
        <p:spPr>
          <a:xfrm>
            <a:off x="7248059" y="2320381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302E6E-3778-4E7D-A7DB-FC4F1375A91C}"/>
              </a:ext>
            </a:extLst>
          </p:cNvPr>
          <p:cNvSpPr txBox="1"/>
          <p:nvPr/>
        </p:nvSpPr>
        <p:spPr>
          <a:xfrm>
            <a:off x="6202535" y="3331370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S0/1/1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D69574-E174-40D2-A1FE-87D9DC474B8D}"/>
              </a:ext>
            </a:extLst>
          </p:cNvPr>
          <p:cNvSpPr txBox="1"/>
          <p:nvPr/>
        </p:nvSpPr>
        <p:spPr>
          <a:xfrm>
            <a:off x="3317678" y="3204462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S0/0/1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E90EE0-6CCD-497F-8BE4-A4690905B388}"/>
              </a:ext>
            </a:extLst>
          </p:cNvPr>
          <p:cNvSpPr txBox="1"/>
          <p:nvPr/>
        </p:nvSpPr>
        <p:spPr>
          <a:xfrm>
            <a:off x="3931180" y="5339204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6E49C9-90E7-4154-9CC9-4704A86F546B}"/>
              </a:ext>
            </a:extLst>
          </p:cNvPr>
          <p:cNvSpPr txBox="1"/>
          <p:nvPr/>
        </p:nvSpPr>
        <p:spPr>
          <a:xfrm>
            <a:off x="4779770" y="4554996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21CA32-CE4A-431C-9B26-1885CE2DE1E7}"/>
              </a:ext>
            </a:extLst>
          </p:cNvPr>
          <p:cNvCxnSpPr>
            <a:cxnSpLocks/>
          </p:cNvCxnSpPr>
          <p:nvPr/>
        </p:nvCxnSpPr>
        <p:spPr>
          <a:xfrm flipH="1" flipV="1">
            <a:off x="6343996" y="3890879"/>
            <a:ext cx="409905" cy="37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5094EC-DF7B-4255-A14B-B679D2CFE26C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880971" y="5257385"/>
            <a:ext cx="385700" cy="35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7B51BE-53D3-4936-8B0E-5A63DEC1F94C}"/>
              </a:ext>
            </a:extLst>
          </p:cNvPr>
          <p:cNvCxnSpPr>
            <a:cxnSpLocks/>
          </p:cNvCxnSpPr>
          <p:nvPr/>
        </p:nvCxnSpPr>
        <p:spPr>
          <a:xfrm flipV="1">
            <a:off x="2773575" y="3858124"/>
            <a:ext cx="265687" cy="62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617546-3FA0-4CAC-B919-6B314875F292}"/>
              </a:ext>
            </a:extLst>
          </p:cNvPr>
          <p:cNvCxnSpPr>
            <a:cxnSpLocks/>
          </p:cNvCxnSpPr>
          <p:nvPr/>
        </p:nvCxnSpPr>
        <p:spPr>
          <a:xfrm flipV="1">
            <a:off x="2061346" y="3608371"/>
            <a:ext cx="635524" cy="25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359ED6-B4D0-48EB-9737-C81A31221C49}"/>
              </a:ext>
            </a:extLst>
          </p:cNvPr>
          <p:cNvSpPr txBox="1"/>
          <p:nvPr/>
        </p:nvSpPr>
        <p:spPr>
          <a:xfrm>
            <a:off x="2825243" y="3858124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7519C9-CCC2-4041-A63D-267EA8493796}"/>
              </a:ext>
            </a:extLst>
          </p:cNvPr>
          <p:cNvSpPr txBox="1"/>
          <p:nvPr/>
        </p:nvSpPr>
        <p:spPr>
          <a:xfrm>
            <a:off x="2151001" y="3331369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8D221C-6371-4B16-903C-45723E183F57}"/>
              </a:ext>
            </a:extLst>
          </p:cNvPr>
          <p:cNvSpPr txBox="1"/>
          <p:nvPr/>
        </p:nvSpPr>
        <p:spPr>
          <a:xfrm>
            <a:off x="5332502" y="3972084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1B29D9-BD5D-4D99-B9B9-999983FE9775}"/>
              </a:ext>
            </a:extLst>
          </p:cNvPr>
          <p:cNvSpPr txBox="1"/>
          <p:nvPr/>
        </p:nvSpPr>
        <p:spPr>
          <a:xfrm>
            <a:off x="6192845" y="3719018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B9A094-7A0A-4ED0-BCBE-CB28AB31BB07}"/>
              </a:ext>
            </a:extLst>
          </p:cNvPr>
          <p:cNvSpPr txBox="1"/>
          <p:nvPr/>
        </p:nvSpPr>
        <p:spPr>
          <a:xfrm>
            <a:off x="1980458" y="449416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172.16.38.0/24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6E007F-E8ED-4824-AF1E-448D293A20EF}"/>
              </a:ext>
            </a:extLst>
          </p:cNvPr>
          <p:cNvSpPr txBox="1"/>
          <p:nvPr/>
        </p:nvSpPr>
        <p:spPr>
          <a:xfrm>
            <a:off x="6504812" y="28957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172.16.40.100/30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E18D75-47F7-46C4-BE91-77EAB5FA5B73}"/>
              </a:ext>
            </a:extLst>
          </p:cNvPr>
          <p:cNvSpPr txBox="1"/>
          <p:nvPr/>
        </p:nvSpPr>
        <p:spPr>
          <a:xfrm>
            <a:off x="3804817" y="287469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172.16.40.96/30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F39217-6397-4514-9DFF-6AC26E0250B9}"/>
              </a:ext>
            </a:extLst>
          </p:cNvPr>
          <p:cNvSpPr txBox="1"/>
          <p:nvPr/>
        </p:nvSpPr>
        <p:spPr>
          <a:xfrm>
            <a:off x="5116388" y="431546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10.10.10.0/30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6CA99D-9376-496E-BC31-EDE039412E4A}"/>
              </a:ext>
            </a:extLst>
          </p:cNvPr>
          <p:cNvSpPr txBox="1"/>
          <p:nvPr/>
        </p:nvSpPr>
        <p:spPr>
          <a:xfrm>
            <a:off x="3263643" y="5581806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172.16.39.0/24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66DF35-53E5-4A69-A81D-F948E06ADEC4}"/>
              </a:ext>
            </a:extLst>
          </p:cNvPr>
          <p:cNvSpPr txBox="1"/>
          <p:nvPr/>
        </p:nvSpPr>
        <p:spPr>
          <a:xfrm>
            <a:off x="6343996" y="4277997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172.16.36.0/23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AE85CC-4B86-4AAA-A107-E052C358B3BE}"/>
              </a:ext>
            </a:extLst>
          </p:cNvPr>
          <p:cNvSpPr txBox="1"/>
          <p:nvPr/>
        </p:nvSpPr>
        <p:spPr>
          <a:xfrm>
            <a:off x="1196811" y="3881846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172.16.40.0/30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92BCDE-C19E-4A11-81C8-11DC7EDDBE45}"/>
              </a:ext>
            </a:extLst>
          </p:cNvPr>
          <p:cNvCxnSpPr>
            <a:cxnSpLocks/>
          </p:cNvCxnSpPr>
          <p:nvPr/>
        </p:nvCxnSpPr>
        <p:spPr>
          <a:xfrm flipV="1">
            <a:off x="1139176" y="2025226"/>
            <a:ext cx="247342" cy="43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8BEB2E4-94F0-41A5-BABB-C270102F9DB8}"/>
              </a:ext>
            </a:extLst>
          </p:cNvPr>
          <p:cNvSpPr txBox="1"/>
          <p:nvPr/>
        </p:nvSpPr>
        <p:spPr>
          <a:xfrm>
            <a:off x="803813" y="1923527"/>
            <a:ext cx="8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    </a:t>
            </a:r>
            <a:r>
              <a:rPr lang="en-AU" sz="1000" dirty="0">
                <a:solidFill>
                  <a:srgbClr val="336666"/>
                </a:solidFill>
                <a:latin typeface="Arial" charset="0"/>
              </a:rPr>
              <a:t>F0/0</a:t>
            </a:r>
          </a:p>
        </p:txBody>
      </p:sp>
    </p:spTree>
    <p:extLst>
      <p:ext uri="{BB962C8B-B14F-4D97-AF65-F5344CB8AC3E}">
        <p14:creationId xmlns:p14="http://schemas.microsoft.com/office/powerpoint/2010/main" val="3780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2 – Topology Diagram and Routing Tables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EIGRP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Sydney, Perth, Darwin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Hobart how many static routes are mapped to exit interfaces and how many to next hop IP addresses?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interface 2, next hop 2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only static routes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Melbourne, Hobart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IP address on S0/1/1 on Sydney router?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172.16.40.97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 the routers that learn their gateway via EIGRP 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Perth, Darwin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use a static route to point to the gateway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Melbourne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router is the gateway router? 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Sydney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router is the ISP? 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Melbourne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Darwin what does [90/3193856] mean and on Hobart what does [1/0] mean?</a:t>
            </a:r>
            <a:endParaRPr lang="en-US" altLang="en-US" sz="18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Sydney what does 00:08:59 mean?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since last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8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2 – Topology Diagram and Routing Tables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EIGRP is configured on Adelaide, what can be a reason why the routes to the rest of the network are not present in its routing table? 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auto summary has to be configured for the routing protocol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routers that have loopback interfaces? </a:t>
            </a:r>
            <a:r>
              <a:rPr lang="en-AU" sz="1200" b="1" dirty="0">
                <a:solidFill>
                  <a:srgbClr val="3333FF"/>
                </a:solidFill>
              </a:rPr>
              <a:t>172.16.40.64/27   Loopback 0</a:t>
            </a:r>
          </a:p>
          <a:p>
            <a:pPr marL="457200" lvl="1" indent="0">
              <a:spcBef>
                <a:spcPts val="563"/>
              </a:spcBef>
              <a:spcAft>
                <a:spcPts val="1425"/>
              </a:spcAft>
              <a:buSzPct val="75000"/>
              <a:buNone/>
            </a:pP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packet is sent from Darwin to Melbourne, what will be the exit interface on Darwin and the next hop IP address for this packet? 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interface  S0/1/1,  next hop address 172.16.40.101</a:t>
            </a: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r>
              <a:rPr lang="en-US" altLang="en-US" sz="1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IP addresses of the interfaces on Perth                                                                          </a:t>
            </a:r>
            <a:r>
              <a:rPr lang="en-US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s0/0/1 172.16.40.106,   s0/0/0 172.16.40.101   f0/0 172.16.0.1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75000"/>
              <a:buFont typeface="Times New Roman" panose="02020603050405020304" pitchFamily="18" charset="0"/>
              <a:buAutoNum type="alphaLcPeriod" startAt="11"/>
            </a:pP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563"/>
              </a:spcBef>
              <a:spcAft>
                <a:spcPts val="1425"/>
              </a:spcAft>
              <a:buSzPct val="75000"/>
              <a:buNone/>
            </a:pPr>
            <a:endParaRPr lang="en-US" altLang="en-US" sz="1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30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1123</Words>
  <Application>Microsoft Office PowerPoint</Application>
  <PresentationFormat>On-screen Show (4:3)</PresentationFormat>
  <Paragraphs>171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Network Topology Exercise  C V1.0</vt:lpstr>
      <vt:lpstr>Task 1 - Create a Network Topology Diagram</vt:lpstr>
      <vt:lpstr>PowerPoint Presentation</vt:lpstr>
      <vt:lpstr>PowerPoint Presentation</vt:lpstr>
      <vt:lpstr>PowerPoint Presentation</vt:lpstr>
      <vt:lpstr>Task 2 – Topology Diagram and Routing Tables Questions</vt:lpstr>
      <vt:lpstr>Task 2 – Topology Diagram and Routing Tables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Peter_2</dc:creator>
  <cp:lastModifiedBy>TRAN ANH THU PHAM</cp:lastModifiedBy>
  <cp:revision>142</cp:revision>
  <cp:lastPrinted>2022-10-25T21:27:05Z</cp:lastPrinted>
  <dcterms:created xsi:type="dcterms:W3CDTF">2013-09-25T00:58:21Z</dcterms:created>
  <dcterms:modified xsi:type="dcterms:W3CDTF">2024-10-17T03:01:32Z</dcterms:modified>
</cp:coreProperties>
</file>