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08" autoAdjust="0"/>
  </p:normalViewPr>
  <p:slideViewPr>
    <p:cSldViewPr>
      <p:cViewPr varScale="1">
        <p:scale>
          <a:sx n="90" d="100"/>
          <a:sy n="90" d="100"/>
        </p:scale>
        <p:origin x="84" y="6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4/3/2019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12</a:t>
            </a:fld>
            <a:endParaRPr lang="en-US" sz="8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l-GR"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l-GR"/>
          </a:p>
        </p:txBody>
      </p:sp>
    </p:spTree>
    <p:extLst>
      <p:ext uri="{BB962C8B-B14F-4D97-AF65-F5344CB8AC3E}">
        <p14:creationId xmlns:p14="http://schemas.microsoft.com/office/powerpoint/2010/main" val="1368581204"/>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2984200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292016049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l-GR"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Tree>
    <p:extLst>
      <p:ext uri="{BB962C8B-B14F-4D97-AF65-F5344CB8AC3E}">
        <p14:creationId xmlns:p14="http://schemas.microsoft.com/office/powerpoint/2010/main" val="3299545949"/>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997602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2541278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2738854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Tree>
    <p:extLst>
      <p:ext uri="{BB962C8B-B14F-4D97-AF65-F5344CB8AC3E}">
        <p14:creationId xmlns:p14="http://schemas.microsoft.com/office/powerpoint/2010/main" val="30872670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9974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574475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54061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title"/>
          </p:nvPr>
        </p:nvSpPr>
        <p:spPr bwMode="auto">
          <a:xfrm>
            <a:off x="655638" y="0"/>
            <a:ext cx="8145462" cy="168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smtClean="0">
                <a:sym typeface="Lucida Grande" charset="0"/>
              </a:rPr>
              <a:t>Click to edit Master title style</a:t>
            </a:r>
          </a:p>
        </p:txBody>
      </p:sp>
      <p:sp>
        <p:nvSpPr>
          <p:cNvPr id="4100" name="Rectangle 3"/>
          <p:cNvSpPr>
            <a:spLocks noGrp="1" noChangeArrowheads="1"/>
          </p:cNvSpPr>
          <p:nvPr>
            <p:ph type="body" idx="1"/>
          </p:nvPr>
        </p:nvSpPr>
        <p:spPr bwMode="auto">
          <a:xfrm>
            <a:off x="655638" y="2066925"/>
            <a:ext cx="7940675" cy="479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smtClean="0">
                <a:sym typeface="Lucida Grande" charset="0"/>
              </a:rPr>
              <a:t>Click to edit Master text styles</a:t>
            </a:r>
          </a:p>
          <a:p>
            <a:pPr lvl="1"/>
            <a:r>
              <a:rPr lang="en-US" altLang="el-GR" smtClean="0">
                <a:sym typeface="Lucida Grande" charset="0"/>
              </a:rPr>
              <a:t>Second level</a:t>
            </a:r>
          </a:p>
          <a:p>
            <a:pPr lvl="2"/>
            <a:r>
              <a:rPr lang="en-US" altLang="el-GR" smtClean="0">
                <a:sym typeface="Lucida Grande" charset="0"/>
              </a:rPr>
              <a:t>Third level</a:t>
            </a:r>
          </a:p>
          <a:p>
            <a:pPr lvl="3"/>
            <a:r>
              <a:rPr lang="en-US" altLang="el-GR" smtClean="0">
                <a:sym typeface="Lucida Grande" charset="0"/>
              </a:rPr>
              <a:t>Fourth level</a:t>
            </a:r>
          </a:p>
          <a:p>
            <a:pPr lvl="4"/>
            <a:r>
              <a:rPr lang="en-US" altLang="el-GR" smtClean="0">
                <a:sym typeface="Lucida Grande" charset="0"/>
              </a:rPr>
              <a:t>Fifth level</a:t>
            </a:r>
          </a:p>
        </p:txBody>
      </p:sp>
      <p:sp>
        <p:nvSpPr>
          <p:cNvPr id="5" name="Rectangle 6"/>
          <p:cNvSpPr>
            <a:spLocks noChangeArrowheads="1"/>
          </p:cNvSpPr>
          <p:nvPr userDrawn="1"/>
        </p:nvSpPr>
        <p:spPr bwMode="auto">
          <a:xfrm>
            <a:off x="8772943" y="6623051"/>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cSld>
  <p:clrMap bg1="dk2" tx1="lt1" bg2="dk1"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800" b="1">
          <a:solidFill>
            <a:srgbClr val="1A1A1A"/>
          </a:solidFill>
          <a:latin typeface="Calibri Light" panose="020F0302020204030204" pitchFamily="34" charset="0"/>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a:solidFill>
            <a:srgbClr val="1A1A1A"/>
          </a:solidFill>
          <a:latin typeface="Calibri Light" panose="020F0302020204030204" pitchFamily="34" charset="0"/>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Calibri Light" panose="020F0302020204030204" pitchFamily="34" charset="0"/>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Calibri Light" panose="020F0302020204030204" pitchFamily="34" charset="0"/>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Calibri Light" panose="020F0302020204030204" pitchFamily="34" charset="0"/>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Calibri Light" panose="020F0302020204030204" pitchFamily="34" charset="0"/>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4209157" cy="3960812"/>
          </a:xfrm>
        </p:spPr>
        <p:txBody>
          <a:bodyPr rIns="88048" anchor="ctr"/>
          <a:lstStyle/>
          <a:p>
            <a:pPr marL="42863" eaLnBrk="1" hangingPunct="1">
              <a:defRPr/>
            </a:pPr>
            <a:r>
              <a:rPr lang="en-US" altLang="el-GR" sz="3200" dirty="0">
                <a:solidFill>
                  <a:schemeClr val="tx1"/>
                </a:solidFill>
                <a:latin typeface="Calibri" panose="020F0502020204030204" pitchFamily="34" charset="0"/>
                <a:ea typeface="Calibri" panose="020F0502020204030204" pitchFamily="34" charset="0"/>
                <a:cs typeface="Calibri" panose="020F0502020204030204" pitchFamily="34" charset="0"/>
              </a:rPr>
              <a:t>Chapter 1: Fundamentals Review</a:t>
            </a:r>
            <a:r>
              <a:rPr lang="en-US" altLang="el-GR" sz="2400" dirty="0">
                <a:solidFill>
                  <a:srgbClr val="1A1A1A"/>
                </a:solidFill>
                <a:ea typeface="Calibri" panose="020F0502020204030204" pitchFamily="34" charset="0"/>
              </a:rPr>
              <a:t/>
            </a:r>
            <a:br>
              <a:rPr lang="en-US" altLang="el-GR" sz="2400" dirty="0">
                <a:solidFill>
                  <a:srgbClr val="1A1A1A"/>
                </a:solidFill>
                <a:ea typeface="Calibri" panose="020F0502020204030204" pitchFamily="34"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107504" y="4953000"/>
            <a:ext cx="8928992" cy="852264"/>
          </a:xfrm>
        </p:spPr>
        <p:txBody>
          <a:bodyPr rIns="88048"/>
          <a:lstStyle/>
          <a:p>
            <a:pPr marL="42863" indent="0" eaLnBrk="1" hangingPunct="1">
              <a:lnSpc>
                <a:spcPct val="90000"/>
              </a:lnSpc>
              <a:buNone/>
            </a:pPr>
            <a:r>
              <a:rPr lang="en-US" sz="2400" dirty="0">
                <a:latin typeface="+mj-lt"/>
              </a:rPr>
              <a:t>CCNP SWITCH v7.1: Implementing Cisco IP Switched Networks</a:t>
            </a:r>
          </a:p>
          <a:p>
            <a:pPr marL="42863" indent="0" algn="ctr" eaLnBrk="1" hangingPunct="1">
              <a:lnSpc>
                <a:spcPct val="90000"/>
              </a:lnSpc>
              <a:buNone/>
            </a:pPr>
            <a:endParaRPr lang="en-US" altLang="el-GR" sz="2400" b="1" dirty="0">
              <a:solidFill>
                <a:srgbClr val="1A1A1A"/>
              </a:solidFill>
              <a:latin typeface="Calibri" panose="020F0502020204030204" pitchFamily="34" charset="0"/>
              <a:ea typeface="Calibri" panose="020F0502020204030204" pitchFamily="34" charset="0"/>
            </a:endParaRPr>
          </a:p>
          <a:p>
            <a:pPr marL="42863" indent="0" algn="ctr" eaLnBrk="1" hangingPunct="1">
              <a:lnSpc>
                <a:spcPct val="90000"/>
              </a:lnSpc>
              <a:buFont typeface="Wingdings" pitchFamily="2" charset="2"/>
              <a:buNone/>
            </a:pPr>
            <a:endParaRPr lang="en-US" altLang="el-GR" sz="2400" b="1" dirty="0" smtClean="0">
              <a:solidFill>
                <a:srgbClr val="1A1A1A"/>
              </a:solidFill>
              <a:ea typeface="Calibri" panose="020F0502020204030204" pitchFamily="34" charset="0"/>
            </a:endParaRPr>
          </a:p>
        </p:txBody>
      </p:sp>
      <p:pic>
        <p:nvPicPr>
          <p:cNvPr id="7" name="Picture 331" descr="Cisco_NewLogo"/>
          <p:cNvPicPr>
            <a:picLocks noChangeAspect="1" noChangeArrowheads="1"/>
          </p:cNvPicPr>
          <p:nvPr/>
        </p:nvPicPr>
        <p:blipFill>
          <a:blip r:embed="rId4"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196751"/>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The Spanning Tree Protocol</a:t>
            </a:r>
          </a:p>
        </p:txBody>
      </p:sp>
      <p:sp>
        <p:nvSpPr>
          <p:cNvPr id="2" name="Content Placeholder 1"/>
          <p:cNvSpPr>
            <a:spLocks noGrp="1"/>
          </p:cNvSpPr>
          <p:nvPr>
            <p:ph idx="1"/>
          </p:nvPr>
        </p:nvSpPr>
        <p:spPr>
          <a:xfrm>
            <a:off x="600074" y="1268760"/>
            <a:ext cx="7940675" cy="5589240"/>
          </a:xfrm>
        </p:spPr>
        <p:txBody>
          <a:bodyPr/>
          <a:lstStyle/>
          <a:p>
            <a:r>
              <a:rPr lang="en-US" dirty="0" smtClean="0">
                <a:latin typeface="+mn-lt"/>
              </a:rPr>
              <a:t>As the switch forwarding algorithm floods unknown and broadcast frames out of all ports that are in the same VLAN as the received frame, this could cause flooded frames that are connected in a physical loop, to pass the frames around the loop forever. </a:t>
            </a:r>
          </a:p>
          <a:p>
            <a:r>
              <a:rPr lang="en-US" dirty="0" smtClean="0">
                <a:latin typeface="+mn-lt"/>
              </a:rPr>
              <a:t>To allow for the benefit of redundancy, without breaking the network because of flooding, a protocol called the Spanning Tree Protocol (STP) was created, that later became standardized as IEEE 802.1D specification.  </a:t>
            </a:r>
          </a:p>
          <a:p>
            <a:r>
              <a:rPr lang="en-US" dirty="0" smtClean="0">
                <a:latin typeface="+mn-lt"/>
              </a:rPr>
              <a:t>The purpose of STP is to identify and temporarily block loops in a network segment or VLAN.</a:t>
            </a:r>
          </a:p>
          <a:p>
            <a:r>
              <a:rPr lang="en-US" dirty="0" smtClean="0">
                <a:latin typeface="+mn-lt"/>
              </a:rPr>
              <a:t>SPT involves electing a root bridge or switch, with other switches measuring their distance from the root switch.  </a:t>
            </a:r>
            <a:endParaRPr lang="en-US" dirty="0">
              <a:latin typeface="+mn-lt"/>
            </a:endParaRPr>
          </a:p>
          <a:p>
            <a:r>
              <a:rPr lang="en-US" dirty="0" smtClean="0">
                <a:latin typeface="+mn-lt"/>
              </a:rPr>
              <a:t>SPT is dynamic: if a link in the segment fails, ports that were originally blocked can be changed to the forwarding mode.</a:t>
            </a:r>
            <a:r>
              <a:rPr lang="en-US" dirty="0">
                <a:latin typeface="+mn-lt"/>
              </a:rPr>
              <a:t/>
            </a:r>
            <a:br>
              <a:rPr lang="en-US" dirty="0">
                <a:latin typeface="+mn-lt"/>
              </a:rPr>
            </a:br>
            <a:r>
              <a:rPr lang="en-US" dirty="0">
                <a:latin typeface="+mn-lt"/>
              </a:rPr>
              <a:t/>
            </a:r>
            <a:br>
              <a:rPr lang="en-US" dirty="0">
                <a:latin typeface="+mn-lt"/>
              </a:rPr>
            </a:br>
            <a:r>
              <a:rPr lang="en-US" dirty="0"/>
              <a:t/>
            </a:r>
            <a:br>
              <a:rPr lang="en-US" dirty="0"/>
            </a:b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301638769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err="1" smtClean="0">
                <a:solidFill>
                  <a:schemeClr val="accent5">
                    <a:lumMod val="75000"/>
                  </a:schemeClr>
                </a:solidFill>
                <a:latin typeface="+mj-lt"/>
                <a:ea typeface="Calibri" panose="020F0502020204030204" pitchFamily="34" charset="0"/>
              </a:rPr>
              <a:t>Trunking</a:t>
            </a:r>
            <a:endParaRPr lang="en-US" altLang="el-GR" dirty="0" smtClean="0">
              <a:solidFill>
                <a:schemeClr val="accent5">
                  <a:lumMod val="75000"/>
                </a:schemeClr>
              </a:solidFill>
              <a:latin typeface="+mj-lt"/>
              <a:ea typeface="Calibri" panose="020F0502020204030204" pitchFamily="34" charset="0"/>
            </a:endParaRPr>
          </a:p>
        </p:txBody>
      </p:sp>
      <p:sp>
        <p:nvSpPr>
          <p:cNvPr id="3" name="Content Placeholder 2"/>
          <p:cNvSpPr>
            <a:spLocks noGrp="1"/>
          </p:cNvSpPr>
          <p:nvPr>
            <p:ph idx="1"/>
          </p:nvPr>
        </p:nvSpPr>
        <p:spPr>
          <a:xfrm>
            <a:off x="600074" y="1340768"/>
            <a:ext cx="7940675" cy="4680520"/>
          </a:xfrm>
        </p:spPr>
        <p:txBody>
          <a:bodyPr/>
          <a:lstStyle/>
          <a:p>
            <a:r>
              <a:rPr lang="en-US" dirty="0" err="1" smtClean="0">
                <a:latin typeface="+mn-lt"/>
              </a:rPr>
              <a:t>Trunking</a:t>
            </a:r>
            <a:r>
              <a:rPr lang="en-US" dirty="0" smtClean="0">
                <a:latin typeface="+mn-lt"/>
              </a:rPr>
              <a:t> is a mechanism that is most often used to allow multiple VLANs to function independently across multiple switches</a:t>
            </a:r>
          </a:p>
          <a:p>
            <a:r>
              <a:rPr lang="en-US" dirty="0" smtClean="0">
                <a:latin typeface="+mn-lt"/>
              </a:rPr>
              <a:t>A port usually belongs to a single VLAN.</a:t>
            </a:r>
          </a:p>
          <a:p>
            <a:r>
              <a:rPr lang="en-US" dirty="0" smtClean="0">
                <a:latin typeface="+mn-lt"/>
              </a:rPr>
              <a:t>A trunk port is a port that can be configured to send and receive traffic for many VLANs</a:t>
            </a:r>
          </a:p>
          <a:p>
            <a:r>
              <a:rPr lang="en-US" dirty="0" smtClean="0">
                <a:latin typeface="+mn-lt"/>
              </a:rPr>
              <a:t>This is accomplished by attaching VLAN information to each frame via a process called </a:t>
            </a:r>
            <a:r>
              <a:rPr lang="en-US" b="1" i="1" dirty="0" smtClean="0">
                <a:latin typeface="+mn-lt"/>
              </a:rPr>
              <a:t>tagging</a:t>
            </a:r>
            <a:r>
              <a:rPr lang="en-US" dirty="0" smtClean="0">
                <a:latin typeface="+mn-lt"/>
              </a:rPr>
              <a:t> the frame.</a:t>
            </a:r>
          </a:p>
          <a:p>
            <a:pPr marL="4762" indent="0">
              <a:buNone/>
            </a:pPr>
            <a:r>
              <a:rPr lang="en-US" sz="2800" b="1" dirty="0" smtClean="0">
                <a:solidFill>
                  <a:schemeClr val="accent5">
                    <a:lumMod val="75000"/>
                  </a:schemeClr>
                </a:solidFill>
                <a:latin typeface="+mj-lt"/>
              </a:rPr>
              <a:t>Port Channels</a:t>
            </a:r>
          </a:p>
          <a:p>
            <a:r>
              <a:rPr lang="en-US" dirty="0" smtClean="0">
                <a:latin typeface="+mn-lt"/>
              </a:rPr>
              <a:t>Group together ports to work as one unit.</a:t>
            </a:r>
          </a:p>
          <a:p>
            <a:r>
              <a:rPr lang="en-US" dirty="0" smtClean="0">
                <a:latin typeface="+mn-lt"/>
              </a:rPr>
              <a:t>Distribute traffic across all the links and provide redundancy if one or more links fail.</a:t>
            </a:r>
          </a:p>
          <a:p>
            <a:r>
              <a:rPr lang="en-US" dirty="0" smtClean="0">
                <a:latin typeface="+mn-lt"/>
              </a:rPr>
              <a:t>Settings must be the same on both sides of the links involved in the channel</a:t>
            </a:r>
          </a:p>
          <a:p>
            <a:pPr marL="4762" indent="0">
              <a:buNone/>
            </a:pP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58333818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rgbClr val="000000"/>
                </a:solidFill>
                <a:latin typeface="+mj-lt"/>
                <a:ea typeface="Calibri" panose="020F0502020204030204" pitchFamily="34" charset="0"/>
              </a:rPr>
              <a:t>Chapter Objectives</a:t>
            </a:r>
          </a:p>
        </p:txBody>
      </p:sp>
      <p:sp>
        <p:nvSpPr>
          <p:cNvPr id="2" name="Content Placeholder 1"/>
          <p:cNvSpPr>
            <a:spLocks noGrp="1"/>
          </p:cNvSpPr>
          <p:nvPr>
            <p:ph idx="1"/>
          </p:nvPr>
        </p:nvSpPr>
        <p:spPr>
          <a:xfrm>
            <a:off x="600074" y="1628800"/>
            <a:ext cx="7940675" cy="4896544"/>
          </a:xfrm>
        </p:spPr>
        <p:txBody>
          <a:bodyPr/>
          <a:lstStyle/>
          <a:p>
            <a:r>
              <a:rPr lang="en-US" sz="2000" dirty="0" smtClean="0">
                <a:latin typeface="+mn-lt"/>
              </a:rPr>
              <a:t>Hubs and Switches</a:t>
            </a:r>
          </a:p>
          <a:p>
            <a:r>
              <a:rPr lang="en-US" sz="2000" dirty="0" smtClean="0">
                <a:latin typeface="+mn-lt"/>
              </a:rPr>
              <a:t>Switches of today</a:t>
            </a:r>
          </a:p>
          <a:p>
            <a:r>
              <a:rPr lang="en-US" sz="2000" dirty="0" smtClean="0">
                <a:latin typeface="+mn-lt"/>
              </a:rPr>
              <a:t>Broadcast domains</a:t>
            </a:r>
          </a:p>
          <a:p>
            <a:r>
              <a:rPr lang="en-US" sz="2000" dirty="0" smtClean="0">
                <a:latin typeface="+mn-lt"/>
              </a:rPr>
              <a:t>MAC addresses</a:t>
            </a:r>
          </a:p>
          <a:p>
            <a:r>
              <a:rPr lang="en-US" sz="2000" dirty="0" smtClean="0">
                <a:latin typeface="+mn-lt"/>
              </a:rPr>
              <a:t>The basic Ethernet frame format</a:t>
            </a:r>
          </a:p>
          <a:p>
            <a:r>
              <a:rPr lang="en-US" sz="2000" dirty="0" smtClean="0">
                <a:latin typeface="+mn-lt"/>
              </a:rPr>
              <a:t>Basic switching function</a:t>
            </a:r>
          </a:p>
          <a:p>
            <a:r>
              <a:rPr lang="en-US" sz="2000" dirty="0" smtClean="0">
                <a:latin typeface="+mn-lt"/>
              </a:rPr>
              <a:t>VLANs</a:t>
            </a:r>
          </a:p>
          <a:p>
            <a:r>
              <a:rPr lang="en-US" sz="2000" dirty="0" smtClean="0">
                <a:latin typeface="+mn-lt"/>
              </a:rPr>
              <a:t>The Spanning Tree Protocol</a:t>
            </a:r>
          </a:p>
          <a:p>
            <a:r>
              <a:rPr lang="en-US" sz="2000" dirty="0" err="1" smtClean="0">
                <a:latin typeface="+mn-lt"/>
              </a:rPr>
              <a:t>Trunking</a:t>
            </a:r>
            <a:endParaRPr lang="en-US" sz="2000" dirty="0" smtClean="0">
              <a:latin typeface="+mn-lt"/>
            </a:endParaRPr>
          </a:p>
          <a:p>
            <a:r>
              <a:rPr lang="en-US" sz="2000" dirty="0" smtClean="0">
                <a:latin typeface="+mn-lt"/>
              </a:rPr>
              <a:t>Port channels</a:t>
            </a:r>
          </a:p>
          <a:p>
            <a:endParaRPr lang="el-GR"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Hubs, transparent bridges, and Switches</a:t>
            </a:r>
          </a:p>
        </p:txBody>
      </p:sp>
      <p:sp>
        <p:nvSpPr>
          <p:cNvPr id="2" name="Content Placeholder 1"/>
          <p:cNvSpPr>
            <a:spLocks noGrp="1"/>
          </p:cNvSpPr>
          <p:nvPr>
            <p:ph idx="1"/>
          </p:nvPr>
        </p:nvSpPr>
        <p:spPr>
          <a:xfrm>
            <a:off x="600074" y="1628800"/>
            <a:ext cx="7940675" cy="4680520"/>
          </a:xfrm>
        </p:spPr>
        <p:txBody>
          <a:bodyPr/>
          <a:lstStyle/>
          <a:p>
            <a:r>
              <a:rPr lang="en-US" sz="2000" dirty="0" smtClean="0">
                <a:latin typeface="+mn-lt"/>
              </a:rPr>
              <a:t>Hubs are archaic. They are shared-bandwidth devices</a:t>
            </a:r>
          </a:p>
          <a:p>
            <a:r>
              <a:rPr lang="en-US" sz="2000" dirty="0" smtClean="0">
                <a:latin typeface="+mn-lt"/>
              </a:rPr>
              <a:t>Layer 1 (physical later) device. Passes on a signal to other ports</a:t>
            </a:r>
          </a:p>
          <a:p>
            <a:r>
              <a:rPr lang="en-US" sz="2000" dirty="0" smtClean="0">
                <a:latin typeface="+mn-lt"/>
              </a:rPr>
              <a:t>A switch allows each connected device to have dedicated bandwidth</a:t>
            </a:r>
          </a:p>
          <a:p>
            <a:r>
              <a:rPr lang="en-US" sz="2000" dirty="0" smtClean="0">
                <a:latin typeface="+mn-lt"/>
              </a:rPr>
              <a:t>A basic switch is a Layer 2 device</a:t>
            </a:r>
          </a:p>
          <a:p>
            <a:r>
              <a:rPr lang="en-US" sz="2000" dirty="0" smtClean="0">
                <a:latin typeface="+mn-lt"/>
              </a:rPr>
              <a:t>Transparent bridge usually joined two homogenous or non-homogeneous LAN segments together. </a:t>
            </a:r>
          </a:p>
          <a:p>
            <a:r>
              <a:rPr lang="en-US" sz="2000" dirty="0" smtClean="0">
                <a:latin typeface="+mn-lt"/>
              </a:rPr>
              <a:t>Switches assemble signals into a frame, then by using an algorithm previously used by transparent bridges, determines what to do with a frame.</a:t>
            </a:r>
          </a:p>
          <a:p>
            <a:r>
              <a:rPr lang="en-US" sz="2000" dirty="0" smtClean="0">
                <a:latin typeface="+mn-lt"/>
              </a:rPr>
              <a:t>Once a switch decides where the frame should be sent, passes the frame out the appropriate port(s)</a:t>
            </a:r>
          </a:p>
          <a:p>
            <a:endParaRPr lang="en-US" dirty="0"/>
          </a:p>
          <a:p>
            <a:endParaRPr lang="en-US" dirty="0" smtClean="0"/>
          </a:p>
          <a:p>
            <a:pPr marL="4762"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162849725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340767"/>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Switches of Today</a:t>
            </a:r>
          </a:p>
        </p:txBody>
      </p:sp>
      <p:sp>
        <p:nvSpPr>
          <p:cNvPr id="4" name="Content Placeholder 3"/>
          <p:cNvSpPr>
            <a:spLocks noGrp="1"/>
          </p:cNvSpPr>
          <p:nvPr>
            <p:ph idx="1"/>
          </p:nvPr>
        </p:nvSpPr>
        <p:spPr>
          <a:xfrm>
            <a:off x="600074" y="1340768"/>
            <a:ext cx="7940675" cy="5184576"/>
          </a:xfrm>
        </p:spPr>
        <p:txBody>
          <a:bodyPr/>
          <a:lstStyle/>
          <a:p>
            <a:r>
              <a:rPr lang="en-US" dirty="0" smtClean="0">
                <a:latin typeface="+mn-lt"/>
              </a:rPr>
              <a:t>Most modern switches can actually route traffic.</a:t>
            </a:r>
          </a:p>
          <a:p>
            <a:r>
              <a:rPr lang="en-US" dirty="0" smtClean="0">
                <a:latin typeface="+mn-lt"/>
              </a:rPr>
              <a:t>Switches can prioritize traffic, support no downtime through redundancy, and provide convergence services around IP telephony and wireless networks.</a:t>
            </a:r>
          </a:p>
          <a:p>
            <a:pPr marL="4762" indent="0">
              <a:buNone/>
            </a:pPr>
            <a:r>
              <a:rPr lang="en-US" sz="2800" b="1" dirty="0" smtClean="0">
                <a:solidFill>
                  <a:schemeClr val="accent5">
                    <a:lumMod val="75000"/>
                  </a:schemeClr>
                </a:solidFill>
                <a:latin typeface="+mj-lt"/>
              </a:rPr>
              <a:t>Features of today’s Switches</a:t>
            </a:r>
          </a:p>
          <a:p>
            <a:r>
              <a:rPr lang="en-US" b="1" dirty="0" smtClean="0">
                <a:solidFill>
                  <a:schemeClr val="accent5">
                    <a:lumMod val="50000"/>
                  </a:schemeClr>
                </a:solidFill>
                <a:latin typeface="+mn-lt"/>
              </a:rPr>
              <a:t>Application intelligence </a:t>
            </a:r>
            <a:r>
              <a:rPr lang="en-US" dirty="0" smtClean="0">
                <a:solidFill>
                  <a:schemeClr val="accent5">
                    <a:lumMod val="50000"/>
                  </a:schemeClr>
                </a:solidFill>
                <a:latin typeface="+mn-lt"/>
              </a:rPr>
              <a:t>– </a:t>
            </a:r>
            <a:r>
              <a:rPr lang="en-US" dirty="0" smtClean="0">
                <a:latin typeface="+mn-lt"/>
              </a:rPr>
              <a:t>recognize applications and prioritize to provide the best user experience</a:t>
            </a:r>
          </a:p>
          <a:p>
            <a:r>
              <a:rPr lang="en-US" b="1" dirty="0" smtClean="0">
                <a:solidFill>
                  <a:schemeClr val="accent5">
                    <a:lumMod val="50000"/>
                  </a:schemeClr>
                </a:solidFill>
                <a:latin typeface="+mn-lt"/>
              </a:rPr>
              <a:t>Unified network services </a:t>
            </a:r>
            <a:r>
              <a:rPr lang="en-US" dirty="0" smtClean="0">
                <a:solidFill>
                  <a:schemeClr val="accent5">
                    <a:lumMod val="50000"/>
                  </a:schemeClr>
                </a:solidFill>
                <a:latin typeface="+mn-lt"/>
              </a:rPr>
              <a:t>– </a:t>
            </a:r>
            <a:r>
              <a:rPr lang="en-US" dirty="0" smtClean="0">
                <a:latin typeface="+mn-lt"/>
              </a:rPr>
              <a:t>combining the best elements of wireless and wired networking to allow you to consistently connect to any resource or person with any device</a:t>
            </a:r>
            <a:endParaRPr lang="en-US" b="1" dirty="0" smtClean="0">
              <a:latin typeface="+mn-lt"/>
            </a:endParaRPr>
          </a:p>
          <a:p>
            <a:r>
              <a:rPr lang="en-US" b="1" dirty="0" smtClean="0">
                <a:solidFill>
                  <a:schemeClr val="accent5">
                    <a:lumMod val="50000"/>
                  </a:schemeClr>
                </a:solidFill>
                <a:latin typeface="+mn-lt"/>
              </a:rPr>
              <a:t>Nonstop communications </a:t>
            </a:r>
            <a:r>
              <a:rPr lang="en-US" dirty="0" smtClean="0">
                <a:solidFill>
                  <a:schemeClr val="accent5">
                    <a:lumMod val="50000"/>
                  </a:schemeClr>
                </a:solidFill>
                <a:latin typeface="+mn-lt"/>
              </a:rPr>
              <a:t>– </a:t>
            </a:r>
            <a:r>
              <a:rPr lang="en-US" dirty="0" smtClean="0">
                <a:latin typeface="+mn-lt"/>
              </a:rPr>
              <a:t>redundant hardware, nonstop forwarding and </a:t>
            </a:r>
            <a:r>
              <a:rPr lang="en-US" dirty="0" err="1" smtClean="0">
                <a:latin typeface="+mn-lt"/>
              </a:rPr>
              <a:t>stateful</a:t>
            </a:r>
            <a:r>
              <a:rPr lang="en-US" dirty="0" smtClean="0">
                <a:latin typeface="+mn-lt"/>
              </a:rPr>
              <a:t> switchover (NSF/SS) technology</a:t>
            </a:r>
            <a:endParaRPr lang="en-US" b="1" dirty="0" smtClean="0">
              <a:latin typeface="+mn-lt"/>
            </a:endParaRPr>
          </a:p>
          <a:p>
            <a:r>
              <a:rPr lang="en-US" b="1" dirty="0" smtClean="0">
                <a:solidFill>
                  <a:schemeClr val="accent5">
                    <a:lumMod val="50000"/>
                  </a:schemeClr>
                </a:solidFill>
                <a:latin typeface="+mn-lt"/>
              </a:rPr>
              <a:t>Integrated security</a:t>
            </a:r>
            <a:r>
              <a:rPr lang="en-US" dirty="0" smtClean="0">
                <a:solidFill>
                  <a:schemeClr val="accent5">
                    <a:lumMod val="50000"/>
                  </a:schemeClr>
                </a:solidFill>
                <a:latin typeface="+mn-lt"/>
              </a:rPr>
              <a:t> – </a:t>
            </a:r>
            <a:r>
              <a:rPr lang="en-US" dirty="0" smtClean="0">
                <a:latin typeface="+mn-lt"/>
              </a:rPr>
              <a:t>first line of defense against internal attacks</a:t>
            </a:r>
            <a:endParaRPr lang="en-US" b="1" dirty="0" smtClean="0">
              <a:latin typeface="+mn-lt"/>
            </a:endParaRPr>
          </a:p>
          <a:p>
            <a:r>
              <a:rPr lang="en-US" b="1" dirty="0" smtClean="0">
                <a:solidFill>
                  <a:schemeClr val="accent5">
                    <a:lumMod val="50000"/>
                  </a:schemeClr>
                </a:solidFill>
                <a:latin typeface="+mn-lt"/>
              </a:rPr>
              <a:t>Operational manageability</a:t>
            </a:r>
            <a:r>
              <a:rPr lang="en-US" dirty="0" smtClean="0">
                <a:solidFill>
                  <a:schemeClr val="accent5">
                    <a:lumMod val="50000"/>
                  </a:schemeClr>
                </a:solidFill>
                <a:latin typeface="+mn-lt"/>
              </a:rPr>
              <a:t> – </a:t>
            </a:r>
            <a:r>
              <a:rPr lang="en-US" dirty="0" smtClean="0">
                <a:latin typeface="+mn-lt"/>
              </a:rPr>
              <a:t>IT staff can remotely configure and manage devices from a central location</a:t>
            </a:r>
            <a:r>
              <a:rPr lang="en-US" dirty="0">
                <a:latin typeface="+mn-lt"/>
              </a:rPr>
              <a:t/>
            </a:r>
            <a:br>
              <a:rPr lang="en-US" dirty="0">
                <a:latin typeface="+mn-lt"/>
              </a:rPr>
            </a:br>
            <a:r>
              <a:rPr lang="en-US" dirty="0">
                <a:latin typeface="+mn-lt"/>
              </a:rPr>
              <a:t/>
            </a:r>
            <a:br>
              <a:rPr lang="en-US" dirty="0">
                <a:latin typeface="+mn-lt"/>
              </a:rPr>
            </a:b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351387322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Broadcast Domains</a:t>
            </a:r>
          </a:p>
        </p:txBody>
      </p:sp>
      <p:sp>
        <p:nvSpPr>
          <p:cNvPr id="2" name="Content Placeholder 1"/>
          <p:cNvSpPr>
            <a:spLocks noGrp="1"/>
          </p:cNvSpPr>
          <p:nvPr>
            <p:ph idx="1"/>
          </p:nvPr>
        </p:nvSpPr>
        <p:spPr>
          <a:xfrm>
            <a:off x="600074" y="1412776"/>
            <a:ext cx="7940675" cy="4791075"/>
          </a:xfrm>
        </p:spPr>
        <p:txBody>
          <a:bodyPr/>
          <a:lstStyle/>
          <a:p>
            <a:r>
              <a:rPr lang="en-US" dirty="0" smtClean="0">
                <a:latin typeface="+mn-lt"/>
              </a:rPr>
              <a:t>A broadcast domain is a set of network devices that receive broadcast frames originating from any device within the group.</a:t>
            </a:r>
          </a:p>
          <a:p>
            <a:r>
              <a:rPr lang="en-US" dirty="0" smtClean="0">
                <a:latin typeface="+mn-lt"/>
              </a:rPr>
              <a:t>Generally limited to a specific layer 2 segment that contains a single IP subnet.</a:t>
            </a:r>
          </a:p>
          <a:p>
            <a:r>
              <a:rPr lang="en-US" dirty="0" smtClean="0">
                <a:latin typeface="+mn-lt"/>
              </a:rPr>
              <a:t>A layer 3 device such a router bound broadcast domains. </a:t>
            </a:r>
            <a:r>
              <a:rPr lang="en-US" dirty="0">
                <a:latin typeface="+mn-lt"/>
              </a:rPr>
              <a:t/>
            </a:r>
            <a:br>
              <a:rPr lang="en-US" dirty="0">
                <a:latin typeface="+mn-lt"/>
              </a:rPr>
            </a:br>
            <a:r>
              <a:rPr lang="en-US" dirty="0" smtClean="0"/>
              <a:t> </a:t>
            </a:r>
            <a:r>
              <a:rPr lang="en-US" dirty="0"/>
              <a:t/>
            </a:r>
            <a:br>
              <a:rPr lang="en-US" dirty="0"/>
            </a:br>
            <a:r>
              <a:rPr lang="en-US" sz="2800" b="1" dirty="0" smtClean="0">
                <a:solidFill>
                  <a:schemeClr val="accent5">
                    <a:lumMod val="50000"/>
                  </a:schemeClr>
                </a:solidFill>
              </a:rPr>
              <a:t>MAC Addresses</a:t>
            </a:r>
          </a:p>
          <a:p>
            <a:r>
              <a:rPr lang="en-US" dirty="0" smtClean="0">
                <a:latin typeface="+mn-lt"/>
              </a:rPr>
              <a:t>Standardized data link layer addresses required for every port or device that connects to a LAN</a:t>
            </a:r>
            <a:endParaRPr lang="en-US" dirty="0">
              <a:latin typeface="+mn-lt"/>
            </a:endParaRPr>
          </a:p>
          <a:p>
            <a:r>
              <a:rPr lang="en-US" dirty="0" smtClean="0">
                <a:latin typeface="+mn-lt"/>
              </a:rPr>
              <a:t>6 bytes long and controlled by the IEEE</a:t>
            </a:r>
            <a:r>
              <a:rPr lang="en-US" dirty="0">
                <a:latin typeface="+mn-lt"/>
              </a:rPr>
              <a:t/>
            </a:r>
            <a:br>
              <a:rPr lang="en-US" dirty="0">
                <a:latin typeface="+mn-lt"/>
              </a:rPr>
            </a:br>
            <a:r>
              <a:rPr lang="en-US" dirty="0"/>
              <a:t/>
            </a:r>
            <a:br>
              <a:rPr lang="en-US" dirty="0"/>
            </a:b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40766978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The Basic Ethernet Frame format</a:t>
            </a:r>
          </a:p>
        </p:txBody>
      </p:sp>
      <p:grpSp>
        <p:nvGrpSpPr>
          <p:cNvPr id="6" name="Group 3"/>
          <p:cNvGrpSpPr>
            <a:grpSpLocks noGrp="1" noUngrp="1" noChangeAspect="1"/>
          </p:cNvGrpSpPr>
          <p:nvPr/>
        </p:nvGrpSpPr>
        <p:grpSpPr bwMode="auto">
          <a:xfrm>
            <a:off x="990600" y="1385324"/>
            <a:ext cx="7404102" cy="4996004"/>
            <a:chOff x="685800" y="996950"/>
            <a:chExt cx="7772400" cy="5243513"/>
          </a:xfrm>
        </p:grpSpPr>
        <p:pic>
          <p:nvPicPr>
            <p:cNvPr id="7" name="Picture 1" descr="Figure 1-1 The Basic IEEE 802.3 MAC Data Frame Format"/>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996950"/>
              <a:ext cx="7772400"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ChangeArrowheads="1"/>
            </p:cNvSpPr>
            <p:nvPr/>
          </p:nvSpPr>
          <p:spPr bwMode="auto">
            <a:xfrm>
              <a:off x="685800" y="5897563"/>
              <a:ext cx="777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sz="1400" i="1">
                <a:latin typeface="Arial" charset="0"/>
              </a:endParaRPr>
            </a:p>
          </p:txBody>
        </p:sp>
      </p:grpSp>
    </p:spTree>
    <p:extLst>
      <p:ext uri="{BB962C8B-B14F-4D97-AF65-F5344CB8AC3E}">
        <p14:creationId xmlns:p14="http://schemas.microsoft.com/office/powerpoint/2010/main" val="37304630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196751"/>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Basic Switching Function</a:t>
            </a:r>
          </a:p>
        </p:txBody>
      </p:sp>
      <p:sp>
        <p:nvSpPr>
          <p:cNvPr id="2" name="Content Placeholder 1"/>
          <p:cNvSpPr>
            <a:spLocks noGrp="1"/>
          </p:cNvSpPr>
          <p:nvPr>
            <p:ph idx="1"/>
          </p:nvPr>
        </p:nvSpPr>
        <p:spPr>
          <a:xfrm>
            <a:off x="600073" y="1268760"/>
            <a:ext cx="7940675" cy="4896544"/>
          </a:xfrm>
        </p:spPr>
        <p:txBody>
          <a:bodyPr/>
          <a:lstStyle/>
          <a:p>
            <a:r>
              <a:rPr lang="en-US" dirty="0" smtClean="0">
                <a:latin typeface="+mn-lt"/>
              </a:rPr>
              <a:t>A switch must decide what to do with a frame that it receives. It can ignore the frame, pass the frame out of a particular port, or pass the frame out of many ports.</a:t>
            </a:r>
          </a:p>
          <a:p>
            <a:r>
              <a:rPr lang="en-US" dirty="0" smtClean="0">
                <a:latin typeface="+mn-lt"/>
              </a:rPr>
              <a:t>To make this decision, the switch must learn the location of all devices on the segment.</a:t>
            </a:r>
          </a:p>
          <a:p>
            <a:r>
              <a:rPr lang="en-US" dirty="0" smtClean="0">
                <a:latin typeface="+mn-lt"/>
              </a:rPr>
              <a:t>This location is placed in a content addressable memory table (CAM)</a:t>
            </a:r>
          </a:p>
          <a:p>
            <a:r>
              <a:rPr lang="en-US" dirty="0" smtClean="0">
                <a:latin typeface="+mn-lt"/>
              </a:rPr>
              <a:t>The CAM table shows for each device, the MAC address of that device, out of which port the address can be found, and with which VLAN this port is associated.</a:t>
            </a:r>
          </a:p>
          <a:p>
            <a:r>
              <a:rPr lang="en-US" dirty="0" smtClean="0">
                <a:latin typeface="+mn-lt"/>
              </a:rPr>
              <a:t>This CAM information is used to decide how are received frame is handled.</a:t>
            </a:r>
          </a:p>
          <a:p>
            <a:r>
              <a:rPr lang="en-US" dirty="0" smtClean="0">
                <a:latin typeface="+mn-lt"/>
              </a:rPr>
              <a:t>The switch follows some rules for determining forwarding responsibility.</a:t>
            </a:r>
          </a:p>
          <a:p>
            <a:r>
              <a:rPr lang="en-US" dirty="0" smtClean="0">
                <a:latin typeface="+mn-lt"/>
              </a:rPr>
              <a:t>If the destination MAC address is found in the CAM table, the switch sends the frame out of the port associated </a:t>
            </a:r>
            <a:r>
              <a:rPr lang="en-US" dirty="0" smtClean="0"/>
              <a:t>with that destination MAC address. This process is called </a:t>
            </a:r>
            <a:r>
              <a:rPr lang="en-US" b="1" i="1" dirty="0" smtClean="0"/>
              <a:t>forwarding</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421142427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Basic Switching Function</a:t>
            </a:r>
          </a:p>
        </p:txBody>
      </p:sp>
      <p:sp>
        <p:nvSpPr>
          <p:cNvPr id="2" name="Content Placeholder 1"/>
          <p:cNvSpPr>
            <a:spLocks noGrp="1"/>
          </p:cNvSpPr>
          <p:nvPr>
            <p:ph idx="1"/>
          </p:nvPr>
        </p:nvSpPr>
        <p:spPr>
          <a:xfrm>
            <a:off x="600073" y="1340768"/>
            <a:ext cx="7940675" cy="4824536"/>
          </a:xfrm>
        </p:spPr>
        <p:txBody>
          <a:bodyPr/>
          <a:lstStyle/>
          <a:p>
            <a:r>
              <a:rPr lang="en-US" dirty="0" smtClean="0">
                <a:latin typeface="+mn-lt"/>
              </a:rPr>
              <a:t>If the associated port to send the frame out is the same port that the frame came in on, there is no need to send the frame back out that port, and the frame is ignored.  This process is called </a:t>
            </a:r>
            <a:r>
              <a:rPr lang="en-US" b="1" i="1" dirty="0" smtClean="0">
                <a:latin typeface="+mn-lt"/>
              </a:rPr>
              <a:t>filtering</a:t>
            </a:r>
            <a:r>
              <a:rPr lang="en-US" i="1" u="sng" dirty="0" smtClean="0">
                <a:latin typeface="+mn-lt"/>
              </a:rPr>
              <a:t>.</a:t>
            </a:r>
            <a:endParaRPr lang="en-US" dirty="0">
              <a:latin typeface="+mn-lt"/>
            </a:endParaRPr>
          </a:p>
          <a:p>
            <a:r>
              <a:rPr lang="en-US" dirty="0" smtClean="0">
                <a:latin typeface="+mn-lt"/>
              </a:rPr>
              <a:t>If the destination MAC address is not in the CAM table (an unknown unicast) the switch sends the frame out all other ports in the same VLAN as the received frame, except the receiving port.  This process is called </a:t>
            </a:r>
            <a:r>
              <a:rPr lang="en-US" b="1" i="1" dirty="0" smtClean="0">
                <a:latin typeface="+mn-lt"/>
              </a:rPr>
              <a:t>flooding.</a:t>
            </a:r>
          </a:p>
          <a:p>
            <a:r>
              <a:rPr lang="en-US" dirty="0" smtClean="0">
                <a:latin typeface="+mn-lt"/>
              </a:rPr>
              <a:t>If the destination MAC of the received frame is the broadcast address (FFFF.FFFF.FFFF.FFFF), the frame is sent out of all ports that are in the same VLAN, except the receiving port.  This process is also called </a:t>
            </a:r>
            <a:r>
              <a:rPr lang="en-US" b="1" i="1" dirty="0" smtClean="0">
                <a:latin typeface="+mn-lt"/>
              </a:rPr>
              <a:t>flooding.</a:t>
            </a:r>
            <a:r>
              <a:rPr lang="en-US" dirty="0" smtClean="0">
                <a:latin typeface="+mn-lt"/>
              </a:rPr>
              <a:t>   </a:t>
            </a:r>
            <a:r>
              <a:rPr lang="en-US" dirty="0"/>
              <a:t/>
            </a:r>
            <a:br>
              <a:rPr lang="en-US" dirty="0"/>
            </a:br>
            <a:r>
              <a:rPr lang="en-US" dirty="0"/>
              <a:t/>
            </a:r>
            <a:br>
              <a:rPr lang="en-US" dirty="0"/>
            </a:br>
            <a:endParaRPr lang="el-GR" dirty="0"/>
          </a:p>
        </p:txBody>
      </p:sp>
    </p:spTree>
    <p:extLst>
      <p:ext uri="{BB962C8B-B14F-4D97-AF65-F5344CB8AC3E}">
        <p14:creationId xmlns:p14="http://schemas.microsoft.com/office/powerpoint/2010/main" val="38337568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758170" y="0"/>
            <a:ext cx="8145462" cy="1196751"/>
          </a:xfrm>
        </p:spPr>
        <p:txBody>
          <a:bodyPr rIns="88048"/>
          <a:lstStyle/>
          <a:p>
            <a:pPr marL="42863" eaLnBrk="1" hangingPunct="1"/>
            <a:r>
              <a:rPr lang="en-US" altLang="el-GR" dirty="0" smtClean="0">
                <a:solidFill>
                  <a:schemeClr val="accent5">
                    <a:lumMod val="75000"/>
                  </a:schemeClr>
                </a:solidFill>
                <a:latin typeface="+mj-lt"/>
                <a:ea typeface="Calibri" panose="020F0502020204030204" pitchFamily="34" charset="0"/>
              </a:rPr>
              <a:t>VLANs</a:t>
            </a:r>
          </a:p>
        </p:txBody>
      </p:sp>
      <p:sp>
        <p:nvSpPr>
          <p:cNvPr id="2" name="Content Placeholder 1"/>
          <p:cNvSpPr>
            <a:spLocks noGrp="1"/>
          </p:cNvSpPr>
          <p:nvPr>
            <p:ph idx="1"/>
          </p:nvPr>
        </p:nvSpPr>
        <p:spPr>
          <a:xfrm>
            <a:off x="600074" y="1196752"/>
            <a:ext cx="7940675" cy="2232248"/>
          </a:xfrm>
        </p:spPr>
        <p:txBody>
          <a:bodyPr/>
          <a:lstStyle/>
          <a:p>
            <a:r>
              <a:rPr lang="en-US" i="1" dirty="0" smtClean="0">
                <a:latin typeface="+mn-lt"/>
              </a:rPr>
              <a:t>Virtual local-area network </a:t>
            </a:r>
            <a:r>
              <a:rPr lang="en-US" dirty="0" smtClean="0">
                <a:latin typeface="+mn-lt"/>
              </a:rPr>
              <a:t>(VLAN) is logic inside a switch allowing it to choose ports for special groupings.</a:t>
            </a:r>
          </a:p>
          <a:p>
            <a:r>
              <a:rPr lang="en-US" dirty="0" smtClean="0">
                <a:latin typeface="+mn-lt"/>
              </a:rPr>
              <a:t> The switch ensures that traffic from one group of ports never get sent to other groups of ports (which would be routing)</a:t>
            </a:r>
          </a:p>
          <a:p>
            <a:r>
              <a:rPr lang="en-US" dirty="0" smtClean="0">
                <a:latin typeface="+mn-lt"/>
              </a:rPr>
              <a:t>VLANs are broadcast domains. All ports that are in the same VLAN are in the same broadcast domain.</a:t>
            </a:r>
          </a:p>
          <a:p>
            <a:pPr marL="4762" indent="0">
              <a:buNone/>
            </a:pPr>
            <a:r>
              <a:rPr lang="en-US" dirty="0"/>
              <a:t/>
            </a:r>
            <a:br>
              <a:rPr lang="en-US" dirty="0"/>
            </a:br>
            <a:r>
              <a:rPr lang="en-US" dirty="0"/>
              <a:t/>
            </a:r>
            <a:br>
              <a:rPr lang="en-US" dirty="0"/>
            </a:br>
            <a:endParaRPr lang="el-GR" dirty="0"/>
          </a:p>
        </p:txBody>
      </p:sp>
      <p:pic>
        <p:nvPicPr>
          <p:cNvPr id="4" name="Picture 3"/>
          <p:cNvPicPr>
            <a:picLocks noChangeAspect="1"/>
          </p:cNvPicPr>
          <p:nvPr/>
        </p:nvPicPr>
        <p:blipFill>
          <a:blip r:embed="rId3"/>
          <a:stretch>
            <a:fillRect/>
          </a:stretch>
        </p:blipFill>
        <p:spPr>
          <a:xfrm>
            <a:off x="760412" y="3527266"/>
            <a:ext cx="7620000" cy="3019425"/>
          </a:xfrm>
          <a:prstGeom prst="rect">
            <a:avLst/>
          </a:prstGeom>
        </p:spPr>
      </p:pic>
    </p:spTree>
    <p:extLst>
      <p:ext uri="{BB962C8B-B14F-4D97-AF65-F5344CB8AC3E}">
        <p14:creationId xmlns:p14="http://schemas.microsoft.com/office/powerpoint/2010/main" val="65898734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3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3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3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56887</TotalTime>
  <Pages>0</Pages>
  <Words>942</Words>
  <Characters>0</Characters>
  <Application>Microsoft Office PowerPoint</Application>
  <PresentationFormat>On-screen Show (4:3)</PresentationFormat>
  <Lines>0</Lines>
  <Paragraphs>74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Italic</vt:lpstr>
      <vt:lpstr>Calibri</vt:lpstr>
      <vt:lpstr>Calibri Light</vt:lpstr>
      <vt:lpstr>Lucida Grande</vt:lpstr>
      <vt:lpstr>Wingdings</vt:lpstr>
      <vt:lpstr>ヒラギノ角ゴ ProN W3</vt:lpstr>
      <vt:lpstr>ヒラギノ角ゴ ProN W6</vt:lpstr>
      <vt:lpstr>3_10 10 PPT MWO TEMPLATE_Blk121606</vt:lpstr>
      <vt:lpstr>Chapter 1: Fundamentals Review </vt:lpstr>
      <vt:lpstr>Chapter Objectives</vt:lpstr>
      <vt:lpstr>Hubs, transparent bridges, and Switches</vt:lpstr>
      <vt:lpstr>Switches of Today</vt:lpstr>
      <vt:lpstr>Broadcast Domains</vt:lpstr>
      <vt:lpstr>The Basic Ethernet Frame format</vt:lpstr>
      <vt:lpstr>Basic Switching Function</vt:lpstr>
      <vt:lpstr>Basic Switching Function</vt:lpstr>
      <vt:lpstr>VLANs</vt:lpstr>
      <vt:lpstr>The Spanning Tree Protocol</vt:lpstr>
      <vt:lpstr>Trunking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637</cp:revision>
  <dcterms:modified xsi:type="dcterms:W3CDTF">2019-03-03T23:57:59Z</dcterms:modified>
</cp:coreProperties>
</file>