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80" r:id="rId2"/>
  </p:sldMasterIdLst>
  <p:notesMasterIdLst>
    <p:notesMasterId r:id="rId102"/>
  </p:notesMasterIdLst>
  <p:sldIdLst>
    <p:sldId id="256" r:id="rId3"/>
    <p:sldId id="257" r:id="rId4"/>
    <p:sldId id="311" r:id="rId5"/>
    <p:sldId id="394" r:id="rId6"/>
    <p:sldId id="395" r:id="rId7"/>
    <p:sldId id="511" r:id="rId8"/>
    <p:sldId id="396" r:id="rId9"/>
    <p:sldId id="397" r:id="rId10"/>
    <p:sldId id="401" r:id="rId11"/>
    <p:sldId id="399" r:id="rId12"/>
    <p:sldId id="400" r:id="rId13"/>
    <p:sldId id="404" r:id="rId14"/>
    <p:sldId id="410" r:id="rId15"/>
    <p:sldId id="406" r:id="rId16"/>
    <p:sldId id="411" r:id="rId17"/>
    <p:sldId id="403" r:id="rId18"/>
    <p:sldId id="407" r:id="rId19"/>
    <p:sldId id="332" r:id="rId20"/>
    <p:sldId id="412" r:id="rId21"/>
    <p:sldId id="416" r:id="rId22"/>
    <p:sldId id="413" r:id="rId23"/>
    <p:sldId id="414" r:id="rId24"/>
    <p:sldId id="415" r:id="rId25"/>
    <p:sldId id="417" r:id="rId26"/>
    <p:sldId id="418" r:id="rId27"/>
    <p:sldId id="419" r:id="rId28"/>
    <p:sldId id="420" r:id="rId29"/>
    <p:sldId id="421" r:id="rId30"/>
    <p:sldId id="424" r:id="rId31"/>
    <p:sldId id="423" r:id="rId32"/>
    <p:sldId id="426" r:id="rId33"/>
    <p:sldId id="427" r:id="rId34"/>
    <p:sldId id="428" r:id="rId35"/>
    <p:sldId id="429" r:id="rId36"/>
    <p:sldId id="430" r:id="rId37"/>
    <p:sldId id="456" r:id="rId38"/>
    <p:sldId id="457" r:id="rId39"/>
    <p:sldId id="458" r:id="rId40"/>
    <p:sldId id="459" r:id="rId41"/>
    <p:sldId id="460" r:id="rId42"/>
    <p:sldId id="512" r:id="rId43"/>
    <p:sldId id="461" r:id="rId44"/>
    <p:sldId id="462" r:id="rId45"/>
    <p:sldId id="463" r:id="rId46"/>
    <p:sldId id="464" r:id="rId47"/>
    <p:sldId id="465" r:id="rId48"/>
    <p:sldId id="466" r:id="rId49"/>
    <p:sldId id="467" r:id="rId50"/>
    <p:sldId id="470" r:id="rId51"/>
    <p:sldId id="478" r:id="rId52"/>
    <p:sldId id="471" r:id="rId53"/>
    <p:sldId id="472" r:id="rId54"/>
    <p:sldId id="473" r:id="rId55"/>
    <p:sldId id="474" r:id="rId56"/>
    <p:sldId id="479" r:id="rId57"/>
    <p:sldId id="480" r:id="rId58"/>
    <p:sldId id="481" r:id="rId59"/>
    <p:sldId id="482" r:id="rId60"/>
    <p:sldId id="483" r:id="rId61"/>
    <p:sldId id="475" r:id="rId62"/>
    <p:sldId id="476" r:id="rId63"/>
    <p:sldId id="477" r:id="rId64"/>
    <p:sldId id="484" r:id="rId65"/>
    <p:sldId id="486" r:id="rId66"/>
    <p:sldId id="432" r:id="rId67"/>
    <p:sldId id="433" r:id="rId68"/>
    <p:sldId id="434" r:id="rId69"/>
    <p:sldId id="435" r:id="rId70"/>
    <p:sldId id="487" r:id="rId71"/>
    <p:sldId id="436" r:id="rId72"/>
    <p:sldId id="489" r:id="rId73"/>
    <p:sldId id="437" r:id="rId74"/>
    <p:sldId id="438" r:id="rId75"/>
    <p:sldId id="488" r:id="rId76"/>
    <p:sldId id="490" r:id="rId77"/>
    <p:sldId id="441" r:id="rId78"/>
    <p:sldId id="442" r:id="rId79"/>
    <p:sldId id="342" r:id="rId80"/>
    <p:sldId id="491" r:id="rId81"/>
    <p:sldId id="492" r:id="rId82"/>
    <p:sldId id="493" r:id="rId83"/>
    <p:sldId id="494" r:id="rId84"/>
    <p:sldId id="495" r:id="rId85"/>
    <p:sldId id="496" r:id="rId86"/>
    <p:sldId id="497" r:id="rId87"/>
    <p:sldId id="498" r:id="rId88"/>
    <p:sldId id="499" r:id="rId89"/>
    <p:sldId id="500" r:id="rId90"/>
    <p:sldId id="501" r:id="rId91"/>
    <p:sldId id="502" r:id="rId92"/>
    <p:sldId id="503" r:id="rId93"/>
    <p:sldId id="504" r:id="rId94"/>
    <p:sldId id="505" r:id="rId95"/>
    <p:sldId id="506" r:id="rId96"/>
    <p:sldId id="507" r:id="rId97"/>
    <p:sldId id="508" r:id="rId98"/>
    <p:sldId id="509" r:id="rId99"/>
    <p:sldId id="510" r:id="rId100"/>
    <p:sldId id="310" r:id="rId10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9096" autoAdjust="0"/>
  </p:normalViewPr>
  <p:slideViewPr>
    <p:cSldViewPr>
      <p:cViewPr varScale="1">
        <p:scale>
          <a:sx n="116" d="100"/>
          <a:sy n="116" d="100"/>
        </p:scale>
        <p:origin x="146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4/10/2018</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100000"/>
              </a:lnSpc>
              <a:spcBef>
                <a:spcPts val="0"/>
              </a:spcBef>
              <a:spcAft>
                <a:spcPts val="600"/>
              </a:spcAft>
            </a:pPr>
            <a:r>
              <a:rPr lang="en-US" sz="1100" kern="1200" baseline="0" dirty="0" smtClean="0">
                <a:solidFill>
                  <a:schemeClr val="tx1"/>
                </a:solidFill>
                <a:latin typeface="Arial" charset="0"/>
                <a:ea typeface="+mn-ea"/>
                <a:cs typeface="+mn-cs"/>
              </a:rPr>
              <a:t>High availability is not just about adding redundant devices. It implies planning to understand where the points of failure occur and designing the network so that an alternative solution exists to compensate for the loss of these points of failure.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This chapters provides an overview on how to implement a high-availability solution according to a given network design and requirements. This includes building a resilient network with optimal redundancy for high availability. Monitoring the network using SNMP, Syslog, and IP SLA are key elements to ensure the high availability of the network.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This chapter also covers supervisor redundancy options such as RPR, RPR+, SSO, and NSF.</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 For ensuring first hop gateway redundancy, the Hot Standby Router Protocol (HSRP), Virtual Router Redundancy Protocol (VRRP) and Gateway Load Balancing Protocol (GLBP) are needed. First hop redundancy protocols (FHRP) allow for </a:t>
            </a:r>
            <a:r>
              <a:rPr lang="en-US" sz="1100" kern="1200" baseline="0" dirty="0" err="1" smtClean="0">
                <a:solidFill>
                  <a:schemeClr val="tx1"/>
                </a:solidFill>
                <a:latin typeface="Arial" charset="0"/>
                <a:ea typeface="+mn-ea"/>
                <a:cs typeface="+mn-cs"/>
              </a:rPr>
              <a:t>nondisruptive</a:t>
            </a:r>
            <a:r>
              <a:rPr lang="en-US" sz="1100" kern="1200" baseline="0" dirty="0" smtClean="0">
                <a:solidFill>
                  <a:schemeClr val="tx1"/>
                </a:solidFill>
                <a:latin typeface="Arial" charset="0"/>
                <a:ea typeface="+mn-ea"/>
                <a:cs typeface="+mn-cs"/>
              </a:rPr>
              <a:t> failover between available redundant gateways. HSRP/VRRP allow for one primary router per subnet with other routers acting as standby/backup. GLBP allows load balancing across multiple gateways for the same subnet.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High availability is technology that enables </a:t>
            </a:r>
            <a:r>
              <a:rPr lang="en-US" sz="1100" kern="1200" baseline="0" dirty="0" err="1" smtClean="0">
                <a:solidFill>
                  <a:schemeClr val="tx1"/>
                </a:solidFill>
                <a:latin typeface="Arial" charset="0"/>
                <a:ea typeface="+mn-ea"/>
                <a:cs typeface="+mn-cs"/>
              </a:rPr>
              <a:t>networkwide</a:t>
            </a:r>
            <a:r>
              <a:rPr lang="en-US" sz="1100" kern="1200" baseline="0" dirty="0" smtClean="0">
                <a:solidFill>
                  <a:schemeClr val="tx1"/>
                </a:solidFill>
                <a:latin typeface="Arial" charset="0"/>
                <a:ea typeface="+mn-ea"/>
                <a:cs typeface="+mn-cs"/>
              </a:rPr>
              <a:t> resilience to increase IP network availability. Network applications must cross different network segments—from the Enterprise Backbone, Enterprise Edge, and Service Provider Edge, through the Service Provider Core. All segments must be resilient to recover quickly enough for faults to be transparent to users and network applications. This chapter describes the high availability concept, how resiliency is built, and how the network is designed to always offer a path between any pair of end points.</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Security with CDP/LLDP remains fairly controversial. Although CDP/LLDP propagates detailed information about respective network devices, correct planning and configuration of CDP/LLDP enables it to be a fairly safe protocol. This is a great advantage because auxiliary VLANs and specific solutions in many multilayer switched networks require CDP/LLDP. </a:t>
            </a:r>
          </a:p>
          <a:p>
            <a:r>
              <a:rPr lang="en-US">
                <a:latin typeface="Arial" charset="0"/>
              </a:rPr>
              <a:t>For </a:t>
            </a:r>
            <a:r>
              <a:rPr lang="en-US" dirty="0">
                <a:latin typeface="Arial" charset="0"/>
              </a:rPr>
              <a:t>a practical and secure deployment of CDP/LLDP, adhere to the CDP/LLDP configuration guidelines listed above.</a:t>
            </a: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Chapter 2 for more information on how to disable automatic negotiation of trunking and other VLAN configurations such as VTP.</a:t>
            </a:r>
            <a:endParaRPr lang="en-US"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dirty="0">
                <a:latin typeface="Arial" charset="0"/>
              </a:rPr>
              <a:t>Step 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3630" y="4306550"/>
            <a:ext cx="6379353" cy="4183193"/>
          </a:xfrm>
        </p:spPr>
        <p:txBody>
          <a:bodyPr>
            <a:normAutofit lnSpcReduction="10000"/>
          </a:bodyPr>
          <a:lstStyle/>
          <a:p>
            <a:r>
              <a:rPr lang="en-US" dirty="0">
                <a:latin typeface="Arial" charset="0"/>
              </a:rPr>
              <a:t>Rogue access comes in several forms, as shown in the figure. For example, because unauthorized rogue access points are inexpensive and readily available, employees sometimes plug them into existing LANs and build ad hoc wireless networks without IT department knowledge or consent. These rogue access points can be a serious breach of network security because they can be plugged into a network port behind the corporate firewall. Because employees generally do not enable any security settings on the rogue access point, it is easy for unauthorized users to use the access point to intercept network traffic and hijack client sessions.</a:t>
            </a:r>
          </a:p>
          <a:p>
            <a:r>
              <a:rPr lang="en-US" dirty="0">
                <a:latin typeface="Arial" charset="0"/>
              </a:rPr>
              <a:t>Malicious rogue access points, although much less common than employee-installed rogue access points, are also a security concern. These rogue access points create an unsecured wireless LAN connection that puts the entire wired network at risk. Malicious rogues present an even greater risk and challenge because they are intentionally hidden from physical and network view by not broadcasting the </a:t>
            </a:r>
            <a:r>
              <a:rPr lang="en-US" dirty="0" err="1">
                <a:latin typeface="Arial" charset="0"/>
              </a:rPr>
              <a:t>SSID</a:t>
            </a:r>
            <a:r>
              <a:rPr lang="en-US" dirty="0">
                <a:latin typeface="Arial" charset="0"/>
              </a:rPr>
              <a:t>.</a:t>
            </a:r>
          </a:p>
          <a:p>
            <a:r>
              <a:rPr lang="en-US" dirty="0">
                <a:latin typeface="Arial" charset="0"/>
              </a:rPr>
              <a:t>To mitigate Spanning Tree Protocol (STP) manipulation, use the root guard and the BPDU guard enhancement commands to enforce the placement of the root bridge in the network and to enforce the STP domain borders. The root guard feature is designed to provide a way to enforce the root bridge placement in the network. The STP bridge protocol data unit (BPDU) guard is designed to enable network designers to keep the active network topology predictable. Although the BPDU guard might seem unnecessary, given that the administrator can set the bridge priority to zero, there is still no guarantee that it will be elected as the root bridge because there might be a bridge with priority zero and a lower bridge ID. A BPDU guard is best deployed toward user-facing ports to prevent unauthorized switches from being attached to the network by an attacker.</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Layer 2 malicious attacks are typically initiated by devices directly connected to the campus network infrastructure. The attacks can originate from a physical rogue device placed on the network for malicious purposes. The attack also can come from an external intrusion that takes control of and launches attacks from a trusted device. In either case, the network sees all traffic as originating from a legitimate connected device</a:t>
            </a:r>
            <a:r>
              <a:rPr lang="en-US">
                <a:latin typeface="Arial" charset="0"/>
              </a:rPr>
              <a:t>. </a:t>
            </a:r>
          </a:p>
          <a:p>
            <a:r>
              <a:rPr lang="en-US">
                <a:latin typeface="Arial" charset="0"/>
              </a:rPr>
              <a:t>Attacks </a:t>
            </a:r>
            <a:r>
              <a:rPr lang="en-US" dirty="0">
                <a:latin typeface="Arial" charset="0"/>
              </a:rPr>
              <a:t>launched against switches and at Layer 2 can be grouped as follows:</a:t>
            </a:r>
          </a:p>
          <a:p>
            <a:pPr lvl="1"/>
            <a:r>
              <a:rPr lang="en-US">
                <a:latin typeface="Arial" charset="0"/>
              </a:rPr>
              <a:t>MAC </a:t>
            </a:r>
            <a:r>
              <a:rPr lang="en-US" dirty="0">
                <a:latin typeface="Arial" charset="0"/>
              </a:rPr>
              <a:t>layer attacks</a:t>
            </a:r>
          </a:p>
          <a:p>
            <a:pPr lvl="1"/>
            <a:r>
              <a:rPr lang="en-US">
                <a:latin typeface="Arial" charset="0"/>
              </a:rPr>
              <a:t>VLAN </a:t>
            </a:r>
            <a:r>
              <a:rPr lang="en-US" dirty="0">
                <a:latin typeface="Arial" charset="0"/>
              </a:rPr>
              <a:t>attacks</a:t>
            </a:r>
          </a:p>
          <a:p>
            <a:pPr lvl="1"/>
            <a:r>
              <a:rPr lang="en-US">
                <a:latin typeface="Arial" charset="0"/>
              </a:rPr>
              <a:t>Spoofing </a:t>
            </a:r>
            <a:r>
              <a:rPr lang="en-US" dirty="0">
                <a:latin typeface="Arial" charset="0"/>
              </a:rPr>
              <a:t>attacks</a:t>
            </a:r>
          </a:p>
          <a:p>
            <a:pPr lvl="1"/>
            <a:r>
              <a:rPr lang="en-US">
                <a:latin typeface="Arial" charset="0"/>
              </a:rPr>
              <a:t>Attacks </a:t>
            </a:r>
            <a:r>
              <a:rPr lang="en-US" dirty="0">
                <a:latin typeface="Arial" charset="0"/>
              </a:rPr>
              <a:t>on switch devices</a:t>
            </a:r>
          </a:p>
          <a:p>
            <a:r>
              <a:rPr lang="en-US">
                <a:latin typeface="Arial" charset="0"/>
              </a:rPr>
              <a:t>These </a:t>
            </a:r>
            <a:r>
              <a:rPr lang="en-US" dirty="0">
                <a:latin typeface="Arial" charset="0"/>
              </a:rPr>
              <a:t>attack methods and steps to mitigate these threats are discussed in more detail in this chapter. </a:t>
            </a:r>
          </a:p>
          <a:p>
            <a:r>
              <a:rPr lang="en-US">
                <a:latin typeface="Arial" charset="0"/>
              </a:rPr>
              <a:t>The </a:t>
            </a:r>
            <a:r>
              <a:rPr lang="en-US" dirty="0">
                <a:latin typeface="Arial" charset="0"/>
              </a:rPr>
              <a:t>table spanning this slide and the next two slides describes attack methods and the steps to mitigation.</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88321" y="4306550"/>
            <a:ext cx="6426431" cy="4183193"/>
          </a:xfrm>
        </p:spPr>
        <p:txBody>
          <a:bodyPr>
            <a:normAutofit fontScale="92500" lnSpcReduction="10000"/>
          </a:bodyPr>
          <a:lstStyle/>
          <a:p>
            <a:r>
              <a:rPr lang="en-US" dirty="0">
                <a:latin typeface="Arial" charset="0"/>
              </a:rPr>
              <a:t>A common Layer 2 or switch attack is MAC flooding, resulting in a switch’s CAM table overflow, which causes flooding of regular data frames out all switch ports. This attack can be launched for the malicious purpose of collecting a broad sample of traffic or as a denial of service (DoS) attack.</a:t>
            </a:r>
          </a:p>
          <a:p>
            <a:r>
              <a:rPr lang="en-US" dirty="0">
                <a:latin typeface="Arial" charset="0"/>
              </a:rPr>
              <a:t>A switch’s CAM tables are limited in size and therefore can contain only a limited number of entries at any one time. A network intruder can maliciously flood a switch with a large number of frames from a range of invalid source MAC addresses. If enough new entries are made before old ones expire, new valid entries will not be accepted. Then, when traffic arrives at the switch for a legitimate device located on one of the switch ports that could not create a CAM table entry, the switch must flood frames to that address out all ports. This has two adverse effects:</a:t>
            </a:r>
          </a:p>
          <a:p>
            <a:pPr lvl="1"/>
            <a:r>
              <a:rPr lang="en-US" dirty="0">
                <a:latin typeface="Arial" charset="0"/>
              </a:rPr>
              <a:t>The switch traffic forwarding is inefficient and voluminous and could potentially slow down the network for all users.</a:t>
            </a:r>
          </a:p>
          <a:p>
            <a:pPr lvl="1"/>
            <a:r>
              <a:rPr lang="en-US" dirty="0">
                <a:latin typeface="Arial" charset="0"/>
              </a:rPr>
              <a:t>An intruding device can be connected to any switch port and capture traffic not normally seen on that port.</a:t>
            </a:r>
          </a:p>
          <a:p>
            <a:r>
              <a:rPr lang="en-US" dirty="0">
                <a:latin typeface="Arial" charset="0"/>
              </a:rPr>
              <a:t>If the attack is launched before the beginning of the day, the MAC address table (also referred to as Content Addressable Memory [CAM] table) would be full when the majority of devices are powered on. Then frames from those legitimate devices cannot create MAC address table entries as they power on. If this represents a large number of network devices, the number of MAC addresses flooded with traffic will be high, and any switch port will carry flooded frames from a large number of devices.</a:t>
            </a:r>
          </a:p>
          <a:p>
            <a:r>
              <a:rPr lang="en-US" dirty="0">
                <a:latin typeface="Arial" charset="0"/>
              </a:rPr>
              <a:t>If the initial flood of invalid MAC address table entries is a one-time event, the switch eventually ages out older, invalid MAC address table entries, allowing new, legitimate devices to create entries. Traffic flooding ceases and might never be detected, even though the intruder might have captured a significant amount of data from the network.</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latin typeface="Arial" charset="0"/>
              </a:rPr>
              <a:t>As the figure illustrates, MAC flooding occurs in a certain progression.</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latin typeface="Arial" charset="0"/>
              </a:rPr>
              <a:t>As the figure illustrates, MAC flooding occurs in a certain progression.</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48A860EF-3C9C-408F-AA5B-BAB3242BE1D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03288"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6689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Port security is a feature supported on Cisco Catalyst switches that restricts a switch port to a specific set or number of MAC addresses. Those addresses can be learned dynamically or configured statically. The port then provides access to frames from only those addresses. If, however, the number of addresses is limited to four but no specific MAC addresses are configured, the port enables any four MAC addresses to be learned dynamically, and port access is limited to those four dynamically learned addresses.</a:t>
            </a:r>
          </a:p>
          <a:p>
            <a:r>
              <a:rPr lang="en-US" dirty="0">
                <a:latin typeface="Arial" charset="0"/>
              </a:rPr>
              <a:t>A port security feature called sticky learning, available on some switch platforms, combines the features of dynamically learned and statically configured addresses. When this feature is configured on an interface, the interface converts dynamically learned addresses to sticky secure addresses. This adds them to the running configuration as if they were configured using the </a:t>
            </a:r>
            <a:r>
              <a:rPr lang="en-US" b="1" dirty="0">
                <a:latin typeface="Arial" charset="0"/>
              </a:rPr>
              <a:t>switchport port-security </a:t>
            </a:r>
            <a:r>
              <a:rPr lang="en-US" i="1" dirty="0">
                <a:latin typeface="Arial" charset="0"/>
              </a:rPr>
              <a:t>mac-address</a:t>
            </a:r>
            <a:r>
              <a:rPr lang="en-US" b="1" dirty="0">
                <a:latin typeface="Arial" charset="0"/>
              </a:rPr>
              <a:t> </a:t>
            </a:r>
            <a:r>
              <a:rPr lang="en-US" dirty="0">
                <a:latin typeface="Arial" charset="0"/>
              </a:rPr>
              <a:t>interface command.</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None/>
            </a:pPr>
            <a:r>
              <a:rPr lang="en-US" dirty="0">
                <a:latin typeface="Arial" charset="0"/>
              </a:rPr>
              <a:t>Here are the steps to set up port security to limit switch port access to a finite number and a specific set of end-station MAC addresses.</a:t>
            </a:r>
          </a:p>
          <a:p>
            <a:pPr>
              <a:buNone/>
            </a:pPr>
            <a:endParaRPr lang="en-US">
              <a:latin typeface="Arial" charset="0"/>
            </a:endParaRPr>
          </a:p>
          <a:p>
            <a:pPr>
              <a:buNone/>
            </a:pPr>
            <a:r>
              <a:rPr lang="en-US" b="1">
                <a:latin typeface="Arial" charset="0"/>
              </a:rPr>
              <a:t>Step </a:t>
            </a:r>
            <a:r>
              <a:rPr lang="en-US" b="1" dirty="0">
                <a:latin typeface="Arial" charset="0"/>
              </a:rPr>
              <a:t>1. </a:t>
            </a:r>
            <a:r>
              <a:rPr lang="en-US" dirty="0">
                <a:latin typeface="Arial" charset="0"/>
              </a:rPr>
              <a:t>Port security is enabled on a port-by-port basis using the switchport port security command.</a:t>
            </a:r>
          </a:p>
          <a:p>
            <a:pPr>
              <a:buNone/>
            </a:pPr>
            <a:r>
              <a:rPr lang="en-US" b="1">
                <a:latin typeface="Arial" charset="0"/>
              </a:rPr>
              <a:t>Step </a:t>
            </a:r>
            <a:r>
              <a:rPr lang="en-US" b="1" dirty="0">
                <a:latin typeface="Arial" charset="0"/>
              </a:rPr>
              <a:t>2. </a:t>
            </a:r>
            <a:r>
              <a:rPr lang="en-US" dirty="0">
                <a:latin typeface="Arial" charset="0"/>
              </a:rPr>
              <a:t>By default, only one MAC address is allowed access through a given switch port when port security is enabled. This parameter increases that number. It implies no restriction on specific MAC addresses, just on the total number of addresses that can be learned by the port. Learned addresses are not aged out by default but can be configured to do so after a specified time using the switchport port-security aging command. The value parameter can be any number from 1 to 1024, with some restrictions having to do with the number of ports on a given switch with port security enabled. The </a:t>
            </a:r>
            <a:r>
              <a:rPr lang="en-US" b="1" dirty="0">
                <a:latin typeface="Arial" charset="0"/>
              </a:rPr>
              <a:t>switchport port security aging static </a:t>
            </a:r>
            <a:r>
              <a:rPr lang="en-US" dirty="0">
                <a:latin typeface="Arial" charset="0"/>
              </a:rPr>
              <a:t>command enables aging for statically configured secure addresses on the port.</a:t>
            </a:r>
          </a:p>
          <a:p>
            <a:pPr>
              <a:buNone/>
            </a:pPr>
            <a:r>
              <a:rPr lang="en-US" b="1">
                <a:latin typeface="Arial" charset="0"/>
              </a:rPr>
              <a:t>Step </a:t>
            </a:r>
            <a:r>
              <a:rPr lang="en-US" b="1" dirty="0">
                <a:latin typeface="Arial" charset="0"/>
              </a:rPr>
              <a:t>3. </a:t>
            </a:r>
            <a:r>
              <a:rPr lang="en-US" dirty="0">
                <a:latin typeface="Arial" charset="0"/>
              </a:rPr>
              <a:t>Access to the switch port can be restricted to one or more specific MAC addresses. If the number of specific MAC addresses assigned using this command is lower than the value parameter set in Step 2, the remaining allowed addresses can be learned dynamically. If you specify a set of MAC addresses that is equal to the maximum number allowed, access is limited to that set of MAC addresses.</a:t>
            </a:r>
          </a:p>
          <a:p>
            <a:pPr>
              <a:buNone/>
            </a:pPr>
            <a:r>
              <a:rPr lang="en-US" b="1">
                <a:latin typeface="Arial" charset="0"/>
              </a:rPr>
              <a:t>Step </a:t>
            </a:r>
            <a:r>
              <a:rPr lang="en-US" b="1" dirty="0">
                <a:latin typeface="Arial" charset="0"/>
              </a:rPr>
              <a:t>4. </a:t>
            </a:r>
            <a:r>
              <a:rPr lang="en-US" dirty="0">
                <a:latin typeface="Arial" charset="0"/>
              </a:rPr>
              <a:t>By default, if the maximum number of connections is achieved and a new MAC address attempts to access the port, the switch must take one of these actions:</a:t>
            </a:r>
          </a:p>
          <a:p>
            <a:pPr lvl="1"/>
            <a:r>
              <a:rPr lang="en-US" b="1">
                <a:latin typeface="Arial" charset="0"/>
              </a:rPr>
              <a:t>Protect</a:t>
            </a:r>
            <a:r>
              <a:rPr lang="en-US" b="1" dirty="0">
                <a:latin typeface="Arial" charset="0"/>
              </a:rPr>
              <a:t>: </a:t>
            </a:r>
            <a:r>
              <a:rPr lang="en-US" dirty="0">
                <a:latin typeface="Arial" charset="0"/>
              </a:rPr>
              <a:t>Frames from the non-allowed address are dropped, but there is no log of the violation.</a:t>
            </a:r>
          </a:p>
          <a:p>
            <a:pPr lvl="1"/>
            <a:r>
              <a:rPr lang="en-US" b="1">
                <a:latin typeface="Arial" charset="0"/>
              </a:rPr>
              <a:t>Restrict</a:t>
            </a:r>
            <a:r>
              <a:rPr lang="en-US" b="1" dirty="0">
                <a:latin typeface="Arial" charset="0"/>
              </a:rPr>
              <a:t>: </a:t>
            </a:r>
            <a:r>
              <a:rPr lang="en-US" dirty="0">
                <a:latin typeface="Arial" charset="0"/>
              </a:rPr>
              <a:t>Frames from the non-allowed address are dropped, a log message is created, and a Simple Network Management Protocol (SNMP) trap is sent.</a:t>
            </a:r>
          </a:p>
          <a:p>
            <a:pPr lvl="1"/>
            <a:r>
              <a:rPr lang="en-US" b="1">
                <a:latin typeface="Arial" charset="0"/>
              </a:rPr>
              <a:t>Shutdown</a:t>
            </a:r>
            <a:r>
              <a:rPr lang="en-US" b="1" dirty="0">
                <a:latin typeface="Arial" charset="0"/>
              </a:rPr>
              <a:t>: </a:t>
            </a:r>
            <a:r>
              <a:rPr lang="en-US" dirty="0">
                <a:latin typeface="Arial" charset="0"/>
              </a:rPr>
              <a:t>If any frames are seen from a non-allowed address, the interface is </a:t>
            </a:r>
            <a:r>
              <a:rPr lang="en-US" dirty="0" err="1">
                <a:latin typeface="Arial" charset="0"/>
              </a:rPr>
              <a:t>errdisabled</a:t>
            </a:r>
            <a:r>
              <a:rPr lang="en-US" dirty="0">
                <a:latin typeface="Arial" charset="0"/>
              </a:rPr>
              <a:t>, a log entry is made, an SNMP trap is sent, </a:t>
            </a:r>
            <a:r>
              <a:rPr lang="en-US">
                <a:latin typeface="Arial" charset="0"/>
              </a:rPr>
              <a:t>and manual intervention </a:t>
            </a:r>
            <a:r>
              <a:rPr lang="en-US" dirty="0">
                <a:latin typeface="Arial" charset="0"/>
              </a:rPr>
              <a:t>or errdisable recovery must be used to make the interface usable. Shutdown mode is the default mode for violation.</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figure depicts an access layer Catalyst 4500 switch scenario. A real-time media server plugs in to switch port 3/47. The switch port needs port security to prevent any unauthorized devices from plugging into the same port. The administrator has configured preferential QoS policies based on all traffic received on the port and other security ACLs. The network administrator requirement is not to shut down the port of the server but rather to restrict the port to only the authorized MAC address. In addition, the network administrator configures the switch to shut down port 2/2 in the guest lobby if any unauthorized workstation plugs into that port.</a:t>
            </a:r>
          </a:p>
          <a:p>
            <a:r>
              <a:rPr lang="en-US">
                <a:latin typeface="Arial" charset="0"/>
              </a:rPr>
              <a:t>The </a:t>
            </a:r>
            <a:r>
              <a:rPr lang="en-US" dirty="0">
                <a:latin typeface="Arial" charset="0"/>
              </a:rPr>
              <a:t>command </a:t>
            </a:r>
            <a:r>
              <a:rPr lang="en-US" b="1" dirty="0">
                <a:latin typeface="Arial" charset="0"/>
              </a:rPr>
              <a:t>switchport port-security aging static</a:t>
            </a:r>
            <a:r>
              <a:rPr lang="en-US" b="1" i="1" dirty="0">
                <a:latin typeface="Arial" charset="0"/>
              </a:rPr>
              <a:t> </a:t>
            </a:r>
            <a:r>
              <a:rPr lang="en-US" dirty="0">
                <a:latin typeface="Arial" charset="0"/>
              </a:rPr>
              <a:t>enables aging f</a:t>
            </a:r>
            <a:r>
              <a:rPr lang="en-US" dirty="0" smtClean="0"/>
              <a:t>or the statically configured secure address</a:t>
            </a:r>
            <a:r>
              <a:rPr lang="en-US" baseline="0" dirty="0" smtClean="0"/>
              <a:t> </a:t>
            </a:r>
            <a:r>
              <a:rPr lang="en-US" dirty="0" smtClean="0"/>
              <a:t>on the port. This configuration sets the absolute aging time as 2 minutes for the</a:t>
            </a:r>
            <a:r>
              <a:rPr lang="en-US" baseline="0" dirty="0" smtClean="0"/>
              <a:t> static secure address.</a:t>
            </a:r>
            <a:endParaRPr lang="en-US" dirty="0" smtClean="0"/>
          </a:p>
          <a:p>
            <a:r>
              <a:rPr lang="en-US" dirty="0" smtClean="0"/>
              <a:t>The port security aging feature is disabled by default. The default aging time is 0 minutes. All the secure addresses on this port age out exactly after the time specified and are removed from the secure address list</a:t>
            </a:r>
            <a:r>
              <a:rPr lang="en-US" smtClean="0"/>
              <a:t>. </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Arguments are provided to view port security status by interface or view the addresses associated with port security on all interfaces.</a:t>
            </a:r>
          </a:p>
          <a:p>
            <a:r>
              <a:rPr lang="en-US">
                <a:latin typeface="Arial" charset="0"/>
              </a:rPr>
              <a:t>Use </a:t>
            </a:r>
            <a:r>
              <a:rPr lang="en-US" dirty="0">
                <a:latin typeface="Arial" charset="0"/>
              </a:rPr>
              <a:t>the </a:t>
            </a:r>
            <a:r>
              <a:rPr lang="en-US" b="1" dirty="0">
                <a:latin typeface="Arial" charset="0"/>
              </a:rPr>
              <a:t>interface </a:t>
            </a:r>
            <a:r>
              <a:rPr lang="en-US" dirty="0">
                <a:latin typeface="Arial" charset="0"/>
              </a:rPr>
              <a:t>argument to provide output for a specific interface.</a:t>
            </a:r>
          </a:p>
          <a:p>
            <a:r>
              <a:rPr lang="en-US">
                <a:latin typeface="Arial" charset="0"/>
              </a:rPr>
              <a:t>Use </a:t>
            </a:r>
            <a:r>
              <a:rPr lang="en-US" dirty="0">
                <a:latin typeface="Arial" charset="0"/>
              </a:rPr>
              <a:t>the </a:t>
            </a:r>
            <a:r>
              <a:rPr lang="en-US" b="1" dirty="0">
                <a:latin typeface="Arial" charset="0"/>
              </a:rPr>
              <a:t>address </a:t>
            </a:r>
            <a:r>
              <a:rPr lang="en-US" dirty="0">
                <a:latin typeface="Arial" charset="0"/>
              </a:rPr>
              <a:t>argument to display MAC address table security information. The remaining age column is populated only when </a:t>
            </a:r>
            <a:r>
              <a:rPr lang="en-US">
                <a:latin typeface="Arial" charset="0"/>
              </a:rPr>
              <a:t>specifically configured for </a:t>
            </a:r>
            <a:r>
              <a:rPr lang="en-US" dirty="0">
                <a:latin typeface="Arial" charset="0"/>
              </a:rPr>
              <a:t>a given interface.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latin typeface="Arial" charset="0"/>
              </a:rPr>
              <a:t>Port security can mitigate spoofing attacks by limiting access through each switch port to a single MAC address. This prevents intruders from using multiple MAC addresses over a short time period but does not limit port access to a specific MAC address. The most restrictive port security implementation would specify the exact MAC address of the single device that is to gain access through each port. Implementing this level of security, however, requires considerable administrative overhead.</a:t>
            </a:r>
          </a:p>
          <a:p>
            <a:r>
              <a:rPr lang="en-US" dirty="0">
                <a:latin typeface="Arial" charset="0"/>
              </a:rPr>
              <a:t>Port security has a sticky MAC addresses feature that can limit switch port access to a single, specific MAC address without the network administrator having to gather the MAC address of every legitimate device and manually associate it with a particular switch port.</a:t>
            </a:r>
          </a:p>
          <a:p>
            <a:r>
              <a:rPr lang="en-US" dirty="0">
                <a:latin typeface="Arial" charset="0"/>
              </a:rPr>
              <a:t>When sticky MAC addresses are used, the switch port converts dynamically learned MAC addresses to sticky MAC addresses and subsequently adds them to the running configuration as if they were static entries for a single MAC address to be allowed by port security. Sticky secure MAC addresses will be added to the running configuration but will not become part of the startup configuration file unless the running configuration is copied to the startup configuration after addresses have been learned. If they are saved in the startup configuration, they will not have to be relearned upon switch reboot, and this provides a higher level of network security.</a:t>
            </a:r>
          </a:p>
          <a:p>
            <a:r>
              <a:rPr lang="en-US" b="1">
                <a:latin typeface="Arial" charset="0"/>
              </a:rPr>
              <a:t>Note: </a:t>
            </a:r>
            <a:r>
              <a:rPr lang="en-US" dirty="0">
                <a:latin typeface="Arial" charset="0"/>
              </a:rPr>
              <a:t>The interface converts all the dynamic secure MAC addresses, including those that were dynamically learned before sticky learning was enabled, to sticky secure MAC addresses.</a:t>
            </a:r>
          </a:p>
          <a:p>
            <a:r>
              <a:rPr lang="en-US">
                <a:latin typeface="Arial" charset="0"/>
              </a:rPr>
              <a:t>The </a:t>
            </a:r>
            <a:r>
              <a:rPr lang="en-US" dirty="0">
                <a:latin typeface="Arial" charset="0"/>
              </a:rPr>
              <a:t>interface level configuration command that follows converts all dynamic port security learned MAC addresses to sticky secure MAC </a:t>
            </a:r>
            <a:r>
              <a:rPr lang="en-US">
                <a:latin typeface="Arial" charset="0"/>
              </a:rPr>
              <a:t>addresses: </a:t>
            </a:r>
            <a:r>
              <a:rPr lang="en-US" b="1">
                <a:latin typeface="Arial" charset="0"/>
              </a:rPr>
              <a:t>  </a:t>
            </a:r>
            <a:r>
              <a:rPr lang="en-US" b="1" dirty="0">
                <a:latin typeface="Arial" charset="0"/>
              </a:rPr>
              <a:t>switchport port-security mac-address sticky</a:t>
            </a:r>
          </a:p>
          <a:p>
            <a:r>
              <a:rPr lang="en-US" dirty="0">
                <a:latin typeface="Arial" charset="0"/>
              </a:rPr>
              <a:t>This command cannot be used on ports where voice VLANs are configured. </a:t>
            </a:r>
          </a:p>
          <a:p>
            <a:r>
              <a:rPr lang="en-US">
                <a:latin typeface="Arial" charset="0"/>
              </a:rPr>
              <a:t>The </a:t>
            </a:r>
            <a:r>
              <a:rPr lang="en-US" dirty="0">
                <a:latin typeface="Arial" charset="0"/>
              </a:rPr>
              <a:t>example above shows the configuration and verification of the sticky MAC address feature of port security.</a:t>
            </a:r>
          </a:p>
          <a:p>
            <a:r>
              <a:rPr lang="en-US" b="1">
                <a:latin typeface="Arial" charset="0"/>
              </a:rPr>
              <a:t>Note</a:t>
            </a:r>
            <a:r>
              <a:rPr lang="en-US" b="1" dirty="0">
                <a:latin typeface="Arial" charset="0"/>
              </a:rPr>
              <a:t>: </a:t>
            </a:r>
            <a:r>
              <a:rPr lang="en-US" dirty="0">
                <a:latin typeface="Arial" charset="0"/>
              </a:rPr>
              <a:t>The number of combinations and permutations related to port security are fairly mind boggling. It is one of those technologies that you just need to know what it basically is and how it basically works; but for non-trivial applications, just rely on cisco.com for details in each case:</a:t>
            </a:r>
          </a:p>
          <a:p>
            <a:pPr lvl="1"/>
            <a:r>
              <a:rPr lang="en-US" dirty="0">
                <a:latin typeface="Arial" charset="0"/>
              </a:rPr>
              <a:t>http://www.cisco.com/en/US/docs/switches/lan/catalyst3560/software/release/12.2_55_se/configuration/guide/swtrafc.html#wp1038501 and</a:t>
            </a:r>
          </a:p>
          <a:p>
            <a:pPr lvl="1"/>
            <a:r>
              <a:rPr lang="en-US" dirty="0">
                <a:latin typeface="Arial" charset="0"/>
              </a:rPr>
              <a:t>http://www.cisco.com/en/US/docs/switches/lan/catalyst3560/software/release/12.2_55_se/command/reference/cli3.html#wp1948361</a:t>
            </a:r>
          </a:p>
          <a:p>
            <a:pPr marL="110605" indent="-110605" defTabSz="1001675">
              <a:lnSpc>
                <a:spcPct val="90000"/>
              </a:lnSpc>
              <a:spcBef>
                <a:spcPct val="50000"/>
              </a:spcBef>
              <a:buSzPct val="100000"/>
              <a:defRPr/>
            </a:pPr>
            <a:r>
              <a:rPr lang="en-US">
                <a:latin typeface="Arial" charset="0"/>
              </a:rPr>
              <a:t>In </a:t>
            </a:r>
            <a:r>
              <a:rPr lang="en-US" dirty="0">
                <a:latin typeface="Arial" charset="0"/>
              </a:rPr>
              <a:t>the example above, the obvious question you should ask yourself is “Was the line ‘</a:t>
            </a:r>
            <a:r>
              <a:rPr lang="en-US" b="1" dirty="0">
                <a:latin typeface="Courier New" pitchFamily="49" charset="0"/>
                <a:cs typeface="Courier New" pitchFamily="49" charset="0"/>
              </a:rPr>
              <a:t>switchport port-security mac-address sticky 001b.d513.2ad2</a:t>
            </a:r>
            <a:r>
              <a:rPr lang="en-US" dirty="0">
                <a:latin typeface="Arial" charset="0"/>
              </a:rPr>
              <a:t>’ typed in or did it appear automatically as a result of the switch discovering the device off F0/1 with the MAC address displayed and after entering the command ‘</a:t>
            </a:r>
            <a:r>
              <a:rPr lang="en-US" b="1" dirty="0">
                <a:latin typeface="Courier New" pitchFamily="49" charset="0"/>
                <a:cs typeface="Courier New" pitchFamily="49" charset="0"/>
              </a:rPr>
              <a:t>switchport port-security mac-address sticky</a:t>
            </a:r>
            <a:r>
              <a:rPr lang="en-US" dirty="0">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48A860EF-3C9C-408F-AA5B-BAB3242BE1D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03288" rtl="0" eaLnBrk="0" fontAlgn="base" latinLnBrk="0" hangingPunct="0">
                <a:lnSpc>
                  <a:spcPct val="100000"/>
                </a:lnSpc>
                <a:spcBef>
                  <a:spcPct val="0"/>
                </a:spcBef>
                <a:spcAft>
                  <a:spcPct val="0"/>
                </a:spcAft>
                <a:buClrTx/>
                <a:buSzTx/>
                <a:buFontTx/>
                <a:buNone/>
                <a:tabLst/>
                <a:defRPr/>
              </a:pPr>
              <a:t>41</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3446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Implementation of a basic security configuration on every installed Cisco device is a requirement for preventing network vulnerabilities. </a:t>
            </a:r>
          </a:p>
          <a:p>
            <a:r>
              <a:rPr lang="en-US">
                <a:latin typeface="Arial" charset="0"/>
              </a:rPr>
              <a:t>Cisco </a:t>
            </a:r>
            <a:r>
              <a:rPr lang="en-US" dirty="0">
                <a:latin typeface="Arial" charset="0"/>
              </a:rPr>
              <a:t>recommends the security measures above on every Cisco device in your network to aid in network-security protection.</a:t>
            </a:r>
          </a:p>
          <a:p>
            <a:r>
              <a:rPr lang="en-US">
                <a:latin typeface="Arial" charset="0"/>
              </a:rPr>
              <a:t>The </a:t>
            </a:r>
            <a:r>
              <a:rPr lang="en-US" dirty="0">
                <a:latin typeface="Arial" charset="0"/>
              </a:rPr>
              <a:t>techniques listed here are simple and easy to understand for those interested in implementing a minimum level of security on Cisco switches. This list is not a complete list, and you should review additional product security configurations per platform. Furthermore, these security principles are applicable to other Cisco products, including routers, SAN switches, and network appliances. </a:t>
            </a: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Spoofing attacks can occur because several protocols allow a reply from a host even if a request was not received. By spoofing, or pretending to be another machine, the attacker can redirect part or all the traffic coming from, or going to, a predefined target. After the attack, all traffic from the device under attack flows through the attacker’s computer and then to the router, switch, or host. </a:t>
            </a:r>
          </a:p>
          <a:p>
            <a:r>
              <a:rPr lang="en-US">
                <a:latin typeface="Arial" charset="0"/>
              </a:rPr>
              <a:t>A </a:t>
            </a:r>
            <a:r>
              <a:rPr lang="en-US" dirty="0">
                <a:latin typeface="Arial" charset="0"/>
              </a:rPr>
              <a:t>spoofing attack can affect hosts, switches, and routers connected to your Layer 2 network by sending false information to the devices connected to the subnet. Spoofing attacks can also intercept traffic intended for other hosts on the subnet. This section describes how to mitigate these attacks and how to configure switches to guard against Dynamic Host Control Protocol (DHCP), MAC, and Address Resolution Protocol (ARP) threats.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Cisco Catalyst Integrated Security capabilities provide campus security on the Cisco Catalyst switches using integrated tools.</a:t>
            </a:r>
          </a:p>
          <a:p>
            <a:r>
              <a:rPr lang="en-US">
                <a:latin typeface="Arial" charset="0"/>
              </a:rPr>
              <a:t>Port </a:t>
            </a:r>
            <a:r>
              <a:rPr lang="en-US" dirty="0">
                <a:latin typeface="Arial" charset="0"/>
              </a:rPr>
              <a:t>Security is covered in the MAC-based attack section of this chapter. DHCP snooping, DAI, and IP source guard can be used to prevent spoof attacks and are covered in depth in this section.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latin typeface="Arial" charset="0"/>
              </a:rPr>
              <a:t>DHCP is a protocol used to dynamically assign an IP address and default gateway among other configurations to a client in a network. DHCP is achieved through an exchange of protocol packets between the client and the DHCP server.</a:t>
            </a:r>
          </a:p>
          <a:p>
            <a:endParaRPr lang="en-US" dirty="0">
              <a:latin typeface="Arial" charset="0"/>
            </a:endParaRPr>
          </a:p>
          <a:p>
            <a:r>
              <a:rPr lang="en-US" dirty="0">
                <a:latin typeface="Arial" charset="0"/>
              </a:rPr>
              <a:t>DHCP uses four messages to provide an IP address to a client:</a:t>
            </a:r>
          </a:p>
          <a:p>
            <a:pPr lvl="1"/>
            <a:r>
              <a:rPr lang="en-US">
                <a:latin typeface="Arial" charset="0"/>
              </a:rPr>
              <a:t>DHCP </a:t>
            </a:r>
            <a:r>
              <a:rPr lang="en-US" dirty="0">
                <a:latin typeface="Arial" charset="0"/>
              </a:rPr>
              <a:t>discover broadcast from client</a:t>
            </a:r>
          </a:p>
          <a:p>
            <a:pPr lvl="1"/>
            <a:r>
              <a:rPr lang="en-US">
                <a:latin typeface="Arial" charset="0"/>
              </a:rPr>
              <a:t>DHCP </a:t>
            </a:r>
            <a:r>
              <a:rPr lang="en-US" dirty="0">
                <a:latin typeface="Arial" charset="0"/>
              </a:rPr>
              <a:t>offer broadcast to client</a:t>
            </a:r>
          </a:p>
          <a:p>
            <a:pPr lvl="1"/>
            <a:r>
              <a:rPr lang="en-US">
                <a:latin typeface="Arial" charset="0"/>
              </a:rPr>
              <a:t>DHCP </a:t>
            </a:r>
            <a:r>
              <a:rPr lang="en-US" dirty="0">
                <a:latin typeface="Arial" charset="0"/>
              </a:rPr>
              <a:t>unicast request from client</a:t>
            </a:r>
          </a:p>
          <a:p>
            <a:pPr lvl="1"/>
            <a:r>
              <a:rPr lang="en-US">
                <a:latin typeface="Arial" charset="0"/>
              </a:rPr>
              <a:t>DHCP </a:t>
            </a:r>
            <a:r>
              <a:rPr lang="en-US" dirty="0">
                <a:latin typeface="Arial" charset="0"/>
              </a:rPr>
              <a:t>unicast acknowledgement to client</a:t>
            </a:r>
          </a:p>
          <a:p>
            <a:endParaRPr lang="en-US" dirty="0">
              <a:latin typeface="Arial" charset="0"/>
            </a:endParaRPr>
          </a:p>
          <a:p>
            <a:r>
              <a:rPr lang="en-US" dirty="0">
                <a:latin typeface="Arial" charset="0"/>
              </a:rPr>
              <a:t>The following describes the DHCP spoof attack sequence:</a:t>
            </a:r>
          </a:p>
          <a:p>
            <a:pPr marL="587295" lvl="1" indent="-224325">
              <a:buFont typeface="+mj-lt"/>
              <a:buAutoNum type="arabicPeriod"/>
            </a:pPr>
            <a:r>
              <a:rPr lang="en-US">
                <a:latin typeface="Arial" charset="0"/>
              </a:rPr>
              <a:t>Attacker </a:t>
            </a:r>
            <a:r>
              <a:rPr lang="en-US" dirty="0">
                <a:latin typeface="Arial" charset="0"/>
              </a:rPr>
              <a:t>hosts a rogue DHCP server off a switch port.</a:t>
            </a:r>
          </a:p>
          <a:p>
            <a:pPr marL="587295" lvl="1" indent="-224325">
              <a:buFont typeface="+mj-lt"/>
              <a:buAutoNum type="arabicPeriod"/>
            </a:pPr>
            <a:r>
              <a:rPr lang="en-US">
                <a:latin typeface="Arial" charset="0"/>
              </a:rPr>
              <a:t>Client </a:t>
            </a:r>
            <a:r>
              <a:rPr lang="en-US" dirty="0">
                <a:latin typeface="Arial" charset="0"/>
              </a:rPr>
              <a:t>broadcasts a request for DHCP configuration information.</a:t>
            </a:r>
          </a:p>
          <a:p>
            <a:pPr marL="587295" lvl="1" indent="-224325">
              <a:buFont typeface="+mj-lt"/>
              <a:buAutoNum type="arabicPeriod"/>
            </a:pPr>
            <a:r>
              <a:rPr lang="en-US">
                <a:latin typeface="Arial" charset="0"/>
              </a:rPr>
              <a:t>The </a:t>
            </a:r>
            <a:r>
              <a:rPr lang="en-US" dirty="0">
                <a:latin typeface="Arial" charset="0"/>
              </a:rPr>
              <a:t>rogue DHCP server responds before the legitimate DHCP server, assigning attacker-defined IP configuration information.</a:t>
            </a:r>
          </a:p>
          <a:p>
            <a:pPr marL="587295" lvl="1" indent="-224325">
              <a:buFont typeface="+mj-lt"/>
              <a:buAutoNum type="arabicPeriod"/>
            </a:pPr>
            <a:r>
              <a:rPr lang="en-US">
                <a:latin typeface="Arial" charset="0"/>
              </a:rPr>
              <a:t>Host </a:t>
            </a:r>
            <a:r>
              <a:rPr lang="en-US" dirty="0">
                <a:latin typeface="Arial" charset="0"/>
              </a:rPr>
              <a:t>packets are redirected to the attacker’s address as it emulates a default gateway for the erroneous DHCP address provided to the client.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DHCP snooping is a Cisco Catalyst feature that determines which switch ports can respond to DHCP requests. Ports are identified as trusted and untrusted. Trusted ports can source all DHCP messages, whereas untrusted ports can source requests only. Trusted ports host a DHCP server or can be an uplink toward the DHCP server. If a rogue device on an untrusted port attempts to send a DHCP response packet into the network, the port is shut down. This feature can be coupled with DHCP Option 82, in which switch information, such as the port ID of the DHCP request, can be inserted into the DHCP request packet.</a:t>
            </a:r>
          </a:p>
          <a:p>
            <a:r>
              <a:rPr lang="en-US">
                <a:latin typeface="Arial" charset="0"/>
              </a:rPr>
              <a:t>Untrusted </a:t>
            </a:r>
            <a:r>
              <a:rPr lang="en-US" dirty="0">
                <a:latin typeface="Arial" charset="0"/>
              </a:rPr>
              <a:t>ports are those not explicitly configured as trusted. A </a:t>
            </a:r>
            <a:r>
              <a:rPr lang="en-US" i="1" dirty="0">
                <a:latin typeface="Arial" charset="0"/>
              </a:rPr>
              <a:t>DHCP binding table </a:t>
            </a:r>
            <a:r>
              <a:rPr lang="en-US" dirty="0">
                <a:latin typeface="Arial" charset="0"/>
              </a:rPr>
              <a:t>is built for untrusted ports. Each entry contains the client MAC address, IP address, lease time, binding type, VLAN number, and port ID recorded as clients make DHCP requests. The table is then used to filter subsequent DHCP traffic. From a DHCP snooping perspective, untrusted access ports should not send any DHCP server responses, such as DHCPOFFER, DHCPACK, or DHCPNAK.</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49</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6021" y="4306550"/>
            <a:ext cx="6226342" cy="4183193"/>
          </a:xfrm>
        </p:spPr>
        <p:txBody>
          <a:bodyPr>
            <a:normAutofit fontScale="85000" lnSpcReduction="10000"/>
          </a:bodyPr>
          <a:lstStyle/>
          <a:p>
            <a:r>
              <a:rPr lang="en-US" dirty="0">
                <a:latin typeface="Arial" charset="0"/>
              </a:rPr>
              <a:t>To enable DHCP snooping, use the commands listed in the table.</a:t>
            </a:r>
          </a:p>
          <a:p>
            <a:pPr marL="587295" lvl="1" indent="-224325" eaLnBrk="1" fontAlgn="t" hangingPunct="1">
              <a:buFont typeface="+mj-lt"/>
              <a:buAutoNum type="arabicPeriod"/>
            </a:pPr>
            <a:r>
              <a:rPr lang="en-US" dirty="0">
                <a:latin typeface="Arial" charset="0"/>
              </a:rPr>
              <a:t>By default, the feature is not enabled.</a:t>
            </a:r>
          </a:p>
          <a:p>
            <a:pPr marL="587295" lvl="1" indent="-224325" eaLnBrk="1" fontAlgn="t" hangingPunct="1">
              <a:buFont typeface="+mj-lt"/>
              <a:buAutoNum type="arabicPeriod"/>
            </a:pPr>
            <a:r>
              <a:rPr lang="en-US" dirty="0">
                <a:latin typeface="Arial" charset="0"/>
              </a:rPr>
              <a:t>This is optional for the forwarded DHCP request packet to contain information on the switch port where it originated.</a:t>
            </a:r>
          </a:p>
          <a:p>
            <a:pPr marL="587295" lvl="1" indent="-224325" eaLnBrk="1" fontAlgn="t" hangingPunct="1">
              <a:buFont typeface="+mj-lt"/>
              <a:buAutoNum type="arabicPeriod"/>
            </a:pPr>
            <a:r>
              <a:rPr lang="en-US" dirty="0">
                <a:latin typeface="Arial" charset="0"/>
              </a:rPr>
              <a:t>At least one trusted port must be configured. Use the </a:t>
            </a:r>
            <a:r>
              <a:rPr lang="en-US" b="1" dirty="0">
                <a:latin typeface="Arial" charset="0"/>
              </a:rPr>
              <a:t>no</a:t>
            </a:r>
            <a:r>
              <a:rPr lang="en-US" dirty="0">
                <a:latin typeface="Arial" charset="0"/>
              </a:rPr>
              <a:t> keyword to revert to </a:t>
            </a:r>
            <a:r>
              <a:rPr lang="en-US" dirty="0" err="1">
                <a:latin typeface="Arial" charset="0"/>
              </a:rPr>
              <a:t>untrusted</a:t>
            </a:r>
            <a:r>
              <a:rPr lang="en-US" dirty="0">
                <a:latin typeface="Arial" charset="0"/>
              </a:rPr>
              <a:t>. By default, all ports are </a:t>
            </a:r>
            <a:r>
              <a:rPr lang="en-US" dirty="0" err="1">
                <a:latin typeface="Arial" charset="0"/>
              </a:rPr>
              <a:t>untrusted</a:t>
            </a:r>
            <a:r>
              <a:rPr lang="en-US" dirty="0">
                <a:latin typeface="Arial" charset="0"/>
              </a:rPr>
              <a:t>.</a:t>
            </a:r>
          </a:p>
          <a:p>
            <a:pPr marL="587295" lvl="1" indent="-224325" eaLnBrk="1" fontAlgn="t" hangingPunct="1">
              <a:buFont typeface="+mj-lt"/>
              <a:buAutoNum type="arabicPeriod"/>
            </a:pPr>
            <a:r>
              <a:rPr lang="en-US" dirty="0">
                <a:latin typeface="Arial" charset="0"/>
              </a:rPr>
              <a:t>Configure the number of DHCP </a:t>
            </a:r>
            <a:r>
              <a:rPr lang="en-US" dirty="0" err="1">
                <a:latin typeface="Arial" charset="0"/>
              </a:rPr>
              <a:t>pps</a:t>
            </a:r>
            <a:r>
              <a:rPr lang="en-US" dirty="0">
                <a:latin typeface="Arial" charset="0"/>
              </a:rPr>
              <a:t> that an interface can receive. Normally, the rate limit applies to </a:t>
            </a:r>
            <a:r>
              <a:rPr lang="en-US" dirty="0" err="1">
                <a:latin typeface="Arial" charset="0"/>
              </a:rPr>
              <a:t>untrusted</a:t>
            </a:r>
            <a:r>
              <a:rPr lang="en-US" dirty="0">
                <a:latin typeface="Arial" charset="0"/>
              </a:rPr>
              <a:t> interfaces. This is used to prevent DHCP starvation attacks by limiting the rate of the DHCP requests on </a:t>
            </a:r>
            <a:r>
              <a:rPr lang="en-US" dirty="0" err="1">
                <a:latin typeface="Arial" charset="0"/>
              </a:rPr>
              <a:t>untrusted</a:t>
            </a:r>
            <a:r>
              <a:rPr lang="en-US" dirty="0">
                <a:latin typeface="Arial" charset="0"/>
              </a:rPr>
              <a:t> ports.</a:t>
            </a:r>
          </a:p>
          <a:p>
            <a:pPr marL="587295" lvl="1" indent="-224325" eaLnBrk="1" fontAlgn="t" hangingPunct="1">
              <a:buFont typeface="+mj-lt"/>
              <a:buAutoNum type="arabicPeriod"/>
            </a:pPr>
            <a:r>
              <a:rPr lang="en-US" dirty="0">
                <a:latin typeface="Arial" charset="0"/>
              </a:rPr>
              <a:t>This is required to identify those VLANs that will be subject to DHCP snooping. Default is no VLANs are enabled for DHCP snooping.</a:t>
            </a:r>
          </a:p>
          <a:p>
            <a:pPr marL="587295" lvl="1" indent="-224325" eaLnBrk="1" fontAlgn="t" hangingPunct="1">
              <a:buFont typeface="+mj-lt"/>
              <a:buAutoNum type="arabicPeriod"/>
            </a:pPr>
            <a:r>
              <a:rPr lang="en-US" dirty="0">
                <a:latin typeface="Arial" charset="0"/>
              </a:rPr>
              <a:t>Verify the configuration.</a:t>
            </a:r>
          </a:p>
          <a:p>
            <a:r>
              <a:rPr lang="en-US" b="1" dirty="0">
                <a:latin typeface="Arial" charset="0"/>
              </a:rPr>
              <a:t>Note: </a:t>
            </a:r>
            <a:r>
              <a:rPr lang="en-US" dirty="0" smtClean="0"/>
              <a:t>You must globally enable DHCP snooping by using the </a:t>
            </a:r>
            <a:r>
              <a:rPr lang="en-US" b="1" dirty="0" smtClean="0"/>
              <a:t>ip dhcp snooping</a:t>
            </a:r>
            <a:r>
              <a:rPr lang="en-US" dirty="0" smtClean="0"/>
              <a:t> global configuration command for any DHCP snooping configuration to take effect. You must first globally enable DHCP snooping before enabling DHCP snooping on a VLAN. </a:t>
            </a:r>
          </a:p>
          <a:p>
            <a:r>
              <a:rPr lang="en-US" dirty="0" smtClean="0"/>
              <a:t>When the option-82 feature is enabled and a switch receives a DHCP request from a host, it adds the option-82 information in the packet. The option-82 information contains the switch MAC address (the remote ID suboption) and the port identifier, </a:t>
            </a:r>
            <a:r>
              <a:rPr lang="en-US" b="1" dirty="0" smtClean="0"/>
              <a:t>vlan-mod-port</a:t>
            </a:r>
            <a:r>
              <a:rPr lang="en-US" dirty="0" smtClean="0"/>
              <a:t>, from which the packet is received (circuit ID suboption). The switch forwards the DHCP request that includes the option-82 field to the DHCP server. </a:t>
            </a:r>
          </a:p>
          <a:p>
            <a:r>
              <a:rPr lang="en-US" dirty="0" smtClean="0"/>
              <a:t>When the DHCP server receives the packet, it can use the remote ID, the circuit ID, or both to assign IP addresses and implement policies, such as restricting the number of IP addresses that can be assigned to a single remote ID or a circuit ID. Then the DHCP server echoes the option-82 field in the DHCP reply. </a:t>
            </a:r>
          </a:p>
          <a:p>
            <a:r>
              <a:rPr lang="en-US" dirty="0" smtClean="0"/>
              <a:t>The DHCP server unicasts the reply to the switch if the request was relayed to the server by the switch. When the client and server are on the same subnet, the server broadcasts the reply. The switch inspects the remote ID and possibly the circuit ID fields to verify that it originally inserted the option-82 data. The switch removes the option-82 field and forwards the packet to the switch port that connects to the DHCP host that sent the DHCP request. </a:t>
            </a:r>
          </a:p>
          <a:p>
            <a:endParaRPr lang="en-US" b="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51</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latin typeface="Arial" charset="0"/>
              </a:rPr>
              <a:t>This example illustrates a sample DHCP snooping configuration for a simple topology with an access layer switch.</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52</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a:t>
            </a:r>
            <a:r>
              <a:rPr lang="en-US" b="1" dirty="0">
                <a:latin typeface="Arial" charset="0"/>
              </a:rPr>
              <a:t>show ip dhcp snooping </a:t>
            </a:r>
            <a:r>
              <a:rPr lang="en-US" dirty="0">
                <a:latin typeface="Arial" charset="0"/>
              </a:rPr>
              <a:t>family of commands is used to display information about the DHCP snooping configuration. DHCP snooping is configured for VLANs 10 and 20 and operational on both of them. Only ports that are trusted or that have a rate limit applied will be shown in the output. Interface f0/1 has its rate limited and is not trusted, whereas interface f0/24 does not have any rate limitation and is trusted. All the other ports are untrusted and do not have a rate limit. They are not displayed.</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54</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In a normal ARP operation, a host sends a broadcast to determine the MAC address of a host with a particular IP address. The device at that IP address replies with its MAC address. The originating host caches the ARP response, using it to populate the destination Layer 2 header of packets sent to that IP address. </a:t>
            </a:r>
          </a:p>
          <a:p>
            <a:r>
              <a:rPr lang="en-US" dirty="0">
                <a:latin typeface="Arial" charset="0"/>
              </a:rPr>
              <a:t>By spoofing an ARP reply from a legitimate device with a gratuitous ARP, an attacking device appears to be the destination host sought by the senders. The ARP reply from the attacker causes the sender to store the MAC address of the attacking system in its ARP cache. All packets destined for those IP addresses are forwarded through the attacker system.</a:t>
            </a:r>
          </a:p>
          <a:p>
            <a:r>
              <a:rPr lang="en-US">
                <a:latin typeface="Arial" charset="0"/>
              </a:rPr>
              <a:t>An </a:t>
            </a:r>
            <a:r>
              <a:rPr lang="en-US" dirty="0">
                <a:latin typeface="Arial" charset="0"/>
              </a:rPr>
              <a:t>ARP spoofing attack follows the sequence shown above, referencing the figure.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5401" y="4306550"/>
            <a:ext cx="6308732" cy="4183193"/>
          </a:xfrm>
        </p:spPr>
        <p:txBody>
          <a:bodyPr>
            <a:normAutofit fontScale="92500" lnSpcReduction="20000"/>
          </a:bodyPr>
          <a:lstStyle/>
          <a:p>
            <a:r>
              <a:rPr lang="en-US" dirty="0">
                <a:latin typeface="Arial" charset="0"/>
              </a:rPr>
              <a:t>ARP does not have any authentication. It is quite simple for a malicious user to spoof addresses by using tools such as ettercap, dsniff, and arpspoof to poison the ARP tables of other hosts on the same VLAN. In a typical attack, a malicious user can send unsolicited ARP replies (gratuitous ARP packets) to other hosts on the subnet with the attacker’s MAC address and the default gateway’s IP address. Frames intended for default gateways sent from hosts with poisoned ARP tables are sent to the hacker’s machine (enabling the packets to be sniffed) or an unreachable host as a DoS attack. ARP poisoning leads to various man-in-the-middle attacks, posing a security threat in the network. </a:t>
            </a:r>
          </a:p>
          <a:p>
            <a:r>
              <a:rPr lang="en-US" dirty="0">
                <a:latin typeface="Arial" charset="0"/>
              </a:rPr>
              <a:t>Dynamic ARP inspection (DAI) helps prevent the man-in-the-middle attacks by not relaying invalid or gratuitous ARP replies out to other ports in the same VLAN, as shown in the figure. Dynamic ARP inspection intercepts all ARP requests and all replies on the untrusted ports. Each intercepted packet is verified for valid IP-to-MAC bindings that are gathered via DHCP snooping. Denied ARP packets are either dropped or logged by the switch for auditing, so ARP poisoning attacks are stopped. Incoming ARP packets on the trusted ports are not inspected. Dynamic ARP inspection can also rate-limit ARP requests from client ports to minimize port scanning mechanisms.</a:t>
            </a:r>
          </a:p>
          <a:p>
            <a:r>
              <a:rPr lang="en-US" dirty="0">
                <a:latin typeface="Arial" charset="0"/>
              </a:rPr>
              <a:t>To prevent ARP spoofing or ARP poisoning, a switch must ensure that only valid ARP requests and responses are relayed. DAI prevents these attacks by intercepting and validating all ARP requests and responses. Each intercepted ARP reply is verified for valid MAC-address-to-IP-address bindings before it is forwarded to a PC to update the ARP cache. ARP replies coming from invalid devices are dropped. </a:t>
            </a:r>
          </a:p>
          <a:p>
            <a:r>
              <a:rPr lang="en-US" b="1" dirty="0">
                <a:latin typeface="Arial" charset="0"/>
              </a:rPr>
              <a:t>DAI determines the validity of an ARP packet based on a valid MAC-address-to-IP-address bindings database built by DHCP snooping. </a:t>
            </a:r>
            <a:r>
              <a:rPr lang="en-US" dirty="0">
                <a:latin typeface="Arial" charset="0"/>
              </a:rPr>
              <a:t>In addition, to handle hosts that use statically configured IP addresses, DAI can also validate ARP packets against user-configured ARP ACLs.</a:t>
            </a:r>
          </a:p>
          <a:p>
            <a:r>
              <a:rPr lang="en-US" dirty="0">
                <a:latin typeface="Arial" charset="0"/>
              </a:rPr>
              <a:t>Configure all access switch ports as untrusted and all switch ports connected to other switches as trusted. In this case, all ARP packets entering the network would be from an upstream distribution or core switch, bypassing the security check and requiring no further validation.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On networks using trunking protocols, there is a possibility of rogue traffic “hopping” from one VLAN to another, thereby creating security vulnerabilities.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65</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VLAN hopping is a network attack whereby an end system sends packets to, or collects packets from, a VLAN that should not be accessible to that end system. This is accomplished by tagging the invasive traffic with a specific VLAN ID (VID) or by negotiating a trunk link to send or receive traffic on penetrated VLANs. VLAN hopping can be accomplished by switch spoofing or double tagging. </a:t>
            </a:r>
          </a:p>
          <a:p>
            <a:r>
              <a:rPr lang="en-US">
                <a:latin typeface="Arial" charset="0"/>
              </a:rPr>
              <a:t>VLAN </a:t>
            </a:r>
            <a:r>
              <a:rPr lang="en-US" dirty="0">
                <a:latin typeface="Arial" charset="0"/>
              </a:rPr>
              <a:t>hopping attacks refer to a malicious device attempting to access VLANs for which it is not configured. There are two forms of VLAN hopping attacks.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66</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first form of VLAN hopping leverages the default configuration of the Catalyst switch port. Cisco Catalyst switches enable trunking in auto mode by default. As a result, the interface becomes a trunk upon receiving a DTP frame. An attacker can use this default behavior to access VLANs configured on the switch through one of two methods (first one shown above).</a:t>
            </a:r>
          </a:p>
          <a:p>
            <a:r>
              <a:rPr lang="en-US">
                <a:latin typeface="Arial" charset="0"/>
              </a:rPr>
              <a:t>The </a:t>
            </a:r>
            <a:r>
              <a:rPr lang="en-US" dirty="0">
                <a:latin typeface="Arial" charset="0"/>
              </a:rPr>
              <a:t>following list describes the switch spoofing sequence of events:</a:t>
            </a:r>
          </a:p>
          <a:p>
            <a:pPr marL="587295" lvl="1" indent="-224325">
              <a:buFont typeface="+mj-lt"/>
              <a:buAutoNum type="arabicPeriod"/>
            </a:pPr>
            <a:r>
              <a:rPr lang="en-US">
                <a:latin typeface="Arial" charset="0"/>
              </a:rPr>
              <a:t>Attacker </a:t>
            </a:r>
            <a:r>
              <a:rPr lang="en-US" dirty="0">
                <a:latin typeface="Arial" charset="0"/>
              </a:rPr>
              <a:t>gains access to a switch port and sends DTP negotiation frames toward a switch with DTP running and auto negotiation turned on (often, the default settings).</a:t>
            </a:r>
          </a:p>
          <a:p>
            <a:pPr marL="587295" lvl="1" indent="-224325">
              <a:buFont typeface="+mj-lt"/>
              <a:buAutoNum type="arabicPeriod"/>
            </a:pPr>
            <a:r>
              <a:rPr lang="en-US">
                <a:latin typeface="Arial" charset="0"/>
              </a:rPr>
              <a:t>Attacker </a:t>
            </a:r>
            <a:r>
              <a:rPr lang="en-US" dirty="0">
                <a:latin typeface="Arial" charset="0"/>
              </a:rPr>
              <a:t>and switch negotiate trunking over the port.</a:t>
            </a:r>
          </a:p>
          <a:p>
            <a:pPr marL="587295" lvl="1" indent="-224325">
              <a:buFont typeface="+mj-lt"/>
              <a:buAutoNum type="arabicPeriod"/>
            </a:pPr>
            <a:r>
              <a:rPr lang="en-US">
                <a:latin typeface="Arial" charset="0"/>
              </a:rPr>
              <a:t>Switch </a:t>
            </a:r>
            <a:r>
              <a:rPr lang="en-US" dirty="0">
                <a:latin typeface="Arial" charset="0"/>
              </a:rPr>
              <a:t>enables all VLANs (default) to traverse the trunk link.</a:t>
            </a:r>
          </a:p>
          <a:p>
            <a:pPr marL="587295" lvl="1" indent="-224325">
              <a:buFont typeface="+mj-lt"/>
              <a:buAutoNum type="arabicPeriod"/>
            </a:pPr>
            <a:r>
              <a:rPr lang="en-US">
                <a:latin typeface="Arial" charset="0"/>
              </a:rPr>
              <a:t>Attacker </a:t>
            </a:r>
            <a:r>
              <a:rPr lang="en-US" dirty="0">
                <a:latin typeface="Arial" charset="0"/>
              </a:rPr>
              <a:t>sends data to, or collects it from, all VLANs carried on that trunk.</a:t>
            </a:r>
          </a:p>
          <a:p>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67</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first form of VLAN hopping leverages the default configuration of the Catalyst switch port. Cisco Catalyst switches enable trunking in auto mode by default. As a result, the interface becomes a trunk upon receiving a DTP frame. An attacker can use this default behavior to access VLANs configured on the switch through one of two methods (second one shown above).</a:t>
            </a:r>
          </a:p>
          <a:p>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68</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second form of VLAN hopping attack is possible even if the trunking feature is turned off on the switch port. The attack involves sending frames with a double 802.1Q tag. This attack requires the client to be on a switch other than the attacking switch. Another requirement is that these two switches must be connected in the same VLAN as the attacking switch port or native VLAN of the trunk between the switch and the attacked VLAN. </a:t>
            </a:r>
          </a:p>
          <a:p>
            <a:r>
              <a:rPr lang="en-US" dirty="0">
                <a:latin typeface="Arial" charset="0"/>
              </a:rPr>
              <a:t>In this method of VLAN hopping, any workstation can generate frames with two 802.1Q headers to cause the switch to forward the frames onto a VLAN that would be inaccessible to the attacker through legitimate means. </a:t>
            </a:r>
          </a:p>
          <a:p>
            <a:r>
              <a:rPr lang="en-US" dirty="0">
                <a:latin typeface="Arial" charset="0"/>
              </a:rPr>
              <a:t>The first switch to encounter the double-tagged frame strips the first tag off the frame, because the first tag (VLAN 10) matches the trunk port native VLAN, and then forwards the frame out. </a:t>
            </a:r>
          </a:p>
          <a:p>
            <a:r>
              <a:rPr lang="en-US" dirty="0">
                <a:latin typeface="Arial" charset="0"/>
              </a:rPr>
              <a:t>The result is that the frame is forwarded, with the inner 802.1Q tag, out all the switch ports as the switch does not have the MAC address in the table because the switch does not recognize that there is a second tag., including trunk ports configured with the native VLAN of the network attacker. The second switch then forwards the packet to the destination based on the VLAN ID in the second 802.1Q header. If the trunk does not match the native VLAN of the attacker, the frame would be untagged and flooded to only the original VLAN.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second form of VLAN hopping attack is possible even if the trunking feature is turned off on the switch port. The attack involves sending frames with a double 802.1Q tag. This attack requires the client to be on a switch other than the attacking switch. Another requirement is that these two switches must be connected in the same VLAN as the attacking switch port or native VLAN of the trunk between the switch and the attacked VLAN. </a:t>
            </a:r>
          </a:p>
          <a:p>
            <a:r>
              <a:rPr lang="en-US" dirty="0">
                <a:latin typeface="Arial" charset="0"/>
              </a:rPr>
              <a:t>In this method of VLAN hopping, any workstation can generate frames with two 802.1Q headers to cause the switch to forward the frames onto a VLAN that would be inaccessible to the attacker through legitimate means. </a:t>
            </a:r>
          </a:p>
          <a:p>
            <a:r>
              <a:rPr lang="en-US" dirty="0">
                <a:latin typeface="Arial" charset="0"/>
              </a:rPr>
              <a:t>The first switch to encounter the double-tagged frame strips the first tag off the frame, because the first tag (VLAN 10) matches the trunk port native VLAN, and then forwards the frame out. </a:t>
            </a:r>
          </a:p>
          <a:p>
            <a:r>
              <a:rPr lang="en-US" dirty="0">
                <a:latin typeface="Arial" charset="0"/>
              </a:rPr>
              <a:t>The result is that the frame is forwarded, with the inner 802.1Q tag, out all the switch ports as the switch does not have the MAC address in the table because the switch does not recognize that there is a second tag., including trunk ports configured with the native VLAN of the network attacker. The second switch then forwards the packet to the destination based on the VLAN ID in the second 802.1Q header. If the trunk does not match the native VLAN of the attacker, the frame would be untagged and flooded to only the original VLAN.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measures to defend the network from VLAN hopping are a series of best practices for all switch ports and parameters to follow when establishing a trunk port.</a:t>
            </a:r>
          </a:p>
          <a:p>
            <a:r>
              <a:rPr lang="en-US">
                <a:latin typeface="Arial" charset="0"/>
              </a:rPr>
              <a:t>Other </a:t>
            </a:r>
            <a:r>
              <a:rPr lang="en-US" dirty="0">
                <a:latin typeface="Arial" charset="0"/>
              </a:rPr>
              <a:t>methods to ensure VLAN security is using private VLAN’s to segregate users and using VLAN ACL’s to filter traffic within the same VLAN. Private VLAN’s are explained in more detail in Chapter 2, “Implementing VLAN’s in Campus Networks.” For more information about best practices for configuring Catalyst switches, refer to the following URL on Cisco.com: www.cisco.com/en/US/products/hw/switches/ps700/products_white_paper09186a00801b49a4.shtml</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6021" y="4306550"/>
            <a:ext cx="6344042" cy="4183193"/>
          </a:xfrm>
        </p:spPr>
        <p:txBody>
          <a:bodyPr>
            <a:normAutofit/>
          </a:bodyPr>
          <a:lstStyle/>
          <a:p>
            <a:r>
              <a:rPr lang="en-US" dirty="0">
                <a:latin typeface="Arial" charset="0"/>
              </a:rPr>
              <a:t>Access This topic describes VACL’s and their purpose as part of VLAN security. Cisco multilayer switches support three types of ACLs, as shown in the figure.</a:t>
            </a:r>
          </a:p>
          <a:p>
            <a:r>
              <a:rPr lang="en-US" dirty="0">
                <a:latin typeface="Arial" charset="0"/>
              </a:rPr>
              <a:t>Catalyst switches support four ACL lookups per packet: input and output security ACL and input and output quality of service (QoS) ACL. </a:t>
            </a:r>
          </a:p>
          <a:p>
            <a:r>
              <a:rPr lang="en-US" dirty="0">
                <a:latin typeface="Arial" charset="0"/>
              </a:rPr>
              <a:t>The process of combining the ACEs from multiple feature ACLs is known as the ACL merge. Catalyst switches use two methods of performing a merge: order independent and order dependent. With order-independent merge, ACLs are transformed from a series of order-dependent actions to a set of order-independent masks and patterns. The resulting access control entry (ACE) can be large. The merge is processor- and memory-intensive. </a:t>
            </a:r>
          </a:p>
          <a:p>
            <a:r>
              <a:rPr lang="en-US" dirty="0">
                <a:latin typeface="Arial" charset="0"/>
              </a:rPr>
              <a:t>Order-dependent merge is a recent improvement on some Catalyst switches in which ACLs retain their order-dependent aspect. The computation is much faster and is less processor-intensive. </a:t>
            </a:r>
          </a:p>
          <a:p>
            <a:r>
              <a:rPr lang="en-US" dirty="0">
                <a:latin typeface="Arial" charset="0"/>
              </a:rPr>
              <a:t>For more information on order-dependent merge, refer to the following URL on Cisco.com: www.cisco.com/warp/public/cc/pd/si/casi/ca6000/tech/65acl_wp.pdf </a:t>
            </a:r>
          </a:p>
          <a:p>
            <a:r>
              <a:rPr lang="en-US" dirty="0">
                <a:latin typeface="Arial" charset="0"/>
              </a:rPr>
              <a:t>ACLs are supported in hardware through IP standard ACLs and IP extended ACLs, with permit and deny actions. ACL processing is an intrinsic part of the packet forwarding process. ACL entries are programmed in hardware. Lookups occur in the pipeline, whether ACLs are configured. This enables ACLs to effectively provide filtering at </a:t>
            </a:r>
            <a:r>
              <a:rPr lang="en-US" dirty="0" err="1">
                <a:latin typeface="Arial" charset="0"/>
              </a:rPr>
              <a:t>linerate</a:t>
            </a:r>
            <a:r>
              <a:rPr lang="en-US" dirty="0">
                <a:latin typeface="Arial" charset="0"/>
              </a:rPr>
              <a:t> on a Catalyst switch and therefore can be used for security.</a:t>
            </a:r>
          </a:p>
          <a:p>
            <a:r>
              <a:rPr lang="en-US" b="1" dirty="0">
                <a:latin typeface="Arial" charset="0"/>
              </a:rPr>
              <a:t>Note: </a:t>
            </a:r>
            <a:r>
              <a:rPr lang="en-US" dirty="0">
                <a:latin typeface="Arial" charset="0"/>
              </a:rPr>
              <a:t>RACL’s and PACL’s are covered in CCNA courses.</a:t>
            </a:r>
            <a:endParaRPr lang="en-US" b="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VACLs (also called VLAN access maps) apply to all traffic on the VLAN. You can configure VACLs for IP- and MAC-layer traffic. VACLs follow </a:t>
            </a:r>
            <a:r>
              <a:rPr lang="en-US" b="1" dirty="0">
                <a:latin typeface="Arial" charset="0"/>
              </a:rPr>
              <a:t>route-map </a:t>
            </a:r>
            <a:r>
              <a:rPr lang="en-US" dirty="0">
                <a:latin typeface="Arial" charset="0"/>
              </a:rPr>
              <a:t>conventions, in which map sequences are checked in order. When a matching permit ACE is encountered, the switch takes the action. When a matching deny ACE is encountered, the switch checks the next ACL in the sequence or checks the next sequence.</a:t>
            </a:r>
          </a:p>
          <a:p>
            <a:r>
              <a:rPr lang="en-US">
                <a:latin typeface="Arial" charset="0"/>
              </a:rPr>
              <a:t>To </a:t>
            </a:r>
            <a:r>
              <a:rPr lang="en-US" dirty="0">
                <a:latin typeface="Arial" charset="0"/>
              </a:rPr>
              <a:t>configure VACLs, complete the 5 steps above.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76</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latin typeface="Arial" charset="0"/>
              </a:rPr>
              <a:t>For more information about configuring banners, refer to the following URL:</a:t>
            </a:r>
          </a:p>
          <a:p>
            <a:pPr>
              <a:buNone/>
            </a:pPr>
            <a:r>
              <a:rPr lang="en-US" dirty="0">
                <a:latin typeface="Arial" charset="0"/>
              </a:rPr>
              <a:t>www.cisco.com/en/US/docs/ios/fundamentals/configuration/guide/cf_connections_ps6350_TSD_Products_Configuration_Guide_Chapter.html.</a:t>
            </a: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dirty="0">
                <a:latin typeface="Arial" charset="0"/>
              </a:rPr>
              <a:t>Step 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78</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7A8F5256-569E-4198-B984-A6468F184D54}" type="slidenum">
              <a:rPr lang="en-US"/>
              <a:pPr eaLnBrk="1" hangingPunct="1"/>
              <a:t>80</a:t>
            </a:fld>
            <a:endParaRPr lang="en-US"/>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1BEA6FDF-41AD-4BBF-8029-644FBAE5B14C}" type="slidenum">
              <a:rPr lang="en-US"/>
              <a:pPr eaLnBrk="1" hangingPunct="1"/>
              <a:t>81</a:t>
            </a:fld>
            <a:endParaRPr lang="en-US"/>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E4CEB5AF-3495-4F30-BAA0-44AFA690B966}" type="slidenum">
              <a:rPr lang="en-US"/>
              <a:pPr eaLnBrk="1" hangingPunct="1"/>
              <a:t>82</a:t>
            </a:fld>
            <a:endParaRPr lang="en-US"/>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9731768E-5FDA-41AA-9EF6-B8D1C4108BB0}" type="slidenum">
              <a:rPr lang="en-US"/>
              <a:pPr eaLnBrk="1" hangingPunct="1"/>
              <a:t>83</a:t>
            </a:fld>
            <a:endParaRPr lang="en-U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B9939A6E-F795-4218-92F6-E263C7B2C4C1}" type="slidenum">
              <a:rPr lang="en-US"/>
              <a:pPr eaLnBrk="1" hangingPunct="1"/>
              <a:t>84</a:t>
            </a:fld>
            <a:endParaRPr 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DD06F982-B304-45D1-95E8-6E50D7BF570B}" type="slidenum">
              <a:rPr lang="en-US"/>
              <a:pPr eaLnBrk="1" hangingPunct="1"/>
              <a:t>85</a:t>
            </a:fld>
            <a:endParaRPr 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F2332165-2EB0-4B33-9565-D2A952FE683C}" type="slidenum">
              <a:rPr lang="en-US"/>
              <a:pPr eaLnBrk="1" hangingPunct="1"/>
              <a:t>86</a:t>
            </a:fld>
            <a:endParaRPr lang="en-US"/>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F83DE25E-EEBF-44F2-B4A4-105DEFC50865}" type="slidenum">
              <a:rPr lang="en-US"/>
              <a:pPr eaLnBrk="1" hangingPunct="1"/>
              <a:t>87</a:t>
            </a:fld>
            <a:endParaRPr lang="en-US"/>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9FAB3AAE-586B-4A71-8486-A79EA71DA26F}" type="slidenum">
              <a:rPr lang="en-US"/>
              <a:pPr eaLnBrk="1" hangingPunct="1"/>
              <a:t>88</a:t>
            </a:fld>
            <a:endParaRPr lang="en-US"/>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09" indent="-285734" eaLnBrk="0" hangingPunct="0">
              <a:defRPr>
                <a:solidFill>
                  <a:schemeClr val="tx1"/>
                </a:solidFill>
                <a:latin typeface="Arial" charset="0"/>
                <a:cs typeface="Arial" charset="0"/>
              </a:defRPr>
            </a:lvl2pPr>
            <a:lvl3pPr marL="1142937" indent="-228587" eaLnBrk="0" hangingPunct="0">
              <a:defRPr>
                <a:solidFill>
                  <a:schemeClr val="tx1"/>
                </a:solidFill>
                <a:latin typeface="Arial" charset="0"/>
                <a:cs typeface="Arial" charset="0"/>
              </a:defRPr>
            </a:lvl3pPr>
            <a:lvl4pPr marL="1600112" indent="-228587" eaLnBrk="0" hangingPunct="0">
              <a:defRPr>
                <a:solidFill>
                  <a:schemeClr val="tx1"/>
                </a:solidFill>
                <a:latin typeface="Arial" charset="0"/>
                <a:cs typeface="Arial" charset="0"/>
              </a:defRPr>
            </a:lvl4pPr>
            <a:lvl5pPr marL="2057287" indent="-228587" eaLnBrk="0" hangingPunct="0">
              <a:defRPr>
                <a:solidFill>
                  <a:schemeClr val="tx1"/>
                </a:solidFill>
                <a:latin typeface="Arial" charset="0"/>
                <a:cs typeface="Arial" charset="0"/>
              </a:defRPr>
            </a:lvl5pPr>
            <a:lvl6pPr marL="2514461" indent="-228587" eaLnBrk="0" fontAlgn="base" hangingPunct="0">
              <a:spcBef>
                <a:spcPct val="0"/>
              </a:spcBef>
              <a:spcAft>
                <a:spcPct val="0"/>
              </a:spcAft>
              <a:defRPr>
                <a:solidFill>
                  <a:schemeClr val="tx1"/>
                </a:solidFill>
                <a:latin typeface="Arial" charset="0"/>
                <a:cs typeface="Arial" charset="0"/>
              </a:defRPr>
            </a:lvl6pPr>
            <a:lvl7pPr marL="2971635" indent="-228587" eaLnBrk="0" fontAlgn="base" hangingPunct="0">
              <a:spcBef>
                <a:spcPct val="0"/>
              </a:spcBef>
              <a:spcAft>
                <a:spcPct val="0"/>
              </a:spcAft>
              <a:defRPr>
                <a:solidFill>
                  <a:schemeClr val="tx1"/>
                </a:solidFill>
                <a:latin typeface="Arial" charset="0"/>
                <a:cs typeface="Arial" charset="0"/>
              </a:defRPr>
            </a:lvl7pPr>
            <a:lvl8pPr marL="3428810" indent="-228587" eaLnBrk="0" fontAlgn="base" hangingPunct="0">
              <a:spcBef>
                <a:spcPct val="0"/>
              </a:spcBef>
              <a:spcAft>
                <a:spcPct val="0"/>
              </a:spcAft>
              <a:defRPr>
                <a:solidFill>
                  <a:schemeClr val="tx1"/>
                </a:solidFill>
                <a:latin typeface="Arial" charset="0"/>
                <a:cs typeface="Arial" charset="0"/>
              </a:defRPr>
            </a:lvl8pPr>
            <a:lvl9pPr marL="3885985" indent="-228587" eaLnBrk="0" fontAlgn="base" hangingPunct="0">
              <a:spcBef>
                <a:spcPct val="0"/>
              </a:spcBef>
              <a:spcAft>
                <a:spcPct val="0"/>
              </a:spcAft>
              <a:defRPr>
                <a:solidFill>
                  <a:schemeClr val="tx1"/>
                </a:solidFill>
                <a:latin typeface="Arial" charset="0"/>
                <a:cs typeface="Arial" charset="0"/>
              </a:defRPr>
            </a:lvl9pPr>
          </a:lstStyle>
          <a:p>
            <a:pPr eaLnBrk="1" hangingPunct="1"/>
            <a:fld id="{63E7D82F-028E-43C2-AAC1-D62608BAEF4A}" type="slidenum">
              <a:rPr lang="en-US"/>
              <a:pPr eaLnBrk="1" hangingPunct="1"/>
              <a:t>89</a:t>
            </a:fld>
            <a:endParaRPr lang="en-US"/>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1"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90</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spcBef>
                <a:spcPts val="0"/>
              </a:spcBef>
              <a:spcAft>
                <a:spcPts val="589"/>
              </a:spcAft>
            </a:pPr>
            <a:endParaRPr lang="en-US" sz="1100" i="1"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91</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92</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93</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r>
              <a:rPr lang="en-US" sz="1100"/>
              <a:t>Network </a:t>
            </a:r>
            <a:r>
              <a:rPr lang="en-US" sz="1100" dirty="0"/>
              <a:t>designers could solve this using ACLs but pVLANs are a simpler solution. The port to the Internet should be set to promiscuous. A community VLAN should be created to host both DNS servers and an isolated VLAN should be created to host the Web and SMTP servers.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94</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r>
              <a:rPr lang="en-US" sz="1100">
                <a:latin typeface="Arial" charset="0"/>
              </a:rPr>
              <a:t>When </a:t>
            </a:r>
            <a:r>
              <a:rPr lang="en-US" sz="1100" dirty="0">
                <a:latin typeface="Arial" charset="0"/>
              </a:rPr>
              <a:t>the pVLANs are defined, configure each port to associate to a pVLAN mode. Interface fastethernet 0/1 and fastethernet 0/2 are DNS ports, so associate pVLAN 100 to 202. Interface fastethernet 0/3 and fastethernet 0/4 are WWW and SMTP servers, so associate pVLAN 100 to 201. pVLANs 201 and 202 are mapped to the promiscuous port as a result of being associated with primary pVLAN 100. Traffic can flow to and from pVLAN 201 and 202 and to and from the promiscuous port that is a router port on interface 0/24. Keep in mind that all devices in pVLAN 201, pVLAN 202, and on the promiscuous port are in the same subnet.</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95</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4325" indent="-224325">
              <a:lnSpc>
                <a:spcPct val="110000"/>
              </a:lnSpc>
            </a:pPr>
            <a:r>
              <a:rPr lang="en-US">
                <a:latin typeface="Arial" charset="0"/>
              </a:rPr>
              <a:t>Because </a:t>
            </a:r>
            <a:r>
              <a:rPr lang="en-US" dirty="0">
                <a:latin typeface="Arial" charset="0"/>
              </a:rPr>
              <a:t>VTP does not support pVLANs, configure the pVLANs manually on all switches in the Layer 2 network. If the primary and secondary VLAN association in some switches but not all in the network, the Layer 2 databases in these switches are not merged. This situation can result in unnecessary flooding of Private VLAN traffic on those switches.</a:t>
            </a:r>
          </a:p>
          <a:p>
            <a:pPr marL="224325" indent="-224325">
              <a:lnSpc>
                <a:spcPct val="110000"/>
              </a:lnSpc>
            </a:pPr>
            <a:r>
              <a:rPr lang="en-US">
                <a:latin typeface="Arial" charset="0"/>
              </a:rPr>
              <a:t>To </a:t>
            </a:r>
            <a:r>
              <a:rPr lang="en-US" dirty="0">
                <a:latin typeface="Arial" charset="0"/>
              </a:rPr>
              <a:t>trunk pVLANs on a host port or a port that is supposed to carry multiple secondary VLANs, the pVLAN trunk feature is also available. A pVLAN trunk port can carry multiple secondary and non-Private VLANs. Packets are received and transmitted with secondary or regular VLAN tags on the pVLAN trunk ports.</a:t>
            </a:r>
          </a:p>
          <a:p>
            <a:pPr marL="224325" indent="-224325">
              <a:lnSpc>
                <a:spcPct val="110000"/>
              </a:lnSpc>
            </a:pPr>
            <a:r>
              <a:rPr lang="en-US">
                <a:latin typeface="Arial" charset="0"/>
              </a:rPr>
              <a:t>Only </a:t>
            </a:r>
            <a:r>
              <a:rPr lang="en-US" dirty="0">
                <a:latin typeface="Arial" charset="0"/>
              </a:rPr>
              <a:t>IEEE 802.1q encapsulation is supported. Isolated trunk ports enable you to combine traffic for all secondary ports over a trunk. Promiscuous trunk ports enable you to combine the multiple promiscuous ports required in this topology in a single trunk port </a:t>
            </a:r>
            <a:r>
              <a:rPr lang="en-US">
                <a:latin typeface="Arial" charset="0"/>
              </a:rPr>
              <a:t>that carries multiple </a:t>
            </a:r>
            <a:r>
              <a:rPr lang="en-US" dirty="0">
                <a:latin typeface="Arial" charset="0"/>
              </a:rPr>
              <a:t>primary VLANs. The following are some guidelines for using the pVLAN trunk feature:</a:t>
            </a:r>
          </a:p>
          <a:p>
            <a:pPr marL="224325" indent="-224325">
              <a:lnSpc>
                <a:spcPct val="110000"/>
              </a:lnSpc>
            </a:pPr>
            <a:r>
              <a:rPr lang="en-US">
                <a:latin typeface="Arial" charset="0"/>
              </a:rPr>
              <a:t>Use </a:t>
            </a:r>
            <a:r>
              <a:rPr lang="en-US" dirty="0">
                <a:latin typeface="Arial" charset="0"/>
              </a:rPr>
              <a:t>isolated pVLAN trunk ports when you anticipate the use of pVLAN isolated host ports to carry multiple VLANs, either normal VLANs or for multiple pVLAN domains. This makes it useful for connecting a downstream switch that does not support pVLANs.</a:t>
            </a:r>
          </a:p>
          <a:p>
            <a:pPr marL="224325" indent="-224325">
              <a:lnSpc>
                <a:spcPct val="110000"/>
              </a:lnSpc>
            </a:pPr>
            <a:r>
              <a:rPr lang="en-US" dirty="0">
                <a:latin typeface="Arial" charset="0"/>
              </a:rPr>
              <a:t>pVLAN promiscuous trunks are used in situations where a pVLAN promiscuous host port is normally used but where it is necessary to carry multiple VLANs, either normal VLANs or for multiple pVLAN domains. This makes it useful for connecting an upstream router that does not support pVLANs.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96</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11</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98</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51647" y="4306549"/>
            <a:ext cx="5350048" cy="41831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99</a:t>
            </a:fld>
            <a:endParaRPr lang="en-US" sz="8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atin typeface="Arial" charset="0"/>
              </a:rPr>
              <a:t>Although Cisco IOS provides an integrated HTTP server for ease of management, the recommendation is to disable this feature, especially in multilayer switched networks that do not use this method for management. Otherwise</a:t>
            </a:r>
            <a:r>
              <a:rPr lang="en-US" dirty="0">
                <a:latin typeface="Arial" charset="0"/>
              </a:rPr>
              <a:t>, any unauthorized user might gain access via the web interface and make configuration changes. A user might also send numerous HTTP requests to the switch or router, which might cause high CPU utilization, resulting in a DoS-type attack on the system. In Cisco IOS, the integrated HTTP server is disabled by default. If HTTP access is necessary, use a different HTTP port, and use ACLs to isolate access from only trusted subnets or </a:t>
            </a:r>
            <a:r>
              <a:rPr lang="en-US">
                <a:latin typeface="Arial" charset="0"/>
              </a:rPr>
              <a:t>workstations.</a:t>
            </a: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SNMP is covered in more detail in Chapter 5.</a:t>
            </a:r>
          </a:p>
          <a:p>
            <a:r>
              <a:rPr lang="en-US">
                <a:latin typeface="Arial" charset="0"/>
              </a:rPr>
              <a:t>For </a:t>
            </a:r>
            <a:r>
              <a:rPr lang="en-US" dirty="0">
                <a:latin typeface="Arial" charset="0"/>
              </a:rPr>
              <a:t>additional information on how to secure SNMP, refer to the following document on Cisco.com: “Securing Simple Network Management Protocol,” Document ID: 20370, www.cisco.com/en/US/tech/tk648/tk362/technologies_tech_note09186a0080094489.shtml.</a:t>
            </a: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j-lt"/>
                <a:cs typeface="Calibri Light" panose="020F0302020204030204" pitchFamily="34" charset="0"/>
              </a:defRPr>
            </a:lvl1pPr>
          </a:lstStyle>
          <a:p>
            <a:r>
              <a:rPr lang="en-US" dirty="0" smtClean="0"/>
              <a:t>Click to edit Master title style</a:t>
            </a:r>
            <a:endParaRPr lang="el-GR" dirty="0"/>
          </a:p>
        </p:txBody>
      </p:sp>
      <p:sp>
        <p:nvSpPr>
          <p:cNvPr id="3" name="Content Placeholder 2"/>
          <p:cNvSpPr>
            <a:spLocks noGrp="1"/>
          </p:cNvSpPr>
          <p:nvPr>
            <p:ph idx="1"/>
          </p:nvPr>
        </p:nvSpPr>
        <p:spPr>
          <a:xfrm>
            <a:off x="655638" y="1196752"/>
            <a:ext cx="7940675"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16227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007940772"/>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24507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548334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509419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115104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0561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fig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lstStyle>
            <a:lvl1pPr>
              <a:defRPr/>
            </a:lvl1pPr>
          </a:lstStyle>
          <a:p>
            <a:r>
              <a:rPr lang="en-US" smtClean="0"/>
              <a:t>Config Example</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a:ln w="19050">
            <a:solidFill>
              <a:schemeClr val="tx1"/>
            </a:solidFill>
          </a:ln>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872138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52112" y="6553054"/>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10</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549363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extLst>
      <p:ext uri="{BB962C8B-B14F-4D97-AF65-F5344CB8AC3E}">
        <p14:creationId xmlns:p14="http://schemas.microsoft.com/office/powerpoint/2010/main" val="520937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2588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4482198"/>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73334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5183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608832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785863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4107138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2869598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1891892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49209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18989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42412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dirty="0" smtClean="0"/>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344694012"/>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875913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03821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897556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145000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375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30868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51164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9523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2790258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9129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l-G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492161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Calibri Light" panose="020F0302020204030204" pitchFamily="34" charset="0"/>
              </a:defRPr>
            </a:lvl1pPr>
          </a:lstStyle>
          <a:p>
            <a:r>
              <a:rPr lang="en-US" dirty="0" smtClean="0"/>
              <a:t>Click to edit Master title style</a:t>
            </a:r>
            <a:endParaRPr lang="el-GR" dirty="0"/>
          </a:p>
        </p:txBody>
      </p:sp>
    </p:spTree>
    <p:extLst>
      <p:ext uri="{BB962C8B-B14F-4D97-AF65-F5344CB8AC3E}">
        <p14:creationId xmlns:p14="http://schemas.microsoft.com/office/powerpoint/2010/main" val="209611711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8393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097429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25850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42815668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image" Target="../media/image2.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5638" y="1"/>
            <a:ext cx="8145462"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dirty="0" smtClean="0">
                <a:sym typeface="Lucida Grande" charset="0"/>
              </a:rPr>
              <a:t>Click to edit Master title style</a:t>
            </a:r>
          </a:p>
        </p:txBody>
      </p:sp>
      <p:sp>
        <p:nvSpPr>
          <p:cNvPr id="2051" name="Rectangle 2"/>
          <p:cNvSpPr>
            <a:spLocks noGrp="1" noChangeArrowheads="1"/>
          </p:cNvSpPr>
          <p:nvPr>
            <p:ph type="body" idx="1"/>
          </p:nvPr>
        </p:nvSpPr>
        <p:spPr bwMode="auto">
          <a:xfrm>
            <a:off x="655638" y="1340768"/>
            <a:ext cx="7940675"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dirty="0" smtClean="0">
                <a:sym typeface="Lucida Grande" charset="0"/>
              </a:rPr>
              <a:t>Click to edit Master text styles</a:t>
            </a:r>
          </a:p>
          <a:p>
            <a:pPr lvl="1"/>
            <a:r>
              <a:rPr lang="en-US" altLang="el-GR" dirty="0" smtClean="0">
                <a:sym typeface="Lucida Grande" charset="0"/>
              </a:rPr>
              <a:t>Second level</a:t>
            </a:r>
          </a:p>
          <a:p>
            <a:pPr lvl="2"/>
            <a:r>
              <a:rPr lang="en-US" altLang="el-GR" dirty="0" smtClean="0">
                <a:sym typeface="Lucida Grande" charset="0"/>
              </a:rPr>
              <a:t>Third level</a:t>
            </a:r>
          </a:p>
          <a:p>
            <a:pPr lvl="3"/>
            <a:r>
              <a:rPr lang="en-US" altLang="el-GR" dirty="0" smtClean="0">
                <a:sym typeface="Lucida Grande" charset="0"/>
              </a:rPr>
              <a:t>Fourth level</a:t>
            </a:r>
          </a:p>
          <a:p>
            <a:pPr lvl="4"/>
            <a:r>
              <a:rPr lang="en-US" altLang="el-GR" dirty="0" smtClean="0">
                <a:sym typeface="Lucida Grande" charset="0"/>
              </a:rPr>
              <a:t>Fifth level</a:t>
            </a:r>
          </a:p>
        </p:txBody>
      </p:sp>
      <p:pic>
        <p:nvPicPr>
          <p:cNvPr id="4" name="Picture 2"/>
          <p:cNvPicPr>
            <a:picLocks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10</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2761180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3" y="1599406"/>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9738" y="447675"/>
            <a:ext cx="3684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3692525" cy="3960812"/>
          </a:xfrm>
        </p:spPr>
        <p:txBody>
          <a:bodyPr rIns="88048" anchor="ctr"/>
          <a:lstStyle/>
          <a:p>
            <a:pPr marL="42863" eaLnBrk="1" hangingPunct="1">
              <a:defRPr/>
            </a:pPr>
            <a:r>
              <a:rPr lang="en-US" sz="2400" b="0" dirty="0" smtClean="0"/>
              <a:t>CCNP SWITCH v7.1</a:t>
            </a:r>
            <a:r>
              <a:rPr lang="en-US" sz="2400" b="0" dirty="0" smtClean="0">
                <a:ea typeface="ヒラギノ角ゴ ProN W3" charset="0"/>
                <a:cs typeface="ヒラギノ角ゴ ProN W3" charset="0"/>
              </a:rPr>
              <a:t/>
            </a:r>
            <a:br>
              <a:rPr lang="en-US" sz="2400" b="0" dirty="0" smtClean="0">
                <a:ea typeface="ヒラギノ角ゴ ProN W3" charset="0"/>
                <a:cs typeface="ヒラギノ角ゴ ProN W3" charset="0"/>
              </a:rPr>
            </a:br>
            <a:endParaRPr lang="en-US" sz="2400" b="0" dirty="0" smtClean="0">
              <a:ea typeface="ヒラギノ角ゴ ProN W3" charset="0"/>
              <a:cs typeface="ヒラギノ角ゴ ProN W3" charset="0"/>
            </a:endParaRPr>
          </a:p>
        </p:txBody>
      </p:sp>
      <p:sp>
        <p:nvSpPr>
          <p:cNvPr id="6150" name="Rectangle 5"/>
          <p:cNvSpPr>
            <a:spLocks noGrp="1" noChangeArrowheads="1"/>
          </p:cNvSpPr>
          <p:nvPr>
            <p:ph idx="1"/>
          </p:nvPr>
        </p:nvSpPr>
        <p:spPr>
          <a:xfrm>
            <a:off x="650875" y="4953000"/>
            <a:ext cx="7197725" cy="1905000"/>
          </a:xfrm>
        </p:spPr>
        <p:txBody>
          <a:bodyPr rIns="88048"/>
          <a:lstStyle/>
          <a:p>
            <a:pPr marL="42863" indent="0" algn="ctr" eaLnBrk="1" hangingPunct="1">
              <a:lnSpc>
                <a:spcPct val="90000"/>
              </a:lnSpc>
              <a:buFont typeface="Wingdings" pitchFamily="2" charset="2"/>
              <a:buNone/>
            </a:pPr>
            <a:r>
              <a:rPr lang="en-US" altLang="el-GR" sz="2400" b="1" dirty="0" smtClean="0">
                <a:solidFill>
                  <a:srgbClr val="1A1A1A"/>
                </a:solidFill>
                <a:latin typeface="Calibri" panose="020F0502020204030204" pitchFamily="34" charset="0"/>
                <a:ea typeface="Calibri" panose="020F0502020204030204" pitchFamily="34" charset="0"/>
              </a:rPr>
              <a:t>Chapter 10: Campus Network Security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
            <a:ext cx="8621588" cy="1124743"/>
          </a:xfrm>
        </p:spPr>
        <p:txBody>
          <a:bodyPr>
            <a:normAutofit/>
          </a:bodyPr>
          <a:lstStyle/>
          <a:p>
            <a:pPr>
              <a:defRPr/>
            </a:pPr>
            <a:r>
              <a:rPr lang="en-US" dirty="0" smtClean="0"/>
              <a:t>Secure Physical Access to the Console</a:t>
            </a:r>
          </a:p>
        </p:txBody>
      </p:sp>
      <p:sp>
        <p:nvSpPr>
          <p:cNvPr id="6" name="Content Placeholder 7"/>
          <p:cNvSpPr>
            <a:spLocks noGrp="1"/>
          </p:cNvSpPr>
          <p:nvPr>
            <p:ph idx="1"/>
          </p:nvPr>
        </p:nvSpPr>
        <p:spPr/>
        <p:txBody>
          <a:bodyPr>
            <a:noAutofit/>
          </a:bodyPr>
          <a:lstStyle/>
          <a:p>
            <a:r>
              <a:rPr lang="en-US" sz="2400" dirty="0" smtClean="0"/>
              <a:t>Physical security of switches or routers is often overlooked but is a valuable security precaution.</a:t>
            </a:r>
          </a:p>
          <a:p>
            <a:r>
              <a:rPr lang="en-US" sz="2400" dirty="0" smtClean="0"/>
              <a:t>Console access requires a minimum level of security both physically and logically.</a:t>
            </a:r>
          </a:p>
          <a:p>
            <a:r>
              <a:rPr lang="en-US" sz="2400" dirty="0" smtClean="0"/>
              <a:t>An individual who gains console access to a system gains the ability to recover or reset the passwords or to reload the system, thereby enabling that individual to bypass all other security measures implemented on that system. </a:t>
            </a:r>
          </a:p>
          <a:p>
            <a:r>
              <a:rPr lang="en-US" sz="2400" dirty="0" smtClean="0"/>
              <a:t>It is imperative to physically secure access to the console by using security personnel, closed circuit television, card-key entry systems, locking cabinets, access logging, or other means to control physical access as standard practice.</a:t>
            </a:r>
            <a:endParaRPr lang="en-US" sz="2400" dirty="0" smtClean="0">
              <a:latin typeface="Courier New" pitchFamily="49" charset="0"/>
              <a:cs typeface="Courier New" pitchFamily="49" charset="0"/>
            </a:endParaRPr>
          </a:p>
        </p:txBody>
      </p:sp>
    </p:spTree>
    <p:extLst>
      <p:ext uri="{BB962C8B-B14F-4D97-AF65-F5344CB8AC3E}">
        <p14:creationId xmlns:p14="http://schemas.microsoft.com/office/powerpoint/2010/main" val="3587076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Access to </a:t>
            </a:r>
            <a:r>
              <a:rPr lang="en-US" dirty="0" err="1" smtClean="0"/>
              <a:t>vty</a:t>
            </a:r>
            <a:r>
              <a:rPr lang="en-US" dirty="0" smtClean="0"/>
              <a:t> Lines</a:t>
            </a:r>
          </a:p>
        </p:txBody>
      </p:sp>
      <p:sp>
        <p:nvSpPr>
          <p:cNvPr id="6" name="Content Placeholder 7"/>
          <p:cNvSpPr>
            <a:spLocks noGrp="1"/>
          </p:cNvSpPr>
          <p:nvPr>
            <p:ph idx="1"/>
          </p:nvPr>
        </p:nvSpPr>
        <p:spPr/>
        <p:txBody>
          <a:bodyPr/>
          <a:lstStyle/>
          <a:p>
            <a:r>
              <a:rPr lang="en-US" dirty="0" smtClean="0"/>
              <a:t>Apply ACLs on all </a:t>
            </a:r>
            <a:r>
              <a:rPr lang="en-US" dirty="0" err="1" smtClean="0"/>
              <a:t>vty</a:t>
            </a:r>
            <a:r>
              <a:rPr lang="en-US" dirty="0" smtClean="0"/>
              <a:t> lines to limit in-band access only to management stations from specific subnets.</a:t>
            </a:r>
          </a:p>
          <a:p>
            <a:r>
              <a:rPr lang="en-US" dirty="0" smtClean="0"/>
              <a:t>Configure strong passwords for all configured </a:t>
            </a:r>
            <a:r>
              <a:rPr lang="en-US" dirty="0" err="1" smtClean="0"/>
              <a:t>vty</a:t>
            </a:r>
            <a:r>
              <a:rPr lang="en-US" dirty="0" smtClean="0"/>
              <a:t> lines.</a:t>
            </a:r>
          </a:p>
          <a:p>
            <a:r>
              <a:rPr lang="en-US" dirty="0" smtClean="0"/>
              <a:t>Use Secure Shell (SSH) instead of Telnet to access the device remotely.</a:t>
            </a:r>
          </a:p>
          <a:p>
            <a:pPr marL="4762" indent="0">
              <a:buNone/>
            </a:pPr>
            <a:r>
              <a:rPr lang="en-US" dirty="0" smtClean="0"/>
              <a:t>Example configuration:</a:t>
            </a:r>
          </a:p>
          <a:p>
            <a:pPr marL="4762" indent="0">
              <a:spcBef>
                <a:spcPts val="0"/>
              </a:spcBef>
              <a:buNone/>
            </a:pPr>
            <a:r>
              <a:rPr lang="en-US" sz="1600" b="1" dirty="0" err="1" smtClean="0">
                <a:latin typeface="Courier New" panose="02070309020205020404" pitchFamily="49" charset="0"/>
                <a:cs typeface="Courier New" panose="02070309020205020404" pitchFamily="49" charset="0"/>
              </a:rPr>
              <a:t>acccess</a:t>
            </a:r>
            <a:r>
              <a:rPr lang="en-US" sz="1600" b="1" dirty="0" smtClean="0">
                <a:latin typeface="Courier New" panose="02070309020205020404" pitchFamily="49" charset="0"/>
                <a:cs typeface="Courier New" panose="02070309020205020404" pitchFamily="49" charset="0"/>
              </a:rPr>
              <a:t>-list 1 permit 10.0.0.234</a:t>
            </a:r>
          </a:p>
          <a:p>
            <a:pPr marL="4762" indent="0">
              <a:spcBef>
                <a:spcPts val="0"/>
              </a:spcBef>
              <a:buNone/>
            </a:pPr>
            <a:r>
              <a:rPr lang="en-US" sz="1600" b="1" dirty="0" err="1">
                <a:latin typeface="Courier New" panose="02070309020205020404" pitchFamily="49" charset="0"/>
                <a:cs typeface="Courier New" panose="02070309020205020404" pitchFamily="49" charset="0"/>
              </a:rPr>
              <a:t>acccess</a:t>
            </a:r>
            <a:r>
              <a:rPr lang="en-US" sz="1600" b="1" dirty="0">
                <a:latin typeface="Courier New" panose="02070309020205020404" pitchFamily="49" charset="0"/>
                <a:cs typeface="Courier New" panose="02070309020205020404" pitchFamily="49" charset="0"/>
              </a:rPr>
              <a:t>-list 1 permit </a:t>
            </a:r>
            <a:r>
              <a:rPr lang="en-US" sz="1600" b="1" dirty="0" smtClean="0">
                <a:latin typeface="Courier New" panose="02070309020205020404" pitchFamily="49" charset="0"/>
                <a:cs typeface="Courier New" panose="02070309020205020404" pitchFamily="49" charset="0"/>
              </a:rPr>
              <a:t>10.0.0.235</a:t>
            </a:r>
          </a:p>
          <a:p>
            <a:pPr marL="4762" indent="0">
              <a:spcBef>
                <a:spcPts val="0"/>
              </a:spcBef>
              <a:buNone/>
            </a:pPr>
            <a:r>
              <a:rPr lang="en-US" sz="1600" b="1" dirty="0" smtClean="0">
                <a:latin typeface="Courier New" panose="02070309020205020404" pitchFamily="49" charset="0"/>
                <a:cs typeface="Courier New" panose="02070309020205020404" pitchFamily="49" charset="0"/>
              </a:rPr>
              <a:t>line </a:t>
            </a:r>
            <a:r>
              <a:rPr lang="en-US" sz="1600" b="1" dirty="0" err="1" smtClean="0">
                <a:latin typeface="Courier New" panose="02070309020205020404" pitchFamily="49" charset="0"/>
                <a:cs typeface="Courier New" panose="02070309020205020404" pitchFamily="49" charset="0"/>
              </a:rPr>
              <a:t>vty</a:t>
            </a:r>
            <a:r>
              <a:rPr lang="en-US" sz="1600" b="1" dirty="0" smtClean="0">
                <a:latin typeface="Courier New" panose="02070309020205020404" pitchFamily="49" charset="0"/>
                <a:cs typeface="Courier New" panose="02070309020205020404" pitchFamily="49" charset="0"/>
              </a:rPr>
              <a:t> 0 15</a:t>
            </a:r>
          </a:p>
          <a:p>
            <a:pPr marL="4762" indent="0">
              <a:spcBef>
                <a:spcPts val="0"/>
              </a:spcBef>
              <a:buNone/>
            </a:pPr>
            <a:r>
              <a:rPr lang="en-US" sz="1600" b="1" dirty="0" smtClean="0">
                <a:latin typeface="Courier New" panose="02070309020205020404" pitchFamily="49" charset="0"/>
                <a:cs typeface="Courier New" panose="02070309020205020404" pitchFamily="49" charset="0"/>
              </a:rPr>
              <a:t>access-class 1 in</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8715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21700" cy="725760"/>
          </a:xfrm>
        </p:spPr>
        <p:txBody>
          <a:bodyPr/>
          <a:lstStyle/>
          <a:p>
            <a:r>
              <a:rPr lang="en-US" dirty="0" smtClean="0"/>
              <a:t>Secure the Embedded Web Interface </a:t>
            </a:r>
          </a:p>
        </p:txBody>
      </p:sp>
      <p:sp>
        <p:nvSpPr>
          <p:cNvPr id="4" name="Content Placeholder 3"/>
          <p:cNvSpPr>
            <a:spLocks noGrp="1"/>
          </p:cNvSpPr>
          <p:nvPr>
            <p:ph idx="10"/>
          </p:nvPr>
        </p:nvSpPr>
        <p:spPr>
          <a:xfrm>
            <a:off x="251520" y="1196753"/>
            <a:ext cx="8520354" cy="2520280"/>
          </a:xfrm>
        </p:spPr>
        <p:txBody>
          <a:bodyPr>
            <a:normAutofit/>
          </a:bodyPr>
          <a:lstStyle/>
          <a:p>
            <a:r>
              <a:rPr lang="en-US" sz="2000" dirty="0" smtClean="0"/>
              <a:t>If you are not using the web interface to manage a switch, disable its web interface using the </a:t>
            </a:r>
            <a:r>
              <a:rPr lang="en-US" sz="2000" b="1" dirty="0" smtClean="0">
                <a:cs typeface="Courier New" pitchFamily="49" charset="0"/>
              </a:rPr>
              <a:t>no </a:t>
            </a:r>
            <a:r>
              <a:rPr lang="en-US" sz="2000" b="1" dirty="0" err="1" smtClean="0">
                <a:cs typeface="Courier New" pitchFamily="49" charset="0"/>
              </a:rPr>
              <a:t>ip</a:t>
            </a:r>
            <a:r>
              <a:rPr lang="en-US" sz="2000" b="1" dirty="0" smtClean="0">
                <a:cs typeface="Courier New" pitchFamily="49" charset="0"/>
              </a:rPr>
              <a:t> http server </a:t>
            </a:r>
            <a:r>
              <a:rPr lang="en-US" sz="2000" dirty="0" smtClean="0"/>
              <a:t>command.</a:t>
            </a:r>
          </a:p>
          <a:p>
            <a:r>
              <a:rPr lang="en-US" sz="2000" dirty="0" smtClean="0"/>
              <a:t>If you decide to use the switch’s web interface, use HTTPS. With standard  HTTP, the traffic is not encrypted. To enable  HTTPS, use the </a:t>
            </a:r>
            <a:r>
              <a:rPr lang="en-US" sz="2000" b="1" dirty="0" err="1">
                <a:cs typeface="Courier New" pitchFamily="49" charset="0"/>
              </a:rPr>
              <a:t>ip</a:t>
            </a:r>
            <a:r>
              <a:rPr lang="en-US" sz="2000" b="1" dirty="0">
                <a:cs typeface="Courier New" pitchFamily="49" charset="0"/>
              </a:rPr>
              <a:t> http secure-server </a:t>
            </a:r>
            <a:r>
              <a:rPr lang="en-US" sz="2000" dirty="0" smtClean="0"/>
              <a:t>command. </a:t>
            </a:r>
          </a:p>
          <a:p>
            <a:r>
              <a:rPr lang="en-US" sz="2000" dirty="0"/>
              <a:t>If you decide to use the switch’s web interface, </a:t>
            </a:r>
            <a:r>
              <a:rPr lang="en-US" sz="2000" dirty="0" smtClean="0"/>
              <a:t>use access lists to limit source addresses that can access the HTTPS interface.</a:t>
            </a:r>
          </a:p>
        </p:txBody>
      </p:sp>
      <p:sp>
        <p:nvSpPr>
          <p:cNvPr id="6" name="Content Placeholder 5"/>
          <p:cNvSpPr>
            <a:spLocks noGrp="1"/>
          </p:cNvSpPr>
          <p:nvPr>
            <p:ph sz="quarter" idx="11"/>
          </p:nvPr>
        </p:nvSpPr>
        <p:spPr>
          <a:xfrm>
            <a:off x="395536" y="3933056"/>
            <a:ext cx="8520113" cy="1944216"/>
          </a:xfrm>
        </p:spPr>
        <p:txBody>
          <a:bodyPr/>
          <a:lstStyle/>
          <a:p>
            <a:r>
              <a:rPr lang="en-US" sz="1800" dirty="0" smtClean="0">
                <a:latin typeface="+mn-lt"/>
              </a:rPr>
              <a:t>Example configuration:</a:t>
            </a:r>
          </a:p>
          <a:p>
            <a:r>
              <a:rPr lang="en-US" b="1" dirty="0" smtClean="0"/>
              <a:t>no </a:t>
            </a:r>
            <a:r>
              <a:rPr lang="en-US" b="1" dirty="0" err="1" smtClean="0"/>
              <a:t>ip</a:t>
            </a:r>
            <a:r>
              <a:rPr lang="en-US" b="1" dirty="0" smtClean="0"/>
              <a:t> http server</a:t>
            </a:r>
          </a:p>
          <a:p>
            <a:r>
              <a:rPr lang="en-US" b="1" dirty="0" err="1"/>
              <a:t>ip</a:t>
            </a:r>
            <a:r>
              <a:rPr lang="en-US" b="1" dirty="0"/>
              <a:t> http </a:t>
            </a:r>
            <a:r>
              <a:rPr lang="en-US" b="1" dirty="0" smtClean="0"/>
              <a:t>secure server</a:t>
            </a:r>
            <a:endParaRPr lang="en-US" b="1" dirty="0"/>
          </a:p>
          <a:p>
            <a:r>
              <a:rPr lang="en-US" b="1" dirty="0" smtClean="0"/>
              <a:t>access-list 1 permit 10.100.50.0 0.0.0.255</a:t>
            </a:r>
          </a:p>
          <a:p>
            <a:r>
              <a:rPr lang="en-US" b="1" dirty="0" err="1" smtClean="0"/>
              <a:t>ip</a:t>
            </a:r>
            <a:r>
              <a:rPr lang="en-US" b="1" dirty="0" smtClean="0"/>
              <a:t> http access-class 1</a:t>
            </a:r>
          </a:p>
          <a:p>
            <a:endParaRPr lang="en-US" dirty="0" smtClean="0"/>
          </a:p>
          <a:p>
            <a:r>
              <a:rPr lang="en-US" sz="1800" dirty="0" smtClean="0">
                <a:latin typeface="+mn-lt"/>
              </a:rPr>
              <a:t>HTTP is disabled by default on later IOS versions</a:t>
            </a:r>
            <a:endParaRPr lang="en-US" sz="1800" dirty="0">
              <a:latin typeface="+mn-lt"/>
            </a:endParaRPr>
          </a:p>
        </p:txBody>
      </p:sp>
    </p:spTree>
    <p:extLst>
      <p:ext uri="{BB962C8B-B14F-4D97-AF65-F5344CB8AC3E}">
        <p14:creationId xmlns:p14="http://schemas.microsoft.com/office/powerpoint/2010/main" val="367809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SSH not Telnet</a:t>
            </a:r>
            <a:endParaRPr lang="en-AU" dirty="0"/>
          </a:p>
        </p:txBody>
      </p:sp>
      <p:sp>
        <p:nvSpPr>
          <p:cNvPr id="6" name="Content Placeholder 5"/>
          <p:cNvSpPr>
            <a:spLocks noGrp="1"/>
          </p:cNvSpPr>
          <p:nvPr>
            <p:ph idx="1"/>
          </p:nvPr>
        </p:nvSpPr>
        <p:spPr/>
        <p:txBody>
          <a:bodyPr/>
          <a:lstStyle/>
          <a:p>
            <a:r>
              <a:rPr lang="en-US" sz="2400" dirty="0"/>
              <a:t>Telnet is easy to use but not secure. All text that is sent through a </a:t>
            </a:r>
            <a:r>
              <a:rPr lang="en-US" sz="2400" dirty="0" smtClean="0"/>
              <a:t>Telnet </a:t>
            </a:r>
            <a:r>
              <a:rPr lang="en-US" sz="2400" dirty="0"/>
              <a:t>session is passing clear text. </a:t>
            </a:r>
            <a:endParaRPr lang="en-US" sz="2400" dirty="0" smtClean="0"/>
          </a:p>
          <a:p>
            <a:r>
              <a:rPr lang="en-US" sz="2400" dirty="0" smtClean="0"/>
              <a:t>It </a:t>
            </a:r>
            <a:r>
              <a:rPr lang="en-US" sz="2400" dirty="0"/>
              <a:t>is easy to eavesdrop on telnet sessions and observe usernames and passwords with a simple sniffer.</a:t>
            </a:r>
          </a:p>
          <a:p>
            <a:r>
              <a:rPr lang="en-US" sz="2400" dirty="0"/>
              <a:t>SSH uses strong encryption to secure session data</a:t>
            </a:r>
            <a:r>
              <a:rPr lang="en-US" sz="2400" dirty="0" smtClean="0"/>
              <a:t>.</a:t>
            </a:r>
          </a:p>
          <a:p>
            <a:r>
              <a:rPr lang="en-US" sz="2400" dirty="0" smtClean="0"/>
              <a:t> </a:t>
            </a:r>
            <a:r>
              <a:rPr lang="en-US" sz="2400" dirty="0"/>
              <a:t>You should use the highest SSH version available on the device.</a:t>
            </a:r>
            <a:endParaRPr lang="en-AU" sz="2400" dirty="0"/>
          </a:p>
        </p:txBody>
      </p:sp>
    </p:spTree>
    <p:extLst>
      <p:ext uri="{BB962C8B-B14F-4D97-AF65-F5344CB8AC3E}">
        <p14:creationId xmlns:p14="http://schemas.microsoft.com/office/powerpoint/2010/main" val="2337122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Securing SNMP</a:t>
            </a:r>
          </a:p>
        </p:txBody>
      </p:sp>
      <p:sp>
        <p:nvSpPr>
          <p:cNvPr id="6" name="Content Placeholder 7"/>
          <p:cNvSpPr>
            <a:spLocks noGrp="1"/>
          </p:cNvSpPr>
          <p:nvPr>
            <p:ph idx="1"/>
          </p:nvPr>
        </p:nvSpPr>
        <p:spPr>
          <a:xfrm>
            <a:off x="655638" y="1196753"/>
            <a:ext cx="7940675" cy="2448272"/>
          </a:xfrm>
        </p:spPr>
        <p:txBody>
          <a:bodyPr>
            <a:noAutofit/>
          </a:bodyPr>
          <a:lstStyle/>
          <a:p>
            <a:r>
              <a:rPr lang="en-US" sz="2400" dirty="0"/>
              <a:t>If you do not need the </a:t>
            </a:r>
            <a:r>
              <a:rPr lang="en-US" sz="2400" dirty="0" smtClean="0"/>
              <a:t>write </a:t>
            </a:r>
            <a:r>
              <a:rPr lang="en-US" sz="2400" dirty="0"/>
              <a:t>access through SNMP, disable it.</a:t>
            </a:r>
          </a:p>
          <a:p>
            <a:r>
              <a:rPr lang="en-US" sz="2400" dirty="0"/>
              <a:t>This will prevent </a:t>
            </a:r>
            <a:r>
              <a:rPr lang="en-US" sz="2400" dirty="0" smtClean="0"/>
              <a:t>unauthorized </a:t>
            </a:r>
            <a:r>
              <a:rPr lang="en-US" sz="2400" dirty="0"/>
              <a:t>users from making changes to the configuration.</a:t>
            </a:r>
          </a:p>
          <a:p>
            <a:r>
              <a:rPr lang="en-US" sz="2400" dirty="0"/>
              <a:t>It is always recommended to exclusively use SNMPv3, which leverages secure authentication.</a:t>
            </a:r>
            <a:endParaRPr lang="en-US" sz="2400" dirty="0" smtClean="0">
              <a:latin typeface="Courier New" pitchFamily="49" charset="0"/>
              <a:cs typeface="Courier New" pitchFamily="49" charset="0"/>
            </a:endParaRPr>
          </a:p>
        </p:txBody>
      </p:sp>
    </p:spTree>
    <p:extLst>
      <p:ext uri="{BB962C8B-B14F-4D97-AF65-F5344CB8AC3E}">
        <p14:creationId xmlns:p14="http://schemas.microsoft.com/office/powerpoint/2010/main" val="4262929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Secure STP Operation</a:t>
            </a:r>
            <a:endParaRPr lang="en-AU" dirty="0"/>
          </a:p>
        </p:txBody>
      </p:sp>
      <p:sp>
        <p:nvSpPr>
          <p:cNvPr id="5" name="Content Placeholder 4"/>
          <p:cNvSpPr>
            <a:spLocks noGrp="1"/>
          </p:cNvSpPr>
          <p:nvPr>
            <p:ph idx="1"/>
          </p:nvPr>
        </p:nvSpPr>
        <p:spPr/>
        <p:txBody>
          <a:bodyPr/>
          <a:lstStyle/>
          <a:p>
            <a:r>
              <a:rPr lang="en-US" sz="2400" dirty="0"/>
              <a:t>You should always enable BPDU Guard feature on any access switch ports. </a:t>
            </a:r>
          </a:p>
          <a:p>
            <a:r>
              <a:rPr lang="en-US" sz="2400" dirty="0"/>
              <a:t>This way, if an unexpected BPDU is received, the </a:t>
            </a:r>
            <a:r>
              <a:rPr lang="en-US" sz="2400" dirty="0" smtClean="0"/>
              <a:t>port </a:t>
            </a:r>
            <a:r>
              <a:rPr lang="en-US" sz="2400" dirty="0"/>
              <a:t>will be automatically disabled.</a:t>
            </a:r>
          </a:p>
          <a:p>
            <a:r>
              <a:rPr lang="en-US" sz="2400" dirty="0"/>
              <a:t>Do not ever configure BPDU Guard and BPDU Filter on the same port. If you do, only BPDU Filter will take effect.</a:t>
            </a:r>
          </a:p>
          <a:p>
            <a:r>
              <a:rPr lang="en-US" sz="2400" dirty="0"/>
              <a:t>BPDU Filter ignores BPDUs when enabled on interface; and if you enable it on access ports, this can be a great opportunity for a layer 2 loop to occur.</a:t>
            </a:r>
          </a:p>
          <a:p>
            <a:endParaRPr lang="en-AU" dirty="0"/>
          </a:p>
        </p:txBody>
      </p:sp>
    </p:spTree>
    <p:extLst>
      <p:ext uri="{BB962C8B-B14F-4D97-AF65-F5344CB8AC3E}">
        <p14:creationId xmlns:p14="http://schemas.microsoft.com/office/powerpoint/2010/main" val="2899290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Trimming and Minimizing Use of CDP/LLDP</a:t>
            </a:r>
            <a:endParaRPr lang="en-US" dirty="0" smtClean="0"/>
          </a:p>
        </p:txBody>
      </p:sp>
      <p:sp>
        <p:nvSpPr>
          <p:cNvPr id="6" name="Content Placeholder 7"/>
          <p:cNvSpPr>
            <a:spLocks noGrp="1"/>
          </p:cNvSpPr>
          <p:nvPr>
            <p:ph idx="1"/>
          </p:nvPr>
        </p:nvSpPr>
        <p:spPr/>
        <p:txBody>
          <a:bodyPr/>
          <a:lstStyle/>
          <a:p>
            <a:r>
              <a:rPr lang="en-US" sz="2400" dirty="0" smtClean="0"/>
              <a:t>Disable CDP/LLDP on a per-interface basis. Run CDP/LLDP only for administrative purposes, such as on inter-switch connections and interfaces where IP phones reside.</a:t>
            </a:r>
          </a:p>
          <a:p>
            <a:r>
              <a:rPr lang="en-US" sz="2400" dirty="0" smtClean="0"/>
              <a:t>Confine CDP/LLDP deployment to run between devices under your control. </a:t>
            </a:r>
          </a:p>
          <a:p>
            <a:r>
              <a:rPr lang="en-US" sz="2400" dirty="0" smtClean="0"/>
              <a:t>Because CDP/LLDP is a link-level (Layer 2) protocol, it does not propagate end-to-end over a MAN or WAN unless a Layer 2 tunneling mechanism is in place. </a:t>
            </a:r>
          </a:p>
          <a:p>
            <a:r>
              <a:rPr lang="en-US" sz="2400" dirty="0" smtClean="0"/>
              <a:t>As a result, for MAN and WAN connections, CDP tables might include the service provider’s next-hop router or switch and not the far-end router under your control.</a:t>
            </a:r>
          </a:p>
          <a:p>
            <a:r>
              <a:rPr lang="en-US" sz="2400" dirty="0" smtClean="0"/>
              <a:t>Do not run CDP/LLDP to any unsecured connection, such as Internet connections.</a:t>
            </a:r>
          </a:p>
        </p:txBody>
      </p:sp>
    </p:spTree>
    <p:extLst>
      <p:ext uri="{BB962C8B-B14F-4D97-AF65-F5344CB8AC3E}">
        <p14:creationId xmlns:p14="http://schemas.microsoft.com/office/powerpoint/2010/main" val="4184710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Secure Unused Switch Ports</a:t>
            </a:r>
          </a:p>
        </p:txBody>
      </p:sp>
      <p:sp>
        <p:nvSpPr>
          <p:cNvPr id="6" name="Content Placeholder 7"/>
          <p:cNvSpPr>
            <a:spLocks noGrp="1"/>
          </p:cNvSpPr>
          <p:nvPr>
            <p:ph idx="1"/>
          </p:nvPr>
        </p:nvSpPr>
        <p:spPr>
          <a:xfrm>
            <a:off x="279401" y="1349828"/>
            <a:ext cx="8520354" cy="5114471"/>
          </a:xfrm>
        </p:spPr>
        <p:txBody>
          <a:bodyPr>
            <a:noAutofit/>
          </a:bodyPr>
          <a:lstStyle/>
          <a:p>
            <a:r>
              <a:rPr lang="en-US" sz="2400" dirty="0"/>
              <a:t>All </a:t>
            </a:r>
            <a:r>
              <a:rPr lang="en-US" sz="2400" dirty="0" smtClean="0"/>
              <a:t>unused switch </a:t>
            </a:r>
            <a:r>
              <a:rPr lang="en-US" sz="2400" dirty="0"/>
              <a:t>ports should be shut down to prevent </a:t>
            </a:r>
            <a:r>
              <a:rPr lang="en-US" sz="2400" dirty="0" smtClean="0"/>
              <a:t>unauthorized </a:t>
            </a:r>
            <a:r>
              <a:rPr lang="en-US" sz="2400" dirty="0"/>
              <a:t>users from connecting to your network.</a:t>
            </a:r>
          </a:p>
          <a:p>
            <a:r>
              <a:rPr lang="en-US" sz="2400" dirty="0"/>
              <a:t>All user ports should be configured with </a:t>
            </a:r>
            <a:r>
              <a:rPr lang="en-US" sz="2400" b="1" dirty="0" err="1" smtClean="0"/>
              <a:t>switchport</a:t>
            </a:r>
            <a:r>
              <a:rPr lang="en-US" sz="2400" b="1" dirty="0" smtClean="0"/>
              <a:t> </a:t>
            </a:r>
            <a:r>
              <a:rPr lang="en-US" sz="2400" b="1" dirty="0"/>
              <a:t>mode access</a:t>
            </a:r>
            <a:r>
              <a:rPr lang="en-US" sz="2400" dirty="0"/>
              <a:t> command. </a:t>
            </a:r>
            <a:endParaRPr lang="en-US" sz="2400" dirty="0" smtClean="0"/>
          </a:p>
          <a:p>
            <a:r>
              <a:rPr lang="en-US" sz="2400" dirty="0" smtClean="0"/>
              <a:t>If </a:t>
            </a:r>
            <a:r>
              <a:rPr lang="en-US" sz="2400" dirty="0"/>
              <a:t>user ports are configured to </a:t>
            </a:r>
            <a:r>
              <a:rPr lang="en-US" sz="2400" dirty="0" smtClean="0"/>
              <a:t>Dynamic </a:t>
            </a:r>
            <a:r>
              <a:rPr lang="en-US" sz="2400" dirty="0" err="1"/>
              <a:t>T</a:t>
            </a:r>
            <a:r>
              <a:rPr lang="en-US" sz="2400" dirty="0" err="1" smtClean="0"/>
              <a:t>runking</a:t>
            </a:r>
            <a:r>
              <a:rPr lang="en-US" sz="2400" dirty="0" smtClean="0"/>
              <a:t> Protocol’s (DTP</a:t>
            </a:r>
            <a:r>
              <a:rPr lang="en-US" sz="2400" dirty="0"/>
              <a:t>) dynamic or auto mode, a malicious user might connect </a:t>
            </a:r>
            <a:r>
              <a:rPr lang="en-US" sz="2400" dirty="0" smtClean="0"/>
              <a:t>and </a:t>
            </a:r>
            <a:r>
              <a:rPr lang="en-US" sz="2400" dirty="0"/>
              <a:t>attempt to negotiate </a:t>
            </a:r>
            <a:r>
              <a:rPr lang="en-US" sz="2400" dirty="0" err="1" smtClean="0"/>
              <a:t>trunking</a:t>
            </a:r>
            <a:r>
              <a:rPr lang="en-US" sz="2400" dirty="0" smtClean="0"/>
              <a:t> </a:t>
            </a:r>
            <a:r>
              <a:rPr lang="en-US" sz="2400" dirty="0"/>
              <a:t>mode on a port.</a:t>
            </a:r>
          </a:p>
          <a:p>
            <a:r>
              <a:rPr lang="en-US" sz="2400" dirty="0"/>
              <a:t>For ports that remain enabled, alternatively place all other unused ports into an isolated or bogus VLAN. </a:t>
            </a:r>
            <a:endParaRPr lang="en-US" sz="2400" dirty="0" smtClean="0"/>
          </a:p>
          <a:p>
            <a:r>
              <a:rPr lang="en-US" sz="2400" dirty="0" smtClean="0"/>
              <a:t>If </a:t>
            </a:r>
            <a:r>
              <a:rPr lang="en-US" sz="2400" dirty="0"/>
              <a:t>malicious users succeed in accessing </a:t>
            </a:r>
            <a:r>
              <a:rPr lang="en-US" sz="2400" dirty="0" smtClean="0"/>
              <a:t>an unused </a:t>
            </a:r>
            <a:r>
              <a:rPr lang="en-US" sz="2400" dirty="0"/>
              <a:t>port, they will only have access to a VLAN that is isolated and will prevented from accessing and rest of the network.</a:t>
            </a:r>
            <a:endParaRPr lang="en-US" sz="2200" dirty="0" smtClean="0"/>
          </a:p>
        </p:txBody>
      </p:sp>
    </p:spTree>
    <p:extLst>
      <p:ext uri="{BB962C8B-B14F-4D97-AF65-F5344CB8AC3E}">
        <p14:creationId xmlns:p14="http://schemas.microsoft.com/office/powerpoint/2010/main" val="3965292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smtClean="0">
                <a:ln>
                  <a:noFill/>
                </a:ln>
                <a:solidFill>
                  <a:schemeClr val="bg1"/>
                </a:solidFill>
                <a:effectLst/>
                <a:uLnTx/>
                <a:uFillTx/>
                <a:latin typeface="+mj-lt"/>
                <a:ea typeface="+mj-ea"/>
                <a:cs typeface="+mj-cs"/>
              </a:rPr>
              <a:t>Campus Network Vulnerabilities</a:t>
            </a:r>
          </a:p>
        </p:txBody>
      </p:sp>
    </p:spTree>
    <p:extLst>
      <p:ext uri="{BB962C8B-B14F-4D97-AF65-F5344CB8AC3E}">
        <p14:creationId xmlns:p14="http://schemas.microsoft.com/office/powerpoint/2010/main" val="36921738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Unauthorized Access by Rogue Devices</a:t>
            </a:r>
          </a:p>
        </p:txBody>
      </p:sp>
      <p:sp>
        <p:nvSpPr>
          <p:cNvPr id="8" name="Content Placeholder 7"/>
          <p:cNvSpPr>
            <a:spLocks noGrp="1"/>
          </p:cNvSpPr>
          <p:nvPr>
            <p:ph idx="1"/>
          </p:nvPr>
        </p:nvSpPr>
        <p:spPr>
          <a:xfrm>
            <a:off x="323528" y="2924944"/>
            <a:ext cx="3894137" cy="3638947"/>
          </a:xfrm>
        </p:spPr>
        <p:txBody>
          <a:bodyPr>
            <a:normAutofit/>
          </a:bodyPr>
          <a:lstStyle/>
          <a:p>
            <a:r>
              <a:rPr lang="en-US" sz="3200" dirty="0" smtClean="0"/>
              <a:t>Access Points</a:t>
            </a:r>
          </a:p>
          <a:p>
            <a:r>
              <a:rPr lang="en-US" sz="3200" dirty="0" smtClean="0"/>
              <a:t>Switches</a:t>
            </a:r>
          </a:p>
          <a:p>
            <a:r>
              <a:rPr lang="en-US" sz="3200" dirty="0" smtClean="0"/>
              <a:t>Servers</a:t>
            </a:r>
          </a:p>
        </p:txBody>
      </p:sp>
      <p:pic>
        <p:nvPicPr>
          <p:cNvPr id="6" name="Picture 2"/>
          <p:cNvPicPr>
            <a:picLocks noGrp="1" noChangeAspect="1" noChangeArrowheads="1"/>
          </p:cNvPicPr>
          <p:nvPr>
            <p:ph idx="4294967295"/>
          </p:nvPr>
        </p:nvPicPr>
        <p:blipFill>
          <a:blip r:embed="rId3" cstate="print"/>
          <a:stretch>
            <a:fillRect/>
          </a:stretch>
        </p:blipFill>
        <p:spPr bwMode="auto">
          <a:xfrm>
            <a:off x="4860032" y="2996952"/>
            <a:ext cx="4067175" cy="3635629"/>
          </a:xfrm>
          <a:prstGeom prst="rect">
            <a:avLst/>
          </a:prstGeom>
          <a:noFill/>
          <a:ln w="9525">
            <a:noFill/>
            <a:miter lim="800000"/>
            <a:headEnd/>
            <a:tailEnd/>
          </a:ln>
        </p:spPr>
      </p:pic>
      <p:sp>
        <p:nvSpPr>
          <p:cNvPr id="5" name="Content Placeholder 7"/>
          <p:cNvSpPr>
            <a:spLocks noGrp="1"/>
          </p:cNvSpPr>
          <p:nvPr>
            <p:ph idx="1"/>
          </p:nvPr>
        </p:nvSpPr>
        <p:spPr>
          <a:xfrm>
            <a:off x="251520" y="1124744"/>
            <a:ext cx="8496944" cy="2448272"/>
          </a:xfrm>
        </p:spPr>
        <p:txBody>
          <a:bodyPr>
            <a:noAutofit/>
          </a:bodyPr>
          <a:lstStyle/>
          <a:p>
            <a:r>
              <a:rPr lang="en-US" sz="2000" dirty="0"/>
              <a:t>Aside from the common vulnerabilities with networks in general, the campus network has specific vulnerabilities that warrant additional scrutiny. </a:t>
            </a:r>
            <a:endParaRPr lang="en-US" sz="2000" dirty="0" smtClean="0"/>
          </a:p>
          <a:p>
            <a:r>
              <a:rPr lang="en-US" sz="2000" dirty="0" smtClean="0"/>
              <a:t>The </a:t>
            </a:r>
            <a:r>
              <a:rPr lang="en-US" sz="2000" dirty="0"/>
              <a:t>most common vulnerability in the campus network is unauthorized rogue access</a:t>
            </a:r>
            <a:r>
              <a:rPr lang="en-US" sz="2000" dirty="0" smtClean="0"/>
              <a:t>.</a:t>
            </a:r>
            <a:endParaRPr lang="en-US" sz="2000" dirty="0"/>
          </a:p>
        </p:txBody>
      </p:sp>
    </p:spTree>
    <p:extLst>
      <p:ext uri="{BB962C8B-B14F-4D97-AF65-F5344CB8AC3E}">
        <p14:creationId xmlns:p14="http://schemas.microsoft.com/office/powerpoint/2010/main" val="9144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rgbClr val="000000"/>
                </a:solidFill>
                <a:latin typeface="+mn-lt"/>
                <a:ea typeface="Calibri" panose="020F0502020204030204" pitchFamily="34" charset="0"/>
              </a:rPr>
              <a:t>Focus on topics</a:t>
            </a:r>
          </a:p>
        </p:txBody>
      </p:sp>
      <p:sp>
        <p:nvSpPr>
          <p:cNvPr id="2" name="Content Placeholder 1"/>
          <p:cNvSpPr>
            <a:spLocks noGrp="1"/>
          </p:cNvSpPr>
          <p:nvPr>
            <p:ph idx="1"/>
          </p:nvPr>
        </p:nvSpPr>
        <p:spPr/>
        <p:txBody>
          <a:bodyPr/>
          <a:lstStyle/>
          <a:p>
            <a:r>
              <a:rPr lang="en-AU" sz="2400" dirty="0"/>
              <a:t>Overview of switch security issues</a:t>
            </a:r>
          </a:p>
          <a:p>
            <a:r>
              <a:rPr lang="en-AU" sz="2400" dirty="0"/>
              <a:t> Required best practices for basic security protection on Catalyst switches</a:t>
            </a:r>
          </a:p>
          <a:p>
            <a:r>
              <a:rPr lang="en-AU" sz="2400" dirty="0"/>
              <a:t> Campus network vulnerabilities</a:t>
            </a:r>
          </a:p>
          <a:p>
            <a:r>
              <a:rPr lang="en-AU" sz="2400" dirty="0"/>
              <a:t> Port security</a:t>
            </a:r>
          </a:p>
          <a:p>
            <a:r>
              <a:rPr lang="en-AU" sz="2400" dirty="0"/>
              <a:t> Storm control</a:t>
            </a:r>
          </a:p>
          <a:p>
            <a:r>
              <a:rPr lang="en-AU" sz="2400" dirty="0"/>
              <a:t> Mitigating spoofing attacks</a:t>
            </a:r>
          </a:p>
          <a:p>
            <a:r>
              <a:rPr lang="en-AU" sz="2400" dirty="0"/>
              <a:t> DHCP snooping, IP Source Guard, and dynamic ARP inspection</a:t>
            </a:r>
          </a:p>
          <a:p>
            <a:r>
              <a:rPr lang="en-AU" sz="2400" dirty="0"/>
              <a:t> Securing VLAN trunks</a:t>
            </a:r>
          </a:p>
          <a:p>
            <a:r>
              <a:rPr lang="en-AU" sz="2400" dirty="0"/>
              <a:t> Private </a:t>
            </a:r>
            <a:r>
              <a:rPr lang="en-AU" sz="2400" dirty="0" smtClean="0"/>
              <a:t>VLANs</a:t>
            </a:r>
            <a:endParaRPr lang="en-AU" sz="2400" dirty="0"/>
          </a:p>
        </p:txBody>
      </p:sp>
      <p:sp>
        <p:nvSpPr>
          <p:cNvPr id="3" name="TextBox 2"/>
          <p:cNvSpPr txBox="1"/>
          <p:nvPr/>
        </p:nvSpPr>
        <p:spPr>
          <a:xfrm>
            <a:off x="8892480" y="6669360"/>
            <a:ext cx="242374" cy="215444"/>
          </a:xfrm>
          <a:prstGeom prst="rect">
            <a:avLst/>
          </a:prstGeom>
          <a:noFill/>
        </p:spPr>
        <p:txBody>
          <a:bodyPr wrap="none" rtlCol="0">
            <a:spAutoFit/>
          </a:bodyPr>
          <a:lstStyle/>
          <a:p>
            <a:fld id="{510265FA-E938-4739-9E61-96226079194A}" type="slidenum">
              <a:rPr lang="en-AU" sz="800" smtClean="0">
                <a:latin typeface="Arial" panose="020B0604020202020204" pitchFamily="34" charset="0"/>
                <a:cs typeface="Arial" panose="020B0604020202020204" pitchFamily="34" charset="0"/>
              </a:rPr>
              <a:t>2</a:t>
            </a:fld>
            <a:endParaRPr lang="en-AU" sz="8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 Vulnerabilities</a:t>
            </a:r>
            <a:endParaRPr lang="en-AU" dirty="0"/>
          </a:p>
        </p:txBody>
      </p:sp>
      <p:sp>
        <p:nvSpPr>
          <p:cNvPr id="5" name="Content Placeholder 4"/>
          <p:cNvSpPr>
            <a:spLocks noGrp="1"/>
          </p:cNvSpPr>
          <p:nvPr>
            <p:ph idx="1"/>
          </p:nvPr>
        </p:nvSpPr>
        <p:spPr/>
        <p:txBody>
          <a:bodyPr/>
          <a:lstStyle/>
          <a:p>
            <a:r>
              <a:rPr lang="en-US" dirty="0"/>
              <a:t>After rogue access has been achieved, attacks may be generated in an effort to disrupt the network. </a:t>
            </a:r>
            <a:endParaRPr lang="en-US" dirty="0" smtClean="0"/>
          </a:p>
          <a:p>
            <a:r>
              <a:rPr lang="en-US" dirty="0" smtClean="0"/>
              <a:t>The </a:t>
            </a:r>
            <a:r>
              <a:rPr lang="en-US" dirty="0"/>
              <a:t>attack may also come from an external intrusion that takes control of, and launches attacks from, a trusted device. </a:t>
            </a:r>
            <a:endParaRPr lang="en-US" dirty="0" smtClean="0"/>
          </a:p>
          <a:p>
            <a:r>
              <a:rPr lang="en-US" dirty="0" smtClean="0"/>
              <a:t>In </a:t>
            </a:r>
            <a:r>
              <a:rPr lang="en-US" dirty="0"/>
              <a:t>either case, the network sees all traffic as originating from a legitimate connected device.</a:t>
            </a:r>
          </a:p>
          <a:p>
            <a:r>
              <a:rPr lang="en-US" dirty="0"/>
              <a:t>Attacks that are launched against switches and at Layer 2 can be grouped as follows:</a:t>
            </a:r>
          </a:p>
          <a:p>
            <a:pPr lvl="1"/>
            <a:r>
              <a:rPr lang="en-US" dirty="0"/>
              <a:t> MAC layer attacks</a:t>
            </a:r>
          </a:p>
          <a:p>
            <a:pPr lvl="1"/>
            <a:r>
              <a:rPr lang="en-US" dirty="0"/>
              <a:t> VLAN attacks</a:t>
            </a:r>
          </a:p>
          <a:p>
            <a:pPr lvl="1"/>
            <a:r>
              <a:rPr lang="en-US" dirty="0"/>
              <a:t> Spoofing attacks</a:t>
            </a:r>
          </a:p>
          <a:p>
            <a:pPr lvl="1"/>
            <a:r>
              <a:rPr lang="en-US" dirty="0"/>
              <a:t> Attacks on switch devices</a:t>
            </a:r>
          </a:p>
          <a:p>
            <a:endParaRPr lang="en-AU" dirty="0"/>
          </a:p>
        </p:txBody>
      </p:sp>
    </p:spTree>
    <p:extLst>
      <p:ext uri="{BB962C8B-B14F-4D97-AF65-F5344CB8AC3E}">
        <p14:creationId xmlns:p14="http://schemas.microsoft.com/office/powerpoint/2010/main" val="4192510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521700" cy="549020"/>
          </a:xfrm>
        </p:spPr>
        <p:txBody>
          <a:bodyPr/>
          <a:lstStyle/>
          <a:p>
            <a:r>
              <a:rPr lang="en-US" dirty="0" smtClean="0"/>
              <a:t>Layer 2 Attack Categories (1)</a:t>
            </a:r>
            <a:endParaRPr lang="en-US" dirty="0"/>
          </a:p>
        </p:txBody>
      </p:sp>
      <p:graphicFrame>
        <p:nvGraphicFramePr>
          <p:cNvPr id="4" name="Content Placeholder 9"/>
          <p:cNvGraphicFramePr>
            <a:graphicFrameLocks/>
          </p:cNvGraphicFramePr>
          <p:nvPr>
            <p:extLst>
              <p:ext uri="{D42A27DB-BD31-4B8C-83A1-F6EECF244321}">
                <p14:modId xmlns:p14="http://schemas.microsoft.com/office/powerpoint/2010/main" val="1471958039"/>
              </p:ext>
            </p:extLst>
          </p:nvPr>
        </p:nvGraphicFramePr>
        <p:xfrm>
          <a:off x="323528" y="1124744"/>
          <a:ext cx="8493852" cy="5456404"/>
        </p:xfrm>
        <a:graphic>
          <a:graphicData uri="http://schemas.openxmlformats.org/drawingml/2006/table">
            <a:tbl>
              <a:tblPr firstRow="1" bandRow="1">
                <a:tableStyleId>{5C22544A-7EE6-4342-B048-85BDC9FD1C3A}</a:tableStyleId>
              </a:tblPr>
              <a:tblGrid>
                <a:gridCol w="2046556">
                  <a:extLst>
                    <a:ext uri="{9D8B030D-6E8A-4147-A177-3AD203B41FA5}">
                      <a16:colId xmlns:a16="http://schemas.microsoft.com/office/drawing/2014/main" val="20000"/>
                    </a:ext>
                  </a:extLst>
                </a:gridCol>
                <a:gridCol w="3699025">
                  <a:extLst>
                    <a:ext uri="{9D8B030D-6E8A-4147-A177-3AD203B41FA5}">
                      <a16:colId xmlns:a16="http://schemas.microsoft.com/office/drawing/2014/main" val="20001"/>
                    </a:ext>
                  </a:extLst>
                </a:gridCol>
                <a:gridCol w="2748271">
                  <a:extLst>
                    <a:ext uri="{9D8B030D-6E8A-4147-A177-3AD203B41FA5}">
                      <a16:colId xmlns:a16="http://schemas.microsoft.com/office/drawing/2014/main" val="20002"/>
                    </a:ext>
                  </a:extLst>
                </a:gridCol>
              </a:tblGrid>
              <a:tr h="326697">
                <a:tc>
                  <a:txBody>
                    <a:bodyPr/>
                    <a:lstStyle/>
                    <a:p>
                      <a:r>
                        <a:rPr lang="en-US" b="1" dirty="0" smtClean="0"/>
                        <a:t>Attack Method</a:t>
                      </a:r>
                      <a:endParaRPr lang="en-US" b="1" dirty="0"/>
                    </a:p>
                  </a:txBody>
                  <a:tcPr/>
                </a:tc>
                <a:tc>
                  <a:txBody>
                    <a:bodyPr/>
                    <a:lstStyle/>
                    <a:p>
                      <a:r>
                        <a:rPr lang="en-US" b="1" dirty="0" smtClean="0"/>
                        <a:t>Description</a:t>
                      </a:r>
                      <a:endParaRPr lang="en-US" b="1" dirty="0"/>
                    </a:p>
                  </a:txBody>
                  <a:tcPr/>
                </a:tc>
                <a:tc>
                  <a:txBody>
                    <a:bodyPr/>
                    <a:lstStyle/>
                    <a:p>
                      <a:r>
                        <a:rPr lang="en-US" dirty="0" smtClean="0"/>
                        <a:t>Steps to Mitigation</a:t>
                      </a:r>
                      <a:endParaRPr lang="en-US" dirty="0"/>
                    </a:p>
                  </a:txBody>
                  <a:tcPr/>
                </a:tc>
                <a:extLst>
                  <a:ext uri="{0D108BD9-81ED-4DB2-BD59-A6C34878D82A}">
                    <a16:rowId xmlns:a16="http://schemas.microsoft.com/office/drawing/2014/main" val="10000"/>
                  </a:ext>
                </a:extLst>
              </a:tr>
              <a:tr h="431931">
                <a:tc gridSpan="3">
                  <a:txBody>
                    <a:bodyPr/>
                    <a:lstStyle/>
                    <a:p>
                      <a:r>
                        <a:rPr lang="en-US" sz="2000" b="1" dirty="0" smtClean="0"/>
                        <a:t>MAC</a:t>
                      </a:r>
                      <a:r>
                        <a:rPr lang="en-US" sz="2000" b="1" baseline="0" dirty="0" smtClean="0"/>
                        <a:t> Layer Attacks</a:t>
                      </a:r>
                      <a:endParaRPr lang="en-US" sz="2000" b="1"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495143">
                <a:tc>
                  <a:txBody>
                    <a:bodyPr/>
                    <a:lstStyle/>
                    <a:p>
                      <a:r>
                        <a:rPr lang="en-US" dirty="0" smtClean="0"/>
                        <a:t>MAC</a:t>
                      </a:r>
                      <a:r>
                        <a:rPr lang="en-US" baseline="0" dirty="0" smtClean="0"/>
                        <a:t> Address Flooding</a:t>
                      </a:r>
                      <a:endParaRPr lang="en-US" dirty="0"/>
                    </a:p>
                  </a:txBody>
                  <a:tcPr/>
                </a:tc>
                <a:tc>
                  <a:txBody>
                    <a:bodyPr/>
                    <a:lstStyle/>
                    <a:p>
                      <a:r>
                        <a:rPr lang="en-US" sz="1400" kern="1200" baseline="0" dirty="0" smtClean="0">
                          <a:solidFill>
                            <a:schemeClr val="dk1"/>
                          </a:solidFill>
                          <a:latin typeface="+mn-lt"/>
                          <a:ea typeface="+mn-ea"/>
                          <a:cs typeface="+mn-cs"/>
                        </a:rPr>
                        <a:t>Frames with unique, invalid source MAC addresses flood the switch, exhausting content addressable memory (CAM) table space, disallowing new entries from valid hosts. Traffic to valid hosts is subsequently  flooded out all ports.</a:t>
                      </a:r>
                      <a:endParaRPr lang="en-US"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Port security. </a:t>
                      </a:r>
                    </a:p>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MAC address VLAN access maps.</a:t>
                      </a:r>
                      <a:endParaRPr lang="en-US" sz="1400" dirty="0"/>
                    </a:p>
                  </a:txBody>
                  <a:tcPr/>
                </a:tc>
                <a:extLst>
                  <a:ext uri="{0D108BD9-81ED-4DB2-BD59-A6C34878D82A}">
                    <a16:rowId xmlns:a16="http://schemas.microsoft.com/office/drawing/2014/main" val="10002"/>
                  </a:ext>
                </a:extLst>
              </a:tr>
              <a:tr h="431931">
                <a:tc gridSpan="3">
                  <a:txBody>
                    <a:bodyPr/>
                    <a:lstStyle/>
                    <a:p>
                      <a:r>
                        <a:rPr lang="en-US" sz="2000" b="1" dirty="0" smtClean="0"/>
                        <a:t>VLAN Attacks</a:t>
                      </a:r>
                      <a:endParaRPr lang="en-US" sz="2000" b="1"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352903">
                <a:tc>
                  <a:txBody>
                    <a:bodyPr/>
                    <a:lstStyle/>
                    <a:p>
                      <a:r>
                        <a:rPr lang="en-US" dirty="0" smtClean="0"/>
                        <a:t>VLAN</a:t>
                      </a:r>
                      <a:r>
                        <a:rPr lang="en-US" baseline="0" dirty="0" smtClean="0"/>
                        <a:t> Hopping</a:t>
                      </a:r>
                      <a:endParaRPr lang="en-US" dirty="0"/>
                    </a:p>
                  </a:txBody>
                  <a:tcPr/>
                </a:tc>
                <a:tc>
                  <a:txBody>
                    <a:bodyPr/>
                    <a:lstStyle/>
                    <a:p>
                      <a:r>
                        <a:rPr lang="en-US" sz="1400" kern="1200" baseline="0" dirty="0" smtClean="0">
                          <a:solidFill>
                            <a:schemeClr val="dk1"/>
                          </a:solidFill>
                          <a:latin typeface="+mn-lt"/>
                          <a:ea typeface="+mn-ea"/>
                          <a:cs typeface="+mn-cs"/>
                        </a:rPr>
                        <a:t>By altering the VLAN ID on packets</a:t>
                      </a:r>
                    </a:p>
                    <a:p>
                      <a:r>
                        <a:rPr lang="en-US" sz="1400" kern="1200" baseline="0" dirty="0" smtClean="0">
                          <a:solidFill>
                            <a:schemeClr val="dk1"/>
                          </a:solidFill>
                          <a:latin typeface="+mn-lt"/>
                          <a:ea typeface="+mn-ea"/>
                          <a:cs typeface="+mn-cs"/>
                        </a:rPr>
                        <a:t>encapsulated for trunking, an attacking</a:t>
                      </a:r>
                    </a:p>
                    <a:p>
                      <a:r>
                        <a:rPr lang="en-US" sz="1400" kern="1200" baseline="0" dirty="0" smtClean="0">
                          <a:solidFill>
                            <a:schemeClr val="dk1"/>
                          </a:solidFill>
                          <a:latin typeface="+mn-lt"/>
                          <a:ea typeface="+mn-ea"/>
                          <a:cs typeface="+mn-cs"/>
                        </a:rPr>
                        <a:t>device can send or receive packets</a:t>
                      </a:r>
                    </a:p>
                    <a:p>
                      <a:r>
                        <a:rPr lang="en-US" sz="1400" kern="1200" baseline="0" dirty="0" smtClean="0">
                          <a:solidFill>
                            <a:schemeClr val="dk1"/>
                          </a:solidFill>
                          <a:latin typeface="+mn-lt"/>
                          <a:ea typeface="+mn-ea"/>
                          <a:cs typeface="+mn-cs"/>
                        </a:rPr>
                        <a:t>on various VLANs, bypassing Layer 3</a:t>
                      </a:r>
                    </a:p>
                    <a:p>
                      <a:r>
                        <a:rPr lang="en-US" sz="1400" kern="1200" baseline="0" dirty="0" smtClean="0">
                          <a:solidFill>
                            <a:schemeClr val="dk1"/>
                          </a:solidFill>
                          <a:latin typeface="+mn-lt"/>
                          <a:ea typeface="+mn-ea"/>
                          <a:cs typeface="+mn-cs"/>
                        </a:rPr>
                        <a:t>security measures.</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Tighten up trunk configurations and the negotiation state of unused ports.</a:t>
                      </a:r>
                    </a:p>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Place unused ports in a common VLAN.</a:t>
                      </a:r>
                      <a:endParaRPr lang="en-US" sz="1400" dirty="0"/>
                    </a:p>
                  </a:txBody>
                  <a:tcPr/>
                </a:tc>
                <a:extLst>
                  <a:ext uri="{0D108BD9-81ED-4DB2-BD59-A6C34878D82A}">
                    <a16:rowId xmlns:a16="http://schemas.microsoft.com/office/drawing/2014/main" val="10004"/>
                  </a:ext>
                </a:extLst>
              </a:tr>
              <a:tr h="1360039">
                <a:tc>
                  <a:txBody>
                    <a:bodyPr/>
                    <a:lstStyle/>
                    <a:p>
                      <a:r>
                        <a:rPr lang="en-US" dirty="0" smtClean="0"/>
                        <a:t>Attacks between</a:t>
                      </a:r>
                      <a:r>
                        <a:rPr lang="en-US" baseline="0" dirty="0" smtClean="0"/>
                        <a:t> Devices on a Common VLAN</a:t>
                      </a:r>
                      <a:endParaRPr lang="en-US" dirty="0"/>
                    </a:p>
                  </a:txBody>
                  <a:tcPr/>
                </a:tc>
                <a:tc>
                  <a:txBody>
                    <a:bodyPr/>
                    <a:lstStyle/>
                    <a:p>
                      <a:r>
                        <a:rPr lang="en-US" sz="1400" kern="1200" baseline="0" dirty="0" smtClean="0">
                          <a:solidFill>
                            <a:schemeClr val="dk1"/>
                          </a:solidFill>
                          <a:latin typeface="+mn-lt"/>
                          <a:ea typeface="+mn-ea"/>
                          <a:cs typeface="+mn-cs"/>
                        </a:rPr>
                        <a:t>Devices might need protection from</a:t>
                      </a:r>
                    </a:p>
                    <a:p>
                      <a:r>
                        <a:rPr lang="en-US" sz="1400" kern="1200" baseline="0" dirty="0" smtClean="0">
                          <a:solidFill>
                            <a:schemeClr val="dk1"/>
                          </a:solidFill>
                          <a:latin typeface="+mn-lt"/>
                          <a:ea typeface="+mn-ea"/>
                          <a:cs typeface="+mn-cs"/>
                        </a:rPr>
                        <a:t>one another, even though they are on</a:t>
                      </a:r>
                    </a:p>
                    <a:p>
                      <a:r>
                        <a:rPr lang="en-US" sz="1400" kern="1200" baseline="0" dirty="0" smtClean="0">
                          <a:solidFill>
                            <a:schemeClr val="dk1"/>
                          </a:solidFill>
                          <a:latin typeface="+mn-lt"/>
                          <a:ea typeface="+mn-ea"/>
                          <a:cs typeface="+mn-cs"/>
                        </a:rPr>
                        <a:t>a common VLAN. This is especially</a:t>
                      </a:r>
                    </a:p>
                    <a:p>
                      <a:r>
                        <a:rPr lang="en-US" sz="1400" kern="1200" baseline="0" dirty="0" smtClean="0">
                          <a:solidFill>
                            <a:schemeClr val="dk1"/>
                          </a:solidFill>
                          <a:latin typeface="+mn-lt"/>
                          <a:ea typeface="+mn-ea"/>
                          <a:cs typeface="+mn-cs"/>
                        </a:rPr>
                        <a:t>true on service-provider segments that</a:t>
                      </a:r>
                    </a:p>
                    <a:p>
                      <a:r>
                        <a:rPr lang="en-US" sz="1400" kern="1200" baseline="0" dirty="0" smtClean="0">
                          <a:solidFill>
                            <a:schemeClr val="dk1"/>
                          </a:solidFill>
                          <a:latin typeface="+mn-lt"/>
                          <a:ea typeface="+mn-ea"/>
                          <a:cs typeface="+mn-cs"/>
                        </a:rPr>
                        <a:t>support devices from multiple customers.</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Implement private VLANs (PVLAN).</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793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521700" cy="549020"/>
          </a:xfrm>
        </p:spPr>
        <p:txBody>
          <a:bodyPr/>
          <a:lstStyle/>
          <a:p>
            <a:r>
              <a:rPr lang="en-US" dirty="0" smtClean="0"/>
              <a:t>Layer 2 Attack Categories (2)</a:t>
            </a:r>
            <a:endParaRPr lang="en-US" dirty="0"/>
          </a:p>
        </p:txBody>
      </p:sp>
      <p:graphicFrame>
        <p:nvGraphicFramePr>
          <p:cNvPr id="4" name="Content Placeholder 9"/>
          <p:cNvGraphicFramePr>
            <a:graphicFrameLocks/>
          </p:cNvGraphicFramePr>
          <p:nvPr>
            <p:extLst>
              <p:ext uri="{D42A27DB-BD31-4B8C-83A1-F6EECF244321}">
                <p14:modId xmlns:p14="http://schemas.microsoft.com/office/powerpoint/2010/main" val="3787117102"/>
              </p:ext>
            </p:extLst>
          </p:nvPr>
        </p:nvGraphicFramePr>
        <p:xfrm>
          <a:off x="251520" y="1196752"/>
          <a:ext cx="8558936" cy="5519038"/>
        </p:xfrm>
        <a:graphic>
          <a:graphicData uri="http://schemas.openxmlformats.org/drawingml/2006/table">
            <a:tbl>
              <a:tblPr firstRow="1" bandRow="1">
                <a:tableStyleId>{5C22544A-7EE6-4342-B048-85BDC9FD1C3A}</a:tableStyleId>
              </a:tblPr>
              <a:tblGrid>
                <a:gridCol w="2179112">
                  <a:extLst>
                    <a:ext uri="{9D8B030D-6E8A-4147-A177-3AD203B41FA5}">
                      <a16:colId xmlns:a16="http://schemas.microsoft.com/office/drawing/2014/main" val="20000"/>
                    </a:ext>
                  </a:extLst>
                </a:gridCol>
                <a:gridCol w="3749359">
                  <a:extLst>
                    <a:ext uri="{9D8B030D-6E8A-4147-A177-3AD203B41FA5}">
                      <a16:colId xmlns:a16="http://schemas.microsoft.com/office/drawing/2014/main" val="20001"/>
                    </a:ext>
                  </a:extLst>
                </a:gridCol>
                <a:gridCol w="2630465">
                  <a:extLst>
                    <a:ext uri="{9D8B030D-6E8A-4147-A177-3AD203B41FA5}">
                      <a16:colId xmlns:a16="http://schemas.microsoft.com/office/drawing/2014/main" val="20002"/>
                    </a:ext>
                  </a:extLst>
                </a:gridCol>
              </a:tblGrid>
              <a:tr h="432048">
                <a:tc>
                  <a:txBody>
                    <a:bodyPr/>
                    <a:lstStyle/>
                    <a:p>
                      <a:r>
                        <a:rPr lang="en-US" b="1" dirty="0" smtClean="0"/>
                        <a:t>Attack Method</a:t>
                      </a:r>
                      <a:endParaRPr lang="en-US" b="1" dirty="0"/>
                    </a:p>
                  </a:txBody>
                  <a:tcPr/>
                </a:tc>
                <a:tc>
                  <a:txBody>
                    <a:bodyPr/>
                    <a:lstStyle/>
                    <a:p>
                      <a:r>
                        <a:rPr lang="en-US" b="1" dirty="0" smtClean="0"/>
                        <a:t>Description</a:t>
                      </a:r>
                      <a:endParaRPr lang="en-US" b="1" dirty="0"/>
                    </a:p>
                  </a:txBody>
                  <a:tcPr/>
                </a:tc>
                <a:tc>
                  <a:txBody>
                    <a:bodyPr/>
                    <a:lstStyle/>
                    <a:p>
                      <a:r>
                        <a:rPr lang="en-US" dirty="0" smtClean="0"/>
                        <a:t>Steps to Mitigation</a:t>
                      </a:r>
                      <a:endParaRPr lang="en-US" dirty="0"/>
                    </a:p>
                  </a:txBody>
                  <a:tcPr/>
                </a:tc>
                <a:extLst>
                  <a:ext uri="{0D108BD9-81ED-4DB2-BD59-A6C34878D82A}">
                    <a16:rowId xmlns:a16="http://schemas.microsoft.com/office/drawing/2014/main" val="10000"/>
                  </a:ext>
                </a:extLst>
              </a:tr>
              <a:tr h="400793">
                <a:tc gridSpan="3">
                  <a:txBody>
                    <a:bodyPr/>
                    <a:lstStyle/>
                    <a:p>
                      <a:r>
                        <a:rPr lang="en-US" sz="2000" b="1" dirty="0" smtClean="0"/>
                        <a:t>Spoofing</a:t>
                      </a:r>
                      <a:r>
                        <a:rPr lang="en-US" sz="2000" b="1" baseline="0" dirty="0" smtClean="0"/>
                        <a:t> Attacks</a:t>
                      </a:r>
                      <a:endParaRPr lang="en-US" sz="2000" b="1"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171549">
                <a:tc>
                  <a:txBody>
                    <a:bodyPr/>
                    <a:lstStyle/>
                    <a:p>
                      <a:r>
                        <a:rPr lang="en-US" dirty="0" smtClean="0"/>
                        <a:t>DHCP Starvation</a:t>
                      </a:r>
                      <a:r>
                        <a:rPr lang="en-US" baseline="0" dirty="0" smtClean="0"/>
                        <a:t> and DHCP Spoofing</a:t>
                      </a:r>
                      <a:endParaRPr lang="en-US" dirty="0"/>
                    </a:p>
                  </a:txBody>
                  <a:tcPr/>
                </a:tc>
                <a:tc>
                  <a:txBody>
                    <a:bodyPr/>
                    <a:lstStyle/>
                    <a:p>
                      <a:r>
                        <a:rPr lang="en-US" sz="1400" kern="1200" baseline="0" dirty="0" smtClean="0">
                          <a:solidFill>
                            <a:schemeClr val="dk1"/>
                          </a:solidFill>
                          <a:latin typeface="+mn-lt"/>
                          <a:ea typeface="+mn-ea"/>
                          <a:cs typeface="+mn-cs"/>
                        </a:rPr>
                        <a:t>An attacking device can exhaust the</a:t>
                      </a:r>
                    </a:p>
                    <a:p>
                      <a:r>
                        <a:rPr lang="en-US" sz="1400" kern="1200" baseline="0" dirty="0" smtClean="0">
                          <a:solidFill>
                            <a:schemeClr val="dk1"/>
                          </a:solidFill>
                          <a:latin typeface="+mn-lt"/>
                          <a:ea typeface="+mn-ea"/>
                          <a:cs typeface="+mn-cs"/>
                        </a:rPr>
                        <a:t>address space available to the DHCP</a:t>
                      </a:r>
                    </a:p>
                    <a:p>
                      <a:r>
                        <a:rPr lang="en-US" sz="1400" kern="1200" baseline="0" dirty="0" smtClean="0">
                          <a:solidFill>
                            <a:schemeClr val="dk1"/>
                          </a:solidFill>
                          <a:latin typeface="+mn-lt"/>
                          <a:ea typeface="+mn-ea"/>
                          <a:cs typeface="+mn-cs"/>
                        </a:rPr>
                        <a:t>servers for a period of time or establish</a:t>
                      </a:r>
                    </a:p>
                    <a:p>
                      <a:r>
                        <a:rPr lang="en-US" sz="1400" kern="1200" baseline="0" dirty="0" smtClean="0">
                          <a:solidFill>
                            <a:schemeClr val="dk1"/>
                          </a:solidFill>
                          <a:latin typeface="+mn-lt"/>
                          <a:ea typeface="+mn-ea"/>
                          <a:cs typeface="+mn-cs"/>
                        </a:rPr>
                        <a:t>itself as a DHCP server in man-in-the-</a:t>
                      </a:r>
                    </a:p>
                    <a:p>
                      <a:r>
                        <a:rPr lang="en-US" sz="1400" kern="1200" baseline="0" dirty="0" smtClean="0">
                          <a:solidFill>
                            <a:schemeClr val="dk1"/>
                          </a:solidFill>
                          <a:latin typeface="+mn-lt"/>
                          <a:ea typeface="+mn-ea"/>
                          <a:cs typeface="+mn-cs"/>
                        </a:rPr>
                        <a:t>middle attacks.</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Use DHCP snooping.</a:t>
                      </a:r>
                      <a:endParaRPr lang="en-US" sz="1400" dirty="0"/>
                    </a:p>
                  </a:txBody>
                  <a:tcPr/>
                </a:tc>
                <a:extLst>
                  <a:ext uri="{0D108BD9-81ED-4DB2-BD59-A6C34878D82A}">
                    <a16:rowId xmlns:a16="http://schemas.microsoft.com/office/drawing/2014/main" val="10002"/>
                  </a:ext>
                </a:extLst>
              </a:tr>
              <a:tr h="955738">
                <a:tc>
                  <a:txBody>
                    <a:bodyPr/>
                    <a:lstStyle/>
                    <a:p>
                      <a:r>
                        <a:rPr lang="en-US" dirty="0" smtClean="0"/>
                        <a:t>Spanning-tree Compromises</a:t>
                      </a:r>
                      <a:endParaRPr lang="en-US" dirty="0"/>
                    </a:p>
                  </a:txBody>
                  <a:tcPr/>
                </a:tc>
                <a:tc>
                  <a:txBody>
                    <a:bodyPr/>
                    <a:lstStyle/>
                    <a:p>
                      <a:r>
                        <a:rPr lang="en-US" sz="1400" kern="1200" baseline="0" dirty="0" smtClean="0">
                          <a:solidFill>
                            <a:schemeClr val="dk1"/>
                          </a:solidFill>
                          <a:latin typeface="+mn-lt"/>
                          <a:ea typeface="+mn-ea"/>
                          <a:cs typeface="+mn-cs"/>
                        </a:rPr>
                        <a:t>Attacking device spoofs the root</a:t>
                      </a:r>
                    </a:p>
                    <a:p>
                      <a:r>
                        <a:rPr lang="en-US" sz="1400" kern="1200" baseline="0" dirty="0" smtClean="0">
                          <a:solidFill>
                            <a:schemeClr val="dk1"/>
                          </a:solidFill>
                          <a:latin typeface="+mn-lt"/>
                          <a:ea typeface="+mn-ea"/>
                          <a:cs typeface="+mn-cs"/>
                        </a:rPr>
                        <a:t>bridge in the STP topology. If</a:t>
                      </a:r>
                    </a:p>
                    <a:p>
                      <a:r>
                        <a:rPr lang="en-US" sz="1400" kern="1200" baseline="0" dirty="0" smtClean="0">
                          <a:solidFill>
                            <a:schemeClr val="dk1"/>
                          </a:solidFill>
                          <a:latin typeface="+mn-lt"/>
                          <a:ea typeface="+mn-ea"/>
                          <a:cs typeface="+mn-cs"/>
                        </a:rPr>
                        <a:t>successful, the network attacker</a:t>
                      </a:r>
                    </a:p>
                    <a:p>
                      <a:r>
                        <a:rPr lang="en-US" sz="1400" kern="1200" baseline="0" dirty="0" smtClean="0">
                          <a:solidFill>
                            <a:schemeClr val="dk1"/>
                          </a:solidFill>
                          <a:latin typeface="+mn-lt"/>
                          <a:ea typeface="+mn-ea"/>
                          <a:cs typeface="+mn-cs"/>
                        </a:rPr>
                        <a:t>can see a variety of frames.</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Proactively configure the primary and backup root devices. </a:t>
                      </a:r>
                    </a:p>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Enable root guard.</a:t>
                      </a:r>
                      <a:endParaRPr lang="en-US" sz="1400" dirty="0"/>
                    </a:p>
                  </a:txBody>
                  <a:tcPr/>
                </a:tc>
                <a:extLst>
                  <a:ext uri="{0D108BD9-81ED-4DB2-BD59-A6C34878D82A}">
                    <a16:rowId xmlns:a16="http://schemas.microsoft.com/office/drawing/2014/main" val="10003"/>
                  </a:ext>
                </a:extLst>
              </a:tr>
              <a:tr h="1171549">
                <a:tc>
                  <a:txBody>
                    <a:bodyPr/>
                    <a:lstStyle/>
                    <a:p>
                      <a:r>
                        <a:rPr lang="en-US" dirty="0" smtClean="0"/>
                        <a:t>MAC Spoofing</a:t>
                      </a:r>
                      <a:endParaRPr lang="en-US" dirty="0"/>
                    </a:p>
                  </a:txBody>
                  <a:tcPr/>
                </a:tc>
                <a:tc>
                  <a:txBody>
                    <a:bodyPr/>
                    <a:lstStyle/>
                    <a:p>
                      <a:r>
                        <a:rPr lang="en-US" sz="1400" kern="1200" baseline="0" dirty="0" smtClean="0">
                          <a:solidFill>
                            <a:schemeClr val="dk1"/>
                          </a:solidFill>
                          <a:latin typeface="+mn-lt"/>
                          <a:ea typeface="+mn-ea"/>
                          <a:cs typeface="+mn-cs"/>
                        </a:rPr>
                        <a:t>Attacking device spoofs the MAC</a:t>
                      </a:r>
                    </a:p>
                    <a:p>
                      <a:r>
                        <a:rPr lang="en-US" sz="1400" kern="1200" baseline="0" dirty="0" smtClean="0">
                          <a:solidFill>
                            <a:schemeClr val="dk1"/>
                          </a:solidFill>
                          <a:latin typeface="+mn-lt"/>
                          <a:ea typeface="+mn-ea"/>
                          <a:cs typeface="+mn-cs"/>
                        </a:rPr>
                        <a:t>address of a valid host currently</a:t>
                      </a:r>
                    </a:p>
                    <a:p>
                      <a:r>
                        <a:rPr lang="en-US" sz="1400" kern="1200" baseline="0" dirty="0" smtClean="0">
                          <a:solidFill>
                            <a:schemeClr val="dk1"/>
                          </a:solidFill>
                          <a:latin typeface="+mn-lt"/>
                          <a:ea typeface="+mn-ea"/>
                          <a:cs typeface="+mn-cs"/>
                        </a:rPr>
                        <a:t>in the CAM table. The switch then</a:t>
                      </a:r>
                    </a:p>
                    <a:p>
                      <a:r>
                        <a:rPr lang="en-US" sz="1400" kern="1200" baseline="0" dirty="0" smtClean="0">
                          <a:solidFill>
                            <a:schemeClr val="dk1"/>
                          </a:solidFill>
                          <a:latin typeface="+mn-lt"/>
                          <a:ea typeface="+mn-ea"/>
                          <a:cs typeface="+mn-cs"/>
                        </a:rPr>
                        <a:t>forwards frames destined for the</a:t>
                      </a:r>
                    </a:p>
                    <a:p>
                      <a:r>
                        <a:rPr lang="en-US" sz="1400" kern="1200" baseline="0" dirty="0" smtClean="0">
                          <a:solidFill>
                            <a:schemeClr val="dk1"/>
                          </a:solidFill>
                          <a:latin typeface="+mn-lt"/>
                          <a:ea typeface="+mn-ea"/>
                          <a:cs typeface="+mn-cs"/>
                        </a:rPr>
                        <a:t>valid host to the attacking device.</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Use DHCP snooping</a:t>
                      </a:r>
                    </a:p>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Port security.</a:t>
                      </a:r>
                      <a:endParaRPr lang="en-US" sz="1400" dirty="0"/>
                    </a:p>
                  </a:txBody>
                  <a:tcPr/>
                </a:tc>
                <a:extLst>
                  <a:ext uri="{0D108BD9-81ED-4DB2-BD59-A6C34878D82A}">
                    <a16:rowId xmlns:a16="http://schemas.microsoft.com/office/drawing/2014/main" val="10004"/>
                  </a:ext>
                </a:extLst>
              </a:tr>
              <a:tr h="1387361">
                <a:tc>
                  <a:txBody>
                    <a:bodyPr/>
                    <a:lstStyle/>
                    <a:p>
                      <a:r>
                        <a:rPr lang="en-US" dirty="0" smtClean="0"/>
                        <a:t>Address Resolution Protocol (ARP)</a:t>
                      </a:r>
                      <a:r>
                        <a:rPr lang="en-US" baseline="0" dirty="0" smtClean="0"/>
                        <a:t> Spoofing</a:t>
                      </a:r>
                      <a:endParaRPr lang="en-US" dirty="0"/>
                    </a:p>
                  </a:txBody>
                  <a:tcPr/>
                </a:tc>
                <a:tc>
                  <a:txBody>
                    <a:bodyPr/>
                    <a:lstStyle/>
                    <a:p>
                      <a:r>
                        <a:rPr lang="en-US" sz="1400" kern="1200" baseline="0" dirty="0" smtClean="0">
                          <a:solidFill>
                            <a:schemeClr val="dk1"/>
                          </a:solidFill>
                          <a:latin typeface="+mn-lt"/>
                          <a:ea typeface="+mn-ea"/>
                          <a:cs typeface="+mn-cs"/>
                        </a:rPr>
                        <a:t>Attacking device crafts ARP replies</a:t>
                      </a:r>
                    </a:p>
                    <a:p>
                      <a:r>
                        <a:rPr lang="en-US" sz="1400" kern="1200" baseline="0" dirty="0" smtClean="0">
                          <a:solidFill>
                            <a:schemeClr val="dk1"/>
                          </a:solidFill>
                          <a:latin typeface="+mn-lt"/>
                          <a:ea typeface="+mn-ea"/>
                          <a:cs typeface="+mn-cs"/>
                        </a:rPr>
                        <a:t>intended for valid hosts. The</a:t>
                      </a:r>
                    </a:p>
                    <a:p>
                      <a:r>
                        <a:rPr lang="en-US" sz="1400" kern="1200" baseline="0" dirty="0" smtClean="0">
                          <a:solidFill>
                            <a:schemeClr val="dk1"/>
                          </a:solidFill>
                          <a:latin typeface="+mn-lt"/>
                          <a:ea typeface="+mn-ea"/>
                          <a:cs typeface="+mn-cs"/>
                        </a:rPr>
                        <a:t>attacking device’s MAC address</a:t>
                      </a:r>
                    </a:p>
                    <a:p>
                      <a:r>
                        <a:rPr lang="en-US" sz="1400" kern="1200" baseline="0" dirty="0" smtClean="0">
                          <a:solidFill>
                            <a:schemeClr val="dk1"/>
                          </a:solidFill>
                          <a:latin typeface="+mn-lt"/>
                          <a:ea typeface="+mn-ea"/>
                          <a:cs typeface="+mn-cs"/>
                        </a:rPr>
                        <a:t>then becomes the destination</a:t>
                      </a:r>
                    </a:p>
                    <a:p>
                      <a:r>
                        <a:rPr lang="en-US" sz="1400" kern="1200" baseline="0" dirty="0" smtClean="0">
                          <a:solidFill>
                            <a:schemeClr val="dk1"/>
                          </a:solidFill>
                          <a:latin typeface="+mn-lt"/>
                          <a:ea typeface="+mn-ea"/>
                          <a:cs typeface="+mn-cs"/>
                        </a:rPr>
                        <a:t>address found in the Layer 2 frames</a:t>
                      </a:r>
                    </a:p>
                    <a:p>
                      <a:r>
                        <a:rPr lang="en-US" sz="1400" kern="1200" baseline="0" dirty="0" smtClean="0">
                          <a:solidFill>
                            <a:schemeClr val="dk1"/>
                          </a:solidFill>
                          <a:latin typeface="+mn-lt"/>
                          <a:ea typeface="+mn-ea"/>
                          <a:cs typeface="+mn-cs"/>
                        </a:rPr>
                        <a:t>sent by the valid network device.</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Use Dynamic ARP Inspection (DAI),</a:t>
                      </a:r>
                    </a:p>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 DHCP snooping,</a:t>
                      </a:r>
                    </a:p>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 port security.</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7952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2 Attack Categories (3)</a:t>
            </a:r>
            <a:endParaRPr lang="en-US" dirty="0"/>
          </a:p>
        </p:txBody>
      </p:sp>
      <p:graphicFrame>
        <p:nvGraphicFramePr>
          <p:cNvPr id="4" name="Content Placeholder 9"/>
          <p:cNvGraphicFramePr>
            <a:graphicFrameLocks/>
          </p:cNvGraphicFramePr>
          <p:nvPr>
            <p:extLst>
              <p:ext uri="{D42A27DB-BD31-4B8C-83A1-F6EECF244321}">
                <p14:modId xmlns:p14="http://schemas.microsoft.com/office/powerpoint/2010/main" val="971067701"/>
              </p:ext>
            </p:extLst>
          </p:nvPr>
        </p:nvGraphicFramePr>
        <p:xfrm>
          <a:off x="179512" y="1268760"/>
          <a:ext cx="8543438" cy="2865120"/>
        </p:xfrm>
        <a:graphic>
          <a:graphicData uri="http://schemas.openxmlformats.org/drawingml/2006/table">
            <a:tbl>
              <a:tblPr firstRow="1" bandRow="1">
                <a:tableStyleId>{5C22544A-7EE6-4342-B048-85BDC9FD1C3A}</a:tableStyleId>
              </a:tblPr>
              <a:tblGrid>
                <a:gridCol w="2772272">
                  <a:extLst>
                    <a:ext uri="{9D8B030D-6E8A-4147-A177-3AD203B41FA5}">
                      <a16:colId xmlns:a16="http://schemas.microsoft.com/office/drawing/2014/main" val="20000"/>
                    </a:ext>
                  </a:extLst>
                </a:gridCol>
                <a:gridCol w="2804262">
                  <a:extLst>
                    <a:ext uri="{9D8B030D-6E8A-4147-A177-3AD203B41FA5}">
                      <a16:colId xmlns:a16="http://schemas.microsoft.com/office/drawing/2014/main" val="20001"/>
                    </a:ext>
                  </a:extLst>
                </a:gridCol>
                <a:gridCol w="2966904">
                  <a:extLst>
                    <a:ext uri="{9D8B030D-6E8A-4147-A177-3AD203B41FA5}">
                      <a16:colId xmlns:a16="http://schemas.microsoft.com/office/drawing/2014/main" val="20002"/>
                    </a:ext>
                  </a:extLst>
                </a:gridCol>
              </a:tblGrid>
              <a:tr h="295826">
                <a:tc>
                  <a:txBody>
                    <a:bodyPr/>
                    <a:lstStyle/>
                    <a:p>
                      <a:r>
                        <a:rPr lang="en-US" b="1" dirty="0" smtClean="0"/>
                        <a:t>Attack Method</a:t>
                      </a:r>
                      <a:endParaRPr lang="en-US" b="1" dirty="0"/>
                    </a:p>
                  </a:txBody>
                  <a:tcPr/>
                </a:tc>
                <a:tc>
                  <a:txBody>
                    <a:bodyPr/>
                    <a:lstStyle/>
                    <a:p>
                      <a:r>
                        <a:rPr lang="en-US" b="1" dirty="0" smtClean="0"/>
                        <a:t>Description</a:t>
                      </a:r>
                      <a:endParaRPr lang="en-US" b="1" dirty="0"/>
                    </a:p>
                  </a:txBody>
                  <a:tcPr/>
                </a:tc>
                <a:tc>
                  <a:txBody>
                    <a:bodyPr/>
                    <a:lstStyle/>
                    <a:p>
                      <a:r>
                        <a:rPr lang="en-US" dirty="0" smtClean="0"/>
                        <a:t>Steps to Mitigation</a:t>
                      </a:r>
                      <a:endParaRPr lang="en-US" dirty="0"/>
                    </a:p>
                  </a:txBody>
                  <a:tcPr/>
                </a:tc>
                <a:extLst>
                  <a:ext uri="{0D108BD9-81ED-4DB2-BD59-A6C34878D82A}">
                    <a16:rowId xmlns:a16="http://schemas.microsoft.com/office/drawing/2014/main" val="10000"/>
                  </a:ext>
                </a:extLst>
              </a:tr>
              <a:tr h="366537">
                <a:tc gridSpan="3">
                  <a:txBody>
                    <a:bodyPr/>
                    <a:lstStyle/>
                    <a:p>
                      <a:r>
                        <a:rPr lang="en-US" sz="2000" b="1" dirty="0" smtClean="0"/>
                        <a:t>Switch Device Attacks</a:t>
                      </a:r>
                      <a:endParaRPr lang="en-US" sz="2000" b="1"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39565">
                <a:tc>
                  <a:txBody>
                    <a:bodyPr/>
                    <a:lstStyle/>
                    <a:p>
                      <a:r>
                        <a:rPr lang="en-US" dirty="0" smtClean="0"/>
                        <a:t>Cisco</a:t>
                      </a:r>
                      <a:r>
                        <a:rPr lang="en-US" baseline="0" dirty="0" smtClean="0"/>
                        <a:t> Discovery Protocol (CDP) Manipulation</a:t>
                      </a:r>
                      <a:endParaRPr lang="en-US" dirty="0"/>
                    </a:p>
                  </a:txBody>
                  <a:tcPr/>
                </a:tc>
                <a:tc>
                  <a:txBody>
                    <a:bodyPr/>
                    <a:lstStyle/>
                    <a:p>
                      <a:r>
                        <a:rPr lang="en-US" sz="1400" kern="1200" baseline="0" dirty="0" smtClean="0">
                          <a:solidFill>
                            <a:schemeClr val="dk1"/>
                          </a:solidFill>
                          <a:latin typeface="+mn-lt"/>
                          <a:ea typeface="+mn-ea"/>
                          <a:cs typeface="+mn-cs"/>
                        </a:rPr>
                        <a:t>Information sent through CDP is</a:t>
                      </a:r>
                    </a:p>
                    <a:p>
                      <a:r>
                        <a:rPr lang="en-US" sz="1400" kern="1200" baseline="0" dirty="0" smtClean="0">
                          <a:solidFill>
                            <a:schemeClr val="dk1"/>
                          </a:solidFill>
                          <a:latin typeface="+mn-lt"/>
                          <a:ea typeface="+mn-ea"/>
                          <a:cs typeface="+mn-cs"/>
                        </a:rPr>
                        <a:t>transmitted in clear text and</a:t>
                      </a:r>
                    </a:p>
                    <a:p>
                      <a:r>
                        <a:rPr lang="en-US" sz="1400" kern="1200" baseline="0" dirty="0" smtClean="0">
                          <a:solidFill>
                            <a:schemeClr val="dk1"/>
                          </a:solidFill>
                          <a:latin typeface="+mn-lt"/>
                          <a:ea typeface="+mn-ea"/>
                          <a:cs typeface="+mn-cs"/>
                        </a:rPr>
                        <a:t>unauthenticated, allowing it to be</a:t>
                      </a:r>
                    </a:p>
                    <a:p>
                      <a:r>
                        <a:rPr lang="en-US" sz="1400" kern="1200" baseline="0" dirty="0" smtClean="0">
                          <a:solidFill>
                            <a:schemeClr val="dk1"/>
                          </a:solidFill>
                          <a:latin typeface="+mn-lt"/>
                          <a:ea typeface="+mn-ea"/>
                          <a:cs typeface="+mn-cs"/>
                        </a:rPr>
                        <a:t>captured and divulge network</a:t>
                      </a:r>
                    </a:p>
                    <a:p>
                      <a:r>
                        <a:rPr lang="en-US" sz="1400" kern="1200" baseline="0" dirty="0" smtClean="0">
                          <a:solidFill>
                            <a:schemeClr val="dk1"/>
                          </a:solidFill>
                          <a:latin typeface="+mn-lt"/>
                          <a:ea typeface="+mn-ea"/>
                          <a:cs typeface="+mn-cs"/>
                        </a:rPr>
                        <a:t>topology information.</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Disable CDP on all ports where it is not intentionally used.</a:t>
                      </a:r>
                      <a:endParaRPr lang="en-US" sz="1400" dirty="0"/>
                    </a:p>
                  </a:txBody>
                  <a:tcPr/>
                </a:tc>
                <a:extLst>
                  <a:ext uri="{0D108BD9-81ED-4DB2-BD59-A6C34878D82A}">
                    <a16:rowId xmlns:a16="http://schemas.microsoft.com/office/drawing/2014/main" val="10002"/>
                  </a:ext>
                </a:extLst>
              </a:tr>
              <a:tr h="597978">
                <a:tc>
                  <a:txBody>
                    <a:bodyPr/>
                    <a:lstStyle/>
                    <a:p>
                      <a:r>
                        <a:rPr lang="en-US" dirty="0" smtClean="0"/>
                        <a:t>Secure Shell Protocol (SSH)</a:t>
                      </a:r>
                      <a:r>
                        <a:rPr lang="en-US" baseline="0" dirty="0" smtClean="0"/>
                        <a:t> and Telnet Attacks</a:t>
                      </a:r>
                      <a:endParaRPr lang="en-US" dirty="0"/>
                    </a:p>
                  </a:txBody>
                  <a:tcPr/>
                </a:tc>
                <a:tc>
                  <a:txBody>
                    <a:bodyPr/>
                    <a:lstStyle/>
                    <a:p>
                      <a:r>
                        <a:rPr lang="en-US" sz="1400" kern="1200" baseline="0" dirty="0" smtClean="0">
                          <a:solidFill>
                            <a:schemeClr val="dk1"/>
                          </a:solidFill>
                          <a:latin typeface="+mn-lt"/>
                          <a:ea typeface="+mn-ea"/>
                          <a:cs typeface="+mn-cs"/>
                        </a:rPr>
                        <a:t>Telnet packets can be read in clear</a:t>
                      </a:r>
                    </a:p>
                    <a:p>
                      <a:r>
                        <a:rPr lang="en-US" sz="1400" kern="1200" baseline="0" dirty="0" smtClean="0">
                          <a:solidFill>
                            <a:schemeClr val="dk1"/>
                          </a:solidFill>
                          <a:latin typeface="+mn-lt"/>
                          <a:ea typeface="+mn-ea"/>
                          <a:cs typeface="+mn-cs"/>
                        </a:rPr>
                        <a:t>text. SSH is an option but has</a:t>
                      </a:r>
                    </a:p>
                    <a:p>
                      <a:r>
                        <a:rPr lang="en-US" sz="1400" kern="1200" baseline="0" dirty="0" smtClean="0">
                          <a:solidFill>
                            <a:schemeClr val="dk1"/>
                          </a:solidFill>
                          <a:latin typeface="+mn-lt"/>
                          <a:ea typeface="+mn-ea"/>
                          <a:cs typeface="+mn-cs"/>
                        </a:rPr>
                        <a:t>security issues in version 1.</a:t>
                      </a:r>
                      <a:endParaRPr lang="en-US" sz="1400" dirty="0"/>
                    </a:p>
                  </a:txBody>
                  <a:tcPr/>
                </a:tc>
                <a:tc>
                  <a:txBody>
                    <a:bodyPr/>
                    <a:lstStyle/>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Use SSH version 2.</a:t>
                      </a:r>
                    </a:p>
                    <a:p>
                      <a:pPr marL="285750" indent="-285750">
                        <a:buFont typeface="Arial" panose="020B0604020202020204" pitchFamily="34" charset="0"/>
                        <a:buChar char="•"/>
                      </a:pPr>
                      <a:r>
                        <a:rPr lang="en-US" sz="1400" kern="1200" baseline="0" dirty="0" smtClean="0">
                          <a:solidFill>
                            <a:schemeClr val="dk1"/>
                          </a:solidFill>
                          <a:latin typeface="+mn-lt"/>
                          <a:ea typeface="+mn-ea"/>
                          <a:cs typeface="+mn-cs"/>
                        </a:rPr>
                        <a:t>Use Telnet with vty ACLs.</a:t>
                      </a:r>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297202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Understanding</a:t>
            </a:r>
            <a:r>
              <a:rPr kumimoji="0" lang="en-US" sz="2800" b="1" i="0" u="none" strike="noStrike" kern="0" cap="none" spc="0" normalizeH="0" noProof="0" dirty="0" smtClean="0">
                <a:ln>
                  <a:noFill/>
                </a:ln>
                <a:solidFill>
                  <a:schemeClr val="bg1"/>
                </a:solidFill>
                <a:effectLst/>
                <a:uLnTx/>
                <a:uFillTx/>
                <a:latin typeface="+mj-lt"/>
                <a:ea typeface="+mj-ea"/>
                <a:cs typeface="+mj-cs"/>
              </a:rPr>
              <a:t> and Protecting against MAC </a:t>
            </a:r>
            <a:r>
              <a:rPr lang="en-US" sz="2800" b="1" kern="0" dirty="0" smtClean="0">
                <a:solidFill>
                  <a:schemeClr val="bg1"/>
                </a:solidFill>
                <a:latin typeface="+mj-lt"/>
                <a:ea typeface="+mj-ea"/>
                <a:cs typeface="+mj-cs"/>
              </a:rPr>
              <a:t>Layer Attacks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00746880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8" y="549475"/>
            <a:ext cx="8521700" cy="549021"/>
          </a:xfrm>
        </p:spPr>
        <p:txBody>
          <a:bodyPr>
            <a:normAutofit/>
          </a:bodyPr>
          <a:lstStyle/>
          <a:p>
            <a:pPr>
              <a:defRPr/>
            </a:pPr>
            <a:r>
              <a:rPr lang="en-US" dirty="0" smtClean="0"/>
              <a:t>Understanding MAC Layer Attacks</a:t>
            </a:r>
          </a:p>
        </p:txBody>
      </p:sp>
      <p:sp>
        <p:nvSpPr>
          <p:cNvPr id="3" name="Content Placeholder 2"/>
          <p:cNvSpPr>
            <a:spLocks noGrp="1"/>
          </p:cNvSpPr>
          <p:nvPr>
            <p:ph sz="quarter" idx="12"/>
          </p:nvPr>
        </p:nvSpPr>
        <p:spPr>
          <a:xfrm>
            <a:off x="207491" y="1124744"/>
            <a:ext cx="8684989" cy="2654300"/>
          </a:xfrm>
        </p:spPr>
        <p:txBody>
          <a:bodyPr/>
          <a:lstStyle/>
          <a:p>
            <a:pPr marL="290512" indent="-285750">
              <a:buFont typeface="Arial" panose="020B0604020202020204" pitchFamily="34" charset="0"/>
              <a:buChar char="•"/>
            </a:pPr>
            <a:r>
              <a:rPr lang="en-US" dirty="0"/>
              <a:t>A common Layer 2 or switch attack is MAC flooding, which results in an overflow of the CAM table of a switch. </a:t>
            </a:r>
            <a:endParaRPr lang="en-US" dirty="0" smtClean="0"/>
          </a:p>
          <a:p>
            <a:pPr marL="290512" indent="-285750">
              <a:buFont typeface="Arial" panose="020B0604020202020204" pitchFamily="34" charset="0"/>
              <a:buChar char="•"/>
            </a:pPr>
            <a:r>
              <a:rPr lang="en-US" dirty="0" smtClean="0"/>
              <a:t>The </a:t>
            </a:r>
            <a:r>
              <a:rPr lang="en-US" dirty="0"/>
              <a:t>overflow causes the flooding of regular data frames out all switch ports, black-holing, or intermittent loss of traffic. </a:t>
            </a:r>
            <a:endParaRPr lang="en-US" dirty="0" smtClean="0"/>
          </a:p>
          <a:p>
            <a:pPr marL="290512" indent="-285750">
              <a:buFont typeface="Arial" panose="020B0604020202020204" pitchFamily="34" charset="0"/>
              <a:buChar char="•"/>
            </a:pPr>
            <a:r>
              <a:rPr lang="en-US" dirty="0" smtClean="0"/>
              <a:t>This </a:t>
            </a:r>
            <a:r>
              <a:rPr lang="en-US" dirty="0"/>
              <a:t>attack can be launched for the malicious purpose of collecting a broad sample of traffic or as a denial-of-service (</a:t>
            </a:r>
            <a:r>
              <a:rPr lang="en-US" dirty="0" err="1"/>
              <a:t>DoS</a:t>
            </a:r>
            <a:r>
              <a:rPr lang="en-US" dirty="0"/>
              <a:t>) attack where the switch does not function correctly</a:t>
            </a:r>
            <a:endParaRPr lang="en-AU" dirty="0"/>
          </a:p>
        </p:txBody>
      </p:sp>
      <p:grpSp>
        <p:nvGrpSpPr>
          <p:cNvPr id="6" name="Group 3"/>
          <p:cNvGrpSpPr>
            <a:grpSpLocks noGrp="1" noUngrp="1" noChangeAspect="1"/>
          </p:cNvGrpSpPr>
          <p:nvPr/>
        </p:nvGrpSpPr>
        <p:grpSpPr bwMode="auto">
          <a:xfrm>
            <a:off x="3746763" y="3284984"/>
            <a:ext cx="5249123" cy="3384376"/>
            <a:chOff x="685800" y="700088"/>
            <a:chExt cx="7772400" cy="5837237"/>
          </a:xfrm>
        </p:grpSpPr>
        <p:pic>
          <p:nvPicPr>
            <p:cNvPr id="7" name="Picture 1" descr="Figure 10-3 MAC Flooding Attack"/>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700088"/>
              <a:ext cx="7772400" cy="545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6195100"/>
              <a:ext cx="7772400" cy="342225"/>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
        <p:nvSpPr>
          <p:cNvPr id="4" name="Content Placeholder 3"/>
          <p:cNvSpPr>
            <a:spLocks noGrp="1"/>
          </p:cNvSpPr>
          <p:nvPr>
            <p:ph idx="11"/>
          </p:nvPr>
        </p:nvSpPr>
        <p:spPr>
          <a:xfrm>
            <a:off x="179512" y="3356992"/>
            <a:ext cx="3567251" cy="3312368"/>
          </a:xfrm>
        </p:spPr>
        <p:txBody>
          <a:bodyPr>
            <a:normAutofit/>
          </a:bodyPr>
          <a:lstStyle/>
          <a:p>
            <a:pPr marL="4762" indent="0">
              <a:buNone/>
            </a:pPr>
            <a:r>
              <a:rPr lang="en-US" sz="1800" dirty="0"/>
              <a:t>This scenario has the following two possible adverse effects:</a:t>
            </a:r>
          </a:p>
          <a:p>
            <a:r>
              <a:rPr lang="en-US" sz="1800" dirty="0"/>
              <a:t> The switch traffic forwarding is inefficient and voluminous.</a:t>
            </a:r>
          </a:p>
          <a:p>
            <a:r>
              <a:rPr lang="en-US" sz="1800" dirty="0"/>
              <a:t> An intruding device can be connected to any switch port and can capture traffic that is not normally detected on that port.</a:t>
            </a:r>
          </a:p>
        </p:txBody>
      </p:sp>
    </p:spTree>
    <p:extLst>
      <p:ext uri="{BB962C8B-B14F-4D97-AF65-F5344CB8AC3E}">
        <p14:creationId xmlns:p14="http://schemas.microsoft.com/office/powerpoint/2010/main" val="49429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21700" cy="549021"/>
          </a:xfrm>
        </p:spPr>
        <p:txBody>
          <a:bodyPr>
            <a:normAutofit/>
          </a:bodyPr>
          <a:lstStyle/>
          <a:p>
            <a:pPr>
              <a:defRPr/>
            </a:pPr>
            <a:r>
              <a:rPr lang="en-US" dirty="0" smtClean="0"/>
              <a:t>Understanding MAC Layer Attacks</a:t>
            </a:r>
          </a:p>
        </p:txBody>
      </p:sp>
      <p:sp>
        <p:nvSpPr>
          <p:cNvPr id="8" name="Content Placeholder 7"/>
          <p:cNvSpPr>
            <a:spLocks noGrp="1"/>
          </p:cNvSpPr>
          <p:nvPr>
            <p:ph idx="11"/>
          </p:nvPr>
        </p:nvSpPr>
        <p:spPr>
          <a:xfrm>
            <a:off x="279400" y="4246535"/>
            <a:ext cx="8520354" cy="2177569"/>
          </a:xfrm>
        </p:spPr>
        <p:txBody>
          <a:bodyPr>
            <a:noAutofit/>
          </a:bodyPr>
          <a:lstStyle/>
          <a:p>
            <a:endParaRPr lang="en-US" sz="2000" dirty="0" smtClean="0"/>
          </a:p>
          <a:p>
            <a:pPr>
              <a:buNone/>
            </a:pPr>
            <a:endParaRPr lang="en-US" sz="2200" dirty="0" smtClean="0"/>
          </a:p>
        </p:txBody>
      </p:sp>
      <p:sp>
        <p:nvSpPr>
          <p:cNvPr id="6" name="Content Placeholder 7"/>
          <p:cNvSpPr>
            <a:spLocks noGrp="1"/>
          </p:cNvSpPr>
          <p:nvPr>
            <p:ph idx="11"/>
          </p:nvPr>
        </p:nvSpPr>
        <p:spPr>
          <a:xfrm>
            <a:off x="251520" y="1484784"/>
            <a:ext cx="8520354" cy="4680520"/>
          </a:xfrm>
        </p:spPr>
        <p:txBody>
          <a:bodyPr>
            <a:noAutofit/>
          </a:bodyPr>
          <a:lstStyle/>
          <a:p>
            <a:pPr>
              <a:buNone/>
            </a:pPr>
            <a:r>
              <a:rPr lang="en-US" sz="2200" b="1" dirty="0" smtClean="0"/>
              <a:t>Step 1. </a:t>
            </a:r>
            <a:r>
              <a:rPr lang="en-US" sz="2200" dirty="0" smtClean="0"/>
              <a:t>Switch forwards traffic based on valid MAC address table entries.</a:t>
            </a:r>
          </a:p>
          <a:p>
            <a:pPr>
              <a:buNone/>
            </a:pPr>
            <a:r>
              <a:rPr lang="en-US" sz="2200" b="1" dirty="0" smtClean="0"/>
              <a:t>Step 2. </a:t>
            </a:r>
            <a:r>
              <a:rPr lang="en-US" sz="2200" dirty="0" smtClean="0"/>
              <a:t>Attacker (MAC address C) sends out multiple packets with various source MAC addresses.</a:t>
            </a:r>
          </a:p>
          <a:p>
            <a:pPr marL="0" indent="0">
              <a:buNone/>
            </a:pPr>
            <a:r>
              <a:rPr lang="en-US" sz="2200" b="1" dirty="0"/>
              <a:t>Step 3. </a:t>
            </a:r>
            <a:r>
              <a:rPr lang="en-US" sz="2200" dirty="0"/>
              <a:t>Over a short time period, the CAM table in the switch fills up until it cannot accept new entries. As long as the attack is running, the MAC address table on the switch remains full.</a:t>
            </a:r>
          </a:p>
          <a:p>
            <a:pPr marL="0" indent="0">
              <a:buNone/>
            </a:pPr>
            <a:r>
              <a:rPr lang="en-US" sz="2200" b="1" dirty="0"/>
              <a:t>Step 4. </a:t>
            </a:r>
            <a:r>
              <a:rPr lang="en-US" sz="2200" dirty="0"/>
              <a:t>Switch begins to flood all packets that it receives out of every port so that frames sent from Host A to Host B are also flooded out of Port 3 on the switch.</a:t>
            </a:r>
          </a:p>
          <a:p>
            <a:pPr>
              <a:buNone/>
            </a:pPr>
            <a:endParaRPr lang="en-US" sz="2200" dirty="0" smtClean="0"/>
          </a:p>
        </p:txBody>
      </p:sp>
    </p:spTree>
    <p:extLst>
      <p:ext uri="{BB962C8B-B14F-4D97-AF65-F5344CB8AC3E}">
        <p14:creationId xmlns:p14="http://schemas.microsoft.com/office/powerpoint/2010/main" val="8855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normAutofit/>
          </a:bodyPr>
          <a:lstStyle/>
          <a:p>
            <a:pPr>
              <a:defRPr/>
            </a:pPr>
            <a:r>
              <a:rPr lang="en-US" dirty="0" smtClean="0"/>
              <a:t>Protecting against MAC Layer Attacks</a:t>
            </a:r>
          </a:p>
        </p:txBody>
      </p:sp>
      <p:sp>
        <p:nvSpPr>
          <p:cNvPr id="8" name="Content Placeholder 7"/>
          <p:cNvSpPr>
            <a:spLocks noGrp="1"/>
          </p:cNvSpPr>
          <p:nvPr>
            <p:ph idx="11"/>
          </p:nvPr>
        </p:nvSpPr>
        <p:spPr>
          <a:xfrm>
            <a:off x="179512" y="1340768"/>
            <a:ext cx="8520354" cy="1898600"/>
          </a:xfrm>
        </p:spPr>
        <p:txBody>
          <a:bodyPr>
            <a:noAutofit/>
          </a:bodyPr>
          <a:lstStyle/>
          <a:p>
            <a:r>
              <a:rPr lang="en-US" dirty="0" smtClean="0"/>
              <a:t>To prevent MAC Address flooding, port security can be used. </a:t>
            </a:r>
          </a:p>
          <a:p>
            <a:r>
              <a:rPr lang="en-US" dirty="0" smtClean="0"/>
              <a:t>Configure port security to define the number of MAC addresses allowed on a given port. </a:t>
            </a:r>
          </a:p>
          <a:p>
            <a:r>
              <a:rPr lang="en-US" dirty="0" smtClean="0"/>
              <a:t>Port security can also specify what MAC address is allowed on a given port. </a:t>
            </a:r>
          </a:p>
        </p:txBody>
      </p:sp>
    </p:spTree>
    <p:extLst>
      <p:ext uri="{BB962C8B-B14F-4D97-AF65-F5344CB8AC3E}">
        <p14:creationId xmlns:p14="http://schemas.microsoft.com/office/powerpoint/2010/main" val="157956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521700" cy="549021"/>
          </a:xfrm>
        </p:spPr>
        <p:txBody>
          <a:bodyPr>
            <a:normAutofit/>
          </a:bodyPr>
          <a:lstStyle/>
          <a:p>
            <a:pPr>
              <a:defRPr/>
            </a:pPr>
            <a:r>
              <a:rPr lang="en-US" dirty="0" smtClean="0"/>
              <a:t>Port Security</a:t>
            </a:r>
          </a:p>
        </p:txBody>
      </p:sp>
      <p:sp>
        <p:nvSpPr>
          <p:cNvPr id="8" name="Content Placeholder 7"/>
          <p:cNvSpPr>
            <a:spLocks noGrp="1"/>
          </p:cNvSpPr>
          <p:nvPr>
            <p:ph idx="11"/>
          </p:nvPr>
        </p:nvSpPr>
        <p:spPr>
          <a:xfrm>
            <a:off x="279400" y="1109472"/>
            <a:ext cx="8520354" cy="5487880"/>
          </a:xfrm>
        </p:spPr>
        <p:txBody>
          <a:bodyPr>
            <a:noAutofit/>
          </a:bodyPr>
          <a:lstStyle/>
          <a:p>
            <a:r>
              <a:rPr lang="en-US" dirty="0" smtClean="0"/>
              <a:t>Cisco-proprietary feature on Catalyst switches.</a:t>
            </a:r>
          </a:p>
          <a:p>
            <a:r>
              <a:rPr lang="en-US" dirty="0" smtClean="0"/>
              <a:t>Restricts switch port to specific set or number of MAC addresses, which can be learned dynamically or configured statically.</a:t>
            </a:r>
          </a:p>
          <a:p>
            <a:r>
              <a:rPr lang="en-US" dirty="0" smtClean="0"/>
              <a:t>The port then will only give access to frames from only those addresses.</a:t>
            </a:r>
          </a:p>
          <a:p>
            <a:r>
              <a:rPr lang="en-US" dirty="0" smtClean="0"/>
              <a:t>“Sticky learning” combines dynamically learned and statically configured addresses. </a:t>
            </a:r>
          </a:p>
          <a:p>
            <a:r>
              <a:rPr lang="en-US" dirty="0" smtClean="0"/>
              <a:t>Dynamically learned addresses are converted to </a:t>
            </a:r>
            <a:r>
              <a:rPr lang="en-US" i="1" dirty="0" smtClean="0"/>
              <a:t>sticky secure addresses</a:t>
            </a:r>
            <a:r>
              <a:rPr lang="en-US" dirty="0" smtClean="0"/>
              <a:t>, as if they were configured using the </a:t>
            </a:r>
            <a:r>
              <a:rPr lang="en-US" b="1" dirty="0" err="1" smtClean="0">
                <a:cs typeface="Courier New" pitchFamily="49" charset="0"/>
              </a:rPr>
              <a:t>switchport</a:t>
            </a:r>
            <a:r>
              <a:rPr lang="en-US" b="1" dirty="0" smtClean="0">
                <a:cs typeface="Courier New" pitchFamily="49" charset="0"/>
              </a:rPr>
              <a:t> port-security mac-address</a:t>
            </a:r>
            <a:r>
              <a:rPr lang="en-US" i="1" dirty="0" smtClean="0">
                <a:cs typeface="Courier New" pitchFamily="49" charset="0"/>
              </a:rPr>
              <a:t> </a:t>
            </a:r>
            <a:r>
              <a:rPr lang="en-US" dirty="0" smtClean="0">
                <a:cs typeface="Courier New" pitchFamily="49" charset="0"/>
              </a:rPr>
              <a:t>interface command.</a:t>
            </a:r>
            <a:endParaRPr lang="en-US" dirty="0" smtClean="0"/>
          </a:p>
        </p:txBody>
      </p:sp>
    </p:spTree>
    <p:extLst>
      <p:ext uri="{BB962C8B-B14F-4D97-AF65-F5344CB8AC3E}">
        <p14:creationId xmlns:p14="http://schemas.microsoft.com/office/powerpoint/2010/main" val="167651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42" y="548680"/>
            <a:ext cx="8521700" cy="549021"/>
          </a:xfrm>
        </p:spPr>
        <p:txBody>
          <a:bodyPr/>
          <a:lstStyle/>
          <a:p>
            <a:r>
              <a:rPr lang="en-US" dirty="0" smtClean="0"/>
              <a:t>Port Security </a:t>
            </a:r>
          </a:p>
        </p:txBody>
      </p:sp>
      <p:sp>
        <p:nvSpPr>
          <p:cNvPr id="8" name="Content Placeholder 7"/>
          <p:cNvSpPr>
            <a:spLocks noGrp="1"/>
          </p:cNvSpPr>
          <p:nvPr>
            <p:ph idx="11"/>
          </p:nvPr>
        </p:nvSpPr>
        <p:spPr>
          <a:xfrm>
            <a:off x="251520" y="3105542"/>
            <a:ext cx="8592362" cy="3563818"/>
          </a:xfrm>
        </p:spPr>
        <p:txBody>
          <a:bodyPr>
            <a:normAutofit/>
          </a:bodyPr>
          <a:lstStyle/>
          <a:p>
            <a:r>
              <a:rPr lang="en-US" sz="2000" dirty="0" smtClean="0"/>
              <a:t>An attacker enables a hacking tool on the attacker’s rogue device to flood switch CAM tables with bogus MAC addresses, causing the MAC address table to fill up. When the MAC address table is full, it turns the switch into a hub and floods all unicast frames.</a:t>
            </a:r>
          </a:p>
          <a:p>
            <a:r>
              <a:rPr lang="en-US" sz="2000" dirty="0"/>
              <a:t>Port security is configured on untrusted user ports. Enabling port security limits MAC flooding attacks and locks down the port.</a:t>
            </a:r>
          </a:p>
          <a:p>
            <a:r>
              <a:rPr lang="en-US" sz="2000" dirty="0"/>
              <a:t>Port security also sets an SNMP trap alerting of any violation. Port security allows the frames from already secured MAC address below the maximum number of MAC addresses enabled on that port, and any frame with a new MAC address over the limit is dropped.</a:t>
            </a:r>
          </a:p>
          <a:p>
            <a:endParaRPr lang="en-US" sz="1800" dirty="0" smtClean="0"/>
          </a:p>
        </p:txBody>
      </p:sp>
      <p:pic>
        <p:nvPicPr>
          <p:cNvPr id="15" name="Content Placeholder 9" descr="MAC Flood Attack.jpg"/>
          <p:cNvPicPr>
            <a:picLocks noGrp="1" noChangeAspect="1"/>
          </p:cNvPicPr>
          <p:nvPr>
            <p:ph sz="quarter" idx="12"/>
          </p:nvPr>
        </p:nvPicPr>
        <p:blipFill>
          <a:blip r:embed="rId3" cstate="print"/>
          <a:stretch>
            <a:fillRect/>
          </a:stretch>
        </p:blipFill>
        <p:spPr>
          <a:xfrm>
            <a:off x="971600" y="1124744"/>
            <a:ext cx="2753914" cy="1944216"/>
          </a:xfrm>
        </p:spPr>
      </p:pic>
      <p:pic>
        <p:nvPicPr>
          <p:cNvPr id="5" name="Content Placeholder 8" descr="MAC Flood Attack.jpg"/>
          <p:cNvPicPr>
            <a:picLocks noChangeAspect="1"/>
          </p:cNvPicPr>
          <p:nvPr/>
        </p:nvPicPr>
        <p:blipFill>
          <a:blip r:embed="rId4" cstate="print"/>
          <a:stretch>
            <a:fillRect/>
          </a:stretch>
        </p:blipFill>
        <p:spPr bwMode="auto">
          <a:xfrm>
            <a:off x="4860032" y="1161326"/>
            <a:ext cx="2862318" cy="1944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816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3"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172" name="Rectangle 32"/>
          <p:cNvSpPr>
            <a:spLocks noGrp="1" noChangeArrowheads="1"/>
          </p:cNvSpPr>
          <p:nvPr>
            <p:ph type="title" idx="4294967295"/>
          </p:nvPr>
        </p:nvSpPr>
        <p:spPr>
          <a:xfrm>
            <a:off x="293688" y="1841500"/>
            <a:ext cx="2940050" cy="2743200"/>
          </a:xfrm>
          <a:prstGeom prst="rect">
            <a:avLst/>
          </a:prstGeom>
          <a:noFill/>
        </p:spPr>
        <p:txBody>
          <a:bodyPr anchor="ctr"/>
          <a:lstStyle/>
          <a:p>
            <a:r>
              <a:rPr lang="en-US" sz="3000" b="0" dirty="0" smtClean="0">
                <a:solidFill>
                  <a:schemeClr val="bg1"/>
                </a:solidFill>
              </a:rPr>
              <a:t>Overview of Switch Security Issues</a:t>
            </a:r>
          </a:p>
        </p:txBody>
      </p:sp>
    </p:spTree>
    <p:extLst>
      <p:ext uri="{BB962C8B-B14F-4D97-AF65-F5344CB8AC3E}">
        <p14:creationId xmlns:p14="http://schemas.microsoft.com/office/powerpoint/2010/main" val="280307271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normAutofit/>
          </a:bodyPr>
          <a:lstStyle/>
          <a:p>
            <a:pPr>
              <a:defRPr/>
            </a:pPr>
            <a:r>
              <a:rPr lang="en-US" dirty="0" smtClean="0"/>
              <a:t>Port Security Process</a:t>
            </a:r>
          </a:p>
        </p:txBody>
      </p:sp>
      <p:graphicFrame>
        <p:nvGraphicFramePr>
          <p:cNvPr id="5" name="Content Placeholder 9"/>
          <p:cNvGraphicFramePr>
            <a:graphicFrameLocks/>
          </p:cNvGraphicFramePr>
          <p:nvPr>
            <p:extLst>
              <p:ext uri="{D42A27DB-BD31-4B8C-83A1-F6EECF244321}">
                <p14:modId xmlns:p14="http://schemas.microsoft.com/office/powerpoint/2010/main" val="1609002742"/>
              </p:ext>
            </p:extLst>
          </p:nvPr>
        </p:nvGraphicFramePr>
        <p:xfrm>
          <a:off x="251520" y="1052736"/>
          <a:ext cx="8722214" cy="5852160"/>
        </p:xfrm>
        <a:graphic>
          <a:graphicData uri="http://schemas.openxmlformats.org/drawingml/2006/table">
            <a:tbl>
              <a:tblPr firstRow="1" bandRow="1">
                <a:tableStyleId>{5C22544A-7EE6-4342-B048-85BDC9FD1C3A}</a:tableStyleId>
              </a:tblPr>
              <a:tblGrid>
                <a:gridCol w="722373">
                  <a:extLst>
                    <a:ext uri="{9D8B030D-6E8A-4147-A177-3AD203B41FA5}">
                      <a16:colId xmlns:a16="http://schemas.microsoft.com/office/drawing/2014/main" val="20000"/>
                    </a:ext>
                  </a:extLst>
                </a:gridCol>
                <a:gridCol w="1853184">
                  <a:extLst>
                    <a:ext uri="{9D8B030D-6E8A-4147-A177-3AD203B41FA5}">
                      <a16:colId xmlns:a16="http://schemas.microsoft.com/office/drawing/2014/main" val="20001"/>
                    </a:ext>
                  </a:extLst>
                </a:gridCol>
                <a:gridCol w="6146657">
                  <a:extLst>
                    <a:ext uri="{9D8B030D-6E8A-4147-A177-3AD203B41FA5}">
                      <a16:colId xmlns:a16="http://schemas.microsoft.com/office/drawing/2014/main" val="20002"/>
                    </a:ext>
                  </a:extLst>
                </a:gridCol>
              </a:tblGrid>
              <a:tr h="295826">
                <a:tc>
                  <a:txBody>
                    <a:bodyPr/>
                    <a:lstStyle/>
                    <a:p>
                      <a:r>
                        <a:rPr lang="en-US" b="1" dirty="0" smtClean="0"/>
                        <a:t>Step</a:t>
                      </a:r>
                      <a:endParaRPr lang="en-US" b="1" dirty="0"/>
                    </a:p>
                  </a:txBody>
                  <a:tcPr/>
                </a:tc>
                <a:tc>
                  <a:txBody>
                    <a:bodyPr/>
                    <a:lstStyle/>
                    <a:p>
                      <a:r>
                        <a:rPr lang="en-US" b="1" dirty="0" smtClean="0"/>
                        <a:t>Action</a:t>
                      </a:r>
                      <a:endParaRPr lang="en-US" b="1" dirty="0"/>
                    </a:p>
                  </a:txBody>
                  <a:tcPr/>
                </a:tc>
                <a:tc>
                  <a:txBody>
                    <a:bodyPr/>
                    <a:lstStyle/>
                    <a:p>
                      <a:r>
                        <a:rPr lang="en-US" dirty="0" smtClean="0"/>
                        <a:t>Notes</a:t>
                      </a:r>
                      <a:endParaRPr lang="en-US" dirty="0"/>
                    </a:p>
                  </a:txBody>
                  <a:tcPr/>
                </a:tc>
                <a:extLst>
                  <a:ext uri="{0D108BD9-81ED-4DB2-BD59-A6C34878D82A}">
                    <a16:rowId xmlns:a16="http://schemas.microsoft.com/office/drawing/2014/main" val="10000"/>
                  </a:ext>
                </a:extLst>
              </a:tr>
              <a:tr h="739565">
                <a:tc>
                  <a:txBody>
                    <a:bodyPr/>
                    <a:lstStyle/>
                    <a:p>
                      <a:r>
                        <a:rPr lang="en-US" sz="1600" dirty="0" smtClean="0"/>
                        <a:t>1</a:t>
                      </a:r>
                      <a:endParaRPr lang="en-US" sz="1600" dirty="0"/>
                    </a:p>
                  </a:txBody>
                  <a:tcPr/>
                </a:tc>
                <a:tc>
                  <a:txBody>
                    <a:bodyPr/>
                    <a:lstStyle/>
                    <a:p>
                      <a:r>
                        <a:rPr lang="en-US" sz="1600" kern="1200" baseline="0" dirty="0" smtClean="0">
                          <a:solidFill>
                            <a:schemeClr val="dk1"/>
                          </a:solidFill>
                          <a:latin typeface="+mn-lt"/>
                          <a:ea typeface="+mn-ea"/>
                          <a:cs typeface="+mn-cs"/>
                        </a:rPr>
                        <a:t>Configure port security.</a:t>
                      </a:r>
                      <a:endParaRPr lang="en-US" sz="1600" dirty="0"/>
                    </a:p>
                  </a:txBody>
                  <a:tcPr/>
                </a:tc>
                <a:tc>
                  <a:txBody>
                    <a:bodyPr/>
                    <a:lstStyle/>
                    <a:p>
                      <a:r>
                        <a:rPr lang="en-US" sz="1600" kern="1200" baseline="0" dirty="0" smtClean="0">
                          <a:solidFill>
                            <a:schemeClr val="dk1"/>
                          </a:solidFill>
                          <a:latin typeface="+mn-lt"/>
                          <a:ea typeface="+mn-ea"/>
                          <a:cs typeface="+mn-cs"/>
                        </a:rPr>
                        <a:t>Configure port security to allow only five connections on that port. Configure an entry for each of the five allowed MAC addresses. This, in effect, populates the MAC address table with five entries for that port and allows no additional entries to be learned dynamically.</a:t>
                      </a:r>
                      <a:endParaRPr lang="en-US" sz="1200" dirty="0"/>
                    </a:p>
                  </a:txBody>
                  <a:tcPr/>
                </a:tc>
                <a:extLst>
                  <a:ext uri="{0D108BD9-81ED-4DB2-BD59-A6C34878D82A}">
                    <a16:rowId xmlns:a16="http://schemas.microsoft.com/office/drawing/2014/main" val="10001"/>
                  </a:ext>
                </a:extLst>
              </a:tr>
              <a:tr h="597978">
                <a:tc>
                  <a:txBody>
                    <a:bodyPr/>
                    <a:lstStyle/>
                    <a:p>
                      <a:r>
                        <a:rPr lang="en-US" sz="1600" dirty="0" smtClean="0"/>
                        <a:t>2</a:t>
                      </a:r>
                      <a:endParaRPr lang="en-US" sz="1600" dirty="0"/>
                    </a:p>
                  </a:txBody>
                  <a:tcPr/>
                </a:tc>
                <a:tc>
                  <a:txBody>
                    <a:bodyPr/>
                    <a:lstStyle/>
                    <a:p>
                      <a:r>
                        <a:rPr lang="en-US" sz="1600" kern="1200" baseline="0" dirty="0" smtClean="0">
                          <a:solidFill>
                            <a:schemeClr val="dk1"/>
                          </a:solidFill>
                          <a:latin typeface="+mn-lt"/>
                          <a:ea typeface="+mn-ea"/>
                          <a:cs typeface="+mn-cs"/>
                        </a:rPr>
                        <a:t>Allowed frames are processed.</a:t>
                      </a:r>
                      <a:endParaRPr lang="en-US" sz="1600" dirty="0"/>
                    </a:p>
                  </a:txBody>
                  <a:tcPr/>
                </a:tc>
                <a:tc>
                  <a:txBody>
                    <a:bodyPr/>
                    <a:lstStyle/>
                    <a:p>
                      <a:r>
                        <a:rPr lang="en-US" sz="1600" kern="1200" baseline="0" dirty="0" smtClean="0">
                          <a:solidFill>
                            <a:schemeClr val="dk1"/>
                          </a:solidFill>
                          <a:latin typeface="+mn-lt"/>
                          <a:ea typeface="+mn-ea"/>
                          <a:cs typeface="+mn-cs"/>
                        </a:rPr>
                        <a:t>When frames arrive on the switch port, their source MAC address is checked against the MAC address table. If the frame source MAC address matches an entry in the table for that port, the frames are forwarded to the switch to be processed like any other frames on the switch.</a:t>
                      </a:r>
                      <a:endParaRPr lang="en-US" sz="1200" dirty="0"/>
                    </a:p>
                  </a:txBody>
                  <a:tcPr/>
                </a:tc>
                <a:extLst>
                  <a:ext uri="{0D108BD9-81ED-4DB2-BD59-A6C34878D82A}">
                    <a16:rowId xmlns:a16="http://schemas.microsoft.com/office/drawing/2014/main" val="10002"/>
                  </a:ext>
                </a:extLst>
              </a:tr>
              <a:tr h="494989">
                <a:tc>
                  <a:txBody>
                    <a:bodyPr/>
                    <a:lstStyle/>
                    <a:p>
                      <a:r>
                        <a:rPr lang="en-US" sz="1600" dirty="0" smtClean="0"/>
                        <a:t>3</a:t>
                      </a:r>
                      <a:endParaRPr lang="en-US" sz="1600" dirty="0"/>
                    </a:p>
                  </a:txBody>
                  <a:tcPr/>
                </a:tc>
                <a:tc>
                  <a:txBody>
                    <a:bodyPr/>
                    <a:lstStyle/>
                    <a:p>
                      <a:r>
                        <a:rPr lang="en-US" sz="1600" kern="1200" baseline="0" dirty="0" smtClean="0">
                          <a:solidFill>
                            <a:schemeClr val="dk1"/>
                          </a:solidFill>
                          <a:latin typeface="+mn-lt"/>
                          <a:ea typeface="+mn-ea"/>
                          <a:cs typeface="+mn-cs"/>
                        </a:rPr>
                        <a:t>New addresses are not allowed to create new MAC address table entries.</a:t>
                      </a:r>
                      <a:endParaRPr lang="en-US" sz="1600" dirty="0"/>
                    </a:p>
                  </a:txBody>
                  <a:tcPr/>
                </a:tc>
                <a:tc>
                  <a:txBody>
                    <a:bodyPr/>
                    <a:lstStyle/>
                    <a:p>
                      <a:r>
                        <a:rPr lang="en-US" sz="1600" kern="1200" baseline="0" dirty="0" smtClean="0">
                          <a:solidFill>
                            <a:schemeClr val="dk1"/>
                          </a:solidFill>
                          <a:latin typeface="+mn-lt"/>
                          <a:ea typeface="+mn-ea"/>
                          <a:cs typeface="+mn-cs"/>
                        </a:rPr>
                        <a:t>When frames with a non-allowed MAC address arrive on the port, the switch determines that the address is not in the current MAC address table and does not create a dynamic entry for that new MAC address because the number of allowed addresses has been limited.</a:t>
                      </a:r>
                      <a:endParaRPr lang="en-US" sz="1200" dirty="0"/>
                    </a:p>
                  </a:txBody>
                  <a:tcPr/>
                </a:tc>
                <a:extLst>
                  <a:ext uri="{0D108BD9-81ED-4DB2-BD59-A6C34878D82A}">
                    <a16:rowId xmlns:a16="http://schemas.microsoft.com/office/drawing/2014/main" val="10003"/>
                  </a:ext>
                </a:extLst>
              </a:tr>
              <a:tr h="1203205">
                <a:tc>
                  <a:txBody>
                    <a:bodyPr/>
                    <a:lstStyle/>
                    <a:p>
                      <a:r>
                        <a:rPr lang="en-US" sz="1600" dirty="0" smtClean="0"/>
                        <a:t>4</a:t>
                      </a:r>
                      <a:endParaRPr lang="en-US" sz="1600" dirty="0"/>
                    </a:p>
                  </a:txBody>
                  <a:tcPr/>
                </a:tc>
                <a:tc>
                  <a:txBody>
                    <a:bodyPr/>
                    <a:lstStyle/>
                    <a:p>
                      <a:r>
                        <a:rPr lang="en-US" sz="1600" kern="1200" baseline="0" dirty="0" smtClean="0">
                          <a:solidFill>
                            <a:schemeClr val="dk1"/>
                          </a:solidFill>
                          <a:latin typeface="+mn-lt"/>
                          <a:ea typeface="+mn-ea"/>
                          <a:cs typeface="+mn-cs"/>
                        </a:rPr>
                        <a:t>Switch takes action in response to non-allowed frames.</a:t>
                      </a:r>
                      <a:endParaRPr lang="en-US" sz="1600" dirty="0"/>
                    </a:p>
                  </a:txBody>
                  <a:tcPr/>
                </a:tc>
                <a:tc>
                  <a:txBody>
                    <a:bodyPr/>
                    <a:lstStyle/>
                    <a:p>
                      <a:r>
                        <a:rPr lang="en-US" sz="1600" kern="1200" baseline="0" dirty="0" smtClean="0">
                          <a:solidFill>
                            <a:schemeClr val="dk1"/>
                          </a:solidFill>
                          <a:latin typeface="+mn-lt"/>
                          <a:ea typeface="+mn-ea"/>
                          <a:cs typeface="+mn-cs"/>
                        </a:rPr>
                        <a:t>The switch disallows access to the port and takes one of these configuration-dependent actions: </a:t>
                      </a:r>
                      <a:r>
                        <a:rPr lang="en-US" sz="1600" i="0" kern="1200" baseline="0" dirty="0" smtClean="0">
                          <a:solidFill>
                            <a:schemeClr val="dk1"/>
                          </a:solidFill>
                          <a:latin typeface="+mn-lt"/>
                          <a:ea typeface="+mn-ea"/>
                          <a:cs typeface="+mn-cs"/>
                        </a:rPr>
                        <a:t>(a) the entire switch port can be shut down (</a:t>
                      </a:r>
                      <a:r>
                        <a:rPr lang="en-US" sz="1600" b="1" i="0" kern="1200" baseline="0" dirty="0" smtClean="0">
                          <a:solidFill>
                            <a:schemeClr val="dk1"/>
                          </a:solidFill>
                          <a:latin typeface="+mn-lt"/>
                          <a:ea typeface="+mn-ea"/>
                          <a:cs typeface="+mn-cs"/>
                        </a:rPr>
                        <a:t>shutdown</a:t>
                      </a:r>
                      <a:r>
                        <a:rPr lang="en-US" sz="1600" i="0" kern="1200" baseline="0" dirty="0" smtClean="0">
                          <a:solidFill>
                            <a:schemeClr val="dk1"/>
                          </a:solidFill>
                          <a:latin typeface="+mn-lt"/>
                          <a:ea typeface="+mn-ea"/>
                          <a:cs typeface="+mn-cs"/>
                        </a:rPr>
                        <a:t>); (b) access can be denied for that MAC address only and a log error can be generated (</a:t>
                      </a:r>
                      <a:r>
                        <a:rPr lang="en-US" sz="1600" b="1" i="0" kern="1200" baseline="0" dirty="0" smtClean="0">
                          <a:solidFill>
                            <a:schemeClr val="dk1"/>
                          </a:solidFill>
                          <a:latin typeface="+mn-lt"/>
                          <a:ea typeface="+mn-ea"/>
                          <a:cs typeface="+mn-cs"/>
                        </a:rPr>
                        <a:t>restrict</a:t>
                      </a:r>
                      <a:r>
                        <a:rPr lang="en-US" sz="1600" i="0" kern="1200" baseline="0" dirty="0" smtClean="0">
                          <a:solidFill>
                            <a:schemeClr val="dk1"/>
                          </a:solidFill>
                          <a:latin typeface="+mn-lt"/>
                          <a:ea typeface="+mn-ea"/>
                          <a:cs typeface="+mn-cs"/>
                        </a:rPr>
                        <a:t>); (c) access can be denied for that MAC address but without generating a log message (</a:t>
                      </a:r>
                      <a:r>
                        <a:rPr lang="en-US" sz="1600" b="1" i="0" kern="1200" baseline="0" dirty="0" smtClean="0">
                          <a:solidFill>
                            <a:schemeClr val="dk1"/>
                          </a:solidFill>
                          <a:latin typeface="+mn-lt"/>
                          <a:ea typeface="+mn-ea"/>
                          <a:cs typeface="+mn-cs"/>
                        </a:rPr>
                        <a:t>protect</a:t>
                      </a:r>
                      <a:r>
                        <a:rPr lang="en-US" sz="1600" i="0" kern="1200" baseline="0" dirty="0" smtClean="0">
                          <a:solidFill>
                            <a:schemeClr val="dk1"/>
                          </a:solidFill>
                          <a:latin typeface="+mn-lt"/>
                          <a:ea typeface="+mn-ea"/>
                          <a:cs typeface="+mn-cs"/>
                        </a:rPr>
                        <a:t>).</a:t>
                      </a:r>
                      <a:endParaRPr lang="en-US" sz="1200" i="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9326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smtClean="0"/>
              <a:t>Configuring Port Security</a:t>
            </a:r>
            <a:endParaRPr lang="en-US" dirty="0"/>
          </a:p>
        </p:txBody>
      </p:sp>
      <p:sp>
        <p:nvSpPr>
          <p:cNvPr id="4" name="Content Placeholder 12"/>
          <p:cNvSpPr>
            <a:spLocks noGrp="1"/>
          </p:cNvSpPr>
          <p:nvPr>
            <p:ph idx="1"/>
          </p:nvPr>
        </p:nvSpPr>
        <p:spPr/>
        <p:txBody>
          <a:bodyPr>
            <a:normAutofit lnSpcReduction="10000"/>
          </a:bodyPr>
          <a:lstStyle/>
          <a:p>
            <a:r>
              <a:rPr lang="en-US" dirty="0" smtClean="0"/>
              <a:t>Step 1. Enable port security:</a:t>
            </a:r>
          </a:p>
          <a:p>
            <a:pPr marL="231775" lvl="1" indent="-6350">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port-security</a:t>
            </a:r>
          </a:p>
          <a:p>
            <a:r>
              <a:rPr lang="en-US" dirty="0" smtClean="0"/>
              <a:t>Step 2. Set a maximum number of MAC addresses that will be allowed on this port. The default is one:</a:t>
            </a:r>
          </a:p>
          <a:p>
            <a:pPr marL="231775" lvl="1" indent="-6350">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port-security </a:t>
            </a:r>
            <a:r>
              <a:rPr lang="en-US" i="1" dirty="0" smtClean="0">
                <a:latin typeface="Courier New" pitchFamily="49" charset="0"/>
                <a:cs typeface="Courier New" pitchFamily="49" charset="0"/>
              </a:rPr>
              <a:t>maximum value</a:t>
            </a:r>
          </a:p>
          <a:p>
            <a:r>
              <a:rPr lang="en-US" dirty="0" smtClean="0"/>
              <a:t>Step 3. Specify which MAC addresses will be allowed on this port (optional):</a:t>
            </a:r>
          </a:p>
          <a:p>
            <a:pPr marL="231775" lvl="1" indent="-6350">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a:t>
            </a:r>
            <a:r>
              <a:rPr lang="en-US" b="1" dirty="0" smtClean="0">
                <a:latin typeface="Courier New" pitchFamily="49" charset="0"/>
                <a:cs typeface="Courier New" pitchFamily="49" charset="0"/>
              </a:rPr>
              <a:t>switchport port-security mac-address</a:t>
            </a:r>
            <a:r>
              <a:rPr lang="en-US" dirty="0" smtClean="0">
                <a:latin typeface="Courier New" pitchFamily="49" charset="0"/>
                <a:cs typeface="Courier New" pitchFamily="49" charset="0"/>
              </a:rPr>
              <a:t> </a:t>
            </a:r>
            <a:r>
              <a:rPr lang="en-US" i="1" dirty="0" err="1" smtClean="0">
                <a:latin typeface="Courier New" pitchFamily="49" charset="0"/>
                <a:cs typeface="Courier New" pitchFamily="49" charset="0"/>
              </a:rPr>
              <a:t>mac-address</a:t>
            </a:r>
            <a:endParaRPr lang="en-US" i="1" dirty="0" smtClean="0">
              <a:latin typeface="Courier New" pitchFamily="49" charset="0"/>
              <a:cs typeface="Courier New" pitchFamily="49" charset="0"/>
            </a:endParaRPr>
          </a:p>
          <a:p>
            <a:r>
              <a:rPr lang="en-US" dirty="0"/>
              <a:t>Step </a:t>
            </a:r>
            <a:r>
              <a:rPr lang="en-US" dirty="0" smtClean="0"/>
              <a:t>4. Convert all dynamic port security-learned MAC addresses to sticky secure MAC addresses (optional</a:t>
            </a:r>
            <a:r>
              <a:rPr lang="en-US" dirty="0"/>
              <a:t>):</a:t>
            </a:r>
          </a:p>
          <a:p>
            <a:pPr marL="231775" lvl="1" indent="-6350">
              <a:buNone/>
            </a:pPr>
            <a:r>
              <a:rPr lang="en-US" dirty="0">
                <a:latin typeface="Courier New" pitchFamily="49" charset="0"/>
                <a:cs typeface="Courier New" pitchFamily="49" charset="0"/>
              </a:rPr>
              <a:t>Switch(</a:t>
            </a:r>
            <a:r>
              <a:rPr lang="en-US" dirty="0" err="1">
                <a:latin typeface="Courier New" pitchFamily="49" charset="0"/>
                <a:cs typeface="Courier New" pitchFamily="49" charset="0"/>
              </a:rPr>
              <a:t>config</a:t>
            </a:r>
            <a:r>
              <a:rPr lang="en-US" dirty="0">
                <a:latin typeface="Courier New" pitchFamily="49" charset="0"/>
                <a:cs typeface="Courier New" pitchFamily="49" charset="0"/>
              </a:rPr>
              <a:t>-if)#</a:t>
            </a:r>
            <a:r>
              <a:rPr lang="en-US" b="1" dirty="0">
                <a:latin typeface="Courier New" pitchFamily="49" charset="0"/>
                <a:cs typeface="Courier New" pitchFamily="49" charset="0"/>
              </a:rPr>
              <a:t>switchport port-security </a:t>
            </a:r>
            <a:r>
              <a:rPr lang="en-US" b="1" dirty="0" smtClean="0">
                <a:latin typeface="Courier New" pitchFamily="49" charset="0"/>
                <a:cs typeface="Courier New" pitchFamily="49" charset="0"/>
              </a:rPr>
              <a:t>mac-address</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sticky</a:t>
            </a:r>
            <a:endParaRPr lang="en-US" b="1" i="1" dirty="0">
              <a:latin typeface="Courier New" pitchFamily="49" charset="0"/>
              <a:cs typeface="Courier New" pitchFamily="49" charset="0"/>
            </a:endParaRPr>
          </a:p>
          <a:p>
            <a:r>
              <a:rPr lang="en-US" dirty="0" smtClean="0"/>
              <a:t>Step </a:t>
            </a:r>
            <a:r>
              <a:rPr lang="en-US" dirty="0"/>
              <a:t>5</a:t>
            </a:r>
            <a:r>
              <a:rPr lang="en-US" dirty="0" smtClean="0"/>
              <a:t>. Define what action an interface will take if a non-allowed MAC address attempts access:</a:t>
            </a:r>
          </a:p>
          <a:p>
            <a:pPr marL="231775" lvl="1" indent="-6350">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port-security violation {shutdown | restrict | protect}</a:t>
            </a:r>
          </a:p>
        </p:txBody>
      </p:sp>
    </p:spTree>
    <p:extLst>
      <p:ext uri="{BB962C8B-B14F-4D97-AF65-F5344CB8AC3E}">
        <p14:creationId xmlns:p14="http://schemas.microsoft.com/office/powerpoint/2010/main" val="2115925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21700" cy="549021"/>
          </a:xfrm>
        </p:spPr>
        <p:txBody>
          <a:bodyPr/>
          <a:lstStyle/>
          <a:p>
            <a:r>
              <a:rPr lang="en-US" dirty="0" smtClean="0"/>
              <a:t>Port Security Example</a:t>
            </a:r>
            <a:endParaRPr lang="en-US" dirty="0"/>
          </a:p>
        </p:txBody>
      </p:sp>
      <p:sp>
        <p:nvSpPr>
          <p:cNvPr id="8" name="Content Placeholder 7"/>
          <p:cNvSpPr>
            <a:spLocks noGrp="1"/>
          </p:cNvSpPr>
          <p:nvPr>
            <p:ph sz="quarter" idx="11"/>
          </p:nvPr>
        </p:nvSpPr>
        <p:spPr>
          <a:xfrm>
            <a:off x="251520" y="2708920"/>
            <a:ext cx="8520113" cy="4014275"/>
          </a:xfrm>
        </p:spPr>
        <p:txBody>
          <a:bodyPr/>
          <a:lstStyle/>
          <a:p>
            <a:r>
              <a:rPr lang="en-US" sz="1400" dirty="0" smtClean="0"/>
              <a:t>4503(</a:t>
            </a:r>
            <a:r>
              <a:rPr lang="en-US" sz="1400" dirty="0" err="1" smtClean="0"/>
              <a:t>config</a:t>
            </a:r>
            <a:r>
              <a:rPr lang="en-US" sz="1400" dirty="0" smtClean="0"/>
              <a:t>)# </a:t>
            </a:r>
            <a:r>
              <a:rPr lang="en-US" sz="1400" b="1" dirty="0" smtClean="0"/>
              <a:t>interface </a:t>
            </a:r>
            <a:r>
              <a:rPr lang="en-US" sz="1400" b="1" dirty="0" err="1" smtClean="0"/>
              <a:t>FastEthernet</a:t>
            </a:r>
            <a:r>
              <a:rPr lang="en-US" sz="1400" b="1" dirty="0" smtClean="0"/>
              <a:t> 3/47</a:t>
            </a:r>
          </a:p>
          <a:p>
            <a:r>
              <a:rPr lang="en-US" sz="1400" dirty="0" smtClean="0"/>
              <a:t>4503(</a:t>
            </a:r>
            <a:r>
              <a:rPr lang="en-US" sz="1400" dirty="0" err="1" smtClean="0"/>
              <a:t>config</a:t>
            </a:r>
            <a:r>
              <a:rPr lang="en-US" sz="1400" dirty="0" smtClean="0"/>
              <a:t>-if)# </a:t>
            </a:r>
            <a:r>
              <a:rPr lang="en-US" sz="1400" b="1" dirty="0" err="1" smtClean="0"/>
              <a:t>switchport</a:t>
            </a:r>
            <a:endParaRPr lang="en-US" sz="1400" b="1" dirty="0" smtClean="0"/>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mode access</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mac-address 0000.0000.0008</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maximum 1</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aging time 2</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aging static</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violation restrict</a:t>
            </a:r>
          </a:p>
          <a:p>
            <a:r>
              <a:rPr lang="en-US" sz="1400" dirty="0" smtClean="0"/>
              <a:t>4503(</a:t>
            </a:r>
            <a:r>
              <a:rPr lang="en-US" sz="1400" dirty="0" err="1" smtClean="0"/>
              <a:t>config</a:t>
            </a:r>
            <a:r>
              <a:rPr lang="en-US" sz="1400" dirty="0" smtClean="0"/>
              <a:t>)# </a:t>
            </a:r>
            <a:r>
              <a:rPr lang="en-US" sz="1400" b="1" dirty="0" smtClean="0"/>
              <a:t>interface </a:t>
            </a:r>
            <a:r>
              <a:rPr lang="en-US" sz="1400" b="1" dirty="0" err="1" smtClean="0"/>
              <a:t>FastEthernet</a:t>
            </a:r>
            <a:r>
              <a:rPr lang="en-US" sz="1400" b="1" dirty="0" smtClean="0"/>
              <a:t> 2/2</a:t>
            </a:r>
          </a:p>
          <a:p>
            <a:r>
              <a:rPr lang="en-US" sz="1400" dirty="0" smtClean="0"/>
              <a:t>4503(</a:t>
            </a:r>
            <a:r>
              <a:rPr lang="en-US" sz="1400" dirty="0" err="1" smtClean="0"/>
              <a:t>config</a:t>
            </a:r>
            <a:r>
              <a:rPr lang="en-US" sz="1400" dirty="0" smtClean="0"/>
              <a:t>-if)# </a:t>
            </a:r>
            <a:r>
              <a:rPr lang="en-US" sz="1400" b="1" dirty="0" err="1" smtClean="0"/>
              <a:t>switchport</a:t>
            </a:r>
            <a:endParaRPr lang="en-US" sz="1400" b="1" dirty="0" smtClean="0"/>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mode access</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mac-address 0000.0000.1118</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maximum 1</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aging time 2</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aging static</a:t>
            </a:r>
          </a:p>
          <a:p>
            <a:r>
              <a:rPr lang="en-US" sz="1400" dirty="0" smtClean="0"/>
              <a:t>4503(</a:t>
            </a:r>
            <a:r>
              <a:rPr lang="en-US" sz="1400" dirty="0" err="1" smtClean="0"/>
              <a:t>config</a:t>
            </a:r>
            <a:r>
              <a:rPr lang="en-US" sz="1400" dirty="0" smtClean="0"/>
              <a:t>-if)# </a:t>
            </a:r>
            <a:r>
              <a:rPr lang="en-US" sz="1400" b="1" dirty="0" err="1" smtClean="0"/>
              <a:t>switchport</a:t>
            </a:r>
            <a:r>
              <a:rPr lang="en-US" sz="1400" b="1" dirty="0" smtClean="0"/>
              <a:t> port-security violation shutdown</a:t>
            </a:r>
          </a:p>
        </p:txBody>
      </p:sp>
      <p:pic>
        <p:nvPicPr>
          <p:cNvPr id="9" name="Content Placeholder 8" descr="Routing Protocol.jpg"/>
          <p:cNvPicPr>
            <a:picLocks noGrp="1" noChangeAspect="1"/>
          </p:cNvPicPr>
          <p:nvPr>
            <p:ph idx="10"/>
          </p:nvPr>
        </p:nvPicPr>
        <p:blipFill>
          <a:blip r:embed="rId3" cstate="print"/>
          <a:stretch>
            <a:fillRect/>
          </a:stretch>
        </p:blipFill>
        <p:spPr>
          <a:xfrm>
            <a:off x="2555776" y="1124744"/>
            <a:ext cx="3919498" cy="1352442"/>
          </a:xfrm>
          <a:prstGeom prst="rect">
            <a:avLst/>
          </a:prstGeom>
        </p:spPr>
      </p:pic>
    </p:spTree>
    <p:extLst>
      <p:ext uri="{BB962C8B-B14F-4D97-AF65-F5344CB8AC3E}">
        <p14:creationId xmlns:p14="http://schemas.microsoft.com/office/powerpoint/2010/main" val="2110501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21700" cy="549021"/>
          </a:xfrm>
        </p:spPr>
        <p:txBody>
          <a:bodyPr/>
          <a:lstStyle/>
          <a:p>
            <a:r>
              <a:rPr lang="en-US" dirty="0" smtClean="0"/>
              <a:t>Verifying Port Security </a:t>
            </a:r>
            <a:endParaRPr lang="en-US" dirty="0"/>
          </a:p>
        </p:txBody>
      </p:sp>
      <p:sp>
        <p:nvSpPr>
          <p:cNvPr id="4" name="Content Placeholder 3"/>
          <p:cNvSpPr>
            <a:spLocks noGrp="1"/>
          </p:cNvSpPr>
          <p:nvPr>
            <p:ph idx="10"/>
          </p:nvPr>
        </p:nvSpPr>
        <p:spPr>
          <a:xfrm>
            <a:off x="251520" y="1124744"/>
            <a:ext cx="8520354" cy="2667362"/>
          </a:xfrm>
        </p:spPr>
        <p:txBody>
          <a:bodyPr/>
          <a:lstStyle/>
          <a:p>
            <a:r>
              <a:rPr lang="en-US" dirty="0" smtClean="0"/>
              <a:t>The </a:t>
            </a:r>
            <a:r>
              <a:rPr lang="en-US" b="1" dirty="0" smtClean="0">
                <a:latin typeface="Courier New" pitchFamily="49" charset="0"/>
                <a:cs typeface="Courier New" pitchFamily="49" charset="0"/>
              </a:rPr>
              <a:t>show port-security </a:t>
            </a:r>
            <a:r>
              <a:rPr lang="en-US" dirty="0" smtClean="0"/>
              <a:t>command can be used to verify the ports on which port security has been enabled. It also displays count information and security actions to be taken per interface.</a:t>
            </a:r>
          </a:p>
        </p:txBody>
      </p:sp>
      <p:sp>
        <p:nvSpPr>
          <p:cNvPr id="5" name="Content Placeholder 4"/>
          <p:cNvSpPr>
            <a:spLocks noGrp="1"/>
          </p:cNvSpPr>
          <p:nvPr>
            <p:ph sz="quarter" idx="11"/>
          </p:nvPr>
        </p:nvSpPr>
        <p:spPr/>
        <p:txBody>
          <a:bodyPr/>
          <a:lstStyle/>
          <a:p>
            <a:r>
              <a:rPr lang="en-US" sz="1400" dirty="0" smtClean="0"/>
              <a:t>switch# </a:t>
            </a:r>
            <a:r>
              <a:rPr lang="en-US" sz="1400" b="1" dirty="0" smtClean="0"/>
              <a:t>show port-security</a:t>
            </a:r>
          </a:p>
          <a:p>
            <a:r>
              <a:rPr lang="en-US" sz="1400" dirty="0" smtClean="0"/>
              <a:t>Secure Port </a:t>
            </a:r>
            <a:r>
              <a:rPr lang="en-US" sz="1400" dirty="0" err="1" smtClean="0"/>
              <a:t>MaxSecureAddr</a:t>
            </a:r>
            <a:r>
              <a:rPr lang="en-US" sz="1400" dirty="0" smtClean="0"/>
              <a:t> </a:t>
            </a:r>
            <a:r>
              <a:rPr lang="en-US" sz="1400" dirty="0" err="1" smtClean="0"/>
              <a:t>CurrentAddr</a:t>
            </a:r>
            <a:r>
              <a:rPr lang="en-US" sz="1400" dirty="0" smtClean="0"/>
              <a:t> </a:t>
            </a:r>
            <a:r>
              <a:rPr lang="en-US" sz="1400" dirty="0" err="1" smtClean="0"/>
              <a:t>SecurityViolation</a:t>
            </a:r>
            <a:r>
              <a:rPr lang="en-US" sz="1400" dirty="0" smtClean="0"/>
              <a:t> Security Action</a:t>
            </a:r>
          </a:p>
          <a:p>
            <a:r>
              <a:rPr lang="en-US" sz="1400" dirty="0" smtClean="0"/>
              <a:t>		(Count) 	    (Count) 	(Count)</a:t>
            </a:r>
          </a:p>
          <a:p>
            <a:r>
              <a:rPr lang="en-US" sz="1400" dirty="0" smtClean="0"/>
              <a:t>------------------------------------------------------------------------</a:t>
            </a:r>
          </a:p>
          <a:p>
            <a:r>
              <a:rPr lang="it-IT" sz="1400" dirty="0" smtClean="0"/>
              <a:t>  Fa0/1 		   2 	       1 	   0 		Restrict</a:t>
            </a:r>
          </a:p>
          <a:p>
            <a:r>
              <a:rPr lang="en-US" sz="1400" dirty="0" smtClean="0"/>
              <a:t>------------------------------------------------------------------------</a:t>
            </a:r>
          </a:p>
          <a:p>
            <a:r>
              <a:rPr lang="en-US" sz="1400" dirty="0" smtClean="0"/>
              <a:t>Total Addresses in System (excluding one mac per port) : 0</a:t>
            </a:r>
          </a:p>
          <a:p>
            <a:r>
              <a:rPr lang="en-US" sz="1400" dirty="0" smtClean="0"/>
              <a:t>Max Addresses limit in System (excluding one mac per port) : 6144</a:t>
            </a:r>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3371960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32159" cy="549021"/>
          </a:xfrm>
        </p:spPr>
        <p:txBody>
          <a:bodyPr/>
          <a:lstStyle/>
          <a:p>
            <a:r>
              <a:rPr lang="en-US" dirty="0" smtClean="0"/>
              <a:t>Verifying Port Security</a:t>
            </a:r>
            <a:endParaRPr lang="en-US" dirty="0"/>
          </a:p>
        </p:txBody>
      </p:sp>
      <p:sp>
        <p:nvSpPr>
          <p:cNvPr id="4" name="Text Placeholder 3"/>
          <p:cNvSpPr>
            <a:spLocks noGrp="1"/>
          </p:cNvSpPr>
          <p:nvPr>
            <p:ph type="body" sz="quarter" idx="10"/>
          </p:nvPr>
        </p:nvSpPr>
        <p:spPr>
          <a:xfrm>
            <a:off x="251520" y="1124744"/>
            <a:ext cx="8531114" cy="5486400"/>
          </a:xfrm>
        </p:spPr>
        <p:txBody>
          <a:bodyPr/>
          <a:lstStyle/>
          <a:p>
            <a:r>
              <a:rPr lang="en-US" smtClean="0"/>
              <a:t>switch# </a:t>
            </a:r>
            <a:r>
              <a:rPr lang="en-US" b="1" smtClean="0"/>
              <a:t>show port-security interface fastethernet0/1</a:t>
            </a:r>
          </a:p>
          <a:p>
            <a:r>
              <a:rPr lang="en-US" smtClean="0"/>
              <a:t>Port Security : Enabled</a:t>
            </a:r>
          </a:p>
          <a:p>
            <a:r>
              <a:rPr lang="en-US" smtClean="0"/>
              <a:t>Port Status : Secure-up</a:t>
            </a:r>
          </a:p>
          <a:p>
            <a:r>
              <a:rPr lang="en-US" smtClean="0"/>
              <a:t>Violation Mode : Restrict</a:t>
            </a:r>
          </a:p>
          <a:p>
            <a:r>
              <a:rPr lang="en-US" smtClean="0"/>
              <a:t>Aging Time : 60 mins</a:t>
            </a:r>
          </a:p>
          <a:p>
            <a:r>
              <a:rPr lang="en-US" smtClean="0"/>
              <a:t>Aging Type : Inactivity</a:t>
            </a:r>
          </a:p>
          <a:p>
            <a:r>
              <a:rPr lang="en-US" smtClean="0"/>
              <a:t>SecureStatic Address Aging : Enabled</a:t>
            </a:r>
          </a:p>
          <a:p>
            <a:r>
              <a:rPr lang="en-US" smtClean="0"/>
              <a:t>Maximum MAC Addresses : 2</a:t>
            </a:r>
          </a:p>
          <a:p>
            <a:r>
              <a:rPr lang="en-US" smtClean="0"/>
              <a:t>Total MAC Addresses : 1</a:t>
            </a:r>
          </a:p>
          <a:p>
            <a:r>
              <a:rPr lang="en-US" smtClean="0"/>
              <a:t>Configured MAC Addresses : 0</a:t>
            </a:r>
          </a:p>
          <a:p>
            <a:r>
              <a:rPr lang="en-US" smtClean="0"/>
              <a:t>Sticky MAC Addresses : 0</a:t>
            </a:r>
          </a:p>
          <a:p>
            <a:r>
              <a:rPr lang="en-US" smtClean="0"/>
              <a:t>Last Source Address:Vlan : 001b.d513.2ad2:5</a:t>
            </a:r>
          </a:p>
          <a:p>
            <a:r>
              <a:rPr lang="en-US" smtClean="0"/>
              <a:t>Security Violation Count : 0</a:t>
            </a:r>
          </a:p>
          <a:p>
            <a:endParaRPr lang="en-US" b="1" smtClean="0"/>
          </a:p>
          <a:p>
            <a:r>
              <a:rPr lang="en-US" smtClean="0"/>
              <a:t>switch# </a:t>
            </a:r>
            <a:r>
              <a:rPr lang="en-US" b="1" smtClean="0"/>
              <a:t>show port-security address</a:t>
            </a:r>
          </a:p>
          <a:p>
            <a:r>
              <a:rPr lang="en-US" smtClean="0"/>
              <a:t>	Secure Mac Address Table</a:t>
            </a:r>
          </a:p>
          <a:p>
            <a:r>
              <a:rPr lang="en-US" smtClean="0"/>
              <a:t>------------------------------------------------------------------------</a:t>
            </a:r>
          </a:p>
          <a:p>
            <a:r>
              <a:rPr lang="en-US" smtClean="0"/>
              <a:t>Vlan 	Mac Address 	Type 		Ports 	Remaining Age</a:t>
            </a:r>
          </a:p>
          <a:p>
            <a:r>
              <a:rPr lang="en-US" smtClean="0"/>
              <a:t>					      	     (mins)</a:t>
            </a:r>
          </a:p>
          <a:p>
            <a:r>
              <a:rPr lang="en-US" smtClean="0"/>
              <a:t>---- 	----------- 	---- 		----- 	-------------</a:t>
            </a:r>
          </a:p>
          <a:p>
            <a:r>
              <a:rPr lang="en-US" smtClean="0"/>
              <a:t>2 	001b.d513.2ad2 	SecureDynamic 	Fa0/1 	60 (I)</a:t>
            </a:r>
          </a:p>
          <a:p>
            <a:r>
              <a:rPr lang="en-US" smtClean="0"/>
              <a:t>------------------------------------------------------------------------</a:t>
            </a:r>
          </a:p>
          <a:p>
            <a:r>
              <a:rPr lang="en-US" smtClean="0"/>
              <a:t>Total Addresses in System (excluding one mac per port) : 0</a:t>
            </a:r>
          </a:p>
          <a:p>
            <a:r>
              <a:rPr lang="en-US" smtClean="0"/>
              <a:t>Max Addresses limit in System (excluding one mac per port) : 6144</a:t>
            </a:r>
            <a:endParaRPr lang="en-US" b="1" smtClean="0"/>
          </a:p>
        </p:txBody>
      </p:sp>
    </p:spTree>
    <p:extLst>
      <p:ext uri="{BB962C8B-B14F-4D97-AF65-F5344CB8AC3E}">
        <p14:creationId xmlns:p14="http://schemas.microsoft.com/office/powerpoint/2010/main" val="2833720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107504" y="620688"/>
            <a:ext cx="8856984" cy="549021"/>
          </a:xfrm>
        </p:spPr>
        <p:txBody>
          <a:bodyPr>
            <a:normAutofit fontScale="90000"/>
          </a:bodyPr>
          <a:lstStyle/>
          <a:p>
            <a:r>
              <a:rPr lang="en-US" dirty="0" smtClean="0"/>
              <a:t>Configuring Port Security with Sticky MAC Addresses</a:t>
            </a:r>
            <a:endParaRPr lang="en-US" dirty="0"/>
          </a:p>
        </p:txBody>
      </p:sp>
      <p:sp>
        <p:nvSpPr>
          <p:cNvPr id="4" name="Text Placeholder 3"/>
          <p:cNvSpPr>
            <a:spLocks noGrp="1"/>
          </p:cNvSpPr>
          <p:nvPr>
            <p:ph type="body" sz="quarter" idx="10"/>
          </p:nvPr>
        </p:nvSpPr>
        <p:spPr>
          <a:xfrm>
            <a:off x="279399" y="1301858"/>
            <a:ext cx="8531114" cy="5187841"/>
          </a:xfrm>
        </p:spPr>
        <p:txBody>
          <a:bodyPr/>
          <a:lstStyle/>
          <a:p>
            <a:r>
              <a:rPr lang="en-US" dirty="0" smtClean="0"/>
              <a:t>switch# </a:t>
            </a:r>
            <a:r>
              <a:rPr lang="en-US" b="1" dirty="0" smtClean="0"/>
              <a:t>show running-</a:t>
            </a:r>
            <a:r>
              <a:rPr lang="en-US" b="1" dirty="0" err="1" smtClean="0"/>
              <a:t>config</a:t>
            </a:r>
            <a:r>
              <a:rPr lang="en-US" b="1" dirty="0" smtClean="0"/>
              <a:t> </a:t>
            </a:r>
            <a:r>
              <a:rPr lang="en-US" b="1" dirty="0" err="1" smtClean="0"/>
              <a:t>fastethernet</a:t>
            </a:r>
            <a:r>
              <a:rPr lang="en-US" b="1" dirty="0" smtClean="0"/>
              <a:t> 0/1</a:t>
            </a:r>
          </a:p>
          <a:p>
            <a:r>
              <a:rPr lang="en-US" dirty="0" smtClean="0"/>
              <a:t>interface FastEthernet0/1</a:t>
            </a:r>
          </a:p>
          <a:p>
            <a:r>
              <a:rPr lang="en-US" dirty="0" err="1" smtClean="0"/>
              <a:t>switchport</a:t>
            </a:r>
            <a:r>
              <a:rPr lang="en-US" dirty="0" smtClean="0"/>
              <a:t> access </a:t>
            </a:r>
            <a:r>
              <a:rPr lang="en-US" dirty="0" err="1" smtClean="0"/>
              <a:t>vlan</a:t>
            </a:r>
            <a:r>
              <a:rPr lang="en-US" dirty="0" smtClean="0"/>
              <a:t> 2</a:t>
            </a:r>
          </a:p>
          <a:p>
            <a:r>
              <a:rPr lang="en-US" dirty="0" err="1" smtClean="0"/>
              <a:t>switchport</a:t>
            </a:r>
            <a:r>
              <a:rPr lang="en-US" dirty="0" smtClean="0"/>
              <a:t> mode access</a:t>
            </a:r>
          </a:p>
          <a:p>
            <a:r>
              <a:rPr lang="en-US" dirty="0" err="1" smtClean="0"/>
              <a:t>switchport</a:t>
            </a:r>
            <a:r>
              <a:rPr lang="en-US" dirty="0" smtClean="0"/>
              <a:t> port-security maximum 2</a:t>
            </a:r>
          </a:p>
          <a:p>
            <a:r>
              <a:rPr lang="en-US" dirty="0" err="1" smtClean="0"/>
              <a:t>switchport</a:t>
            </a:r>
            <a:r>
              <a:rPr lang="en-US" dirty="0" smtClean="0"/>
              <a:t> port-security</a:t>
            </a:r>
          </a:p>
          <a:p>
            <a:r>
              <a:rPr lang="en-US" dirty="0" err="1" smtClean="0"/>
              <a:t>switchport</a:t>
            </a:r>
            <a:r>
              <a:rPr lang="en-US" dirty="0" smtClean="0"/>
              <a:t> port-security violation restrict</a:t>
            </a:r>
          </a:p>
          <a:p>
            <a:r>
              <a:rPr lang="en-US" dirty="0" err="1" smtClean="0"/>
              <a:t>switchport</a:t>
            </a:r>
            <a:r>
              <a:rPr lang="en-US" dirty="0" smtClean="0"/>
              <a:t> port-security mac-address sticky</a:t>
            </a:r>
          </a:p>
          <a:p>
            <a:r>
              <a:rPr lang="en-US" dirty="0" err="1" smtClean="0"/>
              <a:t>switchport</a:t>
            </a:r>
            <a:r>
              <a:rPr lang="en-US" dirty="0" smtClean="0"/>
              <a:t> port-security mac-address sticky 001b.d513.2ad2</a:t>
            </a:r>
          </a:p>
          <a:p>
            <a:endParaRPr lang="en-US" dirty="0" smtClean="0"/>
          </a:p>
          <a:p>
            <a:r>
              <a:rPr lang="en-US" dirty="0" smtClean="0"/>
              <a:t>switch# </a:t>
            </a:r>
            <a:r>
              <a:rPr lang="en-US" b="1" dirty="0" smtClean="0"/>
              <a:t>show port-security address</a:t>
            </a:r>
          </a:p>
          <a:p>
            <a:r>
              <a:rPr lang="en-US" dirty="0" smtClean="0"/>
              <a:t>Secure Mac Address Table</a:t>
            </a:r>
          </a:p>
          <a:p>
            <a:r>
              <a:rPr lang="en-US" dirty="0" smtClean="0"/>
              <a:t>------------------------------------------------------------------------</a:t>
            </a:r>
          </a:p>
          <a:p>
            <a:r>
              <a:rPr lang="en-US" dirty="0" err="1" smtClean="0"/>
              <a:t>Vlan</a:t>
            </a:r>
            <a:r>
              <a:rPr lang="en-US" dirty="0" smtClean="0"/>
              <a:t> 	Mac Address 		Type 		Ports 	Remaining Age</a:t>
            </a:r>
          </a:p>
          <a:p>
            <a:r>
              <a:rPr lang="en-US" dirty="0" smtClean="0"/>
              <a:t>						     	     (mins)</a:t>
            </a:r>
          </a:p>
          <a:p>
            <a:r>
              <a:rPr lang="en-US" dirty="0" smtClean="0"/>
              <a:t>---- 	----------- 	        ---- 		----- 	-------------</a:t>
            </a:r>
          </a:p>
          <a:p>
            <a:r>
              <a:rPr lang="en-US" dirty="0" smtClean="0"/>
              <a:t>2 	001b.d513.2ad2 	       </a:t>
            </a:r>
            <a:r>
              <a:rPr lang="en-US" dirty="0" err="1" smtClean="0"/>
              <a:t>SecureSticky</a:t>
            </a:r>
            <a:r>
              <a:rPr lang="en-US" dirty="0" smtClean="0"/>
              <a:t> 	Fa0/1 		-</a:t>
            </a:r>
            <a:endParaRPr lang="en-US" b="1" dirty="0" smtClean="0"/>
          </a:p>
          <a:p>
            <a:endParaRPr lang="en-US" dirty="0"/>
          </a:p>
        </p:txBody>
      </p:sp>
    </p:spTree>
    <p:extLst>
      <p:ext uri="{BB962C8B-B14F-4D97-AF65-F5344CB8AC3E}">
        <p14:creationId xmlns:p14="http://schemas.microsoft.com/office/powerpoint/2010/main" val="976997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0"/>
            <a:ext cx="8145462" cy="1124743"/>
          </a:xfrm>
        </p:spPr>
        <p:txBody>
          <a:bodyPr/>
          <a:lstStyle/>
          <a:p>
            <a:r>
              <a:rPr lang="en-US" dirty="0" smtClean="0"/>
              <a:t>Port Error Conditions</a:t>
            </a:r>
            <a:endParaRPr lang="en-AU" dirty="0"/>
          </a:p>
        </p:txBody>
      </p:sp>
      <p:sp>
        <p:nvSpPr>
          <p:cNvPr id="5" name="Content Placeholder 4"/>
          <p:cNvSpPr>
            <a:spLocks noGrp="1"/>
          </p:cNvSpPr>
          <p:nvPr>
            <p:ph idx="1"/>
          </p:nvPr>
        </p:nvSpPr>
        <p:spPr>
          <a:xfrm>
            <a:off x="251520" y="1196752"/>
            <a:ext cx="8640960" cy="5661249"/>
          </a:xfrm>
        </p:spPr>
        <p:txBody>
          <a:bodyPr/>
          <a:lstStyle/>
          <a:p>
            <a:r>
              <a:rPr lang="en-US" dirty="0" smtClean="0"/>
              <a:t>The </a:t>
            </a:r>
            <a:r>
              <a:rPr lang="en-US" dirty="0"/>
              <a:t>switch places a port into an </a:t>
            </a:r>
            <a:r>
              <a:rPr lang="en-US" i="1" dirty="0"/>
              <a:t>err-disabled</a:t>
            </a:r>
            <a:r>
              <a:rPr lang="en-US" dirty="0"/>
              <a:t> state and shuts down the interface when it detects error conditions or takes action based on specific effect. Examples include port security violations, duplex mismatches, and excessive link flapping.</a:t>
            </a:r>
          </a:p>
          <a:p>
            <a:r>
              <a:rPr lang="en-US" dirty="0"/>
              <a:t>Ideally, this behavior of error-disabling a port is a best practice because a malfunctioning port or a major misconfiguration of spanning tree could cause a major network outage.</a:t>
            </a:r>
          </a:p>
          <a:p>
            <a:r>
              <a:rPr lang="en-US" dirty="0"/>
              <a:t>The following list highlights the most common situations where a port will go into the err-disabled state:</a:t>
            </a:r>
          </a:p>
          <a:p>
            <a:pPr lvl="1">
              <a:spcBef>
                <a:spcPts val="0"/>
              </a:spcBef>
            </a:pPr>
            <a:r>
              <a:rPr lang="en-US" dirty="0"/>
              <a:t> </a:t>
            </a:r>
            <a:r>
              <a:rPr lang="en-US" b="1" dirty="0"/>
              <a:t>Port security </a:t>
            </a:r>
            <a:r>
              <a:rPr lang="en-US" b="1" dirty="0" smtClean="0"/>
              <a:t>violation</a:t>
            </a:r>
            <a:endParaRPr lang="en-US" dirty="0"/>
          </a:p>
          <a:p>
            <a:pPr lvl="1">
              <a:spcBef>
                <a:spcPts val="0"/>
              </a:spcBef>
            </a:pPr>
            <a:r>
              <a:rPr lang="en-US" dirty="0"/>
              <a:t> </a:t>
            </a:r>
            <a:r>
              <a:rPr lang="en-US" b="1" dirty="0"/>
              <a:t>Spanning-tree BPDU guard </a:t>
            </a:r>
            <a:r>
              <a:rPr lang="en-US" b="1" dirty="0" smtClean="0"/>
              <a:t>violation</a:t>
            </a:r>
            <a:r>
              <a:rPr lang="en-US" dirty="0"/>
              <a:t> </a:t>
            </a:r>
          </a:p>
          <a:p>
            <a:pPr lvl="1">
              <a:spcBef>
                <a:spcPts val="0"/>
              </a:spcBef>
            </a:pPr>
            <a:r>
              <a:rPr lang="en-US" dirty="0"/>
              <a:t> </a:t>
            </a:r>
            <a:r>
              <a:rPr lang="en-US" b="1" dirty="0" err="1"/>
              <a:t>EtherChannel</a:t>
            </a:r>
            <a:r>
              <a:rPr lang="en-US" b="1" dirty="0"/>
              <a:t> </a:t>
            </a:r>
            <a:r>
              <a:rPr lang="en-US" b="1" dirty="0" smtClean="0"/>
              <a:t>misconfiguration</a:t>
            </a:r>
            <a:endParaRPr lang="en-US" dirty="0" smtClean="0"/>
          </a:p>
          <a:p>
            <a:pPr lvl="1">
              <a:spcBef>
                <a:spcPts val="0"/>
              </a:spcBef>
            </a:pPr>
            <a:r>
              <a:rPr lang="en-US" dirty="0"/>
              <a:t> </a:t>
            </a:r>
            <a:r>
              <a:rPr lang="en-US" b="1" dirty="0"/>
              <a:t>Duplex </a:t>
            </a:r>
            <a:r>
              <a:rPr lang="en-US" b="1" dirty="0" smtClean="0"/>
              <a:t>mismatch</a:t>
            </a:r>
            <a:endParaRPr lang="en-US" dirty="0"/>
          </a:p>
          <a:p>
            <a:pPr lvl="1">
              <a:spcBef>
                <a:spcPts val="0"/>
              </a:spcBef>
            </a:pPr>
            <a:r>
              <a:rPr lang="en-US" dirty="0"/>
              <a:t> </a:t>
            </a:r>
            <a:r>
              <a:rPr lang="en-US" b="1" dirty="0"/>
              <a:t>UDLD </a:t>
            </a:r>
            <a:r>
              <a:rPr lang="en-US" b="1" dirty="0" smtClean="0"/>
              <a:t>condition</a:t>
            </a:r>
            <a:r>
              <a:rPr lang="en-US" dirty="0"/>
              <a:t> </a:t>
            </a:r>
          </a:p>
          <a:p>
            <a:pPr lvl="1">
              <a:spcBef>
                <a:spcPts val="0"/>
              </a:spcBef>
            </a:pPr>
            <a:r>
              <a:rPr lang="en-US" dirty="0"/>
              <a:t> </a:t>
            </a:r>
            <a:r>
              <a:rPr lang="en-US" b="1" dirty="0"/>
              <a:t>Spanning-tree Root </a:t>
            </a:r>
            <a:r>
              <a:rPr lang="en-US" b="1" dirty="0" smtClean="0"/>
              <a:t>Guard</a:t>
            </a:r>
            <a:endParaRPr lang="en-US" dirty="0"/>
          </a:p>
          <a:p>
            <a:pPr lvl="1">
              <a:spcBef>
                <a:spcPts val="0"/>
              </a:spcBef>
            </a:pPr>
            <a:r>
              <a:rPr lang="en-US" dirty="0"/>
              <a:t> </a:t>
            </a:r>
            <a:r>
              <a:rPr lang="en-US" b="1" dirty="0"/>
              <a:t>Link </a:t>
            </a:r>
            <a:r>
              <a:rPr lang="en-US" b="1" dirty="0" smtClean="0"/>
              <a:t>flapping</a:t>
            </a:r>
            <a:endParaRPr lang="en-US" dirty="0" smtClean="0"/>
          </a:p>
          <a:p>
            <a:pPr lvl="1">
              <a:spcBef>
                <a:spcPts val="0"/>
              </a:spcBef>
            </a:pPr>
            <a:r>
              <a:rPr lang="en-US" b="1" dirty="0" smtClean="0"/>
              <a:t>Other </a:t>
            </a:r>
            <a:r>
              <a:rPr lang="en-US" b="1" dirty="0"/>
              <a:t>reasons:</a:t>
            </a:r>
            <a:r>
              <a:rPr lang="en-US" dirty="0"/>
              <a:t> Other reasons include late collision detection, Layer 2 Tunneling Protocol Guard, DHCP snooping rate-limit, incorrect gigabit interface convert (GBIC), and ARP inspection.</a:t>
            </a:r>
          </a:p>
          <a:p>
            <a:endParaRPr lang="en-AU" dirty="0"/>
          </a:p>
        </p:txBody>
      </p:sp>
    </p:spTree>
    <p:extLst>
      <p:ext uri="{BB962C8B-B14F-4D97-AF65-F5344CB8AC3E}">
        <p14:creationId xmlns:p14="http://schemas.microsoft.com/office/powerpoint/2010/main" val="3096579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Err-Disabled Automatic Recovery</a:t>
            </a:r>
            <a:endParaRPr lang="en-AU" dirty="0"/>
          </a:p>
        </p:txBody>
      </p:sp>
      <p:sp>
        <p:nvSpPr>
          <p:cNvPr id="5" name="Content Placeholder 4"/>
          <p:cNvSpPr>
            <a:spLocks noGrp="1"/>
          </p:cNvSpPr>
          <p:nvPr>
            <p:ph idx="1"/>
          </p:nvPr>
        </p:nvSpPr>
        <p:spPr/>
        <p:txBody>
          <a:bodyPr/>
          <a:lstStyle/>
          <a:p>
            <a:r>
              <a:rPr lang="en-US" dirty="0"/>
              <a:t>Once the root cause of the err-disabled state is removed, an err-disabled port can become operational after a </a:t>
            </a:r>
            <a:r>
              <a:rPr lang="en-US" b="1" dirty="0"/>
              <a:t>shut</a:t>
            </a:r>
            <a:r>
              <a:rPr lang="en-US" dirty="0"/>
              <a:t>/</a:t>
            </a:r>
            <a:r>
              <a:rPr lang="en-US" b="1" dirty="0"/>
              <a:t>no shut</a:t>
            </a:r>
            <a:r>
              <a:rPr lang="en-US" dirty="0"/>
              <a:t>. </a:t>
            </a:r>
            <a:endParaRPr lang="en-US" dirty="0" smtClean="0"/>
          </a:p>
          <a:p>
            <a:r>
              <a:rPr lang="en-US" dirty="0" smtClean="0"/>
              <a:t>Because </a:t>
            </a:r>
            <a:r>
              <a:rPr lang="en-US" dirty="0"/>
              <a:t>the error condition is no longer present, the trigger for err-disable will not occur. </a:t>
            </a:r>
            <a:endParaRPr lang="en-US" dirty="0" smtClean="0"/>
          </a:p>
          <a:p>
            <a:r>
              <a:rPr lang="en-US" dirty="0" smtClean="0"/>
              <a:t>Therefore</a:t>
            </a:r>
            <a:r>
              <a:rPr lang="en-US" dirty="0"/>
              <a:t>, to reduce the administrative overhead, the switch port can be configured to be automatically </a:t>
            </a:r>
            <a:r>
              <a:rPr lang="en-US" dirty="0" err="1"/>
              <a:t>reenabled</a:t>
            </a:r>
            <a:r>
              <a:rPr lang="en-US" dirty="0"/>
              <a:t> after a specified time. </a:t>
            </a:r>
            <a:endParaRPr lang="en-US" dirty="0" smtClean="0"/>
          </a:p>
          <a:p>
            <a:r>
              <a:rPr lang="en-US" dirty="0" smtClean="0"/>
              <a:t>Of </a:t>
            </a:r>
            <a:r>
              <a:rPr lang="en-US" dirty="0"/>
              <a:t>course, if the error condition is still present, the port will immediately go back to the err-disabled state</a:t>
            </a:r>
            <a:r>
              <a:rPr lang="en-US" dirty="0" smtClean="0"/>
              <a:t>.</a:t>
            </a:r>
          </a:p>
          <a:p>
            <a:pPr marL="304800" lvl="1" indent="0">
              <a:buNone/>
            </a:pPr>
            <a:r>
              <a:rPr lang="en-US" sz="1600" dirty="0">
                <a:latin typeface="Courier New" panose="02070309020205020404" pitchFamily="49" charset="0"/>
                <a:cs typeface="Courier New" panose="02070309020205020404" pitchFamily="49" charset="0"/>
              </a:rPr>
              <a:t>Switch(</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errdisable</a:t>
            </a:r>
            <a:r>
              <a:rPr lang="en-US" sz="1600" b="1" dirty="0">
                <a:latin typeface="Courier New" panose="02070309020205020404" pitchFamily="49" charset="0"/>
                <a:cs typeface="Courier New" panose="02070309020205020404" pitchFamily="49" charset="0"/>
              </a:rPr>
              <a:t> recovery cause </a:t>
            </a:r>
            <a:r>
              <a:rPr lang="en-US" sz="1600" b="1" dirty="0" err="1">
                <a:latin typeface="Courier New" panose="02070309020205020404" pitchFamily="49" charset="0"/>
                <a:cs typeface="Courier New" panose="02070309020205020404" pitchFamily="49" charset="0"/>
              </a:rPr>
              <a:t>psecure</a:t>
            </a:r>
            <a:r>
              <a:rPr lang="en-US" sz="1600" b="1" dirty="0">
                <a:latin typeface="Courier New" panose="02070309020205020404" pitchFamily="49" charset="0"/>
                <a:cs typeface="Courier New" panose="02070309020205020404" pitchFamily="49" charset="0"/>
              </a:rPr>
              <a:t>-violation</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Switch(</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errdisable</a:t>
            </a:r>
            <a:r>
              <a:rPr lang="en-US" sz="1600" b="1" dirty="0">
                <a:latin typeface="Courier New" panose="02070309020205020404" pitchFamily="49" charset="0"/>
                <a:cs typeface="Courier New" panose="02070309020205020404" pitchFamily="49" charset="0"/>
              </a:rPr>
              <a:t> recovery interval </a:t>
            </a:r>
            <a:r>
              <a:rPr lang="en-US" sz="1600" b="1" dirty="0" smtClean="0">
                <a:latin typeface="Courier New" panose="02070309020205020404" pitchFamily="49" charset="0"/>
                <a:cs typeface="Courier New" panose="02070309020205020404" pitchFamily="49" charset="0"/>
              </a:rPr>
              <a:t>60</a:t>
            </a:r>
          </a:p>
          <a:p>
            <a:r>
              <a:rPr lang="en-US" dirty="0"/>
              <a:t>The default time interval for err-disable </a:t>
            </a:r>
            <a:r>
              <a:rPr lang="en-US" dirty="0" err="1"/>
              <a:t>autorecovery</a:t>
            </a:r>
            <a:r>
              <a:rPr lang="en-US" dirty="0"/>
              <a:t> is 300 seconds, and the minimum is 30 seconds. </a:t>
            </a:r>
            <a:endParaRPr lang="en-US" dirty="0" smtClean="0"/>
          </a:p>
          <a:p>
            <a:r>
              <a:rPr lang="en-US" dirty="0" smtClean="0"/>
              <a:t>You </a:t>
            </a:r>
            <a:r>
              <a:rPr lang="en-US" dirty="0"/>
              <a:t>can verify where you have </a:t>
            </a:r>
            <a:r>
              <a:rPr lang="en-US" dirty="0" err="1"/>
              <a:t>autorecovery</a:t>
            </a:r>
            <a:r>
              <a:rPr lang="en-US" dirty="0"/>
              <a:t> enabled by using the command </a:t>
            </a:r>
            <a:r>
              <a:rPr lang="en-US" b="1" dirty="0"/>
              <a:t>show </a:t>
            </a:r>
            <a:r>
              <a:rPr lang="en-US" b="1" dirty="0" err="1"/>
              <a:t>errdisable</a:t>
            </a:r>
            <a:r>
              <a:rPr lang="en-US" b="1" dirty="0"/>
              <a:t> recovery</a:t>
            </a:r>
            <a:r>
              <a:rPr lang="en-US" dirty="0"/>
              <a:t>. </a:t>
            </a:r>
            <a:endParaRPr lang="en-US" dirty="0" smtClean="0"/>
          </a:p>
          <a:p>
            <a:r>
              <a:rPr lang="en-US" dirty="0" smtClean="0"/>
              <a:t>By </a:t>
            </a:r>
            <a:r>
              <a:rPr lang="en-US" dirty="0"/>
              <a:t>default, the </a:t>
            </a:r>
            <a:r>
              <a:rPr lang="en-US" dirty="0" err="1"/>
              <a:t>autorecovery</a:t>
            </a:r>
            <a:r>
              <a:rPr lang="en-US" dirty="0"/>
              <a:t> feature is disabled.</a:t>
            </a:r>
            <a:endParaRPr lang="en-AU" dirty="0"/>
          </a:p>
        </p:txBody>
      </p:sp>
    </p:spTree>
    <p:extLst>
      <p:ext uri="{BB962C8B-B14F-4D97-AF65-F5344CB8AC3E}">
        <p14:creationId xmlns:p14="http://schemas.microsoft.com/office/powerpoint/2010/main" val="2482242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 Access Lists</a:t>
            </a:r>
            <a:endParaRPr lang="en-AU" dirty="0"/>
          </a:p>
        </p:txBody>
      </p:sp>
      <p:sp>
        <p:nvSpPr>
          <p:cNvPr id="5" name="Content Placeholder 4"/>
          <p:cNvSpPr>
            <a:spLocks noGrp="1"/>
          </p:cNvSpPr>
          <p:nvPr>
            <p:ph idx="1"/>
          </p:nvPr>
        </p:nvSpPr>
        <p:spPr>
          <a:xfrm>
            <a:off x="323528" y="1196752"/>
            <a:ext cx="8496944" cy="5661249"/>
          </a:xfrm>
        </p:spPr>
        <p:txBody>
          <a:bodyPr>
            <a:normAutofit lnSpcReduction="10000"/>
          </a:bodyPr>
          <a:lstStyle/>
          <a:p>
            <a:r>
              <a:rPr lang="en-US" dirty="0"/>
              <a:t>Port access lists (PACLs) are yet another way to apply security in the campus network. </a:t>
            </a:r>
            <a:endParaRPr lang="en-US" dirty="0" smtClean="0"/>
          </a:p>
          <a:p>
            <a:r>
              <a:rPr lang="en-US" dirty="0" smtClean="0"/>
              <a:t>Standard </a:t>
            </a:r>
            <a:r>
              <a:rPr lang="en-US" dirty="0"/>
              <a:t>access control lists (ACLs) are applied to traffic passing through the Layer 3 interface (for instance, a switch virtual interface [SVI] used to route from one VLAN to another VLAN on a Layer 3 switch). </a:t>
            </a:r>
            <a:endParaRPr lang="en-US" dirty="0" smtClean="0"/>
          </a:p>
          <a:p>
            <a:r>
              <a:rPr lang="en-US" dirty="0" smtClean="0"/>
              <a:t>The </a:t>
            </a:r>
            <a:r>
              <a:rPr lang="en-US" dirty="0"/>
              <a:t>PACL feature provides the ability to perform access control on a specific Layer 2 port</a:t>
            </a:r>
            <a:r>
              <a:rPr lang="en-US" dirty="0" smtClean="0"/>
              <a:t>.</a:t>
            </a:r>
          </a:p>
          <a:p>
            <a:r>
              <a:rPr lang="en-US" dirty="0"/>
              <a:t>A Layer 2 port is a physical access or trunk port that belongs to a VLAN. </a:t>
            </a:r>
            <a:endParaRPr lang="en-US" dirty="0" smtClean="0"/>
          </a:p>
          <a:p>
            <a:r>
              <a:rPr lang="en-US" dirty="0" smtClean="0"/>
              <a:t>The </a:t>
            </a:r>
            <a:r>
              <a:rPr lang="en-US" dirty="0"/>
              <a:t>port ACL feature is supported only in hardware. (Port ACLs are not applied to any packets routed in software.) </a:t>
            </a:r>
            <a:endParaRPr lang="en-US" dirty="0" smtClean="0"/>
          </a:p>
          <a:p>
            <a:r>
              <a:rPr lang="en-US" dirty="0" smtClean="0"/>
              <a:t>The </a:t>
            </a:r>
            <a:r>
              <a:rPr lang="en-US" dirty="0"/>
              <a:t>PACL feature does not affect Layer 2 control packets, such as CDP, VTP, DTP, and STP, received on the port.</a:t>
            </a:r>
          </a:p>
          <a:p>
            <a:r>
              <a:rPr lang="en-US" dirty="0"/>
              <a:t>There are two types of PACL:</a:t>
            </a:r>
          </a:p>
          <a:p>
            <a:pPr lvl="1"/>
            <a:r>
              <a:rPr lang="en-US" dirty="0"/>
              <a:t> </a:t>
            </a:r>
            <a:r>
              <a:rPr lang="en-US" b="1" dirty="0"/>
              <a:t>IP access list</a:t>
            </a:r>
            <a:r>
              <a:rPr lang="en-US" dirty="0"/>
              <a:t> filters IPv4 and IPv6 packets on a Layer 2 port.</a:t>
            </a:r>
          </a:p>
          <a:p>
            <a:pPr lvl="1"/>
            <a:r>
              <a:rPr lang="en-US" dirty="0"/>
              <a:t> </a:t>
            </a:r>
            <a:r>
              <a:rPr lang="en-US" b="1" dirty="0"/>
              <a:t>MAC access list</a:t>
            </a:r>
            <a:r>
              <a:rPr lang="en-US" dirty="0"/>
              <a:t> filters packets that are of an unsupported type (not IP, ARP, or MPLS) based on the fields of the Ethernet frame. A MAC access list </a:t>
            </a:r>
            <a:r>
              <a:rPr lang="en-US" dirty="0" smtClean="0"/>
              <a:t>is </a:t>
            </a:r>
            <a:r>
              <a:rPr lang="en-US" i="1" dirty="0" smtClean="0"/>
              <a:t>not </a:t>
            </a:r>
            <a:r>
              <a:rPr lang="en-US" i="1" dirty="0"/>
              <a:t>applied</a:t>
            </a:r>
            <a:r>
              <a:rPr lang="en-US" dirty="0"/>
              <a:t> to IP, MPLS, or ARP messages. You can define only named MAC access lists.</a:t>
            </a:r>
          </a:p>
          <a:p>
            <a:endParaRPr lang="en-AU" dirty="0"/>
          </a:p>
        </p:txBody>
      </p:sp>
    </p:spTree>
    <p:extLst>
      <p:ext uri="{BB962C8B-B14F-4D97-AF65-F5344CB8AC3E}">
        <p14:creationId xmlns:p14="http://schemas.microsoft.com/office/powerpoint/2010/main" val="3457512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 Access Lists</a:t>
            </a:r>
            <a:endParaRPr lang="en-AU" dirty="0"/>
          </a:p>
        </p:txBody>
      </p:sp>
      <p:sp>
        <p:nvSpPr>
          <p:cNvPr id="5" name="Content Placeholder 4"/>
          <p:cNvSpPr>
            <a:spLocks noGrp="1"/>
          </p:cNvSpPr>
          <p:nvPr>
            <p:ph idx="1"/>
          </p:nvPr>
        </p:nvSpPr>
        <p:spPr/>
        <p:txBody>
          <a:bodyPr/>
          <a:lstStyle/>
          <a:p>
            <a:r>
              <a:rPr lang="en-US" dirty="0"/>
              <a:t>PACLs interaction with other types of ACLs depends on the configured mode:</a:t>
            </a:r>
          </a:p>
          <a:p>
            <a:r>
              <a:rPr lang="en-US" dirty="0"/>
              <a:t> In </a:t>
            </a:r>
            <a:r>
              <a:rPr lang="en-US" b="1" dirty="0"/>
              <a:t>prefer port mode</a:t>
            </a:r>
            <a:r>
              <a:rPr lang="en-US" dirty="0"/>
              <a:t>, the PACL takes effect and overrides the effect of other ACLs. This mode is the only mode that is allowed when applying PACL on a trunk.</a:t>
            </a:r>
          </a:p>
          <a:p>
            <a:r>
              <a:rPr lang="en-US" dirty="0"/>
              <a:t> In </a:t>
            </a:r>
            <a:r>
              <a:rPr lang="en-US" b="1" dirty="0"/>
              <a:t>merge mode</a:t>
            </a:r>
            <a:r>
              <a:rPr lang="en-US" dirty="0"/>
              <a:t>, PACLs, VACLs, and standard ACLs are merged in the ingress direction. This is the default mode.</a:t>
            </a:r>
          </a:p>
          <a:p>
            <a:r>
              <a:rPr lang="en-US" dirty="0"/>
              <a:t>PACLs can be configured on an </a:t>
            </a:r>
            <a:r>
              <a:rPr lang="en-US" dirty="0" err="1"/>
              <a:t>EtherChannel</a:t>
            </a:r>
            <a:r>
              <a:rPr lang="en-US" dirty="0"/>
              <a:t> interface, but not on its port members.</a:t>
            </a:r>
          </a:p>
          <a:p>
            <a:r>
              <a:rPr lang="en-US" dirty="0"/>
              <a:t>IP and MAC ACLs can be applied to Layer 2 physical interfaces. </a:t>
            </a:r>
            <a:endParaRPr lang="en-US" dirty="0" smtClean="0"/>
          </a:p>
          <a:p>
            <a:r>
              <a:rPr lang="en-US" dirty="0" smtClean="0"/>
              <a:t>Standard </a:t>
            </a:r>
            <a:r>
              <a:rPr lang="en-US" dirty="0"/>
              <a:t>(numbered, named) and extended (numbered, named) IP ACLs and extended named MAC ACLs are supported.</a:t>
            </a:r>
          </a:p>
          <a:p>
            <a:endParaRPr lang="en-AU" dirty="0"/>
          </a:p>
        </p:txBody>
      </p:sp>
    </p:spTree>
    <p:extLst>
      <p:ext uri="{BB962C8B-B14F-4D97-AF65-F5344CB8AC3E}">
        <p14:creationId xmlns:p14="http://schemas.microsoft.com/office/powerpoint/2010/main" val="35602624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Switch Security</a:t>
            </a:r>
            <a:endParaRPr lang="en-AU" dirty="0"/>
          </a:p>
        </p:txBody>
      </p:sp>
      <p:sp>
        <p:nvSpPr>
          <p:cNvPr id="3" name="Content Placeholder 2"/>
          <p:cNvSpPr>
            <a:spLocks noGrp="1"/>
          </p:cNvSpPr>
          <p:nvPr>
            <p:ph idx="1"/>
          </p:nvPr>
        </p:nvSpPr>
        <p:spPr>
          <a:xfrm>
            <a:off x="251520" y="1196753"/>
            <a:ext cx="8712968" cy="2232248"/>
          </a:xfrm>
        </p:spPr>
        <p:txBody>
          <a:bodyPr/>
          <a:lstStyle/>
          <a:p>
            <a:r>
              <a:rPr lang="en-US" dirty="0"/>
              <a:t>Most of the industry attention focuses on security attacks from outside the walls of an organization and at the upper OSI layers. </a:t>
            </a:r>
            <a:endParaRPr lang="en-US" dirty="0" smtClean="0"/>
          </a:p>
          <a:p>
            <a:r>
              <a:rPr lang="en-US" dirty="0" smtClean="0"/>
              <a:t>Network </a:t>
            </a:r>
            <a:r>
              <a:rPr lang="en-US" dirty="0"/>
              <a:t>security often focuses on edge routing devices and the filtering of packets that are based on Layer 3 and Layer 4 headers, ports, </a:t>
            </a:r>
            <a:r>
              <a:rPr lang="en-US" dirty="0" err="1"/>
              <a:t>stateful</a:t>
            </a:r>
            <a:r>
              <a:rPr lang="en-US" dirty="0"/>
              <a:t> packet inspection, and so on. </a:t>
            </a:r>
            <a:endParaRPr lang="en-US" dirty="0" smtClean="0"/>
          </a:p>
          <a:p>
            <a:r>
              <a:rPr lang="en-US" dirty="0" smtClean="0"/>
              <a:t>Most </a:t>
            </a:r>
            <a:r>
              <a:rPr lang="en-US" dirty="0"/>
              <a:t>of this filtering occurs on high-end firewalls such as the Cisco Adaptive Security Appliance (ASA). </a:t>
            </a:r>
            <a:endParaRPr lang="en-US" dirty="0" smtClean="0"/>
          </a:p>
        </p:txBody>
      </p:sp>
      <p:grpSp>
        <p:nvGrpSpPr>
          <p:cNvPr id="4" name="Group 3"/>
          <p:cNvGrpSpPr>
            <a:grpSpLocks noGrp="1" noUngrp="1" noChangeAspect="1"/>
          </p:cNvGrpSpPr>
          <p:nvPr/>
        </p:nvGrpSpPr>
        <p:grpSpPr bwMode="auto">
          <a:xfrm>
            <a:off x="4623410" y="3284984"/>
            <a:ext cx="4224364" cy="3403243"/>
            <a:chOff x="1674813" y="685800"/>
            <a:chExt cx="5792787" cy="5867400"/>
          </a:xfrm>
        </p:grpSpPr>
        <p:pic>
          <p:nvPicPr>
            <p:cNvPr id="5" name="Picture 1" descr="Figure 10-1 Heighten Security Risk of Campus Networks"/>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674813" y="685800"/>
              <a:ext cx="579278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674813" y="6210964"/>
              <a:ext cx="5792787" cy="342236"/>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
        <p:nvSpPr>
          <p:cNvPr id="7" name="Content Placeholder 2"/>
          <p:cNvSpPr txBox="1">
            <a:spLocks/>
          </p:cNvSpPr>
          <p:nvPr/>
        </p:nvSpPr>
        <p:spPr bwMode="auto">
          <a:xfrm>
            <a:off x="165729" y="3645024"/>
            <a:ext cx="4128563" cy="25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Calibri Light" panose="020F0302020204030204" pitchFamily="34" charset="0"/>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Calibri Light" panose="020F0302020204030204" pitchFamily="34" charset="0"/>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Calibri Light" panose="020F0302020204030204" pitchFamily="34" charset="0"/>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r>
              <a:rPr lang="en-US" dirty="0"/>
              <a:t>Campus access devices and Layer 2 communication are largely unconsidered or an afterthought in most security discussions, which potentially leaves the campus network vulnerable to internal attacks.</a:t>
            </a:r>
            <a:endParaRPr lang="en-AU" dirty="0"/>
          </a:p>
        </p:txBody>
      </p:sp>
    </p:spTree>
    <p:extLst>
      <p:ext uri="{BB962C8B-B14F-4D97-AF65-F5344CB8AC3E}">
        <p14:creationId xmlns:p14="http://schemas.microsoft.com/office/powerpoint/2010/main" val="1481817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 ACL - Syntax</a:t>
            </a:r>
            <a:endParaRPr lang="en-AU" dirty="0"/>
          </a:p>
        </p:txBody>
      </p:sp>
      <p:sp>
        <p:nvSpPr>
          <p:cNvPr id="5" name="Content Placeholder 4"/>
          <p:cNvSpPr>
            <a:spLocks noGrp="1"/>
          </p:cNvSpPr>
          <p:nvPr>
            <p:ph idx="1"/>
          </p:nvPr>
        </p:nvSpPr>
        <p:spPr/>
        <p:txBody>
          <a:bodyPr>
            <a:normAutofit fontScale="92500" lnSpcReduction="20000"/>
          </a:bodyPr>
          <a:lstStyle/>
          <a:p>
            <a:r>
              <a:rPr lang="en-US" dirty="0"/>
              <a:t>In terms of configuration, the commands to configure a MAC ACL and apply it to a Layer 2 interface are as follows:</a:t>
            </a:r>
          </a:p>
          <a:p>
            <a:pPr marL="644525" lvl="2" indent="0">
              <a:buNone/>
            </a:pPr>
            <a:r>
              <a:rPr lang="en-US" dirty="0" smtClean="0">
                <a:latin typeface="Courier New" panose="02070309020205020404" pitchFamily="49" charset="0"/>
                <a:cs typeface="Courier New" panose="02070309020205020404" pitchFamily="49" charset="0"/>
              </a:rPr>
              <a:t>SW(</a:t>
            </a:r>
            <a:r>
              <a:rPr lang="en-US" dirty="0" err="1" smtClean="0">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mac access-list extended</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acl</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SW(</a:t>
            </a:r>
            <a:r>
              <a:rPr lang="en-US" dirty="0" err="1">
                <a:latin typeface="Courier New" panose="02070309020205020404" pitchFamily="49" charset="0"/>
                <a:cs typeface="Courier New" panose="02070309020205020404" pitchFamily="49" charset="0"/>
              </a:rPr>
              <a:t>config-ext-macl</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permit host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source-mac</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any</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destination-mac</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any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SW(</a:t>
            </a:r>
            <a:r>
              <a:rPr lang="en-US" dirty="0" err="1">
                <a:latin typeface="Courier New" panose="02070309020205020404" pitchFamily="49" charset="0"/>
                <a:cs typeface="Courier New" panose="02070309020205020404" pitchFamily="49" charset="0"/>
              </a:rPr>
              <a:t>config-ext-macl</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interface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interface-slot/number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SW(</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-if)# </a:t>
            </a:r>
            <a:r>
              <a:rPr lang="en-US" b="1" dirty="0">
                <a:latin typeface="Courier New" panose="02070309020205020404" pitchFamily="49" charset="0"/>
                <a:cs typeface="Courier New" panose="02070309020205020404" pitchFamily="49" charset="0"/>
              </a:rPr>
              <a:t>mac access-group</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acl</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In addition, the commands to configure a standard or</a:t>
            </a:r>
            <a:r>
              <a:rPr lang="en-US" dirty="0"/>
              <a:t> extended IP ACL and apply it to a Layer 2 interface are as follows:</a:t>
            </a:r>
          </a:p>
          <a:p>
            <a:pPr marL="423863" lvl="1" indent="0">
              <a:buNone/>
            </a:pPr>
            <a:r>
              <a:rPr lang="en-US" sz="1400" dirty="0" smtClean="0">
                <a:latin typeface="Courier New" panose="02070309020205020404" pitchFamily="49" charset="0"/>
                <a:cs typeface="Courier New" panose="02070309020205020404" pitchFamily="49" charset="0"/>
              </a:rPr>
              <a:t>SW(</a:t>
            </a:r>
            <a:r>
              <a:rPr lang="en-US" sz="1400" dirty="0" err="1" smtClean="0">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ip</a:t>
            </a:r>
            <a:r>
              <a:rPr lang="en-US" sz="1400" b="1" dirty="0">
                <a:latin typeface="Courier New" panose="02070309020205020404" pitchFamily="49" charset="0"/>
                <a:cs typeface="Courier New" panose="02070309020205020404" pitchFamily="49" charset="0"/>
              </a:rPr>
              <a:t> access-list</a:t>
            </a:r>
            <a:r>
              <a:rPr lang="en-US" sz="1400"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acl</a:t>
            </a:r>
            <a:r>
              <a:rPr lang="en-US" sz="1400" i="1" dirty="0">
                <a:latin typeface="Courier New" panose="02070309020205020404" pitchFamily="49" charset="0"/>
                <a:cs typeface="Courier New" panose="02070309020205020404" pitchFamily="49" charset="0"/>
              </a:rPr>
              <a:t>-type </a:t>
            </a:r>
            <a:r>
              <a:rPr lang="en-US" sz="1400" i="1" dirty="0" err="1">
                <a:latin typeface="Courier New" panose="02070309020205020404" pitchFamily="49" charset="0"/>
                <a:cs typeface="Courier New" panose="02070309020205020404" pitchFamily="49" charset="0"/>
              </a:rPr>
              <a:t>acl</a:t>
            </a:r>
            <a:r>
              <a:rPr lang="en-US" sz="1400" i="1" dirty="0">
                <a:latin typeface="Courier New" panose="02070309020205020404" pitchFamily="49" charset="0"/>
                <a:cs typeface="Courier New" panose="02070309020205020404" pitchFamily="49" charset="0"/>
              </a:rPr>
              <a:t>-name</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SW(</a:t>
            </a:r>
            <a:r>
              <a:rPr lang="en-US" sz="1400" dirty="0" err="1">
                <a:latin typeface="Courier New" panose="02070309020205020404" pitchFamily="49" charset="0"/>
                <a:cs typeface="Courier New" panose="02070309020205020404" pitchFamily="49" charset="0"/>
              </a:rPr>
              <a:t>config-ext-nacl</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permit</a:t>
            </a: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protocol</a:t>
            </a: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source-address</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any</a:t>
            </a:r>
            <a:r>
              <a:rPr lang="en-US" sz="1400" dirty="0">
                <a:latin typeface="Courier New" panose="02070309020205020404" pitchFamily="49" charset="0"/>
                <a:cs typeface="Courier New" panose="02070309020205020404" pitchFamily="49" charset="0"/>
              </a:rPr>
              <a:t>] [</a:t>
            </a:r>
            <a:r>
              <a:rPr lang="en-US" sz="1400" i="1" dirty="0" smtClean="0">
                <a:latin typeface="Courier New" panose="02070309020205020404" pitchFamily="49" charset="0"/>
                <a:cs typeface="Courier New" panose="02070309020205020404" pitchFamily="49" charset="0"/>
              </a:rPr>
              <a:t>destination-address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any</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SW(</a:t>
            </a:r>
            <a:r>
              <a:rPr lang="en-US" sz="1400" dirty="0" err="1">
                <a:latin typeface="Courier New" panose="02070309020205020404" pitchFamily="49" charset="0"/>
                <a:cs typeface="Courier New" panose="02070309020205020404" pitchFamily="49" charset="0"/>
              </a:rPr>
              <a:t>config-ext-nacl</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interface</a:t>
            </a: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interface-slot/number</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SW(</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ip</a:t>
            </a:r>
            <a:r>
              <a:rPr lang="en-US" sz="1400" b="1" dirty="0">
                <a:latin typeface="Courier New" panose="02070309020205020404" pitchFamily="49" charset="0"/>
                <a:cs typeface="Courier New" panose="02070309020205020404" pitchFamily="49" charset="0"/>
              </a:rPr>
              <a:t> access-group</a:t>
            </a:r>
            <a:r>
              <a:rPr lang="en-US" sz="1400"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acl</a:t>
            </a:r>
            <a:r>
              <a:rPr lang="en-US" sz="1400" i="1" dirty="0">
                <a:latin typeface="Courier New" panose="02070309020205020404" pitchFamily="49" charset="0"/>
                <a:cs typeface="Courier New" panose="02070309020205020404" pitchFamily="49" charset="0"/>
              </a:rPr>
              <a: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a:t>
            </a:r>
            <a:endParaRPr lang="en-US" sz="1400" dirty="0">
              <a:latin typeface="Courier New" panose="02070309020205020404" pitchFamily="49" charset="0"/>
              <a:cs typeface="Courier New" panose="02070309020205020404" pitchFamily="49" charset="0"/>
            </a:endParaRPr>
          </a:p>
          <a:p>
            <a:pPr marL="4762" indent="0">
              <a:buNone/>
            </a:pPr>
            <a:r>
              <a:rPr lang="en-US" b="1" dirty="0"/>
              <a:t>Note</a:t>
            </a:r>
          </a:p>
          <a:p>
            <a:r>
              <a:rPr lang="en-US" dirty="0"/>
              <a:t>The command-line interface (CLI) syntax for creating a PACL is identical to the syntax for creating a Cisco IOS ACL. </a:t>
            </a:r>
            <a:endParaRPr lang="en-US" dirty="0" smtClean="0"/>
          </a:p>
          <a:p>
            <a:r>
              <a:rPr lang="en-US" dirty="0" smtClean="0"/>
              <a:t>An </a:t>
            </a:r>
            <a:r>
              <a:rPr lang="en-US" dirty="0"/>
              <a:t>instance of an ACL that is mapped to a Layer 2 port is called a </a:t>
            </a:r>
            <a:r>
              <a:rPr lang="en-US" i="1" dirty="0"/>
              <a:t>PACL</a:t>
            </a:r>
            <a:r>
              <a:rPr lang="en-US" dirty="0" smtClean="0"/>
              <a:t>.</a:t>
            </a:r>
          </a:p>
          <a:p>
            <a:r>
              <a:rPr lang="en-US" dirty="0" smtClean="0"/>
              <a:t> </a:t>
            </a:r>
            <a:r>
              <a:rPr lang="en-US" dirty="0"/>
              <a:t>An instance of an ACL that is mapped to a Layer 3 interface is called a </a:t>
            </a:r>
            <a:r>
              <a:rPr lang="en-US" i="1" dirty="0"/>
              <a:t>Cisco IOS ACL</a:t>
            </a:r>
            <a:r>
              <a:rPr lang="en-US" dirty="0"/>
              <a:t>. </a:t>
            </a:r>
            <a:endParaRPr lang="en-US" dirty="0" smtClean="0"/>
          </a:p>
          <a:p>
            <a:r>
              <a:rPr lang="en-US" dirty="0" smtClean="0"/>
              <a:t>The </a:t>
            </a:r>
            <a:r>
              <a:rPr lang="en-US" dirty="0"/>
              <a:t>same ACL can be mapped to both a Layer 2 port and a Layer 3 interface.</a:t>
            </a:r>
          </a:p>
          <a:p>
            <a:pPr marL="4762" indent="0">
              <a:buNone/>
            </a:pPr>
            <a:r>
              <a:rPr lang="en-US" dirty="0"/>
              <a:t/>
            </a:r>
            <a:br>
              <a:rPr lang="en-US" dirty="0"/>
            </a:br>
            <a:endParaRPr lang="en-AU" dirty="0"/>
          </a:p>
        </p:txBody>
      </p:sp>
    </p:spTree>
    <p:extLst>
      <p:ext uri="{BB962C8B-B14F-4D97-AF65-F5344CB8AC3E}">
        <p14:creationId xmlns:p14="http://schemas.microsoft.com/office/powerpoint/2010/main" val="1973344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Arial"/>
                <a:ea typeface="+mn-ea"/>
                <a:cs typeface="+mn-cs"/>
              </a:rPr>
              <a:t>Storm Control</a:t>
            </a:r>
            <a:endParaRPr kumimoji="0" lang="en-US" sz="3000" b="0" i="0" u="none" strike="noStrike" kern="0" cap="none" spc="0" normalizeH="0" baseline="0" noProof="0" dirty="0" smtClean="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87468338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Storm Control</a:t>
            </a:r>
            <a:endParaRPr lang="en-AU" dirty="0"/>
          </a:p>
        </p:txBody>
      </p:sp>
      <p:sp>
        <p:nvSpPr>
          <p:cNvPr id="5" name="Content Placeholder 4"/>
          <p:cNvSpPr>
            <a:spLocks noGrp="1"/>
          </p:cNvSpPr>
          <p:nvPr>
            <p:ph idx="1"/>
          </p:nvPr>
        </p:nvSpPr>
        <p:spPr/>
        <p:txBody>
          <a:bodyPr/>
          <a:lstStyle/>
          <a:p>
            <a:r>
              <a:rPr lang="en-US" dirty="0"/>
              <a:t>A traffic storm occurs when packets flood the LAN, creating excessive traffic and degrading network performance. </a:t>
            </a:r>
            <a:endParaRPr lang="en-US" dirty="0" smtClean="0"/>
          </a:p>
          <a:p>
            <a:r>
              <a:rPr lang="en-US" dirty="0" smtClean="0"/>
              <a:t>The </a:t>
            </a:r>
            <a:r>
              <a:rPr lang="en-US" dirty="0"/>
              <a:t>storm control feature prevents LAN ports from being disrupted by a broadcast, multicast, or unicast traffic storm on physical interfaces and is used to protect against or isolate broadcast storms caused by STP misconfigurations. </a:t>
            </a:r>
            <a:endParaRPr lang="en-US" dirty="0" smtClean="0"/>
          </a:p>
          <a:p>
            <a:r>
              <a:rPr lang="en-US" dirty="0" smtClean="0"/>
              <a:t>Storm </a:t>
            </a:r>
            <a:r>
              <a:rPr lang="en-US" dirty="0"/>
              <a:t>control also protects against unicast storms created by </a:t>
            </a:r>
            <a:r>
              <a:rPr lang="en-US" dirty="0" smtClean="0"/>
              <a:t>malfunctioning </a:t>
            </a:r>
            <a:r>
              <a:rPr lang="en-US" dirty="0"/>
              <a:t>hosts or denial of service </a:t>
            </a:r>
            <a:r>
              <a:rPr lang="en-US" dirty="0" smtClean="0"/>
              <a:t>attacks.</a:t>
            </a:r>
          </a:p>
          <a:p>
            <a:r>
              <a:rPr lang="en-US" dirty="0"/>
              <a:t>To combat this traffic storm situation, the switch runs a process called </a:t>
            </a:r>
            <a:r>
              <a:rPr lang="en-US" i="1" dirty="0"/>
              <a:t>traffic storm control</a:t>
            </a:r>
            <a:r>
              <a:rPr lang="en-US" dirty="0"/>
              <a:t> (also called </a:t>
            </a:r>
            <a:r>
              <a:rPr lang="en-US" i="1" dirty="0"/>
              <a:t>traffic suppression</a:t>
            </a:r>
            <a:r>
              <a:rPr lang="en-US" dirty="0"/>
              <a:t>) that monitors incoming traffic levels over a 1-second traffic storm control interval</a:t>
            </a:r>
            <a:r>
              <a:rPr lang="en-US" dirty="0" smtClean="0"/>
              <a:t>.</a:t>
            </a:r>
          </a:p>
          <a:p>
            <a:r>
              <a:rPr lang="en-US" dirty="0"/>
              <a:t>During the interval, it compares the traffic level with the traffic storm threshold level that you configure. </a:t>
            </a:r>
            <a:endParaRPr lang="en-US" dirty="0" smtClean="0"/>
          </a:p>
        </p:txBody>
      </p:sp>
    </p:spTree>
    <p:extLst>
      <p:ext uri="{BB962C8B-B14F-4D97-AF65-F5344CB8AC3E}">
        <p14:creationId xmlns:p14="http://schemas.microsoft.com/office/powerpoint/2010/main" val="3048309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Storm Control</a:t>
            </a:r>
            <a:endParaRPr lang="en-AU" dirty="0"/>
          </a:p>
        </p:txBody>
      </p:sp>
      <p:sp>
        <p:nvSpPr>
          <p:cNvPr id="5" name="Content Placeholder 4"/>
          <p:cNvSpPr>
            <a:spLocks noGrp="1"/>
          </p:cNvSpPr>
          <p:nvPr>
            <p:ph idx="1"/>
          </p:nvPr>
        </p:nvSpPr>
        <p:spPr/>
        <p:txBody>
          <a:bodyPr/>
          <a:lstStyle/>
          <a:p>
            <a:r>
              <a:rPr lang="en-US" dirty="0"/>
              <a:t>The traffic storm control level is either an absolute number of bits or packets per second or a percentage of the total available bandwidth of the port. Two thresholds can be configured. </a:t>
            </a:r>
            <a:endParaRPr lang="en-US" dirty="0" smtClean="0"/>
          </a:p>
          <a:p>
            <a:r>
              <a:rPr lang="en-US" dirty="0" smtClean="0"/>
              <a:t>When </a:t>
            </a:r>
            <a:r>
              <a:rPr lang="en-US" dirty="0"/>
              <a:t>traffic exceeds the rising threshold level, storm control </a:t>
            </a:r>
            <a:r>
              <a:rPr lang="en-US" dirty="0" smtClean="0"/>
              <a:t>drops the measured traffic for that port</a:t>
            </a:r>
            <a:r>
              <a:rPr lang="en-US" dirty="0"/>
              <a:t>. Once the traffic falls under the falling threshold, storm control removes the block.</a:t>
            </a:r>
            <a:endParaRPr lang="en-AU" dirty="0"/>
          </a:p>
          <a:p>
            <a:endParaRPr lang="en-AU" dirty="0"/>
          </a:p>
        </p:txBody>
      </p:sp>
      <p:grpSp>
        <p:nvGrpSpPr>
          <p:cNvPr id="6" name="Group 3"/>
          <p:cNvGrpSpPr>
            <a:grpSpLocks noGrp="1" noUngrp="1" noChangeAspect="1"/>
          </p:cNvGrpSpPr>
          <p:nvPr/>
        </p:nvGrpSpPr>
        <p:grpSpPr bwMode="auto">
          <a:xfrm>
            <a:off x="1187624" y="3106076"/>
            <a:ext cx="6861438" cy="3722218"/>
            <a:chOff x="685800" y="1511300"/>
            <a:chExt cx="7772400" cy="4216400"/>
          </a:xfrm>
        </p:grpSpPr>
        <p:pic>
          <p:nvPicPr>
            <p:cNvPr id="7" name="Picture 1" descr="Figure 10-5 Storm Control Behavior"/>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511300"/>
              <a:ext cx="77724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384800"/>
              <a:ext cx="7772400" cy="342900"/>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97896664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Storm Control Configuration</a:t>
            </a:r>
            <a:endParaRPr lang="en-AU" dirty="0"/>
          </a:p>
        </p:txBody>
      </p:sp>
      <p:sp>
        <p:nvSpPr>
          <p:cNvPr id="5" name="Content Placeholder 4"/>
          <p:cNvSpPr>
            <a:spLocks noGrp="1"/>
          </p:cNvSpPr>
          <p:nvPr>
            <p:ph idx="1"/>
          </p:nvPr>
        </p:nvSpPr>
        <p:spPr>
          <a:xfrm>
            <a:off x="323528" y="1196753"/>
            <a:ext cx="8568952" cy="5400600"/>
          </a:xfrm>
        </p:spPr>
        <p:txBody>
          <a:bodyPr/>
          <a:lstStyle/>
          <a:p>
            <a:r>
              <a:rPr lang="en-US" dirty="0"/>
              <a:t>Storm control configuration is done per interface for each type of traffic separately. </a:t>
            </a:r>
            <a:endParaRPr lang="en-US" dirty="0" smtClean="0"/>
          </a:p>
          <a:p>
            <a:r>
              <a:rPr lang="en-US" dirty="0" smtClean="0"/>
              <a:t>Storm </a:t>
            </a:r>
            <a:r>
              <a:rPr lang="en-US" dirty="0"/>
              <a:t>control is typically configured on access ports, to limit the effect of traffic storm on access level, before it enters the network. </a:t>
            </a:r>
            <a:endParaRPr lang="en-US" dirty="0" smtClean="0"/>
          </a:p>
          <a:p>
            <a:r>
              <a:rPr lang="en-US" dirty="0" smtClean="0"/>
              <a:t>Storm </a:t>
            </a:r>
            <a:r>
              <a:rPr lang="en-US" dirty="0"/>
              <a:t>control can be configured on trunk ports and this configuration may be used as a secondary control</a:t>
            </a:r>
            <a:r>
              <a:rPr lang="en-US" dirty="0" smtClean="0"/>
              <a:t>.</a:t>
            </a:r>
          </a:p>
          <a:p>
            <a:r>
              <a:rPr lang="en-US" dirty="0"/>
              <a:t>T</a:t>
            </a:r>
            <a:r>
              <a:rPr lang="en-US" dirty="0" smtClean="0"/>
              <a:t>he </a:t>
            </a:r>
            <a:r>
              <a:rPr lang="en-US" dirty="0"/>
              <a:t>first step is to configure a rising threshold. Configuration of a falling threshold is optional.</a:t>
            </a:r>
            <a:endParaRPr lang="en-US" dirty="0" smtClean="0"/>
          </a:p>
          <a:p>
            <a:pPr marL="304800" lvl="1" indent="0">
              <a:buNone/>
            </a:pPr>
            <a:r>
              <a:rPr lang="en-AU" sz="1200" dirty="0">
                <a:latin typeface="Courier New" panose="02070309020205020404" pitchFamily="49" charset="0"/>
                <a:cs typeface="Courier New" panose="02070309020205020404" pitchFamily="49" charset="0"/>
              </a:rPr>
              <a:t>Switch(</a:t>
            </a:r>
            <a:r>
              <a:rPr lang="en-AU" sz="1200" dirty="0" err="1">
                <a:latin typeface="Courier New" panose="02070309020205020404" pitchFamily="49" charset="0"/>
                <a:cs typeface="Courier New" panose="02070309020205020404" pitchFamily="49" charset="0"/>
              </a:rPr>
              <a:t>config</a:t>
            </a:r>
            <a:r>
              <a:rPr lang="en-AU" sz="1200" dirty="0">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interface</a:t>
            </a:r>
            <a:r>
              <a:rPr lang="en-AU" sz="1200" dirty="0">
                <a:latin typeface="Courier New" panose="02070309020205020404" pitchFamily="49" charset="0"/>
                <a:cs typeface="Courier New" panose="02070309020205020404" pitchFamily="49" charset="0"/>
              </a:rPr>
              <a:t> </a:t>
            </a:r>
            <a:r>
              <a:rPr lang="en-AU" sz="1200" i="1" dirty="0">
                <a:latin typeface="Courier New" panose="02070309020205020404" pitchFamily="49" charset="0"/>
                <a:cs typeface="Courier New" panose="02070309020205020404" pitchFamily="49" charset="0"/>
              </a:rPr>
              <a:t>interface-slot/</a:t>
            </a:r>
            <a:r>
              <a:rPr lang="en-AU" sz="1200" i="1" dirty="0" err="1">
                <a:latin typeface="Courier New" panose="02070309020205020404" pitchFamily="49" charset="0"/>
                <a:cs typeface="Courier New" panose="02070309020205020404" pitchFamily="49" charset="0"/>
              </a:rPr>
              <a:t>int</a:t>
            </a:r>
            <a:r>
              <a:rPr lang="en-AU" sz="1200" dirty="0">
                <a:latin typeface="Courier New" panose="02070309020205020404" pitchFamily="49" charset="0"/>
                <a:cs typeface="Courier New" panose="02070309020205020404" pitchFamily="49" charset="0"/>
              </a:rPr>
              <a:t/>
            </a:r>
            <a:br>
              <a:rPr lang="en-AU" sz="1200" dirty="0">
                <a:latin typeface="Courier New" panose="02070309020205020404" pitchFamily="49" charset="0"/>
                <a:cs typeface="Courier New" panose="02070309020205020404" pitchFamily="49" charset="0"/>
              </a:rPr>
            </a:br>
            <a:r>
              <a:rPr lang="en-AU" sz="1200" dirty="0">
                <a:latin typeface="Courier New" panose="02070309020205020404" pitchFamily="49" charset="0"/>
                <a:cs typeface="Courier New" panose="02070309020205020404" pitchFamily="49" charset="0"/>
              </a:rPr>
              <a:t>Switch(</a:t>
            </a:r>
            <a:r>
              <a:rPr lang="en-AU" sz="1200" dirty="0" err="1">
                <a:latin typeface="Courier New" panose="02070309020205020404" pitchFamily="49" charset="0"/>
                <a:cs typeface="Courier New" panose="02070309020205020404" pitchFamily="49" charset="0"/>
              </a:rPr>
              <a:t>config</a:t>
            </a:r>
            <a:r>
              <a:rPr lang="en-AU" sz="1200" dirty="0">
                <a:latin typeface="Courier New" panose="02070309020205020404" pitchFamily="49" charset="0"/>
                <a:cs typeface="Courier New" panose="02070309020205020404" pitchFamily="49" charset="0"/>
              </a:rPr>
              <a:t>-if)# </a:t>
            </a:r>
            <a:r>
              <a:rPr lang="en-AU" sz="1200" b="1" dirty="0">
                <a:latin typeface="Courier New" panose="02070309020205020404" pitchFamily="49" charset="0"/>
                <a:cs typeface="Courier New" panose="02070309020205020404" pitchFamily="49" charset="0"/>
              </a:rPr>
              <a:t>storm-control</a:t>
            </a:r>
            <a:r>
              <a:rPr lang="en-AU" sz="1200" dirty="0">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broadcast | multicast | unicast</a:t>
            </a:r>
            <a:r>
              <a:rPr lang="en-AU" sz="1200" dirty="0">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level</a:t>
            </a:r>
            <a:r>
              <a:rPr lang="en-AU" sz="1200" dirty="0">
                <a:latin typeface="Courier New" panose="02070309020205020404" pitchFamily="49" charset="0"/>
                <a:cs typeface="Courier New" panose="02070309020205020404" pitchFamily="49" charset="0"/>
              </a:rPr>
              <a:t>{</a:t>
            </a:r>
            <a:r>
              <a:rPr lang="en-AU" sz="1200" i="1" dirty="0">
                <a:latin typeface="Courier New" panose="02070309020205020404" pitchFamily="49" charset="0"/>
                <a:cs typeface="Courier New" panose="02070309020205020404" pitchFamily="49" charset="0"/>
              </a:rPr>
              <a:t>rising-</a:t>
            </a:r>
            <a:br>
              <a:rPr lang="en-AU" sz="1200" i="1" dirty="0">
                <a:latin typeface="Courier New" panose="02070309020205020404" pitchFamily="49" charset="0"/>
                <a:cs typeface="Courier New" panose="02070309020205020404" pitchFamily="49" charset="0"/>
              </a:rPr>
            </a:br>
            <a:r>
              <a:rPr lang="en-AU" sz="1200" i="1" dirty="0">
                <a:latin typeface="Courier New" panose="02070309020205020404" pitchFamily="49" charset="0"/>
                <a:cs typeface="Courier New" panose="02070309020205020404" pitchFamily="49" charset="0"/>
              </a:rPr>
              <a:t>percent</a:t>
            </a:r>
            <a:r>
              <a:rPr lang="en-AU" sz="1200" dirty="0">
                <a:latin typeface="Courier New" panose="02070309020205020404" pitchFamily="49" charset="0"/>
                <a:cs typeface="Courier New" panose="02070309020205020404" pitchFamily="49" charset="0"/>
              </a:rPr>
              <a:t> | </a:t>
            </a:r>
            <a:r>
              <a:rPr lang="en-AU" sz="1200" b="1" dirty="0">
                <a:latin typeface="Courier New" panose="02070309020205020404" pitchFamily="49" charset="0"/>
                <a:cs typeface="Courier New" panose="02070309020205020404" pitchFamily="49" charset="0"/>
              </a:rPr>
              <a:t>bps</a:t>
            </a:r>
            <a:r>
              <a:rPr lang="en-AU" sz="1200" dirty="0">
                <a:latin typeface="Courier New" panose="02070309020205020404" pitchFamily="49" charset="0"/>
                <a:cs typeface="Courier New" panose="02070309020205020404" pitchFamily="49" charset="0"/>
              </a:rPr>
              <a:t> </a:t>
            </a:r>
            <a:r>
              <a:rPr lang="en-AU" sz="1200" i="1" dirty="0">
                <a:latin typeface="Courier New" panose="02070309020205020404" pitchFamily="49" charset="0"/>
                <a:cs typeface="Courier New" panose="02070309020205020404" pitchFamily="49" charset="0"/>
              </a:rPr>
              <a:t>rising-bps</a:t>
            </a:r>
            <a:r>
              <a:rPr lang="en-AU" sz="1200" dirty="0">
                <a:latin typeface="Courier New" panose="02070309020205020404" pitchFamily="49" charset="0"/>
                <a:cs typeface="Courier New" panose="02070309020205020404" pitchFamily="49" charset="0"/>
              </a:rPr>
              <a:t> | </a:t>
            </a:r>
            <a:r>
              <a:rPr lang="en-AU" sz="1200" b="1" dirty="0" err="1">
                <a:latin typeface="Courier New" panose="02070309020205020404" pitchFamily="49" charset="0"/>
                <a:cs typeface="Courier New" panose="02070309020205020404" pitchFamily="49" charset="0"/>
              </a:rPr>
              <a:t>pps</a:t>
            </a:r>
            <a:r>
              <a:rPr lang="en-AU" sz="1200" dirty="0">
                <a:latin typeface="Courier New" panose="02070309020205020404" pitchFamily="49" charset="0"/>
                <a:cs typeface="Courier New" panose="02070309020205020404" pitchFamily="49" charset="0"/>
              </a:rPr>
              <a:t> </a:t>
            </a:r>
            <a:r>
              <a:rPr lang="en-AU" sz="1200" i="1" dirty="0">
                <a:latin typeface="Courier New" panose="02070309020205020404" pitchFamily="49" charset="0"/>
                <a:cs typeface="Courier New" panose="02070309020205020404" pitchFamily="49" charset="0"/>
              </a:rPr>
              <a:t>rising-</a:t>
            </a:r>
            <a:r>
              <a:rPr lang="en-AU" sz="1200" i="1" dirty="0" err="1">
                <a:latin typeface="Courier New" panose="02070309020205020404" pitchFamily="49" charset="0"/>
                <a:cs typeface="Courier New" panose="02070309020205020404" pitchFamily="49" charset="0"/>
              </a:rPr>
              <a:t>pps</a:t>
            </a:r>
            <a:r>
              <a:rPr lang="en-AU" sz="1200" dirty="0">
                <a:latin typeface="Courier New" panose="02070309020205020404" pitchFamily="49" charset="0"/>
                <a:cs typeface="Courier New" panose="02070309020205020404" pitchFamily="49" charset="0"/>
              </a:rPr>
              <a:t>} [</a:t>
            </a:r>
            <a:r>
              <a:rPr lang="en-AU" sz="1200" i="1" dirty="0">
                <a:latin typeface="Courier New" panose="02070309020205020404" pitchFamily="49" charset="0"/>
                <a:cs typeface="Courier New" panose="02070309020205020404" pitchFamily="49" charset="0"/>
              </a:rPr>
              <a:t>falling-percent</a:t>
            </a:r>
            <a:r>
              <a:rPr lang="en-AU" sz="1200" dirty="0">
                <a:latin typeface="Courier New" panose="02070309020205020404" pitchFamily="49" charset="0"/>
                <a:cs typeface="Courier New" panose="02070309020205020404" pitchFamily="49" charset="0"/>
              </a:rPr>
              <a:t> | </a:t>
            </a:r>
            <a:r>
              <a:rPr lang="en-AU" sz="1200" i="1" dirty="0">
                <a:latin typeface="Courier New" panose="02070309020205020404" pitchFamily="49" charset="0"/>
                <a:cs typeface="Courier New" panose="02070309020205020404" pitchFamily="49" charset="0"/>
              </a:rPr>
              <a:t>falling-bps</a:t>
            </a:r>
            <a:r>
              <a:rPr lang="en-AU" sz="1200" dirty="0">
                <a:latin typeface="Courier New" panose="02070309020205020404" pitchFamily="49" charset="0"/>
                <a:cs typeface="Courier New" panose="02070309020205020404" pitchFamily="49" charset="0"/>
              </a:rPr>
              <a:t> |</a:t>
            </a:r>
            <a:br>
              <a:rPr lang="en-AU" sz="1200" dirty="0">
                <a:latin typeface="Courier New" panose="02070309020205020404" pitchFamily="49" charset="0"/>
                <a:cs typeface="Courier New" panose="02070309020205020404" pitchFamily="49" charset="0"/>
              </a:rPr>
            </a:br>
            <a:r>
              <a:rPr lang="en-AU" sz="1200" i="1" dirty="0">
                <a:latin typeface="Courier New" panose="02070309020205020404" pitchFamily="49" charset="0"/>
                <a:cs typeface="Courier New" panose="02070309020205020404" pitchFamily="49" charset="0"/>
              </a:rPr>
              <a:t>falling-</a:t>
            </a:r>
            <a:r>
              <a:rPr lang="en-AU" sz="1200" i="1" dirty="0" err="1">
                <a:latin typeface="Courier New" panose="02070309020205020404" pitchFamily="49" charset="0"/>
                <a:cs typeface="Courier New" panose="02070309020205020404" pitchFamily="49" charset="0"/>
              </a:rPr>
              <a:t>pps</a:t>
            </a:r>
            <a:r>
              <a:rPr lang="en-AU" sz="1200" dirty="0" smtClean="0">
                <a:latin typeface="Courier New" panose="02070309020205020404" pitchFamily="49" charset="0"/>
                <a:cs typeface="Courier New" panose="02070309020205020404" pitchFamily="49" charset="0"/>
              </a:rPr>
              <a:t>]</a:t>
            </a:r>
          </a:p>
          <a:p>
            <a:pPr marL="304800" lvl="1" indent="0">
              <a:buNone/>
            </a:pPr>
            <a:r>
              <a:rPr lang="en-US" sz="1200" dirty="0"/>
              <a:t>Note that specifying a falling threshold is optional; if omitted, the falling threshold will default to the value of the rising threshold (effectively removing it).</a:t>
            </a:r>
            <a:endParaRPr lang="en-AU" sz="1200" dirty="0" smtClean="0">
              <a:latin typeface="Courier New" panose="02070309020205020404" pitchFamily="49" charset="0"/>
              <a:cs typeface="Courier New" panose="02070309020205020404" pitchFamily="49" charset="0"/>
            </a:endParaRPr>
          </a:p>
          <a:p>
            <a:r>
              <a:rPr lang="en-US" dirty="0" smtClean="0"/>
              <a:t>When </a:t>
            </a:r>
            <a:r>
              <a:rPr lang="en-US" dirty="0"/>
              <a:t>storm control reaches thresholds, additional actions can be taken, such as putting the interface in an err-disabled state or sending an SNMP trap. Use the following commands to configure these options:</a:t>
            </a:r>
          </a:p>
          <a:p>
            <a:pPr marL="304800" lvl="1" indent="0">
              <a:buNone/>
            </a:pPr>
            <a:r>
              <a:rPr lang="en-US" sz="1400" dirty="0" smtClean="0">
                <a:latin typeface="Courier New" panose="02070309020205020404" pitchFamily="49" charset="0"/>
                <a:cs typeface="Courier New" panose="02070309020205020404" pitchFamily="49" charset="0"/>
              </a:rPr>
              <a:t>Switch(</a:t>
            </a:r>
            <a:r>
              <a:rPr lang="en-US" sz="1400" dirty="0" err="1" smtClean="0">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interface</a:t>
            </a: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interface-slot/</a:t>
            </a:r>
            <a:r>
              <a:rPr lang="en-US" sz="1400" i="1"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Switch(</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-if)# </a:t>
            </a:r>
            <a:r>
              <a:rPr lang="en-US" sz="1400" b="1" dirty="0">
                <a:latin typeface="Courier New" panose="02070309020205020404" pitchFamily="49" charset="0"/>
                <a:cs typeface="Courier New" panose="02070309020205020404" pitchFamily="49" charset="0"/>
              </a:rPr>
              <a:t>storm-control action</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shutdown</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trap</a:t>
            </a:r>
            <a:r>
              <a:rPr lang="en-US" sz="1400" dirty="0">
                <a:latin typeface="Courier New" panose="02070309020205020404" pitchFamily="49" charset="0"/>
                <a:cs typeface="Courier New" panose="02070309020205020404" pitchFamily="49" charset="0"/>
              </a:rPr>
              <a:t>}</a:t>
            </a:r>
          </a:p>
          <a:p>
            <a:pPr marL="304800" lvl="1" indent="0">
              <a:buNone/>
            </a:pPr>
            <a:endParaRPr lang="en-AU" sz="1400" dirty="0" smtClean="0">
              <a:latin typeface="Courier New" panose="02070309020205020404" pitchFamily="49" charset="0"/>
              <a:cs typeface="Courier New" panose="02070309020205020404" pitchFamily="49" charset="0"/>
            </a:endParaRPr>
          </a:p>
          <a:p>
            <a:pPr marL="4762" indent="0">
              <a:buNone/>
            </a:pPr>
            <a:endParaRPr lang="en-A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1511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Storm Control Configuration Example</a:t>
            </a:r>
            <a:endParaRPr lang="en-AU" dirty="0"/>
          </a:p>
        </p:txBody>
      </p:sp>
      <p:sp>
        <p:nvSpPr>
          <p:cNvPr id="5" name="Content Placeholder 4"/>
          <p:cNvSpPr>
            <a:spLocks noGrp="1"/>
          </p:cNvSpPr>
          <p:nvPr>
            <p:ph idx="1"/>
          </p:nvPr>
        </p:nvSpPr>
        <p:spPr>
          <a:xfrm>
            <a:off x="467544" y="1196752"/>
            <a:ext cx="8352928" cy="5661249"/>
          </a:xfrm>
        </p:spPr>
        <p:txBody>
          <a:bodyPr/>
          <a:lstStyle/>
          <a:p>
            <a:pPr marL="4762" indent="0">
              <a:buNone/>
            </a:pPr>
            <a:r>
              <a:rPr lang="en-AU" dirty="0"/>
              <a:t>In this configuration, storm control is configured for the following:</a:t>
            </a:r>
          </a:p>
          <a:p>
            <a:pPr lvl="1">
              <a:spcBef>
                <a:spcPts val="0"/>
              </a:spcBef>
            </a:pPr>
            <a:r>
              <a:rPr lang="en-AU" sz="1600" dirty="0"/>
              <a:t> </a:t>
            </a:r>
            <a:r>
              <a:rPr lang="en-AU" sz="1600" dirty="0" smtClean="0"/>
              <a:t>40 </a:t>
            </a:r>
            <a:r>
              <a:rPr lang="en-AU" sz="1600" dirty="0"/>
              <a:t>percent rising and 25 percent failing thresholds of port bandwidth for broadcast traffic</a:t>
            </a:r>
          </a:p>
          <a:p>
            <a:pPr lvl="1">
              <a:spcBef>
                <a:spcPts val="0"/>
              </a:spcBef>
            </a:pPr>
            <a:r>
              <a:rPr lang="en-AU" sz="1600" dirty="0"/>
              <a:t> 50,000 packets per second (</a:t>
            </a:r>
            <a:r>
              <a:rPr lang="en-AU" sz="1600" dirty="0" err="1"/>
              <a:t>pps</a:t>
            </a:r>
            <a:r>
              <a:rPr lang="en-AU" sz="1600" dirty="0"/>
              <a:t>) rising and 25,000 packets per second (</a:t>
            </a:r>
            <a:r>
              <a:rPr lang="en-AU" sz="1600" dirty="0" err="1"/>
              <a:t>pps</a:t>
            </a:r>
            <a:r>
              <a:rPr lang="en-AU" sz="1600" dirty="0"/>
              <a:t>) failing thresholds for multicast</a:t>
            </a:r>
          </a:p>
          <a:p>
            <a:pPr lvl="1">
              <a:spcBef>
                <a:spcPts val="0"/>
              </a:spcBef>
            </a:pPr>
            <a:r>
              <a:rPr lang="en-AU" sz="1600" dirty="0"/>
              <a:t> 20,000,000 bits per second (bps) for unicast traffic.</a:t>
            </a:r>
          </a:p>
          <a:p>
            <a:pPr lvl="1">
              <a:spcBef>
                <a:spcPts val="0"/>
              </a:spcBef>
            </a:pPr>
            <a:r>
              <a:rPr lang="en-AU" sz="1600" dirty="0"/>
              <a:t> Switch to place ports into err-disable that exceed thresholds</a:t>
            </a:r>
          </a:p>
          <a:p>
            <a:pPr lvl="1">
              <a:spcBef>
                <a:spcPts val="0"/>
              </a:spcBef>
            </a:pPr>
            <a:r>
              <a:rPr lang="en-AU" sz="1600" dirty="0"/>
              <a:t> Send an SNMP trap when thresholds reached</a:t>
            </a:r>
          </a:p>
          <a:p>
            <a:pPr marL="304800" lvl="1" indent="0">
              <a:buNone/>
            </a:pPr>
            <a:r>
              <a:rPr lang="en-AU" sz="1600" dirty="0" smtClean="0">
                <a:latin typeface="Courier New" panose="02070309020205020404" pitchFamily="49" charset="0"/>
                <a:cs typeface="Courier New" panose="02070309020205020404" pitchFamily="49" charset="0"/>
              </a:rPr>
              <a:t>Switch(</a:t>
            </a:r>
            <a:r>
              <a:rPr lang="en-AU" sz="1600" dirty="0" err="1" smtClean="0">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interface </a:t>
            </a:r>
            <a:r>
              <a:rPr lang="en-AU" sz="1600" b="1" dirty="0" err="1">
                <a:latin typeface="Courier New" panose="02070309020205020404" pitchFamily="49" charset="0"/>
                <a:cs typeface="Courier New" panose="02070309020205020404" pitchFamily="49" charset="0"/>
              </a:rPr>
              <a:t>GigabitEthernet</a:t>
            </a:r>
            <a:r>
              <a:rPr lang="en-AU" sz="1600" b="1" dirty="0">
                <a:latin typeface="Courier New" panose="02070309020205020404" pitchFamily="49" charset="0"/>
                <a:cs typeface="Courier New" panose="02070309020205020404" pitchFamily="49" charset="0"/>
              </a:rPr>
              <a:t> 0/0/1</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a:latin typeface="Courier New" panose="02070309020205020404" pitchFamily="49" charset="0"/>
                <a:cs typeface="Courier New" panose="02070309020205020404" pitchFamily="49" charset="0"/>
              </a:rPr>
              <a:t>storm-control broadcast level 40 25</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a:latin typeface="Courier New" panose="02070309020205020404" pitchFamily="49" charset="0"/>
                <a:cs typeface="Courier New" panose="02070309020205020404" pitchFamily="49" charset="0"/>
              </a:rPr>
              <a:t>storm-control multicast level </a:t>
            </a:r>
            <a:r>
              <a:rPr lang="en-AU" sz="1600" b="1" dirty="0" err="1">
                <a:latin typeface="Courier New" panose="02070309020205020404" pitchFamily="49" charset="0"/>
                <a:cs typeface="Courier New" panose="02070309020205020404" pitchFamily="49" charset="0"/>
              </a:rPr>
              <a:t>pps</a:t>
            </a:r>
            <a:r>
              <a:rPr lang="en-AU" sz="1600" b="1" dirty="0">
                <a:latin typeface="Courier New" panose="02070309020205020404" pitchFamily="49" charset="0"/>
                <a:cs typeface="Courier New" panose="02070309020205020404" pitchFamily="49" charset="0"/>
              </a:rPr>
              <a:t> 50k 25k</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a:latin typeface="Courier New" panose="02070309020205020404" pitchFamily="49" charset="0"/>
                <a:cs typeface="Courier New" panose="02070309020205020404" pitchFamily="49" charset="0"/>
              </a:rPr>
              <a:t>storm-control unicast level bps 20m</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a:latin typeface="Courier New" panose="02070309020205020404" pitchFamily="49" charset="0"/>
                <a:cs typeface="Courier New" panose="02070309020205020404" pitchFamily="49" charset="0"/>
              </a:rPr>
              <a:t>storm-control action </a:t>
            </a:r>
            <a:r>
              <a:rPr lang="en-AU" sz="1600" b="1" dirty="0" smtClean="0">
                <a:latin typeface="Courier New" panose="02070309020205020404" pitchFamily="49" charset="0"/>
                <a:cs typeface="Courier New" panose="02070309020205020404" pitchFamily="49" charset="0"/>
              </a:rPr>
              <a:t>shutdown</a:t>
            </a:r>
          </a:p>
          <a:p>
            <a:pPr marL="304800" lvl="1" indent="0">
              <a:spcBef>
                <a:spcPts val="0"/>
              </a:spcBef>
              <a:buNone/>
            </a:pP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smtClean="0">
                <a:latin typeface="Courier New" panose="02070309020205020404" pitchFamily="49" charset="0"/>
                <a:cs typeface="Courier New" panose="02070309020205020404" pitchFamily="49" charset="0"/>
              </a:rPr>
              <a:t>errdisable</a:t>
            </a:r>
            <a:r>
              <a:rPr lang="en-AU" sz="1600" b="1" dirty="0" smtClean="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recovery cause storm-control</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a:latin typeface="Courier New" panose="02070309020205020404" pitchFamily="49" charset="0"/>
                <a:cs typeface="Courier New" panose="02070309020205020404" pitchFamily="49" charset="0"/>
              </a:rPr>
              <a:t>storm-control action trap</a:t>
            </a:r>
            <a:endParaRPr lang="en-AU" sz="1600" dirty="0">
              <a:latin typeface="Courier New" panose="02070309020205020404" pitchFamily="49" charset="0"/>
              <a:cs typeface="Courier New" panose="02070309020205020404" pitchFamily="49" charset="0"/>
            </a:endParaRPr>
          </a:p>
          <a:p>
            <a:pPr marL="304800" lvl="1" indent="0">
              <a:buNone/>
            </a:pPr>
            <a:endParaRPr lang="en-US" sz="1600" dirty="0" smtClean="0">
              <a:latin typeface="Courier New" panose="02070309020205020404" pitchFamily="49" charset="0"/>
              <a:cs typeface="Courier New" panose="02070309020205020404" pitchFamily="49" charset="0"/>
            </a:endParaRPr>
          </a:p>
          <a:p>
            <a:pPr marL="304800" lvl="1" indent="0">
              <a:buNone/>
            </a:pPr>
            <a:r>
              <a:rPr lang="en-US" sz="1600" dirty="0" smtClean="0">
                <a:latin typeface="Courier New" panose="02070309020205020404" pitchFamily="49" charset="0"/>
                <a:cs typeface="Courier New" panose="02070309020205020404" pitchFamily="49" charset="0"/>
              </a:rPr>
              <a:t>Switch</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show storm-control</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Interface  Filter State   Upper        Lower        Current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Gi0/1      Forwarding       40.00%       25.00%        3.50%</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endParaRPr lang="en-AU"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3283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0" descr="ss4"/>
          <p:cNvPicPr>
            <a:picLocks noChangeAspect="1" noChangeArrowheads="1"/>
          </p:cNvPicPr>
          <p:nvPr/>
        </p:nvPicPr>
        <p:blipFill>
          <a:blip r:embed="rId3" cstate="print"/>
          <a:srcRect/>
          <a:stretch>
            <a:fillRect/>
          </a:stretch>
        </p:blipFill>
        <p:spPr bwMode="auto">
          <a:xfrm>
            <a:off x="0" y="1600200"/>
            <a:ext cx="9144000" cy="3200400"/>
          </a:xfrm>
          <a:prstGeom prst="rect">
            <a:avLst/>
          </a:prstGeom>
          <a:noFill/>
          <a:ln w="9525">
            <a:noFill/>
            <a:miter lim="800000"/>
            <a:headEnd/>
            <a:tailEnd/>
          </a:ln>
        </p:spPr>
      </p:pic>
      <p:sp>
        <p:nvSpPr>
          <p:cNvPr id="13315" name="Rectangle 10"/>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a:spLocks noGrp="1" noChangeArrowheads="1"/>
          </p:cNvSpPr>
          <p:nvPr>
            <p:ph type="title"/>
          </p:nvPr>
        </p:nvSpPr>
        <p:spPr>
          <a:xfrm>
            <a:off x="293688" y="1841863"/>
            <a:ext cx="3233284" cy="2743200"/>
          </a:xfrm>
          <a:prstGeom prst="rect">
            <a:avLst/>
          </a:prstGeom>
          <a:noFill/>
        </p:spPr>
        <p:txBody>
          <a:bodyPr anchor="ctr">
            <a:normAutofit/>
          </a:bodyPr>
          <a:lstStyle/>
          <a:p>
            <a:r>
              <a:rPr lang="en-US" sz="2800" dirty="0" smtClean="0">
                <a:solidFill>
                  <a:schemeClr val="bg1"/>
                </a:solidFill>
              </a:rPr>
              <a:t>Mitigating Spoofing Attacks</a:t>
            </a:r>
            <a:endParaRPr lang="en-US" sz="3000" b="0" dirty="0" smtClean="0">
              <a:solidFill>
                <a:schemeClr val="bg1"/>
              </a:solidFill>
            </a:endParaRPr>
          </a:p>
        </p:txBody>
      </p:sp>
    </p:spTree>
    <p:extLst>
      <p:ext uri="{BB962C8B-B14F-4D97-AF65-F5344CB8AC3E}">
        <p14:creationId xmlns:p14="http://schemas.microsoft.com/office/powerpoint/2010/main" val="61869854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Catalyst Integrated Security Features</a:t>
            </a:r>
            <a:endParaRPr lang="en-US" dirty="0" smtClean="0"/>
          </a:p>
        </p:txBody>
      </p:sp>
      <p:sp>
        <p:nvSpPr>
          <p:cNvPr id="8" name="Content Placeholder 7"/>
          <p:cNvSpPr>
            <a:spLocks noGrp="1"/>
          </p:cNvSpPr>
          <p:nvPr>
            <p:ph idx="1"/>
          </p:nvPr>
        </p:nvSpPr>
        <p:spPr>
          <a:xfrm>
            <a:off x="395536" y="1196752"/>
            <a:ext cx="3894137" cy="4791075"/>
          </a:xfrm>
        </p:spPr>
        <p:txBody>
          <a:bodyPr>
            <a:normAutofit fontScale="70000" lnSpcReduction="20000"/>
          </a:bodyPr>
          <a:lstStyle/>
          <a:p>
            <a:r>
              <a:rPr lang="en-US" dirty="0" smtClean="0"/>
              <a:t>Port security prevents MAC flooding attacks.</a:t>
            </a:r>
          </a:p>
          <a:p>
            <a:r>
              <a:rPr lang="en-US" dirty="0"/>
              <a:t>DHCP snooping prevents client attacks on the DHCP server and switch.</a:t>
            </a:r>
          </a:p>
          <a:p>
            <a:r>
              <a:rPr lang="en-US" dirty="0" smtClean="0"/>
              <a:t>Dynamic </a:t>
            </a:r>
            <a:r>
              <a:rPr lang="en-US" dirty="0"/>
              <a:t>Address Resolution Protocol inspection (DAI) adds security to ARP using the DHCP snooping table to minimize the impact of ARP poisoning and spoofing attacks</a:t>
            </a:r>
            <a:r>
              <a:rPr lang="en-US" dirty="0" smtClean="0"/>
              <a:t>.</a:t>
            </a:r>
          </a:p>
          <a:p>
            <a:r>
              <a:rPr lang="en-US" dirty="0"/>
              <a:t>IP Source Guard (IPSG) prevents IP spoofing addresses using the DHCP snooping table.</a:t>
            </a:r>
          </a:p>
          <a:p>
            <a:endParaRPr lang="en-US" dirty="0"/>
          </a:p>
          <a:p>
            <a:endParaRPr lang="en-US" dirty="0" smtClean="0"/>
          </a:p>
        </p:txBody>
      </p:sp>
      <p:pic>
        <p:nvPicPr>
          <p:cNvPr id="11" name="Picture 2"/>
          <p:cNvPicPr>
            <a:picLocks noGrp="1" noChangeAspect="1" noChangeArrowheads="1"/>
          </p:cNvPicPr>
          <p:nvPr>
            <p:ph idx="4294967295"/>
          </p:nvPr>
        </p:nvPicPr>
        <p:blipFill>
          <a:blip r:embed="rId3" cstate="print"/>
          <a:stretch>
            <a:fillRect/>
          </a:stretch>
        </p:blipFill>
        <p:spPr bwMode="auto">
          <a:xfrm>
            <a:off x="4644008" y="1484784"/>
            <a:ext cx="4067175" cy="2529043"/>
          </a:xfrm>
          <a:prstGeom prst="rect">
            <a:avLst/>
          </a:prstGeom>
          <a:noFill/>
          <a:ln w="9525">
            <a:noFill/>
            <a:miter lim="800000"/>
            <a:headEnd/>
            <a:tailEnd/>
          </a:ln>
        </p:spPr>
      </p:pic>
    </p:spTree>
    <p:extLst>
      <p:ext uri="{BB962C8B-B14F-4D97-AF65-F5344CB8AC3E}">
        <p14:creationId xmlns:p14="http://schemas.microsoft.com/office/powerpoint/2010/main" val="1463934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DHCP Spoofing Attack</a:t>
            </a:r>
            <a:endParaRPr lang="en-US" dirty="0" smtClean="0"/>
          </a:p>
        </p:txBody>
      </p:sp>
      <p:sp>
        <p:nvSpPr>
          <p:cNvPr id="8" name="Content Placeholder 7"/>
          <p:cNvSpPr>
            <a:spLocks noGrp="1"/>
          </p:cNvSpPr>
          <p:nvPr>
            <p:ph idx="1"/>
          </p:nvPr>
        </p:nvSpPr>
        <p:spPr>
          <a:xfrm>
            <a:off x="314400" y="1136286"/>
            <a:ext cx="4986828" cy="5414663"/>
          </a:xfrm>
        </p:spPr>
        <p:txBody>
          <a:bodyPr>
            <a:normAutofit lnSpcReduction="10000"/>
          </a:bodyPr>
          <a:lstStyle/>
          <a:p>
            <a:pPr marL="4762" indent="0">
              <a:buNone/>
            </a:pPr>
            <a:r>
              <a:rPr lang="en-US" sz="2000" dirty="0"/>
              <a:t>The most common example of a rogue DHCP server is when a PC is configured as a DHCP server in the campus </a:t>
            </a:r>
            <a:r>
              <a:rPr lang="en-US" sz="2000" dirty="0" smtClean="0"/>
              <a:t>network</a:t>
            </a:r>
          </a:p>
          <a:p>
            <a:pPr marL="4762" indent="0">
              <a:buNone/>
            </a:pPr>
            <a:r>
              <a:rPr lang="en-US" sz="2000" b="1" dirty="0"/>
              <a:t>1.</a:t>
            </a:r>
            <a:r>
              <a:rPr lang="en-US" sz="2000" dirty="0"/>
              <a:t> Attacker hosts a rogue DHCP server off a switch port to the same subnet as the clients.</a:t>
            </a:r>
          </a:p>
          <a:p>
            <a:pPr marL="4762" indent="0">
              <a:buNone/>
            </a:pPr>
            <a:r>
              <a:rPr lang="en-US" sz="2000" b="1" dirty="0"/>
              <a:t>2.</a:t>
            </a:r>
            <a:r>
              <a:rPr lang="en-US" sz="2000" dirty="0"/>
              <a:t> Client broadcasts a request for DHCP configuration information.</a:t>
            </a:r>
          </a:p>
          <a:p>
            <a:pPr marL="4762" indent="0">
              <a:buNone/>
            </a:pPr>
            <a:r>
              <a:rPr lang="en-US" sz="2000" b="1" dirty="0"/>
              <a:t>3.</a:t>
            </a:r>
            <a:r>
              <a:rPr lang="en-US" sz="2000" dirty="0"/>
              <a:t> The rogue DHCP server responds before the legitimate DHCP server, assigning attacker-defined IP configuration information.</a:t>
            </a:r>
          </a:p>
          <a:p>
            <a:pPr marL="4762" indent="0">
              <a:buNone/>
            </a:pPr>
            <a:r>
              <a:rPr lang="en-US" sz="2000" b="1" dirty="0"/>
              <a:t>4.</a:t>
            </a:r>
            <a:r>
              <a:rPr lang="en-US" sz="2000" dirty="0"/>
              <a:t> Host packets are redirected to the attacker’s address because it emulates a default gateway for the erroneous IP address that is provided to the client via DHCP.</a:t>
            </a:r>
          </a:p>
          <a:p>
            <a:pPr marL="4762" indent="0">
              <a:buNone/>
            </a:pPr>
            <a:endParaRPr lang="en-US" sz="2000" dirty="0" smtClean="0"/>
          </a:p>
        </p:txBody>
      </p:sp>
      <p:grpSp>
        <p:nvGrpSpPr>
          <p:cNvPr id="6" name="Group 3"/>
          <p:cNvGrpSpPr>
            <a:grpSpLocks noGrp="1" noUngrp="1" noChangeAspect="1"/>
          </p:cNvGrpSpPr>
          <p:nvPr/>
        </p:nvGrpSpPr>
        <p:grpSpPr bwMode="auto">
          <a:xfrm>
            <a:off x="5292080" y="1162503"/>
            <a:ext cx="3770312" cy="5280025"/>
            <a:chOff x="2476500" y="685800"/>
            <a:chExt cx="4189413" cy="5867400"/>
          </a:xfrm>
        </p:grpSpPr>
        <p:pic>
          <p:nvPicPr>
            <p:cNvPr id="7" name="Picture 1" descr="Figure 10-6 DHCP Spoofing Attacks"/>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2476500" y="685800"/>
              <a:ext cx="418941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2476500" y="6210964"/>
              <a:ext cx="4189413" cy="342236"/>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4259870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smtClean="0"/>
              <a:t>DHCP Snooping</a:t>
            </a:r>
          </a:p>
        </p:txBody>
      </p:sp>
      <p:sp>
        <p:nvSpPr>
          <p:cNvPr id="6" name="Content Placeholder 7"/>
          <p:cNvSpPr>
            <a:spLocks noGrp="1"/>
          </p:cNvSpPr>
          <p:nvPr>
            <p:ph idx="11"/>
          </p:nvPr>
        </p:nvSpPr>
        <p:spPr>
          <a:xfrm>
            <a:off x="107504" y="1340768"/>
            <a:ext cx="4257640" cy="2880320"/>
          </a:xfrm>
        </p:spPr>
        <p:txBody>
          <a:bodyPr>
            <a:normAutofit/>
          </a:bodyPr>
          <a:lstStyle/>
          <a:p>
            <a:r>
              <a:rPr lang="en-US" sz="2000" dirty="0" smtClean="0"/>
              <a:t>DHCP snooping is a Cisco Catalyst feature that determines which switch ports can respond to DHCP requests. Ports are identified as trusted and untrusted. </a:t>
            </a:r>
          </a:p>
        </p:txBody>
      </p:sp>
      <p:grpSp>
        <p:nvGrpSpPr>
          <p:cNvPr id="7" name="Group 3"/>
          <p:cNvGrpSpPr>
            <a:grpSpLocks noGrp="1" noUngrp="1" noChangeAspect="1"/>
          </p:cNvGrpSpPr>
          <p:nvPr/>
        </p:nvGrpSpPr>
        <p:grpSpPr bwMode="auto">
          <a:xfrm>
            <a:off x="4644008" y="888777"/>
            <a:ext cx="4264273" cy="5875299"/>
            <a:chOff x="2443163" y="685800"/>
            <a:chExt cx="4257675" cy="5867400"/>
          </a:xfrm>
        </p:grpSpPr>
        <p:pic>
          <p:nvPicPr>
            <p:cNvPr id="8" name="Picture 1" descr="Figure 10-7 DHCP Snooping"/>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2443163" y="685800"/>
              <a:ext cx="42576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443163" y="6210964"/>
              <a:ext cx="4257675" cy="342236"/>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643497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need for Switch Security</a:t>
            </a:r>
            <a:endParaRPr lang="en-AU" dirty="0"/>
          </a:p>
        </p:txBody>
      </p:sp>
      <p:sp>
        <p:nvSpPr>
          <p:cNvPr id="5" name="Content Placeholder 4"/>
          <p:cNvSpPr>
            <a:spLocks noGrp="1"/>
          </p:cNvSpPr>
          <p:nvPr>
            <p:ph idx="1"/>
          </p:nvPr>
        </p:nvSpPr>
        <p:spPr/>
        <p:txBody>
          <a:bodyPr/>
          <a:lstStyle/>
          <a:p>
            <a:pPr marL="4762" indent="0">
              <a:buNone/>
            </a:pPr>
            <a:r>
              <a:rPr lang="en-US" dirty="0"/>
              <a:t>In review of switch security issues, several reasons exist for strong protection of the enterprise campus infrastructure, including security functions in each individual element of the enterprise campus network. </a:t>
            </a:r>
            <a:r>
              <a:rPr lang="en-US" dirty="0" smtClean="0"/>
              <a:t>:</a:t>
            </a:r>
          </a:p>
          <a:p>
            <a:r>
              <a:rPr lang="en-US" dirty="0"/>
              <a:t> Relying on the security that has been established at the enterprise edge fails as soon as security there is compromised. </a:t>
            </a:r>
            <a:endParaRPr lang="en-US" dirty="0" smtClean="0"/>
          </a:p>
          <a:p>
            <a:r>
              <a:rPr lang="en-US" dirty="0" smtClean="0"/>
              <a:t>Having </a:t>
            </a:r>
            <a:r>
              <a:rPr lang="en-US" dirty="0"/>
              <a:t>several layers of security increases the protection of the enterprise campus, where the most strategic assets usually reside.</a:t>
            </a:r>
          </a:p>
          <a:p>
            <a:r>
              <a:rPr lang="en-US" dirty="0"/>
              <a:t> If the enterprise allows visitors into its buildings, an attacker can potentially gain physical access to devices in the enterprise campus</a:t>
            </a:r>
            <a:r>
              <a:rPr lang="en-US" dirty="0" smtClean="0"/>
              <a:t>.</a:t>
            </a:r>
          </a:p>
          <a:p>
            <a:r>
              <a:rPr lang="en-US" dirty="0" smtClean="0"/>
              <a:t> </a:t>
            </a:r>
            <a:r>
              <a:rPr lang="en-US" dirty="0"/>
              <a:t>Relying on physical security is not enough.</a:t>
            </a:r>
          </a:p>
          <a:p>
            <a:r>
              <a:rPr lang="en-US" dirty="0"/>
              <a:t> </a:t>
            </a:r>
            <a:r>
              <a:rPr lang="en-US" dirty="0" smtClean="0"/>
              <a:t>External </a:t>
            </a:r>
            <a:r>
              <a:rPr lang="en-US" dirty="0"/>
              <a:t>access does not stop at the enterprise edge. Applications require at least an indirect access to the enterprise campus resources, which means that strong campus network security is also necessary.</a:t>
            </a:r>
          </a:p>
          <a:p>
            <a:r>
              <a:rPr lang="en-US" dirty="0"/>
              <a:t> Public and hybrid cloud architectures pose new risks. </a:t>
            </a:r>
            <a:endParaRPr lang="en-US" dirty="0" smtClean="0"/>
          </a:p>
          <a:p>
            <a:r>
              <a:rPr lang="en-US" dirty="0" smtClean="0"/>
              <a:t>Even </a:t>
            </a:r>
            <a:r>
              <a:rPr lang="en-US" dirty="0"/>
              <a:t>if the cloud is secure, attacks from the inside can ultimately compromise the cloud.</a:t>
            </a:r>
          </a:p>
          <a:p>
            <a:endParaRPr lang="en-AU" dirty="0"/>
          </a:p>
        </p:txBody>
      </p:sp>
    </p:spTree>
    <p:extLst>
      <p:ext uri="{BB962C8B-B14F-4D97-AF65-F5344CB8AC3E}">
        <p14:creationId xmlns:p14="http://schemas.microsoft.com/office/powerpoint/2010/main" val="3017579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DHCP Snooping</a:t>
            </a:r>
            <a:endParaRPr lang="en-AU" dirty="0"/>
          </a:p>
        </p:txBody>
      </p:sp>
      <p:sp>
        <p:nvSpPr>
          <p:cNvPr id="6" name="Content Placeholder 5"/>
          <p:cNvSpPr>
            <a:spLocks noGrp="1"/>
          </p:cNvSpPr>
          <p:nvPr>
            <p:ph idx="1"/>
          </p:nvPr>
        </p:nvSpPr>
        <p:spPr>
          <a:xfrm>
            <a:off x="539552" y="1124744"/>
            <a:ext cx="8208912" cy="5661249"/>
          </a:xfrm>
        </p:spPr>
        <p:txBody>
          <a:bodyPr/>
          <a:lstStyle/>
          <a:p>
            <a:r>
              <a:rPr lang="en-US" b="1" dirty="0"/>
              <a:t>Trusted ports</a:t>
            </a:r>
            <a:r>
              <a:rPr lang="en-US" dirty="0"/>
              <a:t> host a DHCP server or can be an uplink toward the DHCP server.</a:t>
            </a:r>
          </a:p>
          <a:p>
            <a:r>
              <a:rPr lang="en-US" dirty="0"/>
              <a:t> </a:t>
            </a:r>
            <a:r>
              <a:rPr lang="en-US" b="1" dirty="0"/>
              <a:t>Untrusted ports</a:t>
            </a:r>
            <a:r>
              <a:rPr lang="en-US" dirty="0"/>
              <a:t> are those that are not explicitly configured as trusted. From a DHCP snooping perspective, untrusted access ports should not send any DHCP server responses, such as DHCPOFFER, DHCPACK, or DHCPNAK. If a rogue device on an untrusted port attempts to send a DHCP response packet into the network, the port is shut down. This feature can be coupled with DHCP option </a:t>
            </a:r>
            <a:r>
              <a:rPr lang="en-US" dirty="0" smtClean="0"/>
              <a:t>82.</a:t>
            </a:r>
            <a:endParaRPr lang="en-US" dirty="0"/>
          </a:p>
          <a:p>
            <a:r>
              <a:rPr lang="en-US" b="1" dirty="0" smtClean="0"/>
              <a:t>DHCP Option 82 </a:t>
            </a:r>
            <a:r>
              <a:rPr lang="en-US" dirty="0"/>
              <a:t>DHCP option 82 provides additional security when DHCP is used to allocate network addresses. This feature enables the DHCP relay agent, to include information about itself and the attached client in the DHCP request frames when forwarding DHCP requests from a DHCP client to a DHCP server</a:t>
            </a:r>
            <a:r>
              <a:rPr lang="en-US" dirty="0" smtClean="0"/>
              <a:t>.</a:t>
            </a:r>
          </a:p>
          <a:p>
            <a:r>
              <a:rPr lang="en-US" dirty="0"/>
              <a:t>The DHCP server can then use this information to assign IP addresses, perform access control, and set quality of service (</a:t>
            </a:r>
            <a:r>
              <a:rPr lang="en-US" dirty="0" err="1"/>
              <a:t>QoS</a:t>
            </a:r>
            <a:r>
              <a:rPr lang="en-US" dirty="0"/>
              <a:t>) and security policies (or other parameter-assignment policies) for each subscriber of a service provider network</a:t>
            </a:r>
            <a:r>
              <a:rPr lang="en-US" dirty="0" smtClean="0"/>
              <a:t>.</a:t>
            </a:r>
          </a:p>
          <a:p>
            <a:r>
              <a:rPr lang="en-US" dirty="0"/>
              <a:t>DHCP option 82 along with DHCP snooping are both best practices for campus networks as an additional security measure.</a:t>
            </a:r>
            <a:endParaRPr lang="en-AU" b="1" dirty="0"/>
          </a:p>
        </p:txBody>
      </p:sp>
    </p:spTree>
    <p:extLst>
      <p:ext uri="{BB962C8B-B14F-4D97-AF65-F5344CB8AC3E}">
        <p14:creationId xmlns:p14="http://schemas.microsoft.com/office/powerpoint/2010/main" val="2185422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521700" cy="657878"/>
          </a:xfrm>
        </p:spPr>
        <p:txBody>
          <a:bodyPr>
            <a:normAutofit/>
          </a:bodyPr>
          <a:lstStyle/>
          <a:p>
            <a:pPr>
              <a:defRPr/>
            </a:pPr>
            <a:r>
              <a:rPr lang="en-US" dirty="0" smtClean="0"/>
              <a:t>Configuring DHCP Snooping</a:t>
            </a:r>
          </a:p>
        </p:txBody>
      </p:sp>
      <p:graphicFrame>
        <p:nvGraphicFramePr>
          <p:cNvPr id="6" name="Content Placeholder 9"/>
          <p:cNvGraphicFramePr>
            <a:graphicFrameLocks/>
          </p:cNvGraphicFramePr>
          <p:nvPr>
            <p:extLst>
              <p:ext uri="{D42A27DB-BD31-4B8C-83A1-F6EECF244321}">
                <p14:modId xmlns:p14="http://schemas.microsoft.com/office/powerpoint/2010/main" val="866507467"/>
              </p:ext>
            </p:extLst>
          </p:nvPr>
        </p:nvGraphicFramePr>
        <p:xfrm>
          <a:off x="251520" y="1340768"/>
          <a:ext cx="8286431" cy="5334000"/>
        </p:xfrm>
        <a:graphic>
          <a:graphicData uri="http://schemas.openxmlformats.org/drawingml/2006/table">
            <a:tbl>
              <a:tblPr firstRow="1" bandRow="1">
                <a:tableStyleId>{5C22544A-7EE6-4342-B048-85BDC9FD1C3A}</a:tableStyleId>
              </a:tblPr>
              <a:tblGrid>
                <a:gridCol w="1143533">
                  <a:extLst>
                    <a:ext uri="{9D8B030D-6E8A-4147-A177-3AD203B41FA5}">
                      <a16:colId xmlns:a16="http://schemas.microsoft.com/office/drawing/2014/main" val="20000"/>
                    </a:ext>
                  </a:extLst>
                </a:gridCol>
                <a:gridCol w="7142898">
                  <a:extLst>
                    <a:ext uri="{9D8B030D-6E8A-4147-A177-3AD203B41FA5}">
                      <a16:colId xmlns:a16="http://schemas.microsoft.com/office/drawing/2014/main" val="20001"/>
                    </a:ext>
                  </a:extLst>
                </a:gridCol>
              </a:tblGrid>
              <a:tr h="359482">
                <a:tc>
                  <a:txBody>
                    <a:bodyPr/>
                    <a:lstStyle/>
                    <a:p>
                      <a:r>
                        <a:rPr lang="en-US" sz="2000" b="1" dirty="0" smtClean="0"/>
                        <a:t>Step</a:t>
                      </a:r>
                      <a:endParaRPr lang="en-US" sz="2000" b="1" dirty="0"/>
                    </a:p>
                  </a:txBody>
                  <a:tcPr/>
                </a:tc>
                <a:tc>
                  <a:txBody>
                    <a:bodyPr/>
                    <a:lstStyle/>
                    <a:p>
                      <a:r>
                        <a:rPr lang="en-US" sz="2000" b="1" dirty="0" smtClean="0"/>
                        <a:t>Commands</a:t>
                      </a:r>
                      <a:endParaRPr lang="en-US" sz="2000" b="1" dirty="0"/>
                    </a:p>
                  </a:txBody>
                  <a:tcPr/>
                </a:tc>
                <a:extLst>
                  <a:ext uri="{0D108BD9-81ED-4DB2-BD59-A6C34878D82A}">
                    <a16:rowId xmlns:a16="http://schemas.microsoft.com/office/drawing/2014/main" val="10000"/>
                  </a:ext>
                </a:extLst>
              </a:tr>
              <a:tr h="569180">
                <a:tc>
                  <a:txBody>
                    <a:bodyPr/>
                    <a:lstStyle/>
                    <a:p>
                      <a:r>
                        <a:rPr lang="en-US" sz="1800" dirty="0" smtClean="0"/>
                        <a:t>1.</a:t>
                      </a:r>
                      <a:endParaRPr lang="en-US" sz="1800" dirty="0"/>
                    </a:p>
                  </a:txBody>
                  <a:tcPr/>
                </a:tc>
                <a:tc>
                  <a:txBody>
                    <a:bodyPr/>
                    <a:lstStyle/>
                    <a:p>
                      <a:r>
                        <a:rPr lang="en-US" sz="1800" kern="1200" baseline="0" dirty="0" smtClean="0">
                          <a:solidFill>
                            <a:schemeClr val="dk1"/>
                          </a:solidFill>
                          <a:latin typeface="+mn-lt"/>
                          <a:ea typeface="+mn-ea"/>
                          <a:cs typeface="+mn-cs"/>
                        </a:rPr>
                        <a:t>Enable DHCP snooping globally:</a:t>
                      </a:r>
                    </a:p>
                    <a:p>
                      <a:r>
                        <a:rPr lang="en-US" sz="1800" kern="1200" baseline="0" dirty="0" smtClean="0">
                          <a:solidFill>
                            <a:schemeClr val="dk1"/>
                          </a:solidFill>
                          <a:latin typeface="Courier New" pitchFamily="49" charset="0"/>
                          <a:ea typeface="+mn-ea"/>
                          <a:cs typeface="Courier New" pitchFamily="49" charset="0"/>
                        </a:rPr>
                        <a:t>Switch(config)# </a:t>
                      </a:r>
                      <a:r>
                        <a:rPr lang="en-US" sz="1800" b="1" kern="1200" baseline="0" dirty="0" smtClean="0">
                          <a:solidFill>
                            <a:schemeClr val="dk1"/>
                          </a:solidFill>
                          <a:latin typeface="Courier New" pitchFamily="49" charset="0"/>
                          <a:ea typeface="+mn-ea"/>
                          <a:cs typeface="Courier New" pitchFamily="49" charset="0"/>
                        </a:rPr>
                        <a:t>ip dhcp snooping</a:t>
                      </a:r>
                      <a:endParaRPr lang="en-US" sz="1800"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569180">
                <a:tc>
                  <a:txBody>
                    <a:bodyPr/>
                    <a:lstStyle/>
                    <a:p>
                      <a:r>
                        <a:rPr lang="en-US" sz="1800" dirty="0" smtClean="0"/>
                        <a:t>2.</a:t>
                      </a:r>
                      <a:endParaRPr lang="en-US" sz="1800" dirty="0"/>
                    </a:p>
                  </a:txBody>
                  <a:tcPr/>
                </a:tc>
                <a:tc>
                  <a:txBody>
                    <a:bodyPr/>
                    <a:lstStyle/>
                    <a:p>
                      <a:r>
                        <a:rPr lang="en-US" sz="1800" kern="1200" baseline="0" dirty="0" smtClean="0">
                          <a:solidFill>
                            <a:schemeClr val="dk1"/>
                          </a:solidFill>
                          <a:latin typeface="+mn-lt"/>
                          <a:ea typeface="+mn-ea"/>
                          <a:cs typeface="+mn-cs"/>
                        </a:rPr>
                        <a:t>Enable DHCP Option 82:</a:t>
                      </a:r>
                    </a:p>
                    <a:p>
                      <a:r>
                        <a:rPr lang="en-US" sz="1800" kern="1200" baseline="0" dirty="0" smtClean="0">
                          <a:solidFill>
                            <a:schemeClr val="dk1"/>
                          </a:solidFill>
                          <a:latin typeface="Courier New" pitchFamily="49" charset="0"/>
                          <a:ea typeface="+mn-ea"/>
                          <a:cs typeface="Courier New" pitchFamily="49" charset="0"/>
                        </a:rPr>
                        <a:t>Switch(config)# </a:t>
                      </a:r>
                      <a:r>
                        <a:rPr lang="en-US" sz="1800" b="1" kern="1200" baseline="0" dirty="0" smtClean="0">
                          <a:solidFill>
                            <a:schemeClr val="dk1"/>
                          </a:solidFill>
                          <a:latin typeface="Courier New" pitchFamily="49" charset="0"/>
                          <a:ea typeface="+mn-ea"/>
                          <a:cs typeface="Courier New" pitchFamily="49" charset="0"/>
                        </a:rPr>
                        <a:t>ip dhcp snooping information option</a:t>
                      </a:r>
                      <a:endParaRPr lang="en-US" sz="1800"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569180">
                <a:tc>
                  <a:txBody>
                    <a:bodyPr/>
                    <a:lstStyle/>
                    <a:p>
                      <a:r>
                        <a:rPr lang="en-US" sz="1800" dirty="0" smtClean="0"/>
                        <a:t>3.</a:t>
                      </a:r>
                      <a:endParaRPr lang="en-US" sz="1800" dirty="0"/>
                    </a:p>
                  </a:txBody>
                  <a:tcPr/>
                </a:tc>
                <a:tc>
                  <a:txBody>
                    <a:bodyPr/>
                    <a:lstStyle/>
                    <a:p>
                      <a:r>
                        <a:rPr lang="en-US" sz="1800" kern="1200" baseline="0" dirty="0" smtClean="0">
                          <a:solidFill>
                            <a:schemeClr val="dk1"/>
                          </a:solidFill>
                          <a:latin typeface="+mn-lt"/>
                          <a:ea typeface="+mn-ea"/>
                          <a:cs typeface="+mn-cs"/>
                        </a:rPr>
                        <a:t>Configure DHCP server </a:t>
                      </a:r>
                      <a:r>
                        <a:rPr lang="en-US" sz="1800" kern="1200" baseline="0" smtClean="0">
                          <a:solidFill>
                            <a:schemeClr val="dk1"/>
                          </a:solidFill>
                          <a:latin typeface="+mn-lt"/>
                          <a:ea typeface="+mn-ea"/>
                          <a:cs typeface="+mn-cs"/>
                        </a:rPr>
                        <a:t>interfaces or uplink </a:t>
                      </a:r>
                      <a:r>
                        <a:rPr lang="en-US" sz="1800" kern="1200" baseline="0" dirty="0" smtClean="0">
                          <a:solidFill>
                            <a:schemeClr val="dk1"/>
                          </a:solidFill>
                          <a:latin typeface="+mn-lt"/>
                          <a:ea typeface="+mn-ea"/>
                          <a:cs typeface="+mn-cs"/>
                        </a:rPr>
                        <a:t>ports as trusted:</a:t>
                      </a:r>
                    </a:p>
                    <a:p>
                      <a:r>
                        <a:rPr lang="en-US" sz="1800" kern="1200" baseline="0" dirty="0" smtClean="0">
                          <a:solidFill>
                            <a:schemeClr val="dk1"/>
                          </a:solidFill>
                          <a:latin typeface="Courier New" pitchFamily="49" charset="0"/>
                          <a:ea typeface="+mn-ea"/>
                          <a:cs typeface="Courier New" pitchFamily="49" charset="0"/>
                        </a:rPr>
                        <a:t>Switch(config-if)# </a:t>
                      </a:r>
                      <a:r>
                        <a:rPr lang="en-US" sz="1800" b="1" kern="1200" baseline="0" dirty="0" smtClean="0">
                          <a:solidFill>
                            <a:schemeClr val="dk1"/>
                          </a:solidFill>
                          <a:latin typeface="Courier New" pitchFamily="49" charset="0"/>
                          <a:ea typeface="+mn-ea"/>
                          <a:cs typeface="Courier New" pitchFamily="49" charset="0"/>
                        </a:rPr>
                        <a:t>ip dhcp snooping trust</a:t>
                      </a:r>
                      <a:endParaRPr lang="en-US" sz="1800"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817977">
                <a:tc>
                  <a:txBody>
                    <a:bodyPr/>
                    <a:lstStyle/>
                    <a:p>
                      <a:r>
                        <a:rPr lang="en-US" sz="1800" dirty="0" smtClean="0"/>
                        <a:t>4.</a:t>
                      </a:r>
                      <a:endParaRPr lang="en-US" sz="1800" dirty="0"/>
                    </a:p>
                  </a:txBody>
                  <a:tcPr/>
                </a:tc>
                <a:tc>
                  <a:txBody>
                    <a:bodyPr/>
                    <a:lstStyle/>
                    <a:p>
                      <a:r>
                        <a:rPr lang="en-US" sz="1800" kern="1200" baseline="0" dirty="0" smtClean="0">
                          <a:solidFill>
                            <a:schemeClr val="dk1"/>
                          </a:solidFill>
                          <a:latin typeface="+mn-lt"/>
                          <a:ea typeface="+mn-ea"/>
                          <a:cs typeface="+mn-cs"/>
                        </a:rPr>
                        <a:t>Configure the number of </a:t>
                      </a:r>
                      <a:r>
                        <a:rPr lang="en-US" sz="1800" kern="1200" baseline="0" smtClean="0">
                          <a:solidFill>
                            <a:schemeClr val="dk1"/>
                          </a:solidFill>
                          <a:latin typeface="+mn-lt"/>
                          <a:ea typeface="+mn-ea"/>
                          <a:cs typeface="+mn-cs"/>
                        </a:rPr>
                        <a:t>DHCP packets per </a:t>
                      </a:r>
                      <a:r>
                        <a:rPr lang="en-US" sz="1800" kern="1200" baseline="0" dirty="0" smtClean="0">
                          <a:solidFill>
                            <a:schemeClr val="dk1"/>
                          </a:solidFill>
                          <a:latin typeface="+mn-lt"/>
                          <a:ea typeface="+mn-ea"/>
                          <a:cs typeface="+mn-cs"/>
                        </a:rPr>
                        <a:t>second (pps) that are acceptable </a:t>
                      </a:r>
                      <a:r>
                        <a:rPr lang="en-US" sz="1800" kern="1200" baseline="0" smtClean="0">
                          <a:solidFill>
                            <a:schemeClr val="dk1"/>
                          </a:solidFill>
                          <a:latin typeface="+mn-lt"/>
                          <a:ea typeface="+mn-ea"/>
                          <a:cs typeface="+mn-cs"/>
                        </a:rPr>
                        <a:t>on the port</a:t>
                      </a:r>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Courier New" pitchFamily="49" charset="0"/>
                          <a:ea typeface="+mn-ea"/>
                          <a:cs typeface="Courier New" pitchFamily="49" charset="0"/>
                        </a:rPr>
                        <a:t>Switch(config-if)# </a:t>
                      </a:r>
                      <a:r>
                        <a:rPr lang="en-US" sz="1800" b="1" kern="1200" baseline="0" dirty="0" smtClean="0">
                          <a:solidFill>
                            <a:schemeClr val="dk1"/>
                          </a:solidFill>
                          <a:latin typeface="Courier New" pitchFamily="49" charset="0"/>
                          <a:ea typeface="+mn-ea"/>
                          <a:cs typeface="Courier New" pitchFamily="49" charset="0"/>
                        </a:rPr>
                        <a:t>ip dhcp snooping limit rate </a:t>
                      </a:r>
                      <a:r>
                        <a:rPr lang="en-US" sz="1800" b="0" i="1" kern="1200" baseline="0" dirty="0" smtClean="0">
                          <a:solidFill>
                            <a:schemeClr val="dk1"/>
                          </a:solidFill>
                          <a:latin typeface="Courier New" pitchFamily="49" charset="0"/>
                          <a:ea typeface="+mn-ea"/>
                          <a:cs typeface="Courier New" pitchFamily="49" charset="0"/>
                        </a:rPr>
                        <a:t>rate</a:t>
                      </a:r>
                      <a:endParaRPr lang="en-US" sz="1800" b="0" dirty="0">
                        <a:latin typeface="Courier New" pitchFamily="49" charset="0"/>
                        <a:cs typeface="Courier New" pitchFamily="49" charset="0"/>
                      </a:endParaRPr>
                    </a:p>
                  </a:txBody>
                  <a:tcPr/>
                </a:tc>
                <a:extLst>
                  <a:ext uri="{0D108BD9-81ED-4DB2-BD59-A6C34878D82A}">
                    <a16:rowId xmlns:a16="http://schemas.microsoft.com/office/drawing/2014/main" val="10004"/>
                  </a:ext>
                </a:extLst>
              </a:tr>
              <a:tr h="569180">
                <a:tc>
                  <a:txBody>
                    <a:bodyPr/>
                    <a:lstStyle/>
                    <a:p>
                      <a:r>
                        <a:rPr lang="en-US" sz="1800" dirty="0" smtClean="0"/>
                        <a:t>5.</a:t>
                      </a:r>
                      <a:endParaRPr lang="en-US" sz="1800" dirty="0"/>
                    </a:p>
                  </a:txBody>
                  <a:tcPr/>
                </a:tc>
                <a:tc>
                  <a:txBody>
                    <a:bodyPr/>
                    <a:lstStyle/>
                    <a:p>
                      <a:r>
                        <a:rPr lang="en-US" sz="1800" kern="1200" baseline="0" dirty="0" smtClean="0">
                          <a:solidFill>
                            <a:schemeClr val="dk1"/>
                          </a:solidFill>
                          <a:latin typeface="+mn-lt"/>
                          <a:ea typeface="+mn-ea"/>
                          <a:cs typeface="+mn-cs"/>
                        </a:rPr>
                        <a:t>Enable DHCP snooping </a:t>
                      </a:r>
                      <a:r>
                        <a:rPr lang="en-US" sz="1800" kern="1200" baseline="0" smtClean="0">
                          <a:solidFill>
                            <a:schemeClr val="dk1"/>
                          </a:solidFill>
                          <a:latin typeface="+mn-lt"/>
                          <a:ea typeface="+mn-ea"/>
                          <a:cs typeface="+mn-cs"/>
                        </a:rPr>
                        <a:t>on specific VLANs</a:t>
                      </a:r>
                      <a:r>
                        <a:rPr lang="en-US" sz="1800" kern="1200" baseline="0" dirty="0" smtClean="0">
                          <a:solidFill>
                            <a:schemeClr val="dk1"/>
                          </a:solidFill>
                          <a:latin typeface="+mn-lt"/>
                          <a:ea typeface="+mn-ea"/>
                          <a:cs typeface="+mn-cs"/>
                        </a:rPr>
                        <a:t>:</a:t>
                      </a:r>
                    </a:p>
                    <a:p>
                      <a:r>
                        <a:rPr lang="en-US" sz="1800" kern="1200" baseline="0" dirty="0" smtClean="0">
                          <a:solidFill>
                            <a:schemeClr val="dk1"/>
                          </a:solidFill>
                          <a:latin typeface="Courier New" pitchFamily="49" charset="0"/>
                          <a:ea typeface="+mn-ea"/>
                          <a:cs typeface="Courier New" pitchFamily="49" charset="0"/>
                        </a:rPr>
                        <a:t>Switch(config)# </a:t>
                      </a:r>
                      <a:r>
                        <a:rPr lang="en-US" sz="1800" b="1" kern="1200" baseline="0" dirty="0" smtClean="0">
                          <a:solidFill>
                            <a:schemeClr val="dk1"/>
                          </a:solidFill>
                          <a:latin typeface="Courier New" pitchFamily="49" charset="0"/>
                          <a:ea typeface="+mn-ea"/>
                          <a:cs typeface="Courier New" pitchFamily="49" charset="0"/>
                        </a:rPr>
                        <a:t>ip dhcp snooping vlan </a:t>
                      </a:r>
                      <a:r>
                        <a:rPr lang="en-US" sz="1800" b="0" i="1" kern="1200" baseline="0" dirty="0" smtClean="0">
                          <a:solidFill>
                            <a:schemeClr val="dk1"/>
                          </a:solidFill>
                          <a:latin typeface="Courier New" pitchFamily="49" charset="0"/>
                          <a:ea typeface="+mn-ea"/>
                          <a:cs typeface="Courier New" pitchFamily="49" charset="0"/>
                        </a:rPr>
                        <a:t>number</a:t>
                      </a:r>
                      <a:r>
                        <a:rPr lang="en-US" sz="1800" b="1" i="1" kern="1200" baseline="0" dirty="0" smtClean="0">
                          <a:solidFill>
                            <a:schemeClr val="dk1"/>
                          </a:solidFill>
                          <a:latin typeface="Courier New" pitchFamily="49" charset="0"/>
                          <a:ea typeface="+mn-ea"/>
                          <a:cs typeface="Courier New" pitchFamily="49" charset="0"/>
                        </a:rPr>
                        <a:t> </a:t>
                      </a:r>
                      <a:r>
                        <a:rPr lang="en-US" sz="1800" b="1" i="0" kern="1200" baseline="0" dirty="0" smtClean="0">
                          <a:solidFill>
                            <a:schemeClr val="dk1"/>
                          </a:solidFill>
                          <a:latin typeface="Courier New" pitchFamily="49" charset="0"/>
                          <a:ea typeface="+mn-ea"/>
                          <a:cs typeface="Courier New" pitchFamily="49" charset="0"/>
                        </a:rPr>
                        <a:t>[</a:t>
                      </a:r>
                      <a:r>
                        <a:rPr lang="en-US" sz="1800" b="0" i="1" kern="1200" baseline="0" dirty="0" smtClean="0">
                          <a:solidFill>
                            <a:schemeClr val="dk1"/>
                          </a:solidFill>
                          <a:latin typeface="Courier New" pitchFamily="49" charset="0"/>
                          <a:ea typeface="+mn-ea"/>
                          <a:cs typeface="Courier New" pitchFamily="49" charset="0"/>
                        </a:rPr>
                        <a:t>number</a:t>
                      </a:r>
                      <a:r>
                        <a:rPr lang="en-US" sz="1800" b="1" i="0" kern="1200" baseline="0" dirty="0" smtClean="0">
                          <a:solidFill>
                            <a:schemeClr val="dk1"/>
                          </a:solidFill>
                          <a:latin typeface="Courier New" pitchFamily="49" charset="0"/>
                          <a:ea typeface="+mn-ea"/>
                          <a:cs typeface="Courier New" pitchFamily="49" charset="0"/>
                        </a:rPr>
                        <a:t>]</a:t>
                      </a:r>
                      <a:endParaRPr lang="en-US" sz="1800" i="0" dirty="0">
                        <a:latin typeface="Courier New" pitchFamily="49" charset="0"/>
                        <a:cs typeface="Courier New" pitchFamily="49" charset="0"/>
                      </a:endParaRPr>
                    </a:p>
                  </a:txBody>
                  <a:tcPr/>
                </a:tc>
                <a:extLst>
                  <a:ext uri="{0D108BD9-81ED-4DB2-BD59-A6C34878D82A}">
                    <a16:rowId xmlns:a16="http://schemas.microsoft.com/office/drawing/2014/main" val="10005"/>
                  </a:ext>
                </a:extLst>
              </a:tr>
              <a:tr h="569180">
                <a:tc>
                  <a:txBody>
                    <a:bodyPr/>
                    <a:lstStyle/>
                    <a:p>
                      <a:r>
                        <a:rPr lang="en-US" sz="1800" dirty="0" smtClean="0"/>
                        <a:t>6.</a:t>
                      </a:r>
                      <a:endParaRPr lang="en-US" sz="1800" dirty="0"/>
                    </a:p>
                  </a:txBody>
                  <a:tcPr/>
                </a:tc>
                <a:tc>
                  <a:txBody>
                    <a:bodyPr/>
                    <a:lstStyle/>
                    <a:p>
                      <a:r>
                        <a:rPr lang="en-US" sz="1800" kern="1200" baseline="0" dirty="0" smtClean="0">
                          <a:solidFill>
                            <a:schemeClr val="dk1"/>
                          </a:solidFill>
                          <a:latin typeface="+mn-lt"/>
                          <a:ea typeface="+mn-ea"/>
                          <a:cs typeface="+mn-cs"/>
                        </a:rPr>
                        <a:t>Verify the configuration:</a:t>
                      </a:r>
                    </a:p>
                    <a:p>
                      <a:r>
                        <a:rPr lang="en-US" sz="1800" kern="1200" baseline="0" dirty="0" smtClean="0">
                          <a:solidFill>
                            <a:schemeClr val="dk1"/>
                          </a:solidFill>
                          <a:latin typeface="Courier New" pitchFamily="49" charset="0"/>
                          <a:ea typeface="+mn-ea"/>
                          <a:cs typeface="Courier New" pitchFamily="49" charset="0"/>
                        </a:rPr>
                        <a:t>Switch# </a:t>
                      </a:r>
                      <a:r>
                        <a:rPr lang="en-US" sz="1800" b="1" kern="1200" baseline="0" dirty="0" smtClean="0">
                          <a:solidFill>
                            <a:schemeClr val="dk1"/>
                          </a:solidFill>
                          <a:latin typeface="Courier New" pitchFamily="49" charset="0"/>
                          <a:ea typeface="+mn-ea"/>
                          <a:cs typeface="Courier New" pitchFamily="49" charset="0"/>
                        </a:rPr>
                        <a:t>show ip dhcp snooping</a:t>
                      </a:r>
                      <a:endParaRPr lang="en-US" sz="1800" dirty="0">
                        <a:latin typeface="Courier New" pitchFamily="49" charset="0"/>
                        <a:cs typeface="Courier New" pitchFamily="49"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298833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21700" cy="549021"/>
          </a:xfrm>
        </p:spPr>
        <p:txBody>
          <a:bodyPr>
            <a:noAutofit/>
          </a:bodyPr>
          <a:lstStyle/>
          <a:p>
            <a:r>
              <a:rPr lang="en-US" dirty="0" smtClean="0"/>
              <a:t>DHCP Snooping Configuration Example</a:t>
            </a:r>
            <a:endParaRPr lang="en-US" dirty="0"/>
          </a:p>
        </p:txBody>
      </p:sp>
      <p:sp>
        <p:nvSpPr>
          <p:cNvPr id="8" name="Content Placeholder 7"/>
          <p:cNvSpPr>
            <a:spLocks noGrp="1"/>
          </p:cNvSpPr>
          <p:nvPr>
            <p:ph sz="quarter" idx="11"/>
          </p:nvPr>
        </p:nvSpPr>
        <p:spPr>
          <a:xfrm>
            <a:off x="251520" y="3861048"/>
            <a:ext cx="8520113" cy="2898398"/>
          </a:xfrm>
        </p:spPr>
        <p:txBody>
          <a:bodyPr/>
          <a:lstStyle/>
          <a:p>
            <a:r>
              <a:rPr lang="en-US" dirty="0" smtClean="0"/>
              <a:t>switch(</a:t>
            </a:r>
            <a:r>
              <a:rPr lang="en-US" dirty="0" err="1" smtClean="0"/>
              <a:t>config</a:t>
            </a:r>
            <a:r>
              <a:rPr lang="en-US" dirty="0" smtClean="0"/>
              <a:t>)# </a:t>
            </a:r>
            <a:r>
              <a:rPr lang="en-US" b="1" dirty="0" err="1" smtClean="0"/>
              <a:t>ip</a:t>
            </a:r>
            <a:r>
              <a:rPr lang="en-US" b="1" dirty="0" smtClean="0"/>
              <a:t> </a:t>
            </a:r>
            <a:r>
              <a:rPr lang="en-US" b="1" dirty="0" err="1" smtClean="0"/>
              <a:t>dhcp</a:t>
            </a:r>
            <a:r>
              <a:rPr lang="en-US" b="1" dirty="0" smtClean="0"/>
              <a:t> snooping</a:t>
            </a:r>
          </a:p>
          <a:p>
            <a:r>
              <a:rPr lang="en-US" dirty="0" smtClean="0"/>
              <a:t>switch(</a:t>
            </a:r>
            <a:r>
              <a:rPr lang="en-US" dirty="0" err="1" smtClean="0"/>
              <a:t>config</a:t>
            </a:r>
            <a:r>
              <a:rPr lang="en-US" dirty="0" smtClean="0"/>
              <a:t>)# </a:t>
            </a:r>
            <a:r>
              <a:rPr lang="en-US" b="1" dirty="0" err="1" smtClean="0"/>
              <a:t>ip</a:t>
            </a:r>
            <a:r>
              <a:rPr lang="en-US" b="1" dirty="0" smtClean="0"/>
              <a:t> </a:t>
            </a:r>
            <a:r>
              <a:rPr lang="en-US" b="1" dirty="0" err="1" smtClean="0"/>
              <a:t>dhcp</a:t>
            </a:r>
            <a:r>
              <a:rPr lang="en-US" b="1" dirty="0" smtClean="0"/>
              <a:t> snooping information option</a:t>
            </a:r>
          </a:p>
          <a:p>
            <a:r>
              <a:rPr lang="en-US" dirty="0" smtClean="0"/>
              <a:t>switch(</a:t>
            </a:r>
            <a:r>
              <a:rPr lang="en-US" dirty="0" err="1" smtClean="0"/>
              <a:t>config</a:t>
            </a:r>
            <a:r>
              <a:rPr lang="en-US" dirty="0" smtClean="0"/>
              <a:t>)# </a:t>
            </a:r>
            <a:r>
              <a:rPr lang="en-US" b="1" dirty="0" err="1" smtClean="0"/>
              <a:t>ip</a:t>
            </a:r>
            <a:r>
              <a:rPr lang="en-US" b="1" dirty="0" smtClean="0"/>
              <a:t> </a:t>
            </a:r>
            <a:r>
              <a:rPr lang="en-US" b="1" dirty="0" err="1" smtClean="0"/>
              <a:t>dhcp</a:t>
            </a:r>
            <a:r>
              <a:rPr lang="en-US" b="1" dirty="0" smtClean="0"/>
              <a:t> snooping </a:t>
            </a:r>
            <a:r>
              <a:rPr lang="en-US" b="1" dirty="0" err="1" smtClean="0"/>
              <a:t>vlan</a:t>
            </a:r>
            <a:r>
              <a:rPr lang="en-US" b="1" dirty="0" smtClean="0"/>
              <a:t> 10,20</a:t>
            </a:r>
          </a:p>
          <a:p>
            <a:r>
              <a:rPr lang="en-US" dirty="0" smtClean="0"/>
              <a:t>switch(</a:t>
            </a:r>
            <a:r>
              <a:rPr lang="en-US" dirty="0" err="1" smtClean="0"/>
              <a:t>config</a:t>
            </a:r>
            <a:r>
              <a:rPr lang="en-US" dirty="0" smtClean="0"/>
              <a:t>)# </a:t>
            </a:r>
            <a:r>
              <a:rPr lang="en-US" b="1" dirty="0" smtClean="0"/>
              <a:t>interface </a:t>
            </a:r>
            <a:r>
              <a:rPr lang="en-US" b="1" dirty="0" err="1" smtClean="0"/>
              <a:t>fastethernet</a:t>
            </a:r>
            <a:r>
              <a:rPr lang="en-US" b="1" dirty="0" smtClean="0"/>
              <a:t> 0/1</a:t>
            </a:r>
          </a:p>
          <a:p>
            <a:r>
              <a:rPr lang="en-US" dirty="0" smtClean="0"/>
              <a:t>switch(</a:t>
            </a:r>
            <a:r>
              <a:rPr lang="en-US" dirty="0" err="1" smtClean="0"/>
              <a:t>config</a:t>
            </a:r>
            <a:r>
              <a:rPr lang="en-US" dirty="0" smtClean="0"/>
              <a:t>-if)# </a:t>
            </a:r>
            <a:r>
              <a:rPr lang="en-US" b="1" dirty="0" smtClean="0"/>
              <a:t>description Access Port</a:t>
            </a:r>
          </a:p>
          <a:p>
            <a:r>
              <a:rPr lang="en-US" dirty="0" smtClean="0"/>
              <a:t>switch(</a:t>
            </a:r>
            <a:r>
              <a:rPr lang="en-US" dirty="0" err="1" smtClean="0"/>
              <a:t>config</a:t>
            </a:r>
            <a:r>
              <a:rPr lang="en-US" dirty="0" smtClean="0"/>
              <a:t>-if)# </a:t>
            </a:r>
            <a:r>
              <a:rPr lang="en-US" b="1" dirty="0" err="1" smtClean="0"/>
              <a:t>ip</a:t>
            </a:r>
            <a:r>
              <a:rPr lang="en-US" b="1" dirty="0" smtClean="0"/>
              <a:t> </a:t>
            </a:r>
            <a:r>
              <a:rPr lang="en-US" b="1" dirty="0" err="1" smtClean="0"/>
              <a:t>dhcp</a:t>
            </a:r>
            <a:r>
              <a:rPr lang="en-US" b="1" dirty="0" smtClean="0"/>
              <a:t> limit rate 5</a:t>
            </a:r>
          </a:p>
          <a:p>
            <a:r>
              <a:rPr lang="en-US" dirty="0" smtClean="0"/>
              <a:t>switch(</a:t>
            </a:r>
            <a:r>
              <a:rPr lang="en-US" dirty="0" err="1" smtClean="0"/>
              <a:t>config</a:t>
            </a:r>
            <a:r>
              <a:rPr lang="en-US" dirty="0" smtClean="0"/>
              <a:t>)# </a:t>
            </a:r>
            <a:r>
              <a:rPr lang="en-US" b="1" dirty="0" smtClean="0"/>
              <a:t>interface </a:t>
            </a:r>
            <a:r>
              <a:rPr lang="en-US" b="1" dirty="0" err="1" smtClean="0"/>
              <a:t>fastethernet</a:t>
            </a:r>
            <a:r>
              <a:rPr lang="en-US" b="1" dirty="0" smtClean="0"/>
              <a:t> 0/24</a:t>
            </a:r>
          </a:p>
          <a:p>
            <a:r>
              <a:rPr lang="en-US" dirty="0" smtClean="0"/>
              <a:t>switch(</a:t>
            </a:r>
            <a:r>
              <a:rPr lang="en-US" dirty="0" err="1" smtClean="0"/>
              <a:t>config</a:t>
            </a:r>
            <a:r>
              <a:rPr lang="en-US" dirty="0" smtClean="0"/>
              <a:t>-if)# </a:t>
            </a:r>
            <a:r>
              <a:rPr lang="en-US" b="1" dirty="0" smtClean="0"/>
              <a:t>description Uplink</a:t>
            </a:r>
          </a:p>
          <a:p>
            <a:r>
              <a:rPr lang="en-US" dirty="0" smtClean="0"/>
              <a:t>switch(</a:t>
            </a:r>
            <a:r>
              <a:rPr lang="en-US" dirty="0" err="1" smtClean="0"/>
              <a:t>config</a:t>
            </a:r>
            <a:r>
              <a:rPr lang="en-US" dirty="0" smtClean="0"/>
              <a:t>-if)# </a:t>
            </a:r>
            <a:r>
              <a:rPr lang="en-US" b="1" dirty="0" err="1" smtClean="0"/>
              <a:t>switchport</a:t>
            </a:r>
            <a:r>
              <a:rPr lang="en-US" b="1" dirty="0" smtClean="0"/>
              <a:t> mode trunk</a:t>
            </a:r>
          </a:p>
          <a:p>
            <a:r>
              <a:rPr lang="en-US" dirty="0" smtClean="0"/>
              <a:t>switch(</a:t>
            </a:r>
            <a:r>
              <a:rPr lang="en-US" dirty="0" err="1" smtClean="0"/>
              <a:t>config</a:t>
            </a:r>
            <a:r>
              <a:rPr lang="en-US" dirty="0" smtClean="0"/>
              <a:t>-if)# </a:t>
            </a:r>
            <a:r>
              <a:rPr lang="en-US" b="1" dirty="0" err="1" smtClean="0"/>
              <a:t>switchport</a:t>
            </a:r>
            <a:r>
              <a:rPr lang="en-US" b="1" dirty="0" smtClean="0"/>
              <a:t> trunk allowed </a:t>
            </a:r>
            <a:r>
              <a:rPr lang="en-US" b="1" dirty="0" err="1" smtClean="0"/>
              <a:t>vlan</a:t>
            </a:r>
            <a:r>
              <a:rPr lang="en-US" b="1" dirty="0" smtClean="0"/>
              <a:t> 10,20</a:t>
            </a:r>
          </a:p>
          <a:p>
            <a:r>
              <a:rPr lang="en-US" dirty="0" smtClean="0"/>
              <a:t>switch(</a:t>
            </a:r>
            <a:r>
              <a:rPr lang="en-US" dirty="0" err="1" smtClean="0"/>
              <a:t>config</a:t>
            </a:r>
            <a:r>
              <a:rPr lang="en-US" dirty="0" smtClean="0"/>
              <a:t>-if)# </a:t>
            </a:r>
            <a:r>
              <a:rPr lang="en-US" b="1" dirty="0" err="1" smtClean="0"/>
              <a:t>ip</a:t>
            </a:r>
            <a:r>
              <a:rPr lang="en-US" b="1" dirty="0" smtClean="0"/>
              <a:t> </a:t>
            </a:r>
            <a:r>
              <a:rPr lang="en-US" b="1" dirty="0" err="1" smtClean="0"/>
              <a:t>dhcp</a:t>
            </a:r>
            <a:r>
              <a:rPr lang="en-US" b="1" dirty="0" smtClean="0"/>
              <a:t> snooping trust</a:t>
            </a:r>
          </a:p>
        </p:txBody>
      </p:sp>
      <p:pic>
        <p:nvPicPr>
          <p:cNvPr id="9" name="Content Placeholder 8" descr="DHCP Snooping Configuration Example.jpg"/>
          <p:cNvPicPr>
            <a:picLocks noGrp="1" noChangeAspect="1"/>
          </p:cNvPicPr>
          <p:nvPr>
            <p:ph idx="10"/>
          </p:nvPr>
        </p:nvPicPr>
        <p:blipFill>
          <a:blip r:embed="rId3" cstate="print"/>
          <a:stretch>
            <a:fillRect/>
          </a:stretch>
        </p:blipFill>
        <p:spPr>
          <a:xfrm>
            <a:off x="3419872" y="1196752"/>
            <a:ext cx="2208881" cy="2449513"/>
          </a:xfrm>
          <a:prstGeom prst="rect">
            <a:avLst/>
          </a:prstGeom>
        </p:spPr>
      </p:pic>
    </p:spTree>
    <p:extLst>
      <p:ext uri="{BB962C8B-B14F-4D97-AF65-F5344CB8AC3E}">
        <p14:creationId xmlns:p14="http://schemas.microsoft.com/office/powerpoint/2010/main" val="21452764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smtClean="0"/>
              <a:t>DHCP Snooping – Relay Requests</a:t>
            </a:r>
            <a:endParaRPr lang="en-AU" dirty="0"/>
          </a:p>
        </p:txBody>
      </p:sp>
      <p:sp>
        <p:nvSpPr>
          <p:cNvPr id="3" name="Content Placeholder 2"/>
          <p:cNvSpPr>
            <a:spLocks noGrp="1"/>
          </p:cNvSpPr>
          <p:nvPr>
            <p:ph idx="10"/>
          </p:nvPr>
        </p:nvSpPr>
        <p:spPr>
          <a:xfrm>
            <a:off x="323528" y="1196752"/>
            <a:ext cx="8520354" cy="5421562"/>
          </a:xfrm>
        </p:spPr>
        <p:txBody>
          <a:bodyPr/>
          <a:lstStyle/>
          <a:p>
            <a:r>
              <a:rPr lang="en-US" dirty="0" smtClean="0"/>
              <a:t>By default switches that relay DHCP requests will insert option-82 information.</a:t>
            </a:r>
          </a:p>
          <a:p>
            <a:r>
              <a:rPr lang="en-US" dirty="0" smtClean="0"/>
              <a:t>A switch that receives a DHCP frame that has option-82 information on an untrusted interface will drop the frame.</a:t>
            </a:r>
          </a:p>
          <a:p>
            <a:r>
              <a:rPr lang="en-US" dirty="0" smtClean="0"/>
              <a:t>Either need to enable DHCP snooping on the distribution layer switches, trusting the links to the access layer switches, OR</a:t>
            </a:r>
          </a:p>
          <a:p>
            <a:r>
              <a:rPr lang="en-US" dirty="0" smtClean="0"/>
              <a:t>Use the </a:t>
            </a:r>
            <a:r>
              <a:rPr lang="en-US" b="1" dirty="0" err="1" smtClean="0"/>
              <a:t>ip</a:t>
            </a:r>
            <a:r>
              <a:rPr lang="en-US" b="1" dirty="0" smtClean="0"/>
              <a:t> </a:t>
            </a:r>
            <a:r>
              <a:rPr lang="en-US" b="1" dirty="0" err="1" smtClean="0"/>
              <a:t>dhcp</a:t>
            </a:r>
            <a:r>
              <a:rPr lang="en-US" b="1" dirty="0" smtClean="0"/>
              <a:t> relay information trust-all </a:t>
            </a:r>
            <a:r>
              <a:rPr lang="en-US" dirty="0" smtClean="0"/>
              <a:t>on the distribution layer switches, without the need to enable DHCP snooping.</a:t>
            </a:r>
            <a:endParaRPr lang="en-AU" dirty="0"/>
          </a:p>
        </p:txBody>
      </p:sp>
    </p:spTree>
    <p:extLst>
      <p:ext uri="{BB962C8B-B14F-4D97-AF65-F5344CB8AC3E}">
        <p14:creationId xmlns:p14="http://schemas.microsoft.com/office/powerpoint/2010/main" val="340648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32159" cy="549021"/>
          </a:xfrm>
        </p:spPr>
        <p:txBody>
          <a:bodyPr>
            <a:noAutofit/>
          </a:bodyPr>
          <a:lstStyle/>
          <a:p>
            <a:r>
              <a:rPr lang="en-US" dirty="0" smtClean="0"/>
              <a:t>Verifying the DHCP Snooping Configuration</a:t>
            </a:r>
            <a:endParaRPr lang="en-US" dirty="0"/>
          </a:p>
        </p:txBody>
      </p:sp>
      <p:sp>
        <p:nvSpPr>
          <p:cNvPr id="8" name="Content Placeholder 7"/>
          <p:cNvSpPr>
            <a:spLocks noGrp="1"/>
          </p:cNvSpPr>
          <p:nvPr>
            <p:ph type="body" sz="quarter" idx="10"/>
          </p:nvPr>
        </p:nvSpPr>
        <p:spPr>
          <a:xfrm>
            <a:off x="395536" y="1124744"/>
            <a:ext cx="8531114" cy="5256584"/>
          </a:xfrm>
        </p:spPr>
        <p:txBody>
          <a:bodyPr/>
          <a:lstStyle/>
          <a:p>
            <a:r>
              <a:rPr lang="en-US" sz="1800" dirty="0">
                <a:latin typeface="+mn-lt"/>
              </a:rPr>
              <a:t>To verify the DHCP snooping configuration, use the </a:t>
            </a:r>
            <a:r>
              <a:rPr lang="en-US" sz="1800" b="1" dirty="0">
                <a:latin typeface="+mn-lt"/>
              </a:rPr>
              <a:t>show </a:t>
            </a:r>
            <a:r>
              <a:rPr lang="en-US" sz="1800" b="1" dirty="0" err="1">
                <a:latin typeface="+mn-lt"/>
              </a:rPr>
              <a:t>ip</a:t>
            </a:r>
            <a:r>
              <a:rPr lang="en-US" sz="1800" b="1" dirty="0">
                <a:latin typeface="+mn-lt"/>
              </a:rPr>
              <a:t> </a:t>
            </a:r>
            <a:r>
              <a:rPr lang="en-US" sz="1800" b="1" dirty="0" err="1">
                <a:latin typeface="+mn-lt"/>
              </a:rPr>
              <a:t>dhcp</a:t>
            </a:r>
            <a:r>
              <a:rPr lang="en-US" sz="1800" b="1" dirty="0">
                <a:latin typeface="+mn-lt"/>
              </a:rPr>
              <a:t> snooping</a:t>
            </a:r>
            <a:r>
              <a:rPr lang="en-US" sz="1800" dirty="0">
                <a:latin typeface="+mn-lt"/>
              </a:rPr>
              <a:t> </a:t>
            </a:r>
            <a:r>
              <a:rPr lang="en-US" sz="1800" dirty="0" smtClean="0">
                <a:latin typeface="+mn-lt"/>
              </a:rPr>
              <a:t>command:</a:t>
            </a:r>
          </a:p>
          <a:p>
            <a:endParaRPr lang="en-US" dirty="0"/>
          </a:p>
          <a:p>
            <a:endParaRPr lang="en-US" dirty="0" smtClean="0"/>
          </a:p>
          <a:p>
            <a:r>
              <a:rPr lang="en-US" dirty="0" smtClean="0"/>
              <a:t>switch# </a:t>
            </a:r>
            <a:r>
              <a:rPr lang="en-US" b="1" dirty="0" smtClean="0"/>
              <a:t>show </a:t>
            </a:r>
            <a:r>
              <a:rPr lang="en-US" b="1" dirty="0" err="1" smtClean="0"/>
              <a:t>ip</a:t>
            </a:r>
            <a:r>
              <a:rPr lang="en-US" b="1" dirty="0" smtClean="0"/>
              <a:t> </a:t>
            </a:r>
            <a:r>
              <a:rPr lang="en-US" b="1" dirty="0" err="1" smtClean="0"/>
              <a:t>dhcp</a:t>
            </a:r>
            <a:r>
              <a:rPr lang="en-US" b="1" dirty="0" smtClean="0"/>
              <a:t> snooping</a:t>
            </a:r>
          </a:p>
          <a:p>
            <a:r>
              <a:rPr lang="en-US" dirty="0" smtClean="0"/>
              <a:t>Switch DHCP snooping is </a:t>
            </a:r>
            <a:r>
              <a:rPr lang="en-US" dirty="0" smtClean="0">
                <a:solidFill>
                  <a:srgbClr val="FF0000"/>
                </a:solidFill>
              </a:rPr>
              <a:t>enabled</a:t>
            </a:r>
          </a:p>
          <a:p>
            <a:r>
              <a:rPr lang="en-US" dirty="0" smtClean="0"/>
              <a:t>DHCP snooping is configured on following VLANs:</a:t>
            </a:r>
          </a:p>
          <a:p>
            <a:r>
              <a:rPr lang="en-US" dirty="0" smtClean="0">
                <a:solidFill>
                  <a:srgbClr val="FF0000"/>
                </a:solidFill>
              </a:rPr>
              <a:t>10,20</a:t>
            </a:r>
          </a:p>
          <a:p>
            <a:r>
              <a:rPr lang="en-US" dirty="0" smtClean="0"/>
              <a:t>DHCP snooping is operational on following VLANs:</a:t>
            </a:r>
          </a:p>
          <a:p>
            <a:r>
              <a:rPr lang="en-US" dirty="0" smtClean="0">
                <a:solidFill>
                  <a:srgbClr val="FF0000"/>
                </a:solidFill>
              </a:rPr>
              <a:t>10,20</a:t>
            </a:r>
          </a:p>
          <a:p>
            <a:r>
              <a:rPr lang="en-US" dirty="0" smtClean="0"/>
              <a:t>DHCP snooping is configured on the following L3 Interfaces:</a:t>
            </a:r>
          </a:p>
          <a:p>
            <a:r>
              <a:rPr lang="en-US" dirty="0" smtClean="0"/>
              <a:t>Insertion of option 82 is </a:t>
            </a:r>
            <a:r>
              <a:rPr lang="en-US" dirty="0" smtClean="0">
                <a:solidFill>
                  <a:srgbClr val="FF0000"/>
                </a:solidFill>
              </a:rPr>
              <a:t>enabled</a:t>
            </a:r>
          </a:p>
          <a:p>
            <a:r>
              <a:rPr lang="en-US" dirty="0" smtClean="0"/>
              <a:t>circuit-id default format: </a:t>
            </a:r>
            <a:r>
              <a:rPr lang="en-US" dirty="0" err="1" smtClean="0"/>
              <a:t>vlan</a:t>
            </a:r>
            <a:r>
              <a:rPr lang="en-US" dirty="0" smtClean="0"/>
              <a:t>-mod-port</a:t>
            </a:r>
          </a:p>
          <a:p>
            <a:r>
              <a:rPr lang="en-US" dirty="0" smtClean="0"/>
              <a:t>remote-id: 001a.e372.ab00 (MAC)</a:t>
            </a:r>
          </a:p>
          <a:p>
            <a:r>
              <a:rPr lang="en-US" dirty="0" smtClean="0"/>
              <a:t>Option 82 on untrusted port is not allowed</a:t>
            </a:r>
          </a:p>
          <a:p>
            <a:r>
              <a:rPr lang="en-US" dirty="0" smtClean="0"/>
              <a:t>Verification of </a:t>
            </a:r>
            <a:r>
              <a:rPr lang="en-US" dirty="0" err="1" smtClean="0"/>
              <a:t>hwaddr</a:t>
            </a:r>
            <a:r>
              <a:rPr lang="en-US" dirty="0" smtClean="0"/>
              <a:t> field is enabled</a:t>
            </a:r>
          </a:p>
          <a:p>
            <a:r>
              <a:rPr lang="en-US" dirty="0" smtClean="0"/>
              <a:t>Verification of </a:t>
            </a:r>
            <a:r>
              <a:rPr lang="en-US" dirty="0" err="1" smtClean="0"/>
              <a:t>giaddr</a:t>
            </a:r>
            <a:r>
              <a:rPr lang="en-US" dirty="0" smtClean="0"/>
              <a:t> field is enabled</a:t>
            </a:r>
          </a:p>
          <a:p>
            <a:r>
              <a:rPr lang="en-US" dirty="0" smtClean="0"/>
              <a:t>DHCP snooping trust/rate is configured on the following Interfaces:</a:t>
            </a:r>
          </a:p>
          <a:p>
            <a:endParaRPr lang="en-US" dirty="0" smtClean="0"/>
          </a:p>
          <a:p>
            <a:r>
              <a:rPr lang="en-US" dirty="0" smtClean="0"/>
              <a:t>Interface 	 </a:t>
            </a:r>
            <a:r>
              <a:rPr lang="en-US" dirty="0" smtClean="0"/>
              <a:t>Trusted  </a:t>
            </a:r>
            <a:r>
              <a:rPr lang="en-US" dirty="0" smtClean="0"/>
              <a:t>Allow option     Rate limit (</a:t>
            </a:r>
            <a:r>
              <a:rPr lang="en-US" dirty="0" err="1" smtClean="0"/>
              <a:t>pps</a:t>
            </a:r>
            <a:r>
              <a:rPr lang="en-US" dirty="0" smtClean="0"/>
              <a:t>)</a:t>
            </a:r>
          </a:p>
          <a:p>
            <a:r>
              <a:rPr lang="en-US" dirty="0" smtClean="0"/>
              <a:t>----------------  -------  -------------    ---------------</a:t>
            </a:r>
          </a:p>
          <a:p>
            <a:r>
              <a:rPr lang="en-US" dirty="0" smtClean="0"/>
              <a:t>FastEthernet0/1   </a:t>
            </a:r>
            <a:r>
              <a:rPr lang="en-US" dirty="0" smtClean="0">
                <a:solidFill>
                  <a:srgbClr val="FF0000"/>
                </a:solidFill>
              </a:rPr>
              <a:t>no 	</a:t>
            </a:r>
            <a:r>
              <a:rPr lang="en-US" dirty="0" smtClean="0">
                <a:solidFill>
                  <a:srgbClr val="FF0000"/>
                </a:solidFill>
              </a:rPr>
              <a:t>  </a:t>
            </a:r>
            <a:r>
              <a:rPr lang="en-US" dirty="0" smtClean="0">
                <a:solidFill>
                  <a:srgbClr val="FF0000"/>
                </a:solidFill>
              </a:rPr>
              <a:t>no 		 </a:t>
            </a:r>
            <a:r>
              <a:rPr lang="en-US" dirty="0" smtClean="0">
                <a:solidFill>
                  <a:srgbClr val="FF0000"/>
                </a:solidFill>
              </a:rPr>
              <a:t> 5</a:t>
            </a:r>
            <a:endParaRPr lang="en-US" dirty="0" smtClean="0">
              <a:solidFill>
                <a:srgbClr val="FF0000"/>
              </a:solidFill>
            </a:endParaRPr>
          </a:p>
          <a:p>
            <a:r>
              <a:rPr lang="en-US" dirty="0" smtClean="0"/>
              <a:t>FastEthernet0/24  </a:t>
            </a:r>
            <a:r>
              <a:rPr lang="en-US" dirty="0" smtClean="0">
                <a:solidFill>
                  <a:srgbClr val="FF0000"/>
                </a:solidFill>
              </a:rPr>
              <a:t>yes 	</a:t>
            </a:r>
            <a:r>
              <a:rPr lang="en-US" dirty="0" smtClean="0">
                <a:solidFill>
                  <a:srgbClr val="FF0000"/>
                </a:solidFill>
              </a:rPr>
              <a:t>  </a:t>
            </a:r>
            <a:r>
              <a:rPr lang="en-US" dirty="0" smtClean="0">
                <a:solidFill>
                  <a:srgbClr val="FF0000"/>
                </a:solidFill>
              </a:rPr>
              <a:t>yes 	      </a:t>
            </a:r>
            <a:r>
              <a:rPr lang="en-US" dirty="0" smtClean="0">
                <a:solidFill>
                  <a:srgbClr val="FF0000"/>
                </a:solidFill>
              </a:rPr>
              <a:t>    unlimited</a:t>
            </a:r>
            <a:endParaRPr lang="en-US" b="1" dirty="0" smtClean="0">
              <a:solidFill>
                <a:srgbClr val="FF0000"/>
              </a:solidFill>
            </a:endParaRPr>
          </a:p>
        </p:txBody>
      </p:sp>
    </p:spTree>
    <p:extLst>
      <p:ext uri="{BB962C8B-B14F-4D97-AF65-F5344CB8AC3E}">
        <p14:creationId xmlns:p14="http://schemas.microsoft.com/office/powerpoint/2010/main" val="5418712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DHCP Snooping Command Review</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2162168863"/>
              </p:ext>
            </p:extLst>
          </p:nvPr>
        </p:nvGraphicFramePr>
        <p:xfrm>
          <a:off x="179512" y="1268760"/>
          <a:ext cx="8856984" cy="5400089"/>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462329">
                <a:tc>
                  <a:txBody>
                    <a:bodyPr/>
                    <a:lstStyle/>
                    <a:p>
                      <a:r>
                        <a:rPr lang="en-US" dirty="0" smtClean="0"/>
                        <a:t>Command</a:t>
                      </a:r>
                      <a:endParaRPr lang="en-AU" dirty="0"/>
                    </a:p>
                  </a:txBody>
                  <a:tcPr/>
                </a:tc>
                <a:tc>
                  <a:txBody>
                    <a:bodyPr/>
                    <a:lstStyle/>
                    <a:p>
                      <a:r>
                        <a:rPr lang="en-US" dirty="0" smtClean="0"/>
                        <a:t>Comments</a:t>
                      </a:r>
                      <a:endParaRPr lang="en-AU" dirty="0"/>
                    </a:p>
                  </a:txBody>
                  <a:tcPr/>
                </a:tc>
                <a:extLst>
                  <a:ext uri="{0D108BD9-81ED-4DB2-BD59-A6C34878D82A}">
                    <a16:rowId xmlns:a16="http://schemas.microsoft.com/office/drawing/2014/main" val="10000"/>
                  </a:ext>
                </a:extLst>
              </a:tr>
              <a:tr h="605297">
                <a:tc>
                  <a:txBody>
                    <a:bodyPr/>
                    <a:lstStyle/>
                    <a:p>
                      <a:r>
                        <a:rPr lang="en-US" b="0" dirty="0" err="1" smtClean="0"/>
                        <a:t>ip</a:t>
                      </a:r>
                      <a:r>
                        <a:rPr lang="en-US" b="0" dirty="0" smtClean="0"/>
                        <a:t> </a:t>
                      </a:r>
                      <a:r>
                        <a:rPr lang="en-US" b="0" dirty="0" err="1" smtClean="0"/>
                        <a:t>dhcp</a:t>
                      </a:r>
                      <a:r>
                        <a:rPr lang="en-US" b="0" dirty="0" smtClean="0"/>
                        <a:t> snooping</a:t>
                      </a:r>
                      <a:endParaRPr lang="en-AU" b="0" dirty="0"/>
                    </a:p>
                  </a:txBody>
                  <a:tcPr/>
                </a:tc>
                <a:tc>
                  <a:txBody>
                    <a:bodyPr/>
                    <a:lstStyle/>
                    <a:p>
                      <a:r>
                        <a:rPr lang="en-US" dirty="0" smtClean="0"/>
                        <a:t>Enables DHCP snooping</a:t>
                      </a:r>
                      <a:r>
                        <a:rPr lang="en-US" baseline="0" dirty="0" smtClean="0"/>
                        <a:t> globally. By default, the feature is not enabled.</a:t>
                      </a:r>
                      <a:endParaRPr lang="en-AU" dirty="0"/>
                    </a:p>
                  </a:txBody>
                  <a:tcPr/>
                </a:tc>
                <a:extLst>
                  <a:ext uri="{0D108BD9-81ED-4DB2-BD59-A6C34878D82A}">
                    <a16:rowId xmlns:a16="http://schemas.microsoft.com/office/drawing/2014/main" val="10001"/>
                  </a:ext>
                </a:extLst>
              </a:tr>
              <a:tr h="864711">
                <a:tc>
                  <a:txBody>
                    <a:bodyPr/>
                    <a:lstStyle/>
                    <a:p>
                      <a:r>
                        <a:rPr lang="en-US" b="0" dirty="0" err="1" smtClean="0"/>
                        <a:t>ip</a:t>
                      </a:r>
                      <a:r>
                        <a:rPr lang="en-US" b="0" dirty="0" smtClean="0"/>
                        <a:t> </a:t>
                      </a:r>
                      <a:r>
                        <a:rPr lang="en-US" b="0" dirty="0" err="1" smtClean="0"/>
                        <a:t>dhcp</a:t>
                      </a:r>
                      <a:r>
                        <a:rPr lang="en-US" b="0" dirty="0" smtClean="0"/>
                        <a:t> snooping</a:t>
                      </a:r>
                      <a:r>
                        <a:rPr lang="en-US" b="0" baseline="0" dirty="0" smtClean="0"/>
                        <a:t> information option</a:t>
                      </a:r>
                      <a:endParaRPr lang="en-AU" b="0" dirty="0"/>
                    </a:p>
                  </a:txBody>
                  <a:tcPr/>
                </a:tc>
                <a:tc>
                  <a:txBody>
                    <a:bodyPr/>
                    <a:lstStyle/>
                    <a:p>
                      <a:r>
                        <a:rPr lang="en-US" dirty="0" smtClean="0"/>
                        <a:t>Enables DHCP option 82. This is optional for the forwarded DHCP request packet to contain information on the switch port where it originated. This option is enabled by default.</a:t>
                      </a:r>
                      <a:endParaRPr lang="en-AU" dirty="0"/>
                    </a:p>
                  </a:txBody>
                  <a:tcPr/>
                </a:tc>
                <a:extLst>
                  <a:ext uri="{0D108BD9-81ED-4DB2-BD59-A6C34878D82A}">
                    <a16:rowId xmlns:a16="http://schemas.microsoft.com/office/drawing/2014/main" val="10002"/>
                  </a:ext>
                </a:extLst>
              </a:tr>
              <a:tr h="605297">
                <a:tc>
                  <a:txBody>
                    <a:bodyPr/>
                    <a:lstStyle/>
                    <a:p>
                      <a:r>
                        <a:rPr lang="en-US" b="0" dirty="0" err="1" smtClean="0"/>
                        <a:t>ip</a:t>
                      </a:r>
                      <a:r>
                        <a:rPr lang="en-US" b="0" dirty="0" smtClean="0"/>
                        <a:t> </a:t>
                      </a:r>
                      <a:r>
                        <a:rPr lang="en-US" b="0" dirty="0" err="1" smtClean="0"/>
                        <a:t>dhcp</a:t>
                      </a:r>
                      <a:r>
                        <a:rPr lang="en-US" b="0" dirty="0" smtClean="0"/>
                        <a:t> snooping </a:t>
                      </a:r>
                      <a:r>
                        <a:rPr lang="en-US" b="0" dirty="0" err="1" smtClean="0"/>
                        <a:t>vlan</a:t>
                      </a:r>
                      <a:r>
                        <a:rPr lang="en-US" b="0" dirty="0" smtClean="0"/>
                        <a:t> </a:t>
                      </a:r>
                      <a:r>
                        <a:rPr lang="en-US" b="0" i="1" dirty="0" err="1" smtClean="0"/>
                        <a:t>vlan</a:t>
                      </a:r>
                      <a:r>
                        <a:rPr lang="en-US" b="0" i="1" dirty="0" smtClean="0"/>
                        <a:t>-id [</a:t>
                      </a:r>
                      <a:r>
                        <a:rPr lang="en-US" b="0" i="1" dirty="0" err="1" smtClean="0"/>
                        <a:t>vlan</a:t>
                      </a:r>
                      <a:r>
                        <a:rPr lang="en-US" b="0" i="1" dirty="0" smtClean="0"/>
                        <a:t>-id]</a:t>
                      </a:r>
                      <a:endParaRPr lang="en-AU" b="0" dirty="0"/>
                    </a:p>
                  </a:txBody>
                  <a:tcPr/>
                </a:tc>
                <a:tc>
                  <a:txBody>
                    <a:bodyPr/>
                    <a:lstStyle/>
                    <a:p>
                      <a:r>
                        <a:rPr lang="en-US" dirty="0" smtClean="0"/>
                        <a:t>Identifies VLANs that will be subject to DHCP</a:t>
                      </a:r>
                      <a:r>
                        <a:rPr lang="en-US" baseline="0" dirty="0" smtClean="0"/>
                        <a:t> snooping.</a:t>
                      </a:r>
                      <a:endParaRPr lang="en-AU" dirty="0"/>
                    </a:p>
                  </a:txBody>
                  <a:tcPr/>
                </a:tc>
                <a:extLst>
                  <a:ext uri="{0D108BD9-81ED-4DB2-BD59-A6C34878D82A}">
                    <a16:rowId xmlns:a16="http://schemas.microsoft.com/office/drawing/2014/main" val="10003"/>
                  </a:ext>
                </a:extLst>
              </a:tr>
              <a:tr h="864711">
                <a:tc>
                  <a:txBody>
                    <a:bodyPr/>
                    <a:lstStyle/>
                    <a:p>
                      <a:r>
                        <a:rPr lang="en-US" b="0" dirty="0" err="1" smtClean="0"/>
                        <a:t>ip</a:t>
                      </a:r>
                      <a:r>
                        <a:rPr lang="en-US" b="0" dirty="0" smtClean="0"/>
                        <a:t> </a:t>
                      </a:r>
                      <a:r>
                        <a:rPr lang="en-US" b="0" dirty="0" err="1" smtClean="0"/>
                        <a:t>dhcp</a:t>
                      </a:r>
                      <a:r>
                        <a:rPr lang="en-US" b="0" dirty="0" smtClean="0"/>
                        <a:t> snooping trust</a:t>
                      </a:r>
                      <a:endParaRPr lang="en-AU" b="0" dirty="0"/>
                    </a:p>
                  </a:txBody>
                  <a:tcPr/>
                </a:tc>
                <a:tc>
                  <a:txBody>
                    <a:bodyPr/>
                    <a:lstStyle/>
                    <a:p>
                      <a:r>
                        <a:rPr lang="en-US" dirty="0" smtClean="0"/>
                        <a:t>Configures</a:t>
                      </a:r>
                      <a:r>
                        <a:rPr lang="en-US" baseline="0" dirty="0" smtClean="0"/>
                        <a:t> trusted port. Use the </a:t>
                      </a:r>
                      <a:r>
                        <a:rPr lang="en-US" b="1" baseline="0" dirty="0" smtClean="0"/>
                        <a:t>no </a:t>
                      </a:r>
                      <a:r>
                        <a:rPr lang="en-US" b="0" baseline="0" dirty="0" smtClean="0"/>
                        <a:t>keyword to revert to untrusted. Use this command in the interface configuration mode.</a:t>
                      </a:r>
                      <a:endParaRPr lang="en-AU" dirty="0"/>
                    </a:p>
                  </a:txBody>
                  <a:tcPr/>
                </a:tc>
                <a:extLst>
                  <a:ext uri="{0D108BD9-81ED-4DB2-BD59-A6C34878D82A}">
                    <a16:rowId xmlns:a16="http://schemas.microsoft.com/office/drawing/2014/main" val="10004"/>
                  </a:ext>
                </a:extLst>
              </a:tr>
              <a:tr h="1383537">
                <a:tc>
                  <a:txBody>
                    <a:bodyPr/>
                    <a:lstStyle/>
                    <a:p>
                      <a:r>
                        <a:rPr lang="en-US" dirty="0" err="1" smtClean="0"/>
                        <a:t>ip</a:t>
                      </a:r>
                      <a:r>
                        <a:rPr lang="en-US" dirty="0" smtClean="0"/>
                        <a:t> </a:t>
                      </a:r>
                      <a:r>
                        <a:rPr lang="en-US" dirty="0" err="1" smtClean="0"/>
                        <a:t>dhcp</a:t>
                      </a:r>
                      <a:r>
                        <a:rPr lang="en-US" dirty="0" smtClean="0"/>
                        <a:t> snooping limit rate </a:t>
                      </a:r>
                      <a:r>
                        <a:rPr lang="en-US" i="1" dirty="0" err="1" smtClean="0"/>
                        <a:t>rate</a:t>
                      </a:r>
                      <a:endParaRPr lang="en-AU" dirty="0"/>
                    </a:p>
                  </a:txBody>
                  <a:tcPr/>
                </a:tc>
                <a:tc>
                  <a:txBody>
                    <a:bodyPr/>
                    <a:lstStyle/>
                    <a:p>
                      <a:r>
                        <a:rPr lang="en-US" dirty="0" smtClean="0"/>
                        <a:t>Configure the number</a:t>
                      </a:r>
                      <a:r>
                        <a:rPr lang="en-US" baseline="0" dirty="0" smtClean="0"/>
                        <a:t> of DHCP packets per second that an interface can receive. This ensures that DHCP traffic will not overwhelm the DHCP servers. Normally, the rate limit applies to untrusted interfaces. Use this command in the interface configuration mode. </a:t>
                      </a:r>
                      <a:endParaRPr lang="en-AU" dirty="0"/>
                    </a:p>
                  </a:txBody>
                  <a:tcPr/>
                </a:tc>
                <a:extLst>
                  <a:ext uri="{0D108BD9-81ED-4DB2-BD59-A6C34878D82A}">
                    <a16:rowId xmlns:a16="http://schemas.microsoft.com/office/drawing/2014/main" val="10005"/>
                  </a:ext>
                </a:extLst>
              </a:tr>
              <a:tr h="333990">
                <a:tc>
                  <a:txBody>
                    <a:bodyPr/>
                    <a:lstStyle/>
                    <a:p>
                      <a:r>
                        <a:rPr lang="en-US" dirty="0" smtClean="0"/>
                        <a:t>show</a:t>
                      </a:r>
                      <a:r>
                        <a:rPr lang="en-US" baseline="0" dirty="0" smtClean="0"/>
                        <a:t> </a:t>
                      </a:r>
                      <a:r>
                        <a:rPr lang="en-US" baseline="0" dirty="0" err="1" smtClean="0"/>
                        <a:t>ip</a:t>
                      </a:r>
                      <a:r>
                        <a:rPr lang="en-US" baseline="0" dirty="0" smtClean="0"/>
                        <a:t> </a:t>
                      </a:r>
                      <a:r>
                        <a:rPr lang="en-US" baseline="0" dirty="0" err="1" smtClean="0"/>
                        <a:t>dhcp</a:t>
                      </a:r>
                      <a:r>
                        <a:rPr lang="en-US" baseline="0" dirty="0" smtClean="0"/>
                        <a:t> snooping</a:t>
                      </a:r>
                      <a:endParaRPr lang="en-AU" dirty="0"/>
                    </a:p>
                  </a:txBody>
                  <a:tcPr/>
                </a:tc>
                <a:tc>
                  <a:txBody>
                    <a:bodyPr/>
                    <a:lstStyle/>
                    <a:p>
                      <a:r>
                        <a:rPr lang="en-US" dirty="0" smtClean="0"/>
                        <a:t>Verifies the configuration</a:t>
                      </a:r>
                      <a:endParaRPr lang="en-AU"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728407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 Source Guard</a:t>
            </a:r>
            <a:endParaRPr lang="en-AU" dirty="0"/>
          </a:p>
        </p:txBody>
      </p:sp>
      <p:sp>
        <p:nvSpPr>
          <p:cNvPr id="5" name="Content Placeholder 4"/>
          <p:cNvSpPr>
            <a:spLocks noGrp="1"/>
          </p:cNvSpPr>
          <p:nvPr>
            <p:ph idx="1"/>
          </p:nvPr>
        </p:nvSpPr>
        <p:spPr/>
        <p:txBody>
          <a:bodyPr/>
          <a:lstStyle/>
          <a:p>
            <a:r>
              <a:rPr lang="en-US" dirty="0"/>
              <a:t>All IP-enabled devices use IP addresses to communicate. One common malicious attack method is to hijack an IP address of a valid host or server. This hijacking is also referred to as </a:t>
            </a:r>
            <a:r>
              <a:rPr lang="en-US" i="1" dirty="0"/>
              <a:t>IP spoofing</a:t>
            </a:r>
            <a:r>
              <a:rPr lang="en-US" dirty="0" smtClean="0"/>
              <a:t>.</a:t>
            </a:r>
          </a:p>
          <a:p>
            <a:r>
              <a:rPr lang="en-US" dirty="0"/>
              <a:t>Catalyst switches support a featured called </a:t>
            </a:r>
            <a:r>
              <a:rPr lang="en-US" i="1" dirty="0"/>
              <a:t>IP Source Guard</a:t>
            </a:r>
            <a:r>
              <a:rPr lang="en-US" dirty="0"/>
              <a:t> (IPSG) that helps protect against IP address spoofing attacks</a:t>
            </a:r>
            <a:r>
              <a:rPr lang="en-US" dirty="0" smtClean="0"/>
              <a:t>.</a:t>
            </a:r>
          </a:p>
          <a:p>
            <a:r>
              <a:rPr lang="en-US" dirty="0"/>
              <a:t>IPSG operates by dynamically maintaining per-port VLAN ACLs based on learned IP-to-MAC-to-switch-port bindings</a:t>
            </a:r>
            <a:r>
              <a:rPr lang="en-US" dirty="0" smtClean="0"/>
              <a:t>.</a:t>
            </a:r>
          </a:p>
          <a:p>
            <a:r>
              <a:rPr lang="en-US" dirty="0" smtClean="0"/>
              <a:t>When </a:t>
            </a:r>
            <a:r>
              <a:rPr lang="en-US" dirty="0"/>
              <a:t>IPSG is enabled, the switch blocks all IP traffic into the port except for DHCP packets captured by the DHCP snooping </a:t>
            </a:r>
            <a:r>
              <a:rPr lang="en-US" dirty="0" smtClean="0"/>
              <a:t>process.</a:t>
            </a:r>
          </a:p>
          <a:p>
            <a:r>
              <a:rPr lang="en-US" dirty="0"/>
              <a:t>After the DHCP process is complete and the client receives a valid IP address from the DHCP server (or when a static IP source binding is configured by the user), a per-port and VLAN access control list (PVACL) is installed on the port dynamically</a:t>
            </a:r>
            <a:r>
              <a:rPr lang="en-US" dirty="0" smtClean="0"/>
              <a:t>.</a:t>
            </a:r>
          </a:p>
          <a:p>
            <a:r>
              <a:rPr lang="en-US" dirty="0"/>
              <a:t>This process restricts the client IP traffic ingress on the respective port to the source IP address that is configured in the binding. </a:t>
            </a:r>
            <a:endParaRPr lang="en-US" dirty="0" smtClean="0"/>
          </a:p>
          <a:p>
            <a:r>
              <a:rPr lang="en-US" dirty="0" smtClean="0"/>
              <a:t>Any </a:t>
            </a:r>
            <a:r>
              <a:rPr lang="en-US" dirty="0"/>
              <a:t>IP traffic with a source IP address other than that in the IP source binding will be filtered out. </a:t>
            </a:r>
            <a:endParaRPr lang="en-AU" dirty="0"/>
          </a:p>
        </p:txBody>
      </p:sp>
    </p:spTree>
    <p:extLst>
      <p:ext uri="{BB962C8B-B14F-4D97-AF65-F5344CB8AC3E}">
        <p14:creationId xmlns:p14="http://schemas.microsoft.com/office/powerpoint/2010/main" val="4172748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 Source Guard</a:t>
            </a:r>
            <a:endParaRPr lang="en-AU" dirty="0"/>
          </a:p>
        </p:txBody>
      </p:sp>
      <p:sp>
        <p:nvSpPr>
          <p:cNvPr id="5" name="Content Placeholder 4"/>
          <p:cNvSpPr>
            <a:spLocks noGrp="1"/>
          </p:cNvSpPr>
          <p:nvPr>
            <p:ph idx="1"/>
          </p:nvPr>
        </p:nvSpPr>
        <p:spPr>
          <a:xfrm>
            <a:off x="323528" y="1196751"/>
            <a:ext cx="8498459" cy="5661249"/>
          </a:xfrm>
        </p:spPr>
        <p:txBody>
          <a:bodyPr/>
          <a:lstStyle/>
          <a:p>
            <a:r>
              <a:rPr lang="en-US" sz="2000" dirty="0"/>
              <a:t>IPSG is only supported on Layer 2 ports, including both access and trunk ports. </a:t>
            </a:r>
            <a:endParaRPr lang="en-US" sz="2000" dirty="0" smtClean="0"/>
          </a:p>
          <a:p>
            <a:r>
              <a:rPr lang="en-US" sz="2000" dirty="0" smtClean="0"/>
              <a:t>IPSG </a:t>
            </a:r>
            <a:r>
              <a:rPr lang="en-US" sz="2000" dirty="0"/>
              <a:t>labels untrusted ports as those needing the dynamic filtering capability and trusted ports as those that need no IPSG filtering.</a:t>
            </a:r>
            <a:endParaRPr lang="en-AU" sz="2000" dirty="0"/>
          </a:p>
        </p:txBody>
      </p:sp>
      <p:grpSp>
        <p:nvGrpSpPr>
          <p:cNvPr id="6" name="Group 3"/>
          <p:cNvGrpSpPr>
            <a:grpSpLocks noGrp="1" noUngrp="1" noChangeAspect="1"/>
          </p:cNvGrpSpPr>
          <p:nvPr/>
        </p:nvGrpSpPr>
        <p:grpSpPr bwMode="auto">
          <a:xfrm>
            <a:off x="5652120" y="2527894"/>
            <a:ext cx="3169867" cy="4277071"/>
            <a:chOff x="2397125" y="685800"/>
            <a:chExt cx="4348163" cy="5867400"/>
          </a:xfrm>
        </p:grpSpPr>
        <p:pic>
          <p:nvPicPr>
            <p:cNvPr id="7" name="Picture 1" descr="Figure 10-9 IPSG Topology Layout"/>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397125" y="685800"/>
              <a:ext cx="43481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397125" y="6210964"/>
              <a:ext cx="4348163" cy="342236"/>
            </a:xfrm>
            <a:prstGeom prst="rect">
              <a:avLst/>
            </a:prstGeom>
            <a:noFill/>
            <a:ln>
              <a:noFill/>
            </a:ln>
          </p:spPr>
          <p:txBody>
            <a:bodyPr anchor="ctr">
              <a:normAutofit fontScale="47500" lnSpcReduction="20000"/>
            </a:bodyPr>
            <a:lstStyle/>
            <a:p>
              <a:pPr algn="ctr" fontAlgn="auto">
                <a:spcBef>
                  <a:spcPts val="0"/>
                </a:spcBef>
                <a:spcAft>
                  <a:spcPts val="0"/>
                </a:spcAft>
                <a:defRPr/>
              </a:pPr>
              <a:endParaRPr lang="en-US" sz="2400" dirty="0">
                <a:latin typeface="+mn-lt"/>
                <a:cs typeface="+mn-cs"/>
              </a:endParaRPr>
            </a:p>
          </p:txBody>
        </p:sp>
      </p:grpSp>
      <p:sp>
        <p:nvSpPr>
          <p:cNvPr id="9" name="Content Placeholder 7"/>
          <p:cNvSpPr txBox="1">
            <a:spLocks/>
          </p:cNvSpPr>
          <p:nvPr/>
        </p:nvSpPr>
        <p:spPr>
          <a:xfrm>
            <a:off x="323528" y="2719786"/>
            <a:ext cx="5112568" cy="3960441"/>
          </a:xfrm>
          <a:prstGeom prst="rect">
            <a:avLst/>
          </a:prstGeom>
        </p:spPr>
        <p:txBody>
          <a:bodyPr>
            <a:normAutofit fontScale="92500" lnSpcReduction="10000"/>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r>
              <a:rPr lang="en-US" sz="2000" dirty="0"/>
              <a:t>For each untrusted port, there are two possible levels of IP traffic security filtering:</a:t>
            </a:r>
          </a:p>
          <a:p>
            <a:r>
              <a:rPr lang="en-US" sz="2000" dirty="0"/>
              <a:t> </a:t>
            </a:r>
            <a:r>
              <a:rPr lang="en-US" sz="2000" b="1" dirty="0"/>
              <a:t>Source IP address filter:</a:t>
            </a:r>
            <a:r>
              <a:rPr lang="en-US" sz="2000" dirty="0"/>
              <a:t> IP traffic is filtered based on its source IP address. Only IP traffic with a source IP address that matches the IP source binding entry is permitted.</a:t>
            </a:r>
          </a:p>
          <a:p>
            <a:r>
              <a:rPr lang="en-US" sz="2000" b="1" dirty="0"/>
              <a:t>Source IP and MAC address filter:</a:t>
            </a:r>
            <a:r>
              <a:rPr lang="en-US" sz="2000" dirty="0"/>
              <a:t> IP traffic is filtered based on its source IP address in addition to its MAC address; only IP traffic with source IP and MAC addresses that match the IP source binding entry are permitted.</a:t>
            </a:r>
            <a:endParaRPr lang="en-US" sz="2000" kern="0" dirty="0" smtClean="0"/>
          </a:p>
        </p:txBody>
      </p:sp>
    </p:spTree>
    <p:extLst>
      <p:ext uri="{BB962C8B-B14F-4D97-AF65-F5344CB8AC3E}">
        <p14:creationId xmlns:p14="http://schemas.microsoft.com/office/powerpoint/2010/main" val="25693496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IPSG Configuration</a:t>
            </a:r>
            <a:endParaRPr lang="en-AU" dirty="0"/>
          </a:p>
        </p:txBody>
      </p:sp>
      <p:sp>
        <p:nvSpPr>
          <p:cNvPr id="5" name="Content Placeholder 4"/>
          <p:cNvSpPr>
            <a:spLocks noGrp="1"/>
          </p:cNvSpPr>
          <p:nvPr>
            <p:ph idx="1"/>
          </p:nvPr>
        </p:nvSpPr>
        <p:spPr>
          <a:xfrm>
            <a:off x="323538" y="1196751"/>
            <a:ext cx="8496944" cy="5661249"/>
          </a:xfrm>
        </p:spPr>
        <p:txBody>
          <a:bodyPr/>
          <a:lstStyle/>
          <a:p>
            <a:r>
              <a:rPr lang="en-US" dirty="0"/>
              <a:t>IPSG requires configuration of DHCP snooping because IPSG leverages DHCP snooping to learn valid IP address and MAC address pairs</a:t>
            </a:r>
            <a:r>
              <a:rPr lang="en-US" dirty="0" smtClean="0"/>
              <a:t>.</a:t>
            </a:r>
          </a:p>
          <a:p>
            <a:r>
              <a:rPr lang="en-US" dirty="0" smtClean="0"/>
              <a:t>To </a:t>
            </a:r>
            <a:r>
              <a:rPr lang="en-US" dirty="0"/>
              <a:t>enable IPSG on the port use the </a:t>
            </a:r>
            <a:r>
              <a:rPr lang="en-US" b="1" dirty="0" err="1"/>
              <a:t>ip</a:t>
            </a:r>
            <a:r>
              <a:rPr lang="en-US" b="1" dirty="0"/>
              <a:t> verify source</a:t>
            </a:r>
            <a:r>
              <a:rPr lang="en-US" dirty="0"/>
              <a:t> interface command for enabling IP address filters. To enable MAC address filtering and IP filters, add the </a:t>
            </a:r>
            <a:r>
              <a:rPr lang="en-US" b="1" dirty="0" err="1"/>
              <a:t>ip</a:t>
            </a:r>
            <a:r>
              <a:rPr lang="en-US" b="1" dirty="0"/>
              <a:t> verify source port-security</a:t>
            </a:r>
            <a:r>
              <a:rPr lang="en-US" dirty="0"/>
              <a:t> interface command.</a:t>
            </a:r>
            <a:endParaRPr lang="en-AU" dirty="0"/>
          </a:p>
        </p:txBody>
      </p:sp>
      <p:grpSp>
        <p:nvGrpSpPr>
          <p:cNvPr id="6" name="Group 3"/>
          <p:cNvGrpSpPr>
            <a:grpSpLocks noGrp="1" noUngrp="1" noChangeAspect="1"/>
          </p:cNvGrpSpPr>
          <p:nvPr/>
        </p:nvGrpSpPr>
        <p:grpSpPr bwMode="auto">
          <a:xfrm>
            <a:off x="5868144" y="2780928"/>
            <a:ext cx="3119707" cy="3880383"/>
            <a:chOff x="2212975" y="685800"/>
            <a:chExt cx="4716463" cy="5867400"/>
          </a:xfrm>
        </p:grpSpPr>
        <p:pic>
          <p:nvPicPr>
            <p:cNvPr id="7" name="Picture 1" descr="Figure 10-10 IPSG Example"/>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212975" y="685800"/>
              <a:ext cx="47164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212975" y="6210964"/>
              <a:ext cx="4716463" cy="342236"/>
            </a:xfrm>
            <a:prstGeom prst="rect">
              <a:avLst/>
            </a:prstGeom>
            <a:noFill/>
            <a:ln>
              <a:noFill/>
            </a:ln>
          </p:spPr>
          <p:txBody>
            <a:bodyPr anchor="ctr">
              <a:normAutofit fontScale="47500" lnSpcReduction="20000"/>
            </a:bodyPr>
            <a:lstStyle/>
            <a:p>
              <a:pPr algn="ctr" fontAlgn="auto">
                <a:spcBef>
                  <a:spcPts val="0"/>
                </a:spcBef>
                <a:spcAft>
                  <a:spcPts val="0"/>
                </a:spcAft>
                <a:defRPr/>
              </a:pPr>
              <a:endParaRPr lang="en-US" sz="2400" dirty="0">
                <a:latin typeface="+mn-lt"/>
                <a:cs typeface="+mn-cs"/>
              </a:endParaRPr>
            </a:p>
          </p:txBody>
        </p:sp>
      </p:grpSp>
      <p:sp>
        <p:nvSpPr>
          <p:cNvPr id="9" name="Content Placeholder 7"/>
          <p:cNvSpPr txBox="1">
            <a:spLocks/>
          </p:cNvSpPr>
          <p:nvPr/>
        </p:nvSpPr>
        <p:spPr>
          <a:xfrm>
            <a:off x="323538" y="2719786"/>
            <a:ext cx="5544606" cy="3960441"/>
          </a:xfrm>
          <a:prstGeom prst="rect">
            <a:avLst/>
          </a:prstGeom>
        </p:spPr>
        <p:txBody>
          <a:bodyPr>
            <a:normAutofit/>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pPr marL="4762" indent="0">
              <a:buNone/>
            </a:pPr>
            <a:endParaRPr lang="en-AU" sz="1400" dirty="0" smtClean="0">
              <a:latin typeface="Courier New" panose="02070309020205020404" pitchFamily="49" charset="0"/>
              <a:cs typeface="Courier New" panose="02070309020205020404" pitchFamily="49" charset="0"/>
            </a:endParaRPr>
          </a:p>
          <a:p>
            <a:pPr marL="4762" indent="0">
              <a:buNone/>
            </a:pPr>
            <a:r>
              <a:rPr lang="en-AU" sz="1400" dirty="0" smtClean="0">
                <a:latin typeface="Courier New" panose="02070309020205020404" pitchFamily="49" charset="0"/>
                <a:cs typeface="Courier New" panose="02070309020205020404" pitchFamily="49" charset="0"/>
              </a:rPr>
              <a:t>SW(</a:t>
            </a:r>
            <a:r>
              <a:rPr lang="en-AU" sz="1400" dirty="0" err="1" smtClean="0">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interface Ethernet 0/1</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err="1">
                <a:latin typeface="Courier New" panose="02070309020205020404" pitchFamily="49" charset="0"/>
                <a:cs typeface="Courier New" panose="02070309020205020404" pitchFamily="49" charset="0"/>
              </a:rPr>
              <a:t>ip</a:t>
            </a:r>
            <a:r>
              <a:rPr lang="en-AU" sz="1400" b="1" dirty="0">
                <a:latin typeface="Courier New" panose="02070309020205020404" pitchFamily="49" charset="0"/>
                <a:cs typeface="Courier New" panose="02070309020205020404" pitchFamily="49" charset="0"/>
              </a:rPr>
              <a:t> verify source</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err="1">
                <a:latin typeface="Courier New" panose="02070309020205020404" pitchFamily="49" charset="0"/>
                <a:cs typeface="Courier New" panose="02070309020205020404" pitchFamily="49" charset="0"/>
              </a:rPr>
              <a:t>ip</a:t>
            </a:r>
            <a:r>
              <a:rPr lang="en-AU" sz="1400" b="1" dirty="0">
                <a:latin typeface="Courier New" panose="02070309020205020404" pitchFamily="49" charset="0"/>
                <a:cs typeface="Courier New" panose="02070309020205020404" pitchFamily="49" charset="0"/>
              </a:rPr>
              <a:t> verify source port-security</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a:latin typeface="Courier New" panose="02070309020205020404" pitchFamily="49" charset="0"/>
                <a:cs typeface="Courier New" panose="02070309020205020404" pitchFamily="49" charset="0"/>
              </a:rPr>
              <a:t>interface Ethernet0/2</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err="1">
                <a:latin typeface="Courier New" panose="02070309020205020404" pitchFamily="49" charset="0"/>
                <a:cs typeface="Courier New" panose="02070309020205020404" pitchFamily="49" charset="0"/>
              </a:rPr>
              <a:t>ip</a:t>
            </a:r>
            <a:r>
              <a:rPr lang="en-AU" sz="1400" b="1" dirty="0">
                <a:latin typeface="Courier New" panose="02070309020205020404" pitchFamily="49" charset="0"/>
                <a:cs typeface="Courier New" panose="02070309020205020404" pitchFamily="49" charset="0"/>
              </a:rPr>
              <a:t> verify source</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err="1">
                <a:latin typeface="Courier New" panose="02070309020205020404" pitchFamily="49" charset="0"/>
                <a:cs typeface="Courier New" panose="02070309020205020404" pitchFamily="49" charset="0"/>
              </a:rPr>
              <a:t>ip</a:t>
            </a:r>
            <a:r>
              <a:rPr lang="en-AU" sz="1400" b="1" dirty="0">
                <a:latin typeface="Courier New" panose="02070309020205020404" pitchFamily="49" charset="0"/>
                <a:cs typeface="Courier New" panose="02070309020205020404" pitchFamily="49" charset="0"/>
              </a:rPr>
              <a:t> verify source </a:t>
            </a:r>
            <a:r>
              <a:rPr lang="en-AU" sz="1400" b="1" dirty="0" smtClean="0">
                <a:latin typeface="Courier New" panose="02070309020205020404" pitchFamily="49" charset="0"/>
                <a:cs typeface="Courier New" panose="02070309020205020404" pitchFamily="49" charset="0"/>
              </a:rPr>
              <a:t>port-security</a:t>
            </a:r>
          </a:p>
          <a:p>
            <a:pPr marL="4762" indent="0">
              <a:buNone/>
            </a:pPr>
            <a:r>
              <a:rPr lang="en-US" sz="1400" dirty="0"/>
              <a:t>To verify the IPSG configuration, use the </a:t>
            </a:r>
            <a:r>
              <a:rPr lang="en-US" sz="1400" b="1" dirty="0"/>
              <a:t>show </a:t>
            </a:r>
            <a:r>
              <a:rPr lang="en-US" sz="1400" b="1" dirty="0" err="1"/>
              <a:t>ip</a:t>
            </a:r>
            <a:r>
              <a:rPr lang="en-US" sz="1400" b="1" dirty="0"/>
              <a:t> verify source</a:t>
            </a:r>
            <a:r>
              <a:rPr lang="en-US" sz="1400" dirty="0"/>
              <a:t> command</a:t>
            </a:r>
            <a:r>
              <a:rPr lang="en-US" sz="1400" dirty="0" smtClean="0"/>
              <a:t>.</a:t>
            </a:r>
          </a:p>
          <a:p>
            <a:pPr marL="4762" indent="0">
              <a:buNone/>
            </a:pPr>
            <a:r>
              <a:rPr lang="en-AU" sz="900" dirty="0" smtClean="0">
                <a:latin typeface="Courier New" panose="02070309020205020404" pitchFamily="49" charset="0"/>
                <a:cs typeface="Courier New" panose="02070309020205020404" pitchFamily="49" charset="0"/>
              </a:rPr>
              <a:t>SW</a:t>
            </a:r>
            <a:r>
              <a:rPr lang="en-AU" sz="900" dirty="0">
                <a:latin typeface="Courier New" panose="02070309020205020404" pitchFamily="49" charset="0"/>
                <a:cs typeface="Courier New" panose="02070309020205020404" pitchFamily="49" charset="0"/>
              </a:rPr>
              <a:t># </a:t>
            </a:r>
            <a:r>
              <a:rPr lang="en-AU" sz="900" b="1" dirty="0">
                <a:latin typeface="Courier New" panose="02070309020205020404" pitchFamily="49" charset="0"/>
                <a:cs typeface="Courier New" panose="02070309020205020404" pitchFamily="49" charset="0"/>
              </a:rPr>
              <a:t>show </a:t>
            </a:r>
            <a:r>
              <a:rPr lang="en-AU" sz="900" b="1" dirty="0" err="1">
                <a:latin typeface="Courier New" panose="02070309020205020404" pitchFamily="49" charset="0"/>
                <a:cs typeface="Courier New" panose="02070309020205020404" pitchFamily="49" charset="0"/>
              </a:rPr>
              <a:t>ip</a:t>
            </a:r>
            <a:r>
              <a:rPr lang="en-AU" sz="900" b="1" dirty="0">
                <a:latin typeface="Courier New" panose="02070309020205020404" pitchFamily="49" charset="0"/>
                <a:cs typeface="Courier New" panose="02070309020205020404" pitchFamily="49" charset="0"/>
              </a:rPr>
              <a:t> verify source</a:t>
            </a:r>
            <a:r>
              <a:rPr lang="en-AU" sz="900" dirty="0">
                <a:latin typeface="Courier New" panose="02070309020205020404" pitchFamily="49" charset="0"/>
                <a:cs typeface="Courier New" panose="02070309020205020404" pitchFamily="49" charset="0"/>
              </a:rPr>
              <a:t/>
            </a:r>
            <a:br>
              <a:rPr lang="en-AU" sz="900" dirty="0">
                <a:latin typeface="Courier New" panose="02070309020205020404" pitchFamily="49" charset="0"/>
                <a:cs typeface="Courier New" panose="02070309020205020404" pitchFamily="49" charset="0"/>
              </a:rPr>
            </a:br>
            <a:r>
              <a:rPr lang="en-AU" sz="900" dirty="0">
                <a:latin typeface="Courier New" panose="02070309020205020404" pitchFamily="49" charset="0"/>
                <a:cs typeface="Courier New" panose="02070309020205020404" pitchFamily="49" charset="0"/>
              </a:rPr>
              <a:t>Interface  Filter-type  Filter-mode  IP-address       Mac-address        </a:t>
            </a:r>
            <a:r>
              <a:rPr lang="en-AU" sz="900" dirty="0" err="1">
                <a:latin typeface="Courier New" panose="02070309020205020404" pitchFamily="49" charset="0"/>
                <a:cs typeface="Courier New" panose="02070309020205020404" pitchFamily="49" charset="0"/>
              </a:rPr>
              <a:t>Vlan</a:t>
            </a:r>
            <a:r>
              <a:rPr lang="en-AU" sz="900" dirty="0">
                <a:latin typeface="Courier New" panose="02070309020205020404" pitchFamily="49" charset="0"/>
                <a:cs typeface="Courier New" panose="02070309020205020404" pitchFamily="49" charset="0"/>
              </a:rPr>
              <a:t/>
            </a:r>
            <a:br>
              <a:rPr lang="en-AU" sz="900" dirty="0">
                <a:latin typeface="Courier New" panose="02070309020205020404" pitchFamily="49" charset="0"/>
                <a:cs typeface="Courier New" panose="02070309020205020404" pitchFamily="49" charset="0"/>
              </a:rPr>
            </a:br>
            <a:r>
              <a:rPr lang="en-AU" sz="900" dirty="0">
                <a:latin typeface="Courier New" panose="02070309020205020404" pitchFamily="49" charset="0"/>
                <a:cs typeface="Courier New" panose="02070309020205020404" pitchFamily="49" charset="0"/>
              </a:rPr>
              <a:t>---------  -----------  -----------  ---------------  -----------------  ----</a:t>
            </a:r>
            <a:br>
              <a:rPr lang="en-AU" sz="900" dirty="0">
                <a:latin typeface="Courier New" panose="02070309020205020404" pitchFamily="49" charset="0"/>
                <a:cs typeface="Courier New" panose="02070309020205020404" pitchFamily="49" charset="0"/>
              </a:rPr>
            </a:br>
            <a:r>
              <a:rPr lang="en-AU" sz="900" dirty="0">
                <a:latin typeface="Courier New" panose="02070309020205020404" pitchFamily="49" charset="0"/>
                <a:cs typeface="Courier New" panose="02070309020205020404" pitchFamily="49" charset="0"/>
              </a:rPr>
              <a:t>Et0/1      </a:t>
            </a:r>
            <a:r>
              <a:rPr lang="en-AU" sz="900" dirty="0" err="1">
                <a:latin typeface="Courier New" panose="02070309020205020404" pitchFamily="49" charset="0"/>
                <a:cs typeface="Courier New" panose="02070309020205020404" pitchFamily="49" charset="0"/>
              </a:rPr>
              <a:t>ip</a:t>
            </a:r>
            <a:r>
              <a:rPr lang="en-AU" sz="900" dirty="0">
                <a:latin typeface="Courier New" panose="02070309020205020404" pitchFamily="49" charset="0"/>
                <a:cs typeface="Courier New" panose="02070309020205020404" pitchFamily="49" charset="0"/>
              </a:rPr>
              <a:t>           active       192.168.1.4                         10</a:t>
            </a:r>
            <a:br>
              <a:rPr lang="en-AU" sz="900" dirty="0">
                <a:latin typeface="Courier New" panose="02070309020205020404" pitchFamily="49" charset="0"/>
                <a:cs typeface="Courier New" panose="02070309020205020404" pitchFamily="49" charset="0"/>
              </a:rPr>
            </a:br>
            <a:r>
              <a:rPr lang="en-AU" sz="900" dirty="0">
                <a:latin typeface="Courier New" panose="02070309020205020404" pitchFamily="49" charset="0"/>
                <a:cs typeface="Courier New" panose="02070309020205020404" pitchFamily="49" charset="0"/>
              </a:rPr>
              <a:t>Et0/2      </a:t>
            </a:r>
            <a:r>
              <a:rPr lang="en-AU" sz="900" dirty="0" err="1">
                <a:latin typeface="Courier New" panose="02070309020205020404" pitchFamily="49" charset="0"/>
                <a:cs typeface="Courier New" panose="02070309020205020404" pitchFamily="49" charset="0"/>
              </a:rPr>
              <a:t>ip</a:t>
            </a:r>
            <a:r>
              <a:rPr lang="en-AU" sz="900" dirty="0">
                <a:latin typeface="Courier New" panose="02070309020205020404" pitchFamily="49" charset="0"/>
                <a:cs typeface="Courier New" panose="02070309020205020404" pitchFamily="49" charset="0"/>
              </a:rPr>
              <a:t>           active       192.168.1.5                         10</a:t>
            </a:r>
          </a:p>
          <a:p>
            <a:pPr marL="4762" indent="0">
              <a:buNone/>
            </a:pPr>
            <a:r>
              <a:rPr lang="en-AU" sz="900" dirty="0">
                <a:latin typeface="Courier New" panose="02070309020205020404" pitchFamily="49" charset="0"/>
                <a:cs typeface="Courier New" panose="02070309020205020404" pitchFamily="49" charset="0"/>
              </a:rPr>
              <a:t/>
            </a:r>
            <a:br>
              <a:rPr lang="en-AU" sz="900" dirty="0">
                <a:latin typeface="Courier New" panose="02070309020205020404" pitchFamily="49" charset="0"/>
                <a:cs typeface="Courier New" panose="02070309020205020404" pitchFamily="49" charset="0"/>
              </a:rPr>
            </a:br>
            <a:endParaRPr lang="en-US" sz="900" kern="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3315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ARP Spoofing</a:t>
            </a:r>
            <a:endParaRPr lang="en-AU" dirty="0"/>
          </a:p>
        </p:txBody>
      </p:sp>
      <p:sp>
        <p:nvSpPr>
          <p:cNvPr id="6" name="Content Placeholder 5"/>
          <p:cNvSpPr>
            <a:spLocks noGrp="1"/>
          </p:cNvSpPr>
          <p:nvPr>
            <p:ph idx="1"/>
          </p:nvPr>
        </p:nvSpPr>
        <p:spPr/>
        <p:txBody>
          <a:bodyPr/>
          <a:lstStyle/>
          <a:p>
            <a:r>
              <a:rPr lang="en-US" dirty="0"/>
              <a:t>ARP spoofing is yet another attack mechanism used by hackers to disrupt networks</a:t>
            </a:r>
            <a:r>
              <a:rPr lang="en-US" dirty="0" smtClean="0"/>
              <a:t>.</a:t>
            </a:r>
          </a:p>
          <a:p>
            <a:r>
              <a:rPr lang="en-US" dirty="0"/>
              <a:t>IP-enabled devices use ARP to resolve MAC addresses for IP addresses. When an IP-enabled device sends an ARP request, the device with the corresponding IP address replies with an ARP reply. </a:t>
            </a:r>
            <a:endParaRPr lang="en-US" dirty="0" smtClean="0"/>
          </a:p>
          <a:p>
            <a:r>
              <a:rPr lang="en-US" dirty="0" smtClean="0"/>
              <a:t>The </a:t>
            </a:r>
            <a:r>
              <a:rPr lang="en-US" dirty="0"/>
              <a:t>origination device stores the MAC-to-IP mapping in an ARP table that is cached for future use for up to 4 hours.</a:t>
            </a:r>
          </a:p>
          <a:p>
            <a:r>
              <a:rPr lang="en-US" dirty="0"/>
              <a:t>ARP spoofing works by spoofing an ARP reply from a legitimate device with an invalid MAC. </a:t>
            </a:r>
            <a:endParaRPr lang="en-US" dirty="0" smtClean="0"/>
          </a:p>
          <a:p>
            <a:r>
              <a:rPr lang="en-US" dirty="0" smtClean="0"/>
              <a:t>For </a:t>
            </a:r>
            <a:r>
              <a:rPr lang="en-US" dirty="0"/>
              <a:t>example, an attacker may opt to spoof an ARP reply from a router. In this manner, the requested IP-enabled device will receive an ARP reply with a spoofed MAC address and direct further communication to this device instead of the intended router. </a:t>
            </a:r>
            <a:endParaRPr lang="en-US" dirty="0" smtClean="0"/>
          </a:p>
          <a:p>
            <a:r>
              <a:rPr lang="en-US" dirty="0" smtClean="0"/>
              <a:t>At </a:t>
            </a:r>
            <a:r>
              <a:rPr lang="en-US" dirty="0"/>
              <a:t>minimum, traffic from the IP-enabled device to the router will be disrupted. It is also possible the attacker could intercept some critical data.</a:t>
            </a:r>
          </a:p>
          <a:p>
            <a:endParaRPr lang="en-AU" dirty="0"/>
          </a:p>
        </p:txBody>
      </p:sp>
    </p:spTree>
    <p:extLst>
      <p:ext uri="{BB962C8B-B14F-4D97-AF65-F5344CB8AC3E}">
        <p14:creationId xmlns:p14="http://schemas.microsoft.com/office/powerpoint/2010/main" val="31118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Arial"/>
                <a:ea typeface="+mn-ea"/>
                <a:cs typeface="+mn-cs"/>
              </a:rPr>
              <a:t>Cisco Switch Security Configuration Best Practices</a:t>
            </a:r>
            <a:endParaRPr kumimoji="0" lang="en-US" sz="3000" b="0" i="0" u="none" strike="noStrike" kern="0" cap="none" spc="0" normalizeH="0" baseline="0" noProof="0" dirty="0" smtClean="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21711672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ARP Spoofing Attack</a:t>
            </a:r>
          </a:p>
        </p:txBody>
      </p:sp>
      <p:sp>
        <p:nvSpPr>
          <p:cNvPr id="6" name="Content Placeholder 7"/>
          <p:cNvSpPr>
            <a:spLocks noGrp="1"/>
          </p:cNvSpPr>
          <p:nvPr>
            <p:ph idx="1"/>
          </p:nvPr>
        </p:nvSpPr>
        <p:spPr>
          <a:xfrm>
            <a:off x="107504" y="3889767"/>
            <a:ext cx="8928992" cy="2779593"/>
          </a:xfrm>
        </p:spPr>
        <p:txBody>
          <a:bodyPr>
            <a:normAutofit fontScale="85000" lnSpcReduction="20000"/>
          </a:bodyPr>
          <a:lstStyle/>
          <a:p>
            <a:pPr marL="4762" indent="0">
              <a:buNone/>
            </a:pPr>
            <a:r>
              <a:rPr lang="en-US" sz="1600" dirty="0"/>
              <a:t>The following steps occur when the attacker ARP spoofs:</a:t>
            </a:r>
          </a:p>
          <a:p>
            <a:pPr marL="4762" indent="0">
              <a:buNone/>
            </a:pPr>
            <a:r>
              <a:rPr lang="en-US" sz="1600" b="1" dirty="0"/>
              <a:t>Step 1.</a:t>
            </a:r>
            <a:r>
              <a:rPr lang="en-US" sz="1600" dirty="0"/>
              <a:t> PCA sends an ARP request for MAC address of R1.</a:t>
            </a:r>
          </a:p>
          <a:p>
            <a:pPr marL="4762" indent="0">
              <a:buNone/>
            </a:pPr>
            <a:r>
              <a:rPr lang="en-US" sz="1600" b="1" dirty="0"/>
              <a:t>Step 2.</a:t>
            </a:r>
            <a:r>
              <a:rPr lang="en-US" sz="1600" dirty="0"/>
              <a:t> R1 replies with its MAC and IP address. It also updates its ARP cache.</a:t>
            </a:r>
          </a:p>
          <a:p>
            <a:pPr marL="4762" indent="0">
              <a:buNone/>
            </a:pPr>
            <a:r>
              <a:rPr lang="en-US" sz="1600" b="1" dirty="0"/>
              <a:t>Step 3.</a:t>
            </a:r>
            <a:r>
              <a:rPr lang="en-US" sz="1600" dirty="0"/>
              <a:t> PCA binds MAC address of R1 to R1’s IP address in its ARP cache.</a:t>
            </a:r>
          </a:p>
          <a:p>
            <a:pPr marL="4762" indent="0">
              <a:buNone/>
            </a:pPr>
            <a:r>
              <a:rPr lang="en-US" sz="1600" b="1" dirty="0"/>
              <a:t>Step 4.</a:t>
            </a:r>
            <a:r>
              <a:rPr lang="en-US" sz="1600" dirty="0"/>
              <a:t> Attacker sends its ARP reply to PCA, binding its MAC address to the IP of R1.</a:t>
            </a:r>
          </a:p>
          <a:p>
            <a:pPr marL="4762" indent="0">
              <a:buNone/>
            </a:pPr>
            <a:r>
              <a:rPr lang="en-US" sz="1600" b="1" dirty="0"/>
              <a:t>Step 5.</a:t>
            </a:r>
            <a:r>
              <a:rPr lang="en-US" sz="1600" dirty="0"/>
              <a:t> PCA updates ARP cache with MAC address of attacker bound to IP address of R1.</a:t>
            </a:r>
          </a:p>
          <a:p>
            <a:pPr marL="4762" indent="0">
              <a:buNone/>
            </a:pPr>
            <a:r>
              <a:rPr lang="en-US" sz="1600" b="1" dirty="0"/>
              <a:t>Step 6.</a:t>
            </a:r>
            <a:r>
              <a:rPr lang="en-US" sz="1600" dirty="0"/>
              <a:t> Attacker sends its ARP reply to R1, binding its MAC address to the IP of PCA.</a:t>
            </a:r>
          </a:p>
          <a:p>
            <a:pPr marL="4762" indent="0">
              <a:buNone/>
            </a:pPr>
            <a:r>
              <a:rPr lang="en-US" sz="1600" b="1" dirty="0"/>
              <a:t>Step 7.</a:t>
            </a:r>
            <a:r>
              <a:rPr lang="en-US" sz="1600" dirty="0"/>
              <a:t> R1 updates ARP cache with MAC address of attacker bound to IP address of PCA.</a:t>
            </a:r>
          </a:p>
          <a:p>
            <a:pPr marL="4762" indent="0">
              <a:buNone/>
            </a:pPr>
            <a:r>
              <a:rPr lang="en-US" sz="1600" b="1" dirty="0"/>
              <a:t>Step 8.</a:t>
            </a:r>
            <a:r>
              <a:rPr lang="en-US" sz="1600" dirty="0"/>
              <a:t> Packets are diverted through attacker.</a:t>
            </a:r>
          </a:p>
          <a:p>
            <a:pPr>
              <a:buNone/>
            </a:pPr>
            <a:endParaRPr lang="en-US" sz="1600" b="1" dirty="0" smtClean="0"/>
          </a:p>
        </p:txBody>
      </p:sp>
      <p:grpSp>
        <p:nvGrpSpPr>
          <p:cNvPr id="7" name="Group 3"/>
          <p:cNvGrpSpPr>
            <a:grpSpLocks noGrp="1" noUngrp="1" noChangeAspect="1"/>
          </p:cNvGrpSpPr>
          <p:nvPr/>
        </p:nvGrpSpPr>
        <p:grpSpPr bwMode="auto">
          <a:xfrm>
            <a:off x="2195736" y="1161155"/>
            <a:ext cx="6295608" cy="2889176"/>
            <a:chOff x="685800" y="1062038"/>
            <a:chExt cx="7772400" cy="5114925"/>
          </a:xfrm>
        </p:grpSpPr>
        <p:pic>
          <p:nvPicPr>
            <p:cNvPr id="9" name="Picture 1" descr="Figure 10-11 ARP Spoofing"/>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1062038"/>
              <a:ext cx="77724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85800" y="5834063"/>
              <a:ext cx="7772400" cy="342900"/>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210122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tretch>
            <a:fillRect/>
          </a:stretch>
        </p:blipFill>
        <p:spPr bwMode="auto">
          <a:xfrm>
            <a:off x="5234910" y="1268760"/>
            <a:ext cx="3776354" cy="4415002"/>
          </a:xfrm>
          <a:prstGeom prst="rect">
            <a:avLst/>
          </a:prstGeom>
          <a:noFill/>
          <a:ln w="9525">
            <a:noFill/>
            <a:miter lim="800000"/>
            <a:headEnd/>
            <a:tailEnd/>
          </a:ln>
        </p:spPr>
      </p:pic>
      <p:sp>
        <p:nvSpPr>
          <p:cNvPr id="2" name="Title 1"/>
          <p:cNvSpPr>
            <a:spLocks noGrp="1"/>
          </p:cNvSpPr>
          <p:nvPr>
            <p:ph type="title"/>
          </p:nvPr>
        </p:nvSpPr>
        <p:spPr>
          <a:xfrm>
            <a:off x="683568" y="1186"/>
            <a:ext cx="8145462" cy="1124743"/>
          </a:xfrm>
        </p:spPr>
        <p:txBody>
          <a:bodyPr>
            <a:normAutofit/>
          </a:bodyPr>
          <a:lstStyle/>
          <a:p>
            <a:pPr>
              <a:defRPr/>
            </a:pPr>
            <a:r>
              <a:rPr lang="en-US" dirty="0" smtClean="0"/>
              <a:t>Dynamic ARP Inspection (DAI)</a:t>
            </a:r>
          </a:p>
        </p:txBody>
      </p:sp>
      <p:sp>
        <p:nvSpPr>
          <p:cNvPr id="6" name="Content Placeholder 7"/>
          <p:cNvSpPr>
            <a:spLocks noGrp="1"/>
          </p:cNvSpPr>
          <p:nvPr>
            <p:ph idx="1"/>
          </p:nvPr>
        </p:nvSpPr>
        <p:spPr>
          <a:xfrm>
            <a:off x="655639" y="1196752"/>
            <a:ext cx="4564434" cy="5661249"/>
          </a:xfrm>
        </p:spPr>
        <p:txBody>
          <a:bodyPr>
            <a:noAutofit/>
          </a:bodyPr>
          <a:lstStyle/>
          <a:p>
            <a:pPr marL="11113" indent="-11113">
              <a:buNone/>
            </a:pPr>
            <a:r>
              <a:rPr lang="en-US" sz="2000" kern="1200" dirty="0" smtClean="0">
                <a:latin typeface="Arial" charset="0"/>
              </a:rPr>
              <a:t>DAI takes these actions:</a:t>
            </a:r>
          </a:p>
          <a:p>
            <a:r>
              <a:rPr lang="en-US" sz="2000" dirty="0" smtClean="0"/>
              <a:t>Forwards ARP packets received on a trusted interface without any checks.</a:t>
            </a:r>
          </a:p>
          <a:p>
            <a:r>
              <a:rPr lang="en-US" sz="2000" dirty="0" smtClean="0"/>
              <a:t>Intercepts all ARP packets on untrusted ports.</a:t>
            </a:r>
          </a:p>
          <a:p>
            <a:r>
              <a:rPr lang="en-US" sz="2000" dirty="0" smtClean="0"/>
              <a:t>Verifies that each intercepted packet has a valid IP-to-MAC address binding before forwarding packets that can update the local ARP cache.</a:t>
            </a:r>
          </a:p>
          <a:p>
            <a:r>
              <a:rPr lang="en-US" sz="2000" dirty="0" smtClean="0"/>
              <a:t>Drops and logs ARP packets with invalid IP-to-MAC address bindings.</a:t>
            </a:r>
          </a:p>
        </p:txBody>
      </p:sp>
    </p:spTree>
    <p:extLst>
      <p:ext uri="{BB962C8B-B14F-4D97-AF65-F5344CB8AC3E}">
        <p14:creationId xmlns:p14="http://schemas.microsoft.com/office/powerpoint/2010/main" val="264412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DAI Recommended Configuration</a:t>
            </a:r>
          </a:p>
        </p:txBody>
      </p:sp>
      <p:sp>
        <p:nvSpPr>
          <p:cNvPr id="6" name="Content Placeholder 7"/>
          <p:cNvSpPr>
            <a:spLocks noGrp="1"/>
          </p:cNvSpPr>
          <p:nvPr>
            <p:ph idx="1"/>
          </p:nvPr>
        </p:nvSpPr>
        <p:spPr>
          <a:xfrm>
            <a:off x="467544" y="1268760"/>
            <a:ext cx="4752528" cy="4791075"/>
          </a:xfrm>
        </p:spPr>
        <p:txBody>
          <a:bodyPr>
            <a:normAutofit/>
          </a:bodyPr>
          <a:lstStyle/>
          <a:p>
            <a:r>
              <a:rPr lang="en-US" sz="2400" dirty="0"/>
              <a:t>It is best practice to configure all access switch ports as untrusted and all switch ports that are connected to other switches as </a:t>
            </a:r>
            <a:r>
              <a:rPr lang="en-US" sz="2400" dirty="0" smtClean="0"/>
              <a:t>trusted. </a:t>
            </a:r>
          </a:p>
          <a:p>
            <a:r>
              <a:rPr lang="en-US" sz="2400" dirty="0" smtClean="0"/>
              <a:t>In </a:t>
            </a:r>
            <a:r>
              <a:rPr lang="en-US" sz="2400" dirty="0"/>
              <a:t>this case, all ARP packets that are entering the network would be from an upstream distribution or core switch, bypassing the security check and requiring no further validation.</a:t>
            </a:r>
            <a:endParaRPr lang="en-US" sz="2400" dirty="0" smtClean="0"/>
          </a:p>
        </p:txBody>
      </p:sp>
      <p:pic>
        <p:nvPicPr>
          <p:cNvPr id="7" name="Picture 2"/>
          <p:cNvPicPr>
            <a:picLocks noGrp="1" noChangeAspect="1" noChangeArrowheads="1"/>
          </p:cNvPicPr>
          <p:nvPr>
            <p:ph idx="4294967295"/>
          </p:nvPr>
        </p:nvPicPr>
        <p:blipFill>
          <a:blip r:embed="rId3" cstate="print"/>
          <a:stretch>
            <a:fillRect/>
          </a:stretch>
        </p:blipFill>
        <p:spPr bwMode="auto">
          <a:xfrm>
            <a:off x="5436096" y="1052736"/>
            <a:ext cx="3528633" cy="5733088"/>
          </a:xfrm>
          <a:prstGeom prst="rect">
            <a:avLst/>
          </a:prstGeom>
          <a:noFill/>
          <a:ln w="9525">
            <a:noFill/>
            <a:miter lim="800000"/>
            <a:headEnd/>
            <a:tailEnd/>
          </a:ln>
        </p:spPr>
      </p:pic>
    </p:spTree>
    <p:extLst>
      <p:ext uri="{BB962C8B-B14F-4D97-AF65-F5344CB8AC3E}">
        <p14:creationId xmlns:p14="http://schemas.microsoft.com/office/powerpoint/2010/main" val="4171216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DAI Configuration</a:t>
            </a:r>
            <a:endParaRPr lang="en-AU" dirty="0"/>
          </a:p>
        </p:txBody>
      </p:sp>
      <p:sp>
        <p:nvSpPr>
          <p:cNvPr id="6" name="Content Placeholder 5"/>
          <p:cNvSpPr>
            <a:spLocks noGrp="1"/>
          </p:cNvSpPr>
          <p:nvPr>
            <p:ph idx="1"/>
          </p:nvPr>
        </p:nvSpPr>
        <p:spPr>
          <a:xfrm>
            <a:off x="611560" y="1196753"/>
            <a:ext cx="8136904" cy="4392488"/>
          </a:xfrm>
        </p:spPr>
        <p:txBody>
          <a:bodyPr/>
          <a:lstStyle/>
          <a:p>
            <a:r>
              <a:rPr lang="en-AU" sz="2400" dirty="0"/>
              <a:t>The DAI configuration is straightforward and relies on DHCP snooping configuration similar to IPSG. The following steps are the recommended practice for configuring DHCP spoofing:</a:t>
            </a:r>
          </a:p>
          <a:p>
            <a:pPr marL="4762" indent="0">
              <a:buNone/>
            </a:pPr>
            <a:r>
              <a:rPr lang="en-AU" sz="2400" b="1" dirty="0"/>
              <a:t>Step 1.</a:t>
            </a:r>
            <a:r>
              <a:rPr lang="en-AU" sz="2400" dirty="0"/>
              <a:t> Implement protection against DHCP spoofing:</a:t>
            </a:r>
          </a:p>
          <a:p>
            <a:pPr marL="4762" indent="0">
              <a:buNone/>
            </a:pPr>
            <a:r>
              <a:rPr lang="en-AU" sz="2400" b="1" dirty="0" smtClean="0"/>
              <a:t>	a</a:t>
            </a:r>
            <a:r>
              <a:rPr lang="en-AU" sz="2400" b="1" dirty="0"/>
              <a:t>.</a:t>
            </a:r>
            <a:r>
              <a:rPr lang="en-AU" sz="2400" dirty="0"/>
              <a:t> Enable DHCP snooping globally.</a:t>
            </a:r>
          </a:p>
          <a:p>
            <a:pPr marL="4762" indent="0">
              <a:buNone/>
            </a:pPr>
            <a:r>
              <a:rPr lang="en-AU" sz="2400" b="1" dirty="0" smtClean="0"/>
              <a:t>	b</a:t>
            </a:r>
            <a:r>
              <a:rPr lang="en-AU" sz="2400" b="1" dirty="0"/>
              <a:t>.</a:t>
            </a:r>
            <a:r>
              <a:rPr lang="en-AU" sz="2400" dirty="0"/>
              <a:t> Enable DHCP snooping on selected VLANs.</a:t>
            </a:r>
          </a:p>
          <a:p>
            <a:pPr marL="4762" indent="0">
              <a:buNone/>
            </a:pPr>
            <a:r>
              <a:rPr lang="en-AU" sz="2400" b="1" dirty="0"/>
              <a:t>Step 2.</a:t>
            </a:r>
            <a:r>
              <a:rPr lang="en-AU" sz="2400" dirty="0"/>
              <a:t> Enable DAI: Enable ARP inspection on selected VLANs.</a:t>
            </a:r>
          </a:p>
          <a:p>
            <a:pPr marL="4762" indent="0">
              <a:buNone/>
            </a:pPr>
            <a:r>
              <a:rPr lang="en-AU" sz="2400" b="1" dirty="0"/>
              <a:t>Step 3.</a:t>
            </a:r>
            <a:r>
              <a:rPr lang="en-AU" sz="2400" dirty="0"/>
              <a:t> Configure trusted interfaces for DHCP snooping and ARP inspection (untrusted is default).</a:t>
            </a:r>
          </a:p>
          <a:p>
            <a:endParaRPr lang="en-AU" dirty="0"/>
          </a:p>
        </p:txBody>
      </p:sp>
    </p:spTree>
    <p:extLst>
      <p:ext uri="{BB962C8B-B14F-4D97-AF65-F5344CB8AC3E}">
        <p14:creationId xmlns:p14="http://schemas.microsoft.com/office/powerpoint/2010/main" val="2089311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DAI Configuration Example</a:t>
            </a:r>
            <a:endParaRPr lang="en-AU" dirty="0"/>
          </a:p>
        </p:txBody>
      </p:sp>
      <p:grpSp>
        <p:nvGrpSpPr>
          <p:cNvPr id="6" name="Group 3"/>
          <p:cNvGrpSpPr>
            <a:grpSpLocks noGrp="1" noUngrp="1" noChangeAspect="1"/>
          </p:cNvGrpSpPr>
          <p:nvPr/>
        </p:nvGrpSpPr>
        <p:grpSpPr bwMode="auto">
          <a:xfrm>
            <a:off x="5055959" y="1452804"/>
            <a:ext cx="3904488" cy="4856516"/>
            <a:chOff x="2212975" y="685800"/>
            <a:chExt cx="4716463" cy="5867400"/>
          </a:xfrm>
        </p:grpSpPr>
        <p:pic>
          <p:nvPicPr>
            <p:cNvPr id="7" name="Picture 1" descr="Figure 10-10 IPSG Example"/>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212975" y="685800"/>
              <a:ext cx="47164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212975" y="6210964"/>
              <a:ext cx="4716463" cy="342236"/>
            </a:xfrm>
            <a:prstGeom prst="rect">
              <a:avLst/>
            </a:prstGeom>
            <a:noFill/>
            <a:ln>
              <a:noFill/>
            </a:ln>
          </p:spPr>
          <p:txBody>
            <a:bodyPr anchor="ctr">
              <a:normAutofit fontScale="62500" lnSpcReduction="20000"/>
            </a:bodyPr>
            <a:lstStyle/>
            <a:p>
              <a:pPr algn="ctr" fontAlgn="auto">
                <a:spcBef>
                  <a:spcPts val="0"/>
                </a:spcBef>
                <a:spcAft>
                  <a:spcPts val="0"/>
                </a:spcAft>
                <a:defRPr/>
              </a:pPr>
              <a:endParaRPr lang="en-US" sz="2400" dirty="0">
                <a:latin typeface="+mn-lt"/>
                <a:cs typeface="+mn-cs"/>
              </a:endParaRPr>
            </a:p>
          </p:txBody>
        </p:sp>
      </p:grpSp>
      <p:sp>
        <p:nvSpPr>
          <p:cNvPr id="9" name="Content Placeholder 7"/>
          <p:cNvSpPr txBox="1">
            <a:spLocks/>
          </p:cNvSpPr>
          <p:nvPr/>
        </p:nvSpPr>
        <p:spPr>
          <a:xfrm>
            <a:off x="296134" y="1412776"/>
            <a:ext cx="5544606" cy="3960441"/>
          </a:xfrm>
          <a:prstGeom prst="rect">
            <a:avLst/>
          </a:prstGeom>
        </p:spPr>
        <p:txBody>
          <a:bodyPr>
            <a:normAutofit/>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pPr marL="4762" indent="0">
              <a:buNone/>
            </a:pPr>
            <a:endParaRPr lang="en-AU" sz="1400" dirty="0" smtClean="0">
              <a:latin typeface="Courier New" panose="02070309020205020404" pitchFamily="49" charset="0"/>
              <a:cs typeface="Courier New" panose="02070309020205020404" pitchFamily="49" charset="0"/>
            </a:endParaRPr>
          </a:p>
        </p:txBody>
      </p:sp>
      <p:sp>
        <p:nvSpPr>
          <p:cNvPr id="12" name="Rectangle 11"/>
          <p:cNvSpPr/>
          <p:nvPr/>
        </p:nvSpPr>
        <p:spPr>
          <a:xfrm>
            <a:off x="179512" y="1700808"/>
            <a:ext cx="4752528" cy="1815882"/>
          </a:xfrm>
          <a:prstGeom prst="rect">
            <a:avLst/>
          </a:prstGeom>
        </p:spPr>
        <p:txBody>
          <a:bodyPr wrap="square">
            <a:spAutoFit/>
          </a:bodyPr>
          <a:lstStyle/>
          <a:p>
            <a:r>
              <a:rPr lang="en-AU" sz="1600" dirty="0">
                <a:solidFill>
                  <a:schemeClr val="tx2"/>
                </a:solidFill>
                <a:latin typeface="Courier New" panose="02070309020205020404" pitchFamily="49" charset="0"/>
                <a:cs typeface="Courier New" panose="02070309020205020404" pitchFamily="49" charset="0"/>
              </a:rPr>
              <a:t>SW(</a:t>
            </a:r>
            <a:r>
              <a:rPr lang="en-AU" sz="1600" dirty="0" err="1">
                <a:solidFill>
                  <a:schemeClr val="tx2"/>
                </a:solidFill>
                <a:latin typeface="Courier New" panose="02070309020205020404" pitchFamily="49" charset="0"/>
                <a:cs typeface="Courier New" panose="02070309020205020404" pitchFamily="49" charset="0"/>
              </a:rPr>
              <a:t>config</a:t>
            </a:r>
            <a:r>
              <a:rPr lang="en-AU" sz="1600"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ip</a:t>
            </a:r>
            <a:r>
              <a:rPr lang="en-AU" sz="1600" b="1"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dhcp</a:t>
            </a:r>
            <a:r>
              <a:rPr lang="en-AU" sz="1600" b="1" dirty="0">
                <a:solidFill>
                  <a:schemeClr val="tx2"/>
                </a:solidFill>
                <a:latin typeface="Courier New" panose="02070309020205020404" pitchFamily="49" charset="0"/>
                <a:cs typeface="Courier New" panose="02070309020205020404" pitchFamily="49" charset="0"/>
              </a:rPr>
              <a:t> snooping</a:t>
            </a:r>
            <a:r>
              <a:rPr lang="en-AU" sz="1600" dirty="0">
                <a:solidFill>
                  <a:schemeClr val="tx2"/>
                </a:solidFill>
                <a:latin typeface="Courier New" panose="02070309020205020404" pitchFamily="49" charset="0"/>
                <a:cs typeface="Courier New" panose="02070309020205020404" pitchFamily="49" charset="0"/>
              </a:rPr>
              <a:t/>
            </a:r>
            <a:br>
              <a:rPr lang="en-AU" sz="1600" dirty="0">
                <a:solidFill>
                  <a:schemeClr val="tx2"/>
                </a:solidFill>
                <a:latin typeface="Courier New" panose="02070309020205020404" pitchFamily="49" charset="0"/>
                <a:cs typeface="Courier New" panose="02070309020205020404" pitchFamily="49" charset="0"/>
              </a:rPr>
            </a:br>
            <a:r>
              <a:rPr lang="en-AU" sz="1600" dirty="0">
                <a:solidFill>
                  <a:schemeClr val="tx2"/>
                </a:solidFill>
                <a:latin typeface="Courier New" panose="02070309020205020404" pitchFamily="49" charset="0"/>
                <a:cs typeface="Courier New" panose="02070309020205020404" pitchFamily="49" charset="0"/>
              </a:rPr>
              <a:t>SW(</a:t>
            </a:r>
            <a:r>
              <a:rPr lang="en-AU" sz="1600" dirty="0" err="1">
                <a:solidFill>
                  <a:schemeClr val="tx2"/>
                </a:solidFill>
                <a:latin typeface="Courier New" panose="02070309020205020404" pitchFamily="49" charset="0"/>
                <a:cs typeface="Courier New" panose="02070309020205020404" pitchFamily="49" charset="0"/>
              </a:rPr>
              <a:t>config</a:t>
            </a:r>
            <a:r>
              <a:rPr lang="en-AU" sz="1600"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ip</a:t>
            </a:r>
            <a:r>
              <a:rPr lang="en-AU" sz="1600" b="1"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dhcp</a:t>
            </a:r>
            <a:r>
              <a:rPr lang="en-AU" sz="1600" b="1" dirty="0">
                <a:solidFill>
                  <a:schemeClr val="tx2"/>
                </a:solidFill>
                <a:latin typeface="Courier New" panose="02070309020205020404" pitchFamily="49" charset="0"/>
                <a:cs typeface="Courier New" panose="02070309020205020404" pitchFamily="49" charset="0"/>
              </a:rPr>
              <a:t> snooping </a:t>
            </a:r>
            <a:r>
              <a:rPr lang="en-AU" sz="1600" b="1" dirty="0" err="1">
                <a:solidFill>
                  <a:schemeClr val="tx2"/>
                </a:solidFill>
                <a:latin typeface="Courier New" panose="02070309020205020404" pitchFamily="49" charset="0"/>
                <a:cs typeface="Courier New" panose="02070309020205020404" pitchFamily="49" charset="0"/>
              </a:rPr>
              <a:t>vlan</a:t>
            </a:r>
            <a:r>
              <a:rPr lang="en-AU" sz="1600" b="1" dirty="0">
                <a:solidFill>
                  <a:schemeClr val="tx2"/>
                </a:solidFill>
                <a:latin typeface="Courier New" panose="02070309020205020404" pitchFamily="49" charset="0"/>
                <a:cs typeface="Courier New" panose="02070309020205020404" pitchFamily="49" charset="0"/>
              </a:rPr>
              <a:t> 10</a:t>
            </a:r>
            <a:r>
              <a:rPr lang="en-AU" sz="1600" dirty="0">
                <a:solidFill>
                  <a:schemeClr val="tx2"/>
                </a:solidFill>
                <a:latin typeface="Courier New" panose="02070309020205020404" pitchFamily="49" charset="0"/>
                <a:cs typeface="Courier New" panose="02070309020205020404" pitchFamily="49" charset="0"/>
              </a:rPr>
              <a:t/>
            </a:r>
            <a:br>
              <a:rPr lang="en-AU" sz="1600" dirty="0">
                <a:solidFill>
                  <a:schemeClr val="tx2"/>
                </a:solidFill>
                <a:latin typeface="Courier New" panose="02070309020205020404" pitchFamily="49" charset="0"/>
                <a:cs typeface="Courier New" panose="02070309020205020404" pitchFamily="49" charset="0"/>
              </a:rPr>
            </a:br>
            <a:r>
              <a:rPr lang="en-AU" sz="1600" dirty="0">
                <a:solidFill>
                  <a:schemeClr val="tx2"/>
                </a:solidFill>
                <a:latin typeface="Courier New" panose="02070309020205020404" pitchFamily="49" charset="0"/>
                <a:cs typeface="Courier New" panose="02070309020205020404" pitchFamily="49" charset="0"/>
              </a:rPr>
              <a:t>SW(</a:t>
            </a:r>
            <a:r>
              <a:rPr lang="en-AU" sz="1600" dirty="0" err="1">
                <a:solidFill>
                  <a:schemeClr val="tx2"/>
                </a:solidFill>
                <a:latin typeface="Courier New" panose="02070309020205020404" pitchFamily="49" charset="0"/>
                <a:cs typeface="Courier New" panose="02070309020205020404" pitchFamily="49" charset="0"/>
              </a:rPr>
              <a:t>config</a:t>
            </a:r>
            <a:r>
              <a:rPr lang="en-AU" sz="1600"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ip</a:t>
            </a:r>
            <a:r>
              <a:rPr lang="en-AU" sz="1600" b="1"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arp</a:t>
            </a:r>
            <a:r>
              <a:rPr lang="en-AU" sz="1600" b="1" dirty="0">
                <a:solidFill>
                  <a:schemeClr val="tx2"/>
                </a:solidFill>
                <a:latin typeface="Courier New" panose="02070309020205020404" pitchFamily="49" charset="0"/>
                <a:cs typeface="Courier New" panose="02070309020205020404" pitchFamily="49" charset="0"/>
              </a:rPr>
              <a:t> inspection </a:t>
            </a:r>
            <a:r>
              <a:rPr lang="en-AU" sz="1600" b="1" dirty="0" err="1">
                <a:solidFill>
                  <a:schemeClr val="tx2"/>
                </a:solidFill>
                <a:latin typeface="Courier New" panose="02070309020205020404" pitchFamily="49" charset="0"/>
                <a:cs typeface="Courier New" panose="02070309020205020404" pitchFamily="49" charset="0"/>
              </a:rPr>
              <a:t>vlan</a:t>
            </a:r>
            <a:r>
              <a:rPr lang="en-AU" sz="1600" b="1" dirty="0">
                <a:solidFill>
                  <a:schemeClr val="tx2"/>
                </a:solidFill>
                <a:latin typeface="Courier New" panose="02070309020205020404" pitchFamily="49" charset="0"/>
                <a:cs typeface="Courier New" panose="02070309020205020404" pitchFamily="49" charset="0"/>
              </a:rPr>
              <a:t> 10</a:t>
            </a:r>
            <a:r>
              <a:rPr lang="en-AU" sz="1600" dirty="0">
                <a:solidFill>
                  <a:schemeClr val="tx2"/>
                </a:solidFill>
                <a:latin typeface="Courier New" panose="02070309020205020404" pitchFamily="49" charset="0"/>
                <a:cs typeface="Courier New" panose="02070309020205020404" pitchFamily="49" charset="0"/>
              </a:rPr>
              <a:t/>
            </a:r>
            <a:br>
              <a:rPr lang="en-AU" sz="1600" dirty="0">
                <a:solidFill>
                  <a:schemeClr val="tx2"/>
                </a:solidFill>
                <a:latin typeface="Courier New" panose="02070309020205020404" pitchFamily="49" charset="0"/>
                <a:cs typeface="Courier New" panose="02070309020205020404" pitchFamily="49" charset="0"/>
              </a:rPr>
            </a:br>
            <a:r>
              <a:rPr lang="en-AU" sz="1600" dirty="0">
                <a:solidFill>
                  <a:schemeClr val="tx2"/>
                </a:solidFill>
                <a:latin typeface="Courier New" panose="02070309020205020404" pitchFamily="49" charset="0"/>
                <a:cs typeface="Courier New" panose="02070309020205020404" pitchFamily="49" charset="0"/>
              </a:rPr>
              <a:t>SW(</a:t>
            </a:r>
            <a:r>
              <a:rPr lang="en-AU" sz="1600" dirty="0" err="1">
                <a:solidFill>
                  <a:schemeClr val="tx2"/>
                </a:solidFill>
                <a:latin typeface="Courier New" panose="02070309020205020404" pitchFamily="49" charset="0"/>
                <a:cs typeface="Courier New" panose="02070309020205020404" pitchFamily="49" charset="0"/>
              </a:rPr>
              <a:t>config</a:t>
            </a:r>
            <a:r>
              <a:rPr lang="en-AU" sz="1600" dirty="0">
                <a:solidFill>
                  <a:schemeClr val="tx2"/>
                </a:solidFill>
                <a:latin typeface="Courier New" panose="02070309020205020404" pitchFamily="49" charset="0"/>
                <a:cs typeface="Courier New" panose="02070309020205020404" pitchFamily="49" charset="0"/>
              </a:rPr>
              <a:t>)# </a:t>
            </a:r>
            <a:r>
              <a:rPr lang="en-AU" sz="1600" b="1" dirty="0">
                <a:solidFill>
                  <a:schemeClr val="tx2"/>
                </a:solidFill>
                <a:latin typeface="Courier New" panose="02070309020205020404" pitchFamily="49" charset="0"/>
                <a:cs typeface="Courier New" panose="02070309020205020404" pitchFamily="49" charset="0"/>
              </a:rPr>
              <a:t>interface Ethernet 0/0</a:t>
            </a:r>
            <a:r>
              <a:rPr lang="en-AU" sz="1600" dirty="0">
                <a:solidFill>
                  <a:schemeClr val="tx2"/>
                </a:solidFill>
                <a:latin typeface="Courier New" panose="02070309020205020404" pitchFamily="49" charset="0"/>
                <a:cs typeface="Courier New" panose="02070309020205020404" pitchFamily="49" charset="0"/>
              </a:rPr>
              <a:t/>
            </a:r>
            <a:br>
              <a:rPr lang="en-AU" sz="1600" dirty="0">
                <a:solidFill>
                  <a:schemeClr val="tx2"/>
                </a:solidFill>
                <a:latin typeface="Courier New" panose="02070309020205020404" pitchFamily="49" charset="0"/>
                <a:cs typeface="Courier New" panose="02070309020205020404" pitchFamily="49" charset="0"/>
              </a:rPr>
            </a:br>
            <a:r>
              <a:rPr lang="en-AU" sz="1600" dirty="0">
                <a:solidFill>
                  <a:schemeClr val="tx2"/>
                </a:solidFill>
                <a:latin typeface="Courier New" panose="02070309020205020404" pitchFamily="49" charset="0"/>
                <a:cs typeface="Courier New" panose="02070309020205020404" pitchFamily="49" charset="0"/>
              </a:rPr>
              <a:t>SW(</a:t>
            </a:r>
            <a:r>
              <a:rPr lang="en-AU" sz="1600" dirty="0" err="1">
                <a:solidFill>
                  <a:schemeClr val="tx2"/>
                </a:solidFill>
                <a:latin typeface="Courier New" panose="02070309020205020404" pitchFamily="49" charset="0"/>
                <a:cs typeface="Courier New" panose="02070309020205020404" pitchFamily="49" charset="0"/>
              </a:rPr>
              <a:t>config</a:t>
            </a:r>
            <a:r>
              <a:rPr lang="en-AU" sz="1600" dirty="0">
                <a:solidFill>
                  <a:schemeClr val="tx2"/>
                </a:solidFill>
                <a:latin typeface="Courier New" panose="02070309020205020404" pitchFamily="49" charset="0"/>
                <a:cs typeface="Courier New" panose="02070309020205020404" pitchFamily="49" charset="0"/>
              </a:rPr>
              <a:t>-if)# </a:t>
            </a:r>
            <a:r>
              <a:rPr lang="en-AU" sz="1600" b="1" dirty="0" err="1">
                <a:solidFill>
                  <a:schemeClr val="tx2"/>
                </a:solidFill>
                <a:latin typeface="Courier New" panose="02070309020205020404" pitchFamily="49" charset="0"/>
                <a:cs typeface="Courier New" panose="02070309020205020404" pitchFamily="49" charset="0"/>
              </a:rPr>
              <a:t>ip</a:t>
            </a:r>
            <a:r>
              <a:rPr lang="en-AU" sz="1600" b="1"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dhcp</a:t>
            </a:r>
            <a:r>
              <a:rPr lang="en-AU" sz="1600" b="1" dirty="0">
                <a:solidFill>
                  <a:schemeClr val="tx2"/>
                </a:solidFill>
                <a:latin typeface="Courier New" panose="02070309020205020404" pitchFamily="49" charset="0"/>
                <a:cs typeface="Courier New" panose="02070309020205020404" pitchFamily="49" charset="0"/>
              </a:rPr>
              <a:t> snooping trust</a:t>
            </a:r>
            <a:r>
              <a:rPr lang="en-AU" sz="1600" dirty="0">
                <a:solidFill>
                  <a:schemeClr val="tx2"/>
                </a:solidFill>
                <a:latin typeface="Courier New" panose="02070309020205020404" pitchFamily="49" charset="0"/>
                <a:cs typeface="Courier New" panose="02070309020205020404" pitchFamily="49" charset="0"/>
              </a:rPr>
              <a:t/>
            </a:r>
            <a:br>
              <a:rPr lang="en-AU" sz="1600" dirty="0">
                <a:solidFill>
                  <a:schemeClr val="tx2"/>
                </a:solidFill>
                <a:latin typeface="Courier New" panose="02070309020205020404" pitchFamily="49" charset="0"/>
                <a:cs typeface="Courier New" panose="02070309020205020404" pitchFamily="49" charset="0"/>
              </a:rPr>
            </a:br>
            <a:r>
              <a:rPr lang="en-AU" sz="1600" dirty="0">
                <a:solidFill>
                  <a:schemeClr val="tx2"/>
                </a:solidFill>
                <a:latin typeface="Courier New" panose="02070309020205020404" pitchFamily="49" charset="0"/>
                <a:cs typeface="Courier New" panose="02070309020205020404" pitchFamily="49" charset="0"/>
              </a:rPr>
              <a:t>SW(</a:t>
            </a:r>
            <a:r>
              <a:rPr lang="en-AU" sz="1600" dirty="0" err="1">
                <a:solidFill>
                  <a:schemeClr val="tx2"/>
                </a:solidFill>
                <a:latin typeface="Courier New" panose="02070309020205020404" pitchFamily="49" charset="0"/>
                <a:cs typeface="Courier New" panose="02070309020205020404" pitchFamily="49" charset="0"/>
              </a:rPr>
              <a:t>config</a:t>
            </a:r>
            <a:r>
              <a:rPr lang="en-AU" sz="1600" dirty="0">
                <a:solidFill>
                  <a:schemeClr val="tx2"/>
                </a:solidFill>
                <a:latin typeface="Courier New" panose="02070309020205020404" pitchFamily="49" charset="0"/>
                <a:cs typeface="Courier New" panose="02070309020205020404" pitchFamily="49" charset="0"/>
              </a:rPr>
              <a:t>-if)# </a:t>
            </a:r>
            <a:r>
              <a:rPr lang="en-AU" sz="1600" b="1" dirty="0" err="1">
                <a:solidFill>
                  <a:schemeClr val="tx2"/>
                </a:solidFill>
                <a:latin typeface="Courier New" panose="02070309020205020404" pitchFamily="49" charset="0"/>
                <a:cs typeface="Courier New" panose="02070309020205020404" pitchFamily="49" charset="0"/>
              </a:rPr>
              <a:t>ip</a:t>
            </a:r>
            <a:r>
              <a:rPr lang="en-AU" sz="1600" b="1" dirty="0">
                <a:solidFill>
                  <a:schemeClr val="tx2"/>
                </a:solidFill>
                <a:latin typeface="Courier New" panose="02070309020205020404" pitchFamily="49" charset="0"/>
                <a:cs typeface="Courier New" panose="02070309020205020404" pitchFamily="49" charset="0"/>
              </a:rPr>
              <a:t> </a:t>
            </a:r>
            <a:r>
              <a:rPr lang="en-AU" sz="1600" b="1" dirty="0" err="1">
                <a:solidFill>
                  <a:schemeClr val="tx2"/>
                </a:solidFill>
                <a:latin typeface="Courier New" panose="02070309020205020404" pitchFamily="49" charset="0"/>
                <a:cs typeface="Courier New" panose="02070309020205020404" pitchFamily="49" charset="0"/>
              </a:rPr>
              <a:t>arp</a:t>
            </a:r>
            <a:r>
              <a:rPr lang="en-AU" sz="1600" b="1" dirty="0">
                <a:solidFill>
                  <a:schemeClr val="tx2"/>
                </a:solidFill>
                <a:latin typeface="Courier New" panose="02070309020205020404" pitchFamily="49" charset="0"/>
                <a:cs typeface="Courier New" panose="02070309020205020404" pitchFamily="49" charset="0"/>
              </a:rPr>
              <a:t> inspection trust</a:t>
            </a:r>
            <a:endParaRPr lang="en-AU" sz="16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385835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Securing VLAN Trunks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56716750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VLAN Hopping</a:t>
            </a:r>
          </a:p>
        </p:txBody>
      </p:sp>
      <p:sp>
        <p:nvSpPr>
          <p:cNvPr id="8" name="Content Placeholder 7"/>
          <p:cNvSpPr>
            <a:spLocks noGrp="1"/>
          </p:cNvSpPr>
          <p:nvPr>
            <p:ph idx="1"/>
          </p:nvPr>
        </p:nvSpPr>
        <p:spPr/>
        <p:txBody>
          <a:bodyPr>
            <a:noAutofit/>
          </a:bodyPr>
          <a:lstStyle/>
          <a:p>
            <a:r>
              <a:rPr lang="en-US" sz="3200" dirty="0" smtClean="0"/>
              <a:t>Switch Spoofing</a:t>
            </a:r>
          </a:p>
          <a:p>
            <a:r>
              <a:rPr lang="en-US" sz="3200" dirty="0" smtClean="0"/>
              <a:t>Double Tagging</a:t>
            </a:r>
          </a:p>
        </p:txBody>
      </p:sp>
      <p:pic>
        <p:nvPicPr>
          <p:cNvPr id="6" name="Picture 2"/>
          <p:cNvPicPr>
            <a:picLocks noGrp="1" noChangeAspect="1" noChangeArrowheads="1"/>
          </p:cNvPicPr>
          <p:nvPr>
            <p:ph idx="4294967295"/>
          </p:nvPr>
        </p:nvPicPr>
        <p:blipFill>
          <a:blip r:embed="rId3" cstate="print"/>
          <a:stretch>
            <a:fillRect/>
          </a:stretch>
        </p:blipFill>
        <p:spPr bwMode="auto">
          <a:xfrm>
            <a:off x="4578191" y="1156205"/>
            <a:ext cx="4067175" cy="3167358"/>
          </a:xfrm>
          <a:prstGeom prst="rect">
            <a:avLst/>
          </a:prstGeom>
          <a:noFill/>
          <a:ln w="9525">
            <a:noFill/>
            <a:miter lim="800000"/>
            <a:headEnd/>
            <a:tailEnd/>
          </a:ln>
        </p:spPr>
      </p:pic>
    </p:spTree>
    <p:extLst>
      <p:ext uri="{BB962C8B-B14F-4D97-AF65-F5344CB8AC3E}">
        <p14:creationId xmlns:p14="http://schemas.microsoft.com/office/powerpoint/2010/main" val="2442724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r="8794"/>
          <a:stretch>
            <a:fillRect/>
          </a:stretch>
        </p:blipFill>
        <p:spPr bwMode="auto">
          <a:xfrm>
            <a:off x="4668430" y="1556792"/>
            <a:ext cx="4119108" cy="351709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VLAN Hopping – Switch Spoofing (1)</a:t>
            </a:r>
            <a:endParaRPr lang="en-US" dirty="0" smtClean="0"/>
          </a:p>
        </p:txBody>
      </p:sp>
      <p:sp>
        <p:nvSpPr>
          <p:cNvPr id="8" name="Content Placeholder 7"/>
          <p:cNvSpPr>
            <a:spLocks noGrp="1"/>
          </p:cNvSpPr>
          <p:nvPr>
            <p:ph idx="1"/>
          </p:nvPr>
        </p:nvSpPr>
        <p:spPr>
          <a:xfrm>
            <a:off x="611560" y="1268760"/>
            <a:ext cx="3894137" cy="4791075"/>
          </a:xfrm>
        </p:spPr>
        <p:txBody>
          <a:bodyPr/>
          <a:lstStyle/>
          <a:p>
            <a:r>
              <a:rPr lang="en-US" sz="2400" dirty="0" smtClean="0"/>
              <a:t>An attacker can send a malicious DTP frame. Upon receiving the frame, the switch would form a trunk port, which would then give the attacker access to all the VLANs on the trunk. The attacker port becomes a trunk port, and the attacker can attack a victim in any VLAN carried on the trunk.</a:t>
            </a:r>
          </a:p>
        </p:txBody>
      </p:sp>
    </p:spTree>
    <p:extLst>
      <p:ext uri="{BB962C8B-B14F-4D97-AF65-F5344CB8AC3E}">
        <p14:creationId xmlns:p14="http://schemas.microsoft.com/office/powerpoint/2010/main" val="257822982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smtClean="0"/>
              <a:t>VLAN Hopping – Switch Spoofing (2)</a:t>
            </a:r>
          </a:p>
        </p:txBody>
      </p:sp>
      <p:sp>
        <p:nvSpPr>
          <p:cNvPr id="8" name="Content Placeholder 7"/>
          <p:cNvSpPr>
            <a:spLocks noGrp="1"/>
          </p:cNvSpPr>
          <p:nvPr>
            <p:ph idx="11"/>
          </p:nvPr>
        </p:nvSpPr>
        <p:spPr>
          <a:xfrm>
            <a:off x="179512" y="3933056"/>
            <a:ext cx="8520354" cy="2715704"/>
          </a:xfrm>
        </p:spPr>
        <p:txBody>
          <a:bodyPr/>
          <a:lstStyle/>
          <a:p>
            <a:r>
              <a:rPr lang="en-US" dirty="0" smtClean="0"/>
              <a:t>In another type of switch spoofing attack, the network attacker connects an unauthorized Cisco switch to the switch port. The unauthorized switch can send DTP frames and form a trunk. The attacker has access to all the VLANs through the trunk. The attacker can attack a victim in any VLAN.</a:t>
            </a:r>
          </a:p>
        </p:txBody>
      </p:sp>
      <p:pic>
        <p:nvPicPr>
          <p:cNvPr id="1026" name="Picture 2"/>
          <p:cNvPicPr>
            <a:picLocks noGrp="1" noChangeAspect="1" noChangeArrowheads="1"/>
          </p:cNvPicPr>
          <p:nvPr>
            <p:ph sz="quarter" idx="12"/>
          </p:nvPr>
        </p:nvPicPr>
        <p:blipFill>
          <a:blip r:embed="rId3" cstate="print"/>
          <a:srcRect/>
          <a:stretch>
            <a:fillRect/>
          </a:stretch>
        </p:blipFill>
        <p:spPr bwMode="auto">
          <a:xfrm>
            <a:off x="899592" y="1340768"/>
            <a:ext cx="6990477" cy="1904762"/>
          </a:xfrm>
          <a:prstGeom prst="rect">
            <a:avLst/>
          </a:prstGeom>
          <a:noFill/>
          <a:ln w="9525">
            <a:noFill/>
            <a:miter lim="800000"/>
            <a:headEnd/>
            <a:tailEnd/>
          </a:ln>
        </p:spPr>
      </p:pic>
    </p:spTree>
    <p:extLst>
      <p:ext uri="{BB962C8B-B14F-4D97-AF65-F5344CB8AC3E}">
        <p14:creationId xmlns:p14="http://schemas.microsoft.com/office/powerpoint/2010/main" val="9641919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Mitigating Switch Spoofing</a:t>
            </a:r>
            <a:endParaRPr lang="en-AU" dirty="0"/>
          </a:p>
        </p:txBody>
      </p:sp>
      <p:sp>
        <p:nvSpPr>
          <p:cNvPr id="6" name="Content Placeholder 5"/>
          <p:cNvSpPr>
            <a:spLocks noGrp="1"/>
          </p:cNvSpPr>
          <p:nvPr>
            <p:ph idx="1"/>
          </p:nvPr>
        </p:nvSpPr>
        <p:spPr>
          <a:xfrm>
            <a:off x="323528" y="1124744"/>
            <a:ext cx="8496944" cy="5661249"/>
          </a:xfrm>
        </p:spPr>
        <p:txBody>
          <a:bodyPr/>
          <a:lstStyle/>
          <a:p>
            <a:pPr marL="4762" indent="0">
              <a:buNone/>
            </a:pPr>
            <a:r>
              <a:rPr lang="en-US" dirty="0"/>
              <a:t>There are several mechanisms or best practices to minimize authorized access to trunk ports and switch spoofing, including the </a:t>
            </a:r>
            <a:r>
              <a:rPr lang="en-US" dirty="0" smtClean="0"/>
              <a:t>following:</a:t>
            </a:r>
            <a:endParaRPr lang="en-US" dirty="0"/>
          </a:p>
          <a:p>
            <a:r>
              <a:rPr lang="en-US" dirty="0"/>
              <a:t> Manually configure access </a:t>
            </a:r>
            <a:r>
              <a:rPr lang="en-US" dirty="0" smtClean="0"/>
              <a:t>ports</a:t>
            </a:r>
          </a:p>
          <a:p>
            <a:pPr marL="304800" lvl="1" indent="0">
              <a:buNone/>
            </a:pP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interface</a:t>
            </a:r>
            <a:r>
              <a:rPr lang="en-AU" sz="1600" dirty="0">
                <a:latin typeface="Courier New" panose="02070309020205020404" pitchFamily="49" charset="0"/>
                <a:cs typeface="Courier New" panose="02070309020205020404" pitchFamily="49" charset="0"/>
              </a:rPr>
              <a:t> </a:t>
            </a:r>
            <a:r>
              <a:rPr lang="en-AU" sz="1600" i="1" dirty="0">
                <a:latin typeface="Courier New" panose="02070309020205020404" pitchFamily="49" charset="0"/>
                <a:cs typeface="Courier New" panose="02070309020205020404" pitchFamily="49" charset="0"/>
              </a:rPr>
              <a:t>interface-slot/number</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mode access</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access </a:t>
            </a:r>
            <a:r>
              <a:rPr lang="en-AU" sz="1600" b="1" dirty="0" err="1">
                <a:latin typeface="Courier New" panose="02070309020205020404" pitchFamily="49" charset="0"/>
                <a:cs typeface="Courier New" panose="02070309020205020404" pitchFamily="49" charset="0"/>
              </a:rPr>
              <a:t>vlan</a:t>
            </a:r>
            <a:r>
              <a:rPr lang="en-AU" sz="1600" dirty="0">
                <a:latin typeface="Courier New" panose="02070309020205020404" pitchFamily="49" charset="0"/>
                <a:cs typeface="Courier New" panose="02070309020205020404" pitchFamily="49" charset="0"/>
              </a:rPr>
              <a:t> </a:t>
            </a:r>
            <a:r>
              <a:rPr lang="en-AU" sz="1600" i="1" dirty="0" err="1" smtClean="0">
                <a:latin typeface="Courier New" panose="02070309020205020404" pitchFamily="49" charset="0"/>
                <a:cs typeface="Courier New" panose="02070309020205020404" pitchFamily="49" charset="0"/>
              </a:rPr>
              <a:t>vlan</a:t>
            </a:r>
            <a:r>
              <a:rPr lang="en-AU" sz="1600" i="1" dirty="0" smtClean="0">
                <a:latin typeface="Courier New" panose="02070309020205020404" pitchFamily="49" charset="0"/>
                <a:cs typeface="Courier New" panose="02070309020205020404" pitchFamily="49" charset="0"/>
              </a:rPr>
              <a:t>-id</a:t>
            </a:r>
            <a:endParaRPr lang="en-US" sz="1600" dirty="0"/>
          </a:p>
          <a:p>
            <a:r>
              <a:rPr lang="en-US" dirty="0"/>
              <a:t> Shut down unused </a:t>
            </a:r>
            <a:r>
              <a:rPr lang="en-US" dirty="0" smtClean="0"/>
              <a:t>interfaces</a:t>
            </a:r>
          </a:p>
          <a:p>
            <a:pPr marL="304800" lvl="1" indent="0">
              <a:buNone/>
            </a:pPr>
            <a:r>
              <a:rPr lang="en-US" sz="1600" dirty="0">
                <a:latin typeface="Courier New" panose="02070309020205020404" pitchFamily="49" charset="0"/>
                <a:cs typeface="Courier New" panose="02070309020205020404" pitchFamily="49" charset="0"/>
              </a:rPr>
              <a:t>SW(</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interface</a:t>
            </a: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interface-slot/number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SW(</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-if)# </a:t>
            </a:r>
            <a:r>
              <a:rPr lang="en-US" sz="1600" b="1" dirty="0">
                <a:latin typeface="Courier New" panose="02070309020205020404" pitchFamily="49" charset="0"/>
                <a:cs typeface="Courier New" panose="02070309020205020404" pitchFamily="49" charset="0"/>
              </a:rPr>
              <a:t>shutdown</a:t>
            </a:r>
            <a:endParaRPr lang="en-US" sz="1600" dirty="0">
              <a:latin typeface="Courier New" panose="02070309020205020404" pitchFamily="49" charset="0"/>
              <a:cs typeface="Courier New" panose="02070309020205020404" pitchFamily="49" charset="0"/>
            </a:endParaRPr>
          </a:p>
          <a:p>
            <a:r>
              <a:rPr lang="en-US" dirty="0"/>
              <a:t> Restrict VLANs </a:t>
            </a:r>
            <a:r>
              <a:rPr lang="en-US" dirty="0" smtClean="0"/>
              <a:t>on </a:t>
            </a:r>
            <a:r>
              <a:rPr lang="en-US" dirty="0"/>
              <a:t>trunk </a:t>
            </a:r>
            <a:r>
              <a:rPr lang="en-US" dirty="0" smtClean="0"/>
              <a:t>ports</a:t>
            </a:r>
          </a:p>
          <a:p>
            <a:pPr marL="304800" lvl="1" indent="0">
              <a:buNone/>
            </a:pP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interface</a:t>
            </a:r>
            <a:r>
              <a:rPr lang="en-AU" sz="1600" dirty="0">
                <a:latin typeface="Courier New" panose="02070309020205020404" pitchFamily="49" charset="0"/>
                <a:cs typeface="Courier New" panose="02070309020205020404" pitchFamily="49" charset="0"/>
              </a:rPr>
              <a:t> </a:t>
            </a:r>
            <a:r>
              <a:rPr lang="en-AU" sz="1600" i="1" dirty="0">
                <a:latin typeface="Courier New" panose="02070309020205020404" pitchFamily="49" charset="0"/>
                <a:cs typeface="Courier New" panose="02070309020205020404" pitchFamily="49" charset="0"/>
              </a:rPr>
              <a:t>interface-slot/number</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trunk allowed </a:t>
            </a:r>
            <a:r>
              <a:rPr lang="en-AU" sz="1600" b="1" dirty="0" err="1">
                <a:latin typeface="Courier New" panose="02070309020205020404" pitchFamily="49" charset="0"/>
                <a:cs typeface="Courier New" panose="02070309020205020404" pitchFamily="49" charset="0"/>
              </a:rPr>
              <a:t>vlan</a:t>
            </a:r>
            <a:r>
              <a:rPr lang="en-AU" sz="1600" dirty="0">
                <a:latin typeface="Courier New" panose="02070309020205020404" pitchFamily="49" charset="0"/>
                <a:cs typeface="Courier New" panose="02070309020205020404" pitchFamily="49" charset="0"/>
              </a:rPr>
              <a:t> </a:t>
            </a:r>
            <a:r>
              <a:rPr lang="en-AU" sz="1600" i="1" dirty="0" err="1" smtClean="0">
                <a:latin typeface="Courier New" panose="02070309020205020404" pitchFamily="49" charset="0"/>
                <a:cs typeface="Courier New" panose="02070309020205020404" pitchFamily="49" charset="0"/>
              </a:rPr>
              <a:t>vlan</a:t>
            </a:r>
            <a:r>
              <a:rPr lang="en-AU" sz="1600" i="1" dirty="0" smtClean="0">
                <a:latin typeface="Courier New" panose="02070309020205020404" pitchFamily="49" charset="0"/>
                <a:cs typeface="Courier New" panose="02070309020205020404" pitchFamily="49" charset="0"/>
              </a:rPr>
              <a:t>-list</a:t>
            </a:r>
          </a:p>
          <a:p>
            <a:pPr marL="304800" lvl="1" indent="0">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interface </a:t>
            </a:r>
            <a:r>
              <a:rPr lang="en-AU" sz="1400" b="1" dirty="0" err="1">
                <a:latin typeface="Courier New" panose="02070309020205020404" pitchFamily="49" charset="0"/>
                <a:cs typeface="Courier New" panose="02070309020205020404" pitchFamily="49" charset="0"/>
              </a:rPr>
              <a:t>GigabitEthernet</a:t>
            </a:r>
            <a:r>
              <a:rPr lang="en-AU" sz="1400" b="1" dirty="0">
                <a:latin typeface="Courier New" panose="02070309020205020404" pitchFamily="49" charset="0"/>
                <a:cs typeface="Courier New" panose="02070309020205020404" pitchFamily="49" charset="0"/>
              </a:rPr>
              <a:t> 1/1</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err="1">
                <a:latin typeface="Courier New" panose="02070309020205020404" pitchFamily="49" charset="0"/>
                <a:cs typeface="Courier New" panose="02070309020205020404" pitchFamily="49" charset="0"/>
              </a:rPr>
              <a:t>switchport</a:t>
            </a:r>
            <a:r>
              <a:rPr lang="en-AU" sz="1400" b="1" dirty="0">
                <a:latin typeface="Courier New" panose="02070309020205020404" pitchFamily="49" charset="0"/>
                <a:cs typeface="Courier New" panose="02070309020205020404" pitchFamily="49" charset="0"/>
              </a:rPr>
              <a:t> mode access</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err="1">
                <a:latin typeface="Courier New" panose="02070309020205020404" pitchFamily="49" charset="0"/>
                <a:cs typeface="Courier New" panose="02070309020205020404" pitchFamily="49" charset="0"/>
              </a:rPr>
              <a:t>switchport</a:t>
            </a:r>
            <a:r>
              <a:rPr lang="en-AU" sz="1400" b="1" dirty="0">
                <a:latin typeface="Courier New" panose="02070309020205020404" pitchFamily="49" charset="0"/>
                <a:cs typeface="Courier New" panose="02070309020205020404" pitchFamily="49" charset="0"/>
              </a:rPr>
              <a:t> access </a:t>
            </a:r>
            <a:r>
              <a:rPr lang="en-AU" sz="1400" b="1" dirty="0" err="1">
                <a:latin typeface="Courier New" panose="02070309020205020404" pitchFamily="49" charset="0"/>
                <a:cs typeface="Courier New" panose="02070309020205020404" pitchFamily="49" charset="0"/>
              </a:rPr>
              <a:t>vlan</a:t>
            </a:r>
            <a:r>
              <a:rPr lang="en-AU" sz="1400" b="1" dirty="0">
                <a:latin typeface="Courier New" panose="02070309020205020404" pitchFamily="49" charset="0"/>
                <a:cs typeface="Courier New" panose="02070309020205020404" pitchFamily="49" charset="0"/>
              </a:rPr>
              <a:t> 100</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interface </a:t>
            </a:r>
            <a:r>
              <a:rPr lang="en-AU" sz="1400" b="1" dirty="0" err="1">
                <a:latin typeface="Courier New" panose="02070309020205020404" pitchFamily="49" charset="0"/>
                <a:cs typeface="Courier New" panose="02070309020205020404" pitchFamily="49" charset="0"/>
              </a:rPr>
              <a:t>GigabitEthernet</a:t>
            </a:r>
            <a:r>
              <a:rPr lang="en-AU" sz="1400" b="1" dirty="0">
                <a:latin typeface="Courier New" panose="02070309020205020404" pitchFamily="49" charset="0"/>
                <a:cs typeface="Courier New" panose="02070309020205020404" pitchFamily="49" charset="0"/>
              </a:rPr>
              <a:t> 2/1</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shutdown</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interface </a:t>
            </a:r>
            <a:r>
              <a:rPr lang="en-AU" sz="1400" b="1" dirty="0" err="1">
                <a:latin typeface="Courier New" panose="02070309020205020404" pitchFamily="49" charset="0"/>
                <a:cs typeface="Courier New" panose="02070309020205020404" pitchFamily="49" charset="0"/>
              </a:rPr>
              <a:t>GigabitEthernet</a:t>
            </a:r>
            <a:r>
              <a:rPr lang="en-AU" sz="1400" b="1" dirty="0">
                <a:latin typeface="Courier New" panose="02070309020205020404" pitchFamily="49" charset="0"/>
                <a:cs typeface="Courier New" panose="02070309020205020404" pitchFamily="49" charset="0"/>
              </a:rPr>
              <a:t> 3/1</a:t>
            </a:r>
            <a:r>
              <a:rPr lang="en-AU" sz="1400" dirty="0">
                <a:latin typeface="Courier New" panose="02070309020205020404" pitchFamily="49" charset="0"/>
                <a:cs typeface="Courier New" panose="02070309020205020404" pitchFamily="49" charset="0"/>
              </a:rPr>
              <a:t/>
            </a:r>
            <a:br>
              <a:rPr lang="en-AU" sz="1400" dirty="0">
                <a:latin typeface="Courier New" panose="02070309020205020404" pitchFamily="49" charset="0"/>
                <a:cs typeface="Courier New" panose="02070309020205020404" pitchFamily="49" charset="0"/>
              </a:rPr>
            </a:b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switchport</a:t>
            </a:r>
            <a:r>
              <a:rPr lang="en-AU" sz="1400" b="1" dirty="0">
                <a:latin typeface="Courier New" panose="02070309020205020404" pitchFamily="49" charset="0"/>
                <a:cs typeface="Courier New" panose="02070309020205020404" pitchFamily="49" charset="0"/>
              </a:rPr>
              <a:t> trunk allowed </a:t>
            </a:r>
            <a:r>
              <a:rPr lang="en-AU" sz="1400" b="1" dirty="0" err="1">
                <a:latin typeface="Courier New" panose="02070309020205020404" pitchFamily="49" charset="0"/>
                <a:cs typeface="Courier New" panose="02070309020205020404" pitchFamily="49" charset="0"/>
              </a:rPr>
              <a:t>vlan</a:t>
            </a:r>
            <a:r>
              <a:rPr lang="en-AU" sz="1400" b="1" dirty="0">
                <a:latin typeface="Courier New" panose="02070309020205020404" pitchFamily="49" charset="0"/>
                <a:cs typeface="Courier New" panose="02070309020205020404" pitchFamily="49" charset="0"/>
              </a:rPr>
              <a:t> 2-10</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61965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
            <a:ext cx="8856984" cy="1124743"/>
          </a:xfrm>
        </p:spPr>
        <p:txBody>
          <a:bodyPr/>
          <a:lstStyle/>
          <a:p>
            <a:r>
              <a:rPr lang="en-US" dirty="0" smtClean="0"/>
              <a:t>Cisco Switch Security Configuration Best Practices</a:t>
            </a:r>
          </a:p>
        </p:txBody>
      </p:sp>
      <p:sp>
        <p:nvSpPr>
          <p:cNvPr id="6" name="Content Placeholder 7"/>
          <p:cNvSpPr>
            <a:spLocks noGrp="1"/>
          </p:cNvSpPr>
          <p:nvPr>
            <p:ph idx="1"/>
          </p:nvPr>
        </p:nvSpPr>
        <p:spPr/>
        <p:txBody>
          <a:bodyPr/>
          <a:lstStyle/>
          <a:p>
            <a:pPr marL="4762" indent="0">
              <a:buNone/>
            </a:pPr>
            <a:r>
              <a:rPr lang="en-US" dirty="0"/>
              <a:t>From a Cisco switch configuration perspective, there is a minimal set of required configurations necessary to provide basic security</a:t>
            </a:r>
            <a:r>
              <a:rPr lang="en-US" dirty="0" smtClean="0"/>
              <a:t>.</a:t>
            </a:r>
          </a:p>
          <a:p>
            <a:r>
              <a:rPr lang="en-US" dirty="0" smtClean="0"/>
              <a:t>Secure passwords.</a:t>
            </a:r>
          </a:p>
          <a:p>
            <a:r>
              <a:rPr lang="en-US" dirty="0" smtClean="0"/>
              <a:t>Leverage system banners.</a:t>
            </a:r>
          </a:p>
          <a:p>
            <a:r>
              <a:rPr lang="en-US" dirty="0" smtClean="0"/>
              <a:t>Secure console access.</a:t>
            </a:r>
          </a:p>
          <a:p>
            <a:r>
              <a:rPr lang="en-US" dirty="0" smtClean="0"/>
              <a:t>Secure </a:t>
            </a:r>
            <a:r>
              <a:rPr lang="en-US" dirty="0" err="1" smtClean="0"/>
              <a:t>vty</a:t>
            </a:r>
            <a:r>
              <a:rPr lang="en-US" dirty="0" smtClean="0"/>
              <a:t> lines.</a:t>
            </a:r>
          </a:p>
          <a:p>
            <a:r>
              <a:rPr lang="en-US" dirty="0" smtClean="0"/>
              <a:t>Secure the embedded web interface.</a:t>
            </a:r>
          </a:p>
          <a:p>
            <a:r>
              <a:rPr lang="en-US" dirty="0" smtClean="0"/>
              <a:t>Always leverage SSH and ensure that the Telnet server is disabled</a:t>
            </a:r>
          </a:p>
          <a:p>
            <a:r>
              <a:rPr lang="en-US" dirty="0" smtClean="0"/>
              <a:t>Secure SNMP access</a:t>
            </a:r>
          </a:p>
          <a:p>
            <a:r>
              <a:rPr lang="en-US" dirty="0" smtClean="0"/>
              <a:t>Secure STP operation</a:t>
            </a:r>
          </a:p>
          <a:p>
            <a:r>
              <a:rPr lang="en-US" dirty="0" smtClean="0"/>
              <a:t>Secure CDP</a:t>
            </a:r>
          </a:p>
          <a:p>
            <a:r>
              <a:rPr lang="en-US" dirty="0" smtClean="0"/>
              <a:t>Secure SNMP.</a:t>
            </a:r>
          </a:p>
          <a:p>
            <a:r>
              <a:rPr lang="en-US" dirty="0" smtClean="0"/>
              <a:t>Secure unused switch ports.</a:t>
            </a:r>
          </a:p>
          <a:p>
            <a:endParaRPr lang="en-US" dirty="0" smtClean="0"/>
          </a:p>
        </p:txBody>
      </p:sp>
    </p:spTree>
    <p:extLst>
      <p:ext uri="{BB962C8B-B14F-4D97-AF65-F5344CB8AC3E}">
        <p14:creationId xmlns:p14="http://schemas.microsoft.com/office/powerpoint/2010/main" val="4079435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fade">
                                      <p:cBhvr>
                                        <p:cTn id="6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02" y="644343"/>
            <a:ext cx="8521700" cy="549021"/>
          </a:xfrm>
        </p:spPr>
        <p:txBody>
          <a:bodyPr>
            <a:normAutofit/>
          </a:bodyPr>
          <a:lstStyle/>
          <a:p>
            <a:pPr>
              <a:defRPr/>
            </a:pPr>
            <a:r>
              <a:rPr lang="en-US" dirty="0" smtClean="0"/>
              <a:t>VLAN Hopping – Double Tagging</a:t>
            </a:r>
          </a:p>
        </p:txBody>
      </p:sp>
      <p:sp>
        <p:nvSpPr>
          <p:cNvPr id="8" name="Content Placeholder 7"/>
          <p:cNvSpPr>
            <a:spLocks noGrp="1"/>
          </p:cNvSpPr>
          <p:nvPr>
            <p:ph idx="11"/>
          </p:nvPr>
        </p:nvSpPr>
        <p:spPr>
          <a:xfrm>
            <a:off x="251520" y="3429000"/>
            <a:ext cx="8520354" cy="3032967"/>
          </a:xfrm>
        </p:spPr>
        <p:txBody>
          <a:bodyPr>
            <a:noAutofit/>
          </a:bodyPr>
          <a:lstStyle/>
          <a:p>
            <a:pPr marL="4762" indent="0">
              <a:buNone/>
            </a:pPr>
            <a:r>
              <a:rPr lang="en-US" sz="2000" dirty="0"/>
              <a:t>The circumstances are as follows:</a:t>
            </a:r>
          </a:p>
          <a:p>
            <a:r>
              <a:rPr lang="en-US" sz="2000" dirty="0"/>
              <a:t> The IP-enabled device the attacker is using must be connected to an access port.</a:t>
            </a:r>
          </a:p>
          <a:p>
            <a:r>
              <a:rPr lang="en-US" sz="2000" dirty="0"/>
              <a:t> The IP-enabled device must send a double-tagged frame.</a:t>
            </a:r>
          </a:p>
          <a:p>
            <a:r>
              <a:rPr lang="en-US" sz="2000" dirty="0"/>
              <a:t> The first-hop switch must be configured to accept 802.1Q frames.</a:t>
            </a:r>
          </a:p>
          <a:p>
            <a:r>
              <a:rPr lang="en-US" sz="2000" dirty="0"/>
              <a:t> The first-hop switch must be connected to another switch with an 802.1Q truck, and its native VLAN must match the attackers outer VLAN tag.</a:t>
            </a:r>
          </a:p>
          <a:p>
            <a:endParaRPr lang="en-US" sz="2000" dirty="0" smtClean="0"/>
          </a:p>
        </p:txBody>
      </p:sp>
      <p:grpSp>
        <p:nvGrpSpPr>
          <p:cNvPr id="5" name="Group 3"/>
          <p:cNvGrpSpPr>
            <a:grpSpLocks noGrp="1" noUngrp="1" noChangeAspect="1"/>
          </p:cNvGrpSpPr>
          <p:nvPr/>
        </p:nvGrpSpPr>
        <p:grpSpPr bwMode="auto">
          <a:xfrm>
            <a:off x="405850" y="1340768"/>
            <a:ext cx="7772400" cy="2032000"/>
            <a:chOff x="685800" y="2603500"/>
            <a:chExt cx="7772400" cy="2032000"/>
          </a:xfrm>
        </p:grpSpPr>
        <p:pic>
          <p:nvPicPr>
            <p:cNvPr id="7" name="Picture 1" descr="Figure 10-15 VLAN Hopping"/>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2603500"/>
              <a:ext cx="77724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4292600"/>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45686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02" y="644343"/>
            <a:ext cx="8521700" cy="549021"/>
          </a:xfrm>
        </p:spPr>
        <p:txBody>
          <a:bodyPr>
            <a:normAutofit/>
          </a:bodyPr>
          <a:lstStyle/>
          <a:p>
            <a:pPr>
              <a:defRPr/>
            </a:pPr>
            <a:r>
              <a:rPr lang="en-US" dirty="0" smtClean="0"/>
              <a:t>VLAN Hopping – Double Tagging</a:t>
            </a:r>
          </a:p>
        </p:txBody>
      </p:sp>
      <p:sp>
        <p:nvSpPr>
          <p:cNvPr id="8" name="Content Placeholder 7"/>
          <p:cNvSpPr>
            <a:spLocks noGrp="1"/>
          </p:cNvSpPr>
          <p:nvPr>
            <p:ph idx="11"/>
          </p:nvPr>
        </p:nvSpPr>
        <p:spPr>
          <a:xfrm>
            <a:off x="251520" y="3501008"/>
            <a:ext cx="8520354" cy="2715704"/>
          </a:xfrm>
        </p:spPr>
        <p:txBody>
          <a:bodyPr>
            <a:noAutofit/>
          </a:bodyPr>
          <a:lstStyle/>
          <a:p>
            <a:r>
              <a:rPr lang="en-US" sz="2000" b="1" dirty="0" smtClean="0"/>
              <a:t>Step 1. </a:t>
            </a:r>
            <a:r>
              <a:rPr lang="en-US" sz="2000" dirty="0" smtClean="0"/>
              <a:t>Attacker (native VLAN 10) sends a frame with two 802.1Q headers to Switch 1.</a:t>
            </a:r>
          </a:p>
          <a:p>
            <a:r>
              <a:rPr lang="en-US" sz="2000" b="1" dirty="0" smtClean="0"/>
              <a:t>Step 2. </a:t>
            </a:r>
            <a:r>
              <a:rPr lang="en-US" sz="2000" dirty="0" smtClean="0"/>
              <a:t>Switch 1 strips the outer tag and forwards the frame to all ports within same native VLAN.</a:t>
            </a:r>
          </a:p>
          <a:p>
            <a:r>
              <a:rPr lang="en-US" sz="2000" b="1" dirty="0" smtClean="0"/>
              <a:t>Step 3. </a:t>
            </a:r>
            <a:r>
              <a:rPr lang="en-US" sz="2000" dirty="0" smtClean="0"/>
              <a:t>Switch 2 interprets frame according to information in the inner tag marked with VLAN ID 20.</a:t>
            </a:r>
          </a:p>
          <a:p>
            <a:r>
              <a:rPr lang="en-US" sz="2000" b="1" dirty="0" smtClean="0"/>
              <a:t>Step 4. </a:t>
            </a:r>
            <a:r>
              <a:rPr lang="en-US" sz="2000" dirty="0" smtClean="0"/>
              <a:t>Switch 2 forwards the frame out all ports associated with VLAN 20, including trunk ports.</a:t>
            </a:r>
          </a:p>
        </p:txBody>
      </p:sp>
      <p:grpSp>
        <p:nvGrpSpPr>
          <p:cNvPr id="5" name="Group 3"/>
          <p:cNvGrpSpPr>
            <a:grpSpLocks noGrp="1" noUngrp="1" noChangeAspect="1"/>
          </p:cNvGrpSpPr>
          <p:nvPr/>
        </p:nvGrpSpPr>
        <p:grpSpPr bwMode="auto">
          <a:xfrm>
            <a:off x="405850" y="1340768"/>
            <a:ext cx="7772400" cy="2032000"/>
            <a:chOff x="685800" y="2603500"/>
            <a:chExt cx="7772400" cy="2032000"/>
          </a:xfrm>
        </p:grpSpPr>
        <p:pic>
          <p:nvPicPr>
            <p:cNvPr id="7" name="Picture 1" descr="Figure 10-15 VLAN Hopping"/>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2603500"/>
              <a:ext cx="77724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4292600"/>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6506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568952" cy="1124743"/>
          </a:xfrm>
        </p:spPr>
        <p:txBody>
          <a:bodyPr/>
          <a:lstStyle/>
          <a:p>
            <a:r>
              <a:rPr lang="en-US" dirty="0" smtClean="0"/>
              <a:t>Mitigating VLAN Hopping Attack (double tagging)</a:t>
            </a:r>
          </a:p>
        </p:txBody>
      </p:sp>
      <p:sp>
        <p:nvSpPr>
          <p:cNvPr id="8" name="Content Placeholder 7"/>
          <p:cNvSpPr>
            <a:spLocks noGrp="1"/>
          </p:cNvSpPr>
          <p:nvPr>
            <p:ph idx="1"/>
          </p:nvPr>
        </p:nvSpPr>
        <p:spPr/>
        <p:txBody>
          <a:bodyPr/>
          <a:lstStyle/>
          <a:p>
            <a:r>
              <a:rPr lang="en-US" dirty="0" smtClean="0"/>
              <a:t>Because </a:t>
            </a:r>
            <a:r>
              <a:rPr lang="en-US" dirty="0"/>
              <a:t>an attacker’s port VLAN must match the native VLAN of a trunk, the simple solution is to configure the native VLAN of all trunk ports to an unused VLAN. </a:t>
            </a:r>
            <a:endParaRPr lang="en-US" dirty="0" smtClean="0"/>
          </a:p>
          <a:p>
            <a:pPr marL="304800" lvl="1" indent="0">
              <a:buNone/>
            </a:pP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interface</a:t>
            </a:r>
            <a:r>
              <a:rPr lang="en-AU" sz="1600" dirty="0">
                <a:latin typeface="Courier New" panose="02070309020205020404" pitchFamily="49" charset="0"/>
                <a:cs typeface="Courier New" panose="02070309020205020404" pitchFamily="49" charset="0"/>
              </a:rPr>
              <a:t> </a:t>
            </a:r>
            <a:r>
              <a:rPr lang="en-AU" sz="1600" i="1" dirty="0">
                <a:latin typeface="Courier New" panose="02070309020205020404" pitchFamily="49" charset="0"/>
                <a:cs typeface="Courier New" panose="02070309020205020404" pitchFamily="49" charset="0"/>
              </a:rPr>
              <a:t>interface-slot/number</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trunk native </a:t>
            </a:r>
            <a:r>
              <a:rPr lang="en-AU" sz="1600" b="1" dirty="0" err="1">
                <a:latin typeface="Courier New" panose="02070309020205020404" pitchFamily="49" charset="0"/>
                <a:cs typeface="Courier New" panose="02070309020205020404" pitchFamily="49" charset="0"/>
              </a:rPr>
              <a:t>vlan</a:t>
            </a:r>
            <a:r>
              <a:rPr lang="en-AU" sz="1600" dirty="0">
                <a:latin typeface="Courier New" panose="02070309020205020404" pitchFamily="49" charset="0"/>
                <a:cs typeface="Courier New" panose="02070309020205020404" pitchFamily="49" charset="0"/>
              </a:rPr>
              <a:t> </a:t>
            </a:r>
            <a:r>
              <a:rPr lang="en-AU" sz="1600" i="1" dirty="0" err="1" smtClean="0">
                <a:latin typeface="Courier New" panose="02070309020205020404" pitchFamily="49" charset="0"/>
                <a:cs typeface="Courier New" panose="02070309020205020404" pitchFamily="49" charset="0"/>
              </a:rPr>
              <a:t>vlan</a:t>
            </a:r>
            <a:r>
              <a:rPr lang="en-AU" sz="1600" i="1" dirty="0" smtClean="0">
                <a:latin typeface="Courier New" panose="02070309020205020404" pitchFamily="49" charset="0"/>
                <a:cs typeface="Courier New" panose="02070309020205020404" pitchFamily="49" charset="0"/>
              </a:rPr>
              <a:t>-id</a:t>
            </a:r>
          </a:p>
          <a:p>
            <a:pPr marL="290512" indent="-285750"/>
            <a:r>
              <a:rPr lang="en-US" dirty="0"/>
              <a:t>An alternate method is to prune the native VLAN from the trunk</a:t>
            </a:r>
            <a:r>
              <a:rPr lang="en-US" dirty="0" smtClean="0"/>
              <a:t>.</a:t>
            </a:r>
          </a:p>
          <a:p>
            <a:pPr marL="304800" lvl="1" indent="0">
              <a:buNone/>
            </a:pP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interface</a:t>
            </a:r>
            <a:r>
              <a:rPr lang="en-AU" sz="1600" dirty="0">
                <a:latin typeface="Courier New" panose="02070309020205020404" pitchFamily="49" charset="0"/>
                <a:cs typeface="Courier New" panose="02070309020205020404" pitchFamily="49" charset="0"/>
              </a:rPr>
              <a:t> </a:t>
            </a:r>
            <a:r>
              <a:rPr lang="en-AU" sz="1600" i="1" dirty="0">
                <a:latin typeface="Courier New" panose="02070309020205020404" pitchFamily="49" charset="0"/>
                <a:cs typeface="Courier New" panose="02070309020205020404" pitchFamily="49" charset="0"/>
              </a:rPr>
              <a:t>interface-slot/number</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trunk native</a:t>
            </a: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vlan</a:t>
            </a:r>
            <a:r>
              <a:rPr lang="en-AU" sz="1600" dirty="0">
                <a:latin typeface="Courier New" panose="02070309020205020404" pitchFamily="49" charset="0"/>
                <a:cs typeface="Courier New" panose="02070309020205020404" pitchFamily="49" charset="0"/>
              </a:rPr>
              <a:t> </a:t>
            </a:r>
            <a:r>
              <a:rPr lang="en-AU" sz="1600" i="1" dirty="0" err="1">
                <a:latin typeface="Courier New" panose="02070309020205020404" pitchFamily="49" charset="0"/>
                <a:cs typeface="Courier New" panose="02070309020205020404" pitchFamily="49" charset="0"/>
              </a:rPr>
              <a:t>vlan</a:t>
            </a:r>
            <a:r>
              <a:rPr lang="en-AU" sz="1600" i="1" dirty="0">
                <a:latin typeface="Courier New" panose="02070309020205020404" pitchFamily="49" charset="0"/>
                <a:cs typeface="Courier New" panose="02070309020205020404" pitchFamily="49" charset="0"/>
              </a:rPr>
              <a:t>-id</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trunk allowed </a:t>
            </a:r>
            <a:r>
              <a:rPr lang="en-AU" sz="1600" b="1" dirty="0" err="1">
                <a:latin typeface="Courier New" panose="02070309020205020404" pitchFamily="49" charset="0"/>
                <a:cs typeface="Courier New" panose="02070309020205020404" pitchFamily="49" charset="0"/>
              </a:rPr>
              <a:t>vlan</a:t>
            </a:r>
            <a:r>
              <a:rPr lang="en-AU" sz="1600" b="1" dirty="0">
                <a:latin typeface="Courier New" panose="02070309020205020404" pitchFamily="49" charset="0"/>
                <a:cs typeface="Courier New" panose="02070309020205020404" pitchFamily="49" charset="0"/>
              </a:rPr>
              <a:t> remove</a:t>
            </a:r>
            <a:r>
              <a:rPr lang="en-AU" sz="1600" dirty="0">
                <a:latin typeface="Courier New" panose="02070309020205020404" pitchFamily="49" charset="0"/>
                <a:cs typeface="Courier New" panose="02070309020205020404" pitchFamily="49" charset="0"/>
              </a:rPr>
              <a:t> </a:t>
            </a:r>
            <a:r>
              <a:rPr lang="en-AU" sz="1600" i="1" dirty="0" err="1" smtClean="0">
                <a:latin typeface="Courier New" panose="02070309020205020404" pitchFamily="49" charset="0"/>
                <a:cs typeface="Courier New" panose="02070309020205020404" pitchFamily="49" charset="0"/>
              </a:rPr>
              <a:t>vlan</a:t>
            </a:r>
            <a:r>
              <a:rPr lang="en-AU" sz="1600" i="1" dirty="0" smtClean="0">
                <a:latin typeface="Courier New" panose="02070309020205020404" pitchFamily="49" charset="0"/>
                <a:cs typeface="Courier New" panose="02070309020205020404" pitchFamily="49" charset="0"/>
              </a:rPr>
              <a:t>-id</a:t>
            </a:r>
          </a:p>
          <a:p>
            <a:pPr marL="290512" indent="-285750"/>
            <a:r>
              <a:rPr lang="en-US" dirty="0"/>
              <a:t>Yet another option is to tag all frames on trunk ports by default</a:t>
            </a:r>
            <a:r>
              <a:rPr lang="en-US" dirty="0" smtClean="0"/>
              <a:t>.</a:t>
            </a:r>
          </a:p>
          <a:p>
            <a:pPr marL="304800" lvl="1" indent="0">
              <a:buNone/>
            </a:pP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vlan</a:t>
            </a:r>
            <a:r>
              <a:rPr lang="en-AU" sz="1600" b="1" dirty="0">
                <a:latin typeface="Courier New" panose="02070309020205020404" pitchFamily="49" charset="0"/>
                <a:cs typeface="Courier New" panose="02070309020205020404" pitchFamily="49" charset="0"/>
              </a:rPr>
              <a:t> dot1q tag </a:t>
            </a:r>
            <a:r>
              <a:rPr lang="en-AU" sz="1600" b="1" dirty="0" smtClean="0">
                <a:latin typeface="Courier New" panose="02070309020205020404" pitchFamily="49" charset="0"/>
                <a:cs typeface="Courier New" panose="02070309020205020404" pitchFamily="49" charset="0"/>
              </a:rPr>
              <a:t>native</a:t>
            </a:r>
          </a:p>
          <a:p>
            <a:pPr marL="304800" lvl="1" indent="0">
              <a:buNone/>
            </a:pPr>
            <a:r>
              <a:rPr lang="en-US" sz="1600" b="1" dirty="0" smtClean="0">
                <a:latin typeface="Courier New" panose="02070309020205020404" pitchFamily="49" charset="0"/>
                <a:cs typeface="Courier New" panose="02070309020205020404" pitchFamily="49" charset="0"/>
              </a:rPr>
              <a:t>Example:</a:t>
            </a:r>
            <a:endParaRPr lang="en-AU" sz="1600" b="1" dirty="0" smtClean="0">
              <a:latin typeface="Courier New" panose="02070309020205020404" pitchFamily="49" charset="0"/>
              <a:cs typeface="Courier New" panose="02070309020205020404" pitchFamily="49" charset="0"/>
            </a:endParaRPr>
          </a:p>
          <a:p>
            <a:pPr marL="304800" lvl="1" indent="0">
              <a:buNone/>
            </a:pP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interface </a:t>
            </a:r>
            <a:r>
              <a:rPr lang="en-AU" sz="1600" b="1" dirty="0" err="1">
                <a:latin typeface="Courier New" panose="02070309020205020404" pitchFamily="49" charset="0"/>
                <a:cs typeface="Courier New" panose="02070309020205020404" pitchFamily="49" charset="0"/>
              </a:rPr>
              <a:t>gigabitEthernet</a:t>
            </a:r>
            <a:r>
              <a:rPr lang="en-AU" sz="1600" b="1" dirty="0">
                <a:latin typeface="Courier New" panose="02070309020205020404" pitchFamily="49" charset="0"/>
                <a:cs typeface="Courier New" panose="02070309020205020404" pitchFamily="49" charset="0"/>
              </a:rPr>
              <a:t> 1/1</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trunk native </a:t>
            </a:r>
            <a:r>
              <a:rPr lang="en-AU" sz="1600" b="1" dirty="0" err="1">
                <a:latin typeface="Courier New" panose="02070309020205020404" pitchFamily="49" charset="0"/>
                <a:cs typeface="Courier New" panose="02070309020205020404" pitchFamily="49" charset="0"/>
              </a:rPr>
              <a:t>vlan</a:t>
            </a:r>
            <a:r>
              <a:rPr lang="en-AU" sz="1600" b="1" dirty="0">
                <a:latin typeface="Courier New" panose="02070309020205020404" pitchFamily="49" charset="0"/>
                <a:cs typeface="Courier New" panose="02070309020205020404" pitchFamily="49" charset="0"/>
              </a:rPr>
              <a:t> 999</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interface </a:t>
            </a:r>
            <a:r>
              <a:rPr lang="en-AU" sz="1600" b="1" dirty="0" err="1">
                <a:latin typeface="Courier New" panose="02070309020205020404" pitchFamily="49" charset="0"/>
                <a:cs typeface="Courier New" panose="02070309020205020404" pitchFamily="49" charset="0"/>
              </a:rPr>
              <a:t>gigabitEthernet</a:t>
            </a:r>
            <a:r>
              <a:rPr lang="en-AU" sz="1600" b="1" dirty="0">
                <a:latin typeface="Courier New" panose="02070309020205020404" pitchFamily="49" charset="0"/>
                <a:cs typeface="Courier New" panose="02070309020205020404" pitchFamily="49" charset="0"/>
              </a:rPr>
              <a:t> 1/1</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trunk native </a:t>
            </a:r>
            <a:r>
              <a:rPr lang="en-AU" sz="1600" b="1" dirty="0" err="1">
                <a:latin typeface="Courier New" panose="02070309020205020404" pitchFamily="49" charset="0"/>
                <a:cs typeface="Courier New" panose="02070309020205020404" pitchFamily="49" charset="0"/>
              </a:rPr>
              <a:t>vlan</a:t>
            </a:r>
            <a:r>
              <a:rPr lang="en-AU" sz="1600" b="1" dirty="0">
                <a:latin typeface="Courier New" panose="02070309020205020404" pitchFamily="49" charset="0"/>
                <a:cs typeface="Courier New" panose="02070309020205020404" pitchFamily="49" charset="0"/>
              </a:rPr>
              <a:t> 999</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switchport</a:t>
            </a:r>
            <a:r>
              <a:rPr lang="en-AU" sz="1600" b="1" dirty="0">
                <a:latin typeface="Courier New" panose="02070309020205020404" pitchFamily="49" charset="0"/>
                <a:cs typeface="Courier New" panose="02070309020205020404" pitchFamily="49" charset="0"/>
              </a:rPr>
              <a:t> trunk allowed </a:t>
            </a:r>
            <a:r>
              <a:rPr lang="en-AU" sz="1600" b="1" dirty="0" err="1">
                <a:latin typeface="Courier New" panose="02070309020205020404" pitchFamily="49" charset="0"/>
                <a:cs typeface="Courier New" panose="02070309020205020404" pitchFamily="49" charset="0"/>
              </a:rPr>
              <a:t>vlan</a:t>
            </a:r>
            <a:r>
              <a:rPr lang="en-AU" sz="1600" b="1" dirty="0">
                <a:latin typeface="Courier New" panose="02070309020205020404" pitchFamily="49" charset="0"/>
                <a:cs typeface="Courier New" panose="02070309020205020404" pitchFamily="49" charset="0"/>
              </a:rPr>
              <a:t> remove 999</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vlan</a:t>
            </a:r>
            <a:r>
              <a:rPr lang="en-AU" sz="1600" b="1" dirty="0">
                <a:latin typeface="Courier New" panose="02070309020205020404" pitchFamily="49" charset="0"/>
                <a:cs typeface="Courier New" panose="02070309020205020404" pitchFamily="49" charset="0"/>
              </a:rPr>
              <a:t> dot1q tag native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622770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r="4003"/>
          <a:stretch>
            <a:fillRect/>
          </a:stretch>
        </p:blipFill>
        <p:spPr bwMode="auto">
          <a:xfrm>
            <a:off x="4435994" y="1242482"/>
            <a:ext cx="4528211" cy="388909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defRPr/>
            </a:pPr>
            <a:r>
              <a:rPr lang="en-US" dirty="0" smtClean="0"/>
              <a:t>Catalyst Multilayer Switch ACL Types</a:t>
            </a:r>
          </a:p>
        </p:txBody>
      </p:sp>
      <p:sp>
        <p:nvSpPr>
          <p:cNvPr id="8" name="Content Placeholder 7"/>
          <p:cNvSpPr>
            <a:spLocks noGrp="1"/>
          </p:cNvSpPr>
          <p:nvPr>
            <p:ph idx="1"/>
          </p:nvPr>
        </p:nvSpPr>
        <p:spPr>
          <a:xfrm>
            <a:off x="179512" y="1196752"/>
            <a:ext cx="4256482" cy="5661249"/>
          </a:xfrm>
        </p:spPr>
        <p:txBody>
          <a:bodyPr>
            <a:normAutofit fontScale="92500" lnSpcReduction="10000"/>
          </a:bodyPr>
          <a:lstStyle/>
          <a:p>
            <a:r>
              <a:rPr lang="en-US" sz="1900" b="1" dirty="0" smtClean="0"/>
              <a:t>Router access control lists (RACL): </a:t>
            </a:r>
            <a:r>
              <a:rPr lang="en-US" sz="1900" dirty="0" smtClean="0"/>
              <a:t>Supported in the TCAM hardware on Cisco multilayer switches. In Catalyst switches, RACL can be applied to any routed interface, such as an SVI or routed port.</a:t>
            </a:r>
          </a:p>
          <a:p>
            <a:r>
              <a:rPr lang="en-US" sz="1900" b="1" dirty="0" smtClean="0"/>
              <a:t>Port access control list (PACL): </a:t>
            </a:r>
            <a:r>
              <a:rPr lang="en-US" sz="1900" dirty="0" smtClean="0"/>
              <a:t>Filters traffic at the port level. PACL’s can be applied</a:t>
            </a:r>
            <a:r>
              <a:rPr lang="en-US" sz="1900" b="1" dirty="0" smtClean="0"/>
              <a:t> </a:t>
            </a:r>
            <a:r>
              <a:rPr lang="en-US" sz="1900" dirty="0" smtClean="0"/>
              <a:t>on a Layer 2 switch port, trunk port, or EtherChannel port. PACL’s act at the Layer 2 port level but can filter based on Layer 3/Layer 4 information.</a:t>
            </a:r>
          </a:p>
          <a:p>
            <a:r>
              <a:rPr lang="en-US" sz="1900" b="1" dirty="0"/>
              <a:t>VACL’s: </a:t>
            </a:r>
            <a:r>
              <a:rPr lang="en-US" sz="1900" dirty="0"/>
              <a:t>Also known as VLAN access-maps, apply to all traffic in a VLAN. VACL’s support filtering based on </a:t>
            </a:r>
            <a:r>
              <a:rPr lang="en-US" sz="1900" dirty="0" err="1"/>
              <a:t>Ethertype</a:t>
            </a:r>
            <a:r>
              <a:rPr lang="en-US" sz="1900" dirty="0"/>
              <a:t> and MAC addresses. VACL’s are  order-sensitive, analogous to route maps. VACL’s can control traffic flowing within the VLAN or control switched traffic, whereas RACL’s control only routed traffic.</a:t>
            </a:r>
          </a:p>
          <a:p>
            <a:endParaRPr lang="en-US" sz="2000" dirty="0" smtClean="0"/>
          </a:p>
        </p:txBody>
      </p:sp>
    </p:spTree>
    <p:extLst>
      <p:ext uri="{BB962C8B-B14F-4D97-AF65-F5344CB8AC3E}">
        <p14:creationId xmlns:p14="http://schemas.microsoft.com/office/powerpoint/2010/main" val="4196403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VLAN Access Lists</a:t>
            </a:r>
            <a:endParaRPr lang="en-AU" dirty="0"/>
          </a:p>
        </p:txBody>
      </p:sp>
      <p:sp>
        <p:nvSpPr>
          <p:cNvPr id="6" name="Content Placeholder 5"/>
          <p:cNvSpPr>
            <a:spLocks noGrp="1"/>
          </p:cNvSpPr>
          <p:nvPr>
            <p:ph idx="1"/>
          </p:nvPr>
        </p:nvSpPr>
        <p:spPr/>
        <p:txBody>
          <a:bodyPr/>
          <a:lstStyle/>
          <a:p>
            <a:r>
              <a:rPr lang="en-AU" dirty="0"/>
              <a:t>VLAN access lists (VACLs</a:t>
            </a:r>
            <a:r>
              <a:rPr lang="en-AU" dirty="0" smtClean="0"/>
              <a:t>)</a:t>
            </a:r>
            <a:r>
              <a:rPr lang="en-US" dirty="0"/>
              <a:t> can provide access control for all packets that are bridged within a VLAN or packets that are routed into or out of a VLAN or a WAN interface. </a:t>
            </a:r>
            <a:endParaRPr lang="en-US" dirty="0" smtClean="0"/>
          </a:p>
          <a:p>
            <a:r>
              <a:rPr lang="en-US" dirty="0" smtClean="0"/>
              <a:t>Unlike </a:t>
            </a:r>
            <a:r>
              <a:rPr lang="en-US" dirty="0"/>
              <a:t>Cisco IOS ACLs that are applied on routed packets only, VACLs apply to all packets and can be applied to any VLAN or WAN interface.</a:t>
            </a:r>
          </a:p>
          <a:p>
            <a:r>
              <a:rPr lang="en-US" dirty="0"/>
              <a:t>You can configure VACLs for IP or MAC layer traffic with some limitations depending on platform and software version.</a:t>
            </a:r>
          </a:p>
          <a:p>
            <a:r>
              <a:rPr lang="en-US" dirty="0"/>
              <a:t>Each VLAN access map can consist of one or more map sequences; each sequence has a match clause and an action clause. </a:t>
            </a:r>
            <a:endParaRPr lang="en-US" dirty="0" smtClean="0"/>
          </a:p>
          <a:p>
            <a:r>
              <a:rPr lang="en-US" dirty="0" smtClean="0"/>
              <a:t>The </a:t>
            </a:r>
            <a:r>
              <a:rPr lang="en-US" dirty="0"/>
              <a:t>match clause specifies IP or MAC ACLs for traffic filtering, and the action clause specifies the action to be taken when a match occurs. </a:t>
            </a:r>
            <a:endParaRPr lang="en-US" dirty="0" smtClean="0"/>
          </a:p>
          <a:p>
            <a:r>
              <a:rPr lang="en-US" dirty="0" smtClean="0"/>
              <a:t>When </a:t>
            </a:r>
            <a:r>
              <a:rPr lang="en-US" dirty="0"/>
              <a:t>a flow matches a permit ACL entry, the associated action is taken, and the flow is not checked against the remaining sequences. </a:t>
            </a:r>
            <a:endParaRPr lang="en-US" dirty="0" smtClean="0"/>
          </a:p>
          <a:p>
            <a:r>
              <a:rPr lang="en-US" dirty="0" smtClean="0"/>
              <a:t>When </a:t>
            </a:r>
            <a:r>
              <a:rPr lang="en-US" dirty="0"/>
              <a:t>a flow matches a deny ACL entry, it will be checked against the next ACL in the same sequence or the next sequence. </a:t>
            </a:r>
            <a:endParaRPr lang="en-US" dirty="0" smtClean="0"/>
          </a:p>
          <a:p>
            <a:r>
              <a:rPr lang="en-US" dirty="0" smtClean="0"/>
              <a:t>If </a:t>
            </a:r>
            <a:r>
              <a:rPr lang="en-US" dirty="0"/>
              <a:t>a flow does not match any ACL entry and at least one ACL is configured for that packet type, the packet is denied.</a:t>
            </a:r>
            <a:endParaRPr lang="en-AU" dirty="0"/>
          </a:p>
        </p:txBody>
      </p:sp>
    </p:spTree>
    <p:extLst>
      <p:ext uri="{BB962C8B-B14F-4D97-AF65-F5344CB8AC3E}">
        <p14:creationId xmlns:p14="http://schemas.microsoft.com/office/powerpoint/2010/main" val="3446278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VACL Interaction with ACLs and PACLs</a:t>
            </a:r>
            <a:endParaRPr lang="en-AU" dirty="0"/>
          </a:p>
        </p:txBody>
      </p:sp>
      <p:sp>
        <p:nvSpPr>
          <p:cNvPr id="5" name="Content Placeholder 4"/>
          <p:cNvSpPr>
            <a:spLocks noGrp="1"/>
          </p:cNvSpPr>
          <p:nvPr>
            <p:ph idx="1"/>
          </p:nvPr>
        </p:nvSpPr>
        <p:spPr>
          <a:xfrm>
            <a:off x="323528" y="1196752"/>
            <a:ext cx="8568952" cy="5661249"/>
          </a:xfrm>
        </p:spPr>
        <p:txBody>
          <a:bodyPr/>
          <a:lstStyle/>
          <a:p>
            <a:r>
              <a:rPr lang="en-US" dirty="0"/>
              <a:t>VACLs, Layer 3 ACLs on routed interfaces, and PACLs work together seamlessly; however, care must be taken when engineering these filtering techniques together</a:t>
            </a:r>
            <a:r>
              <a:rPr lang="en-US" dirty="0" smtClean="0"/>
              <a:t>.</a:t>
            </a:r>
          </a:p>
          <a:p>
            <a:r>
              <a:rPr lang="en-US" dirty="0" smtClean="0"/>
              <a:t>For </a:t>
            </a:r>
            <a:r>
              <a:rPr lang="en-US" dirty="0"/>
              <a:t>an incoming packet on a physical port, the PACL is applied first. If the packet is permitted by the PACL, the VACL on the ingress VLAN is applied next. If the packet is Layer 3 forwarded and is permitted by the VACL, it is filtered by the Cisco IOS ACLs on the same VLAN. The same process happens in reverse in the egress direction. However, there is currently no hardware support for output PACLs.</a:t>
            </a:r>
            <a:endParaRPr lang="en-AU" dirty="0"/>
          </a:p>
        </p:txBody>
      </p:sp>
      <p:grpSp>
        <p:nvGrpSpPr>
          <p:cNvPr id="6" name="Group 3"/>
          <p:cNvGrpSpPr>
            <a:grpSpLocks noGrp="1" noUngrp="1" noChangeAspect="1"/>
          </p:cNvGrpSpPr>
          <p:nvPr/>
        </p:nvGrpSpPr>
        <p:grpSpPr bwMode="auto">
          <a:xfrm>
            <a:off x="657190" y="3793606"/>
            <a:ext cx="7714054" cy="2960655"/>
            <a:chOff x="685800" y="1370013"/>
            <a:chExt cx="7772400" cy="4497387"/>
          </a:xfrm>
        </p:grpSpPr>
        <p:pic>
          <p:nvPicPr>
            <p:cNvPr id="7" name="Picture 1" descr="Figure 10-16 VACL Interaction with ACLs and PACLs"/>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370013"/>
              <a:ext cx="777240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524500"/>
              <a:ext cx="7772400" cy="342900"/>
            </a:xfrm>
            <a:prstGeom prst="rect">
              <a:avLst/>
            </a:prstGeom>
            <a:noFill/>
            <a:ln>
              <a:noFill/>
            </a:ln>
          </p:spPr>
          <p:txBody>
            <a:bodyPr anchor="ctr">
              <a:normAutofit fontScale="47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4031888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VACL’s</a:t>
            </a:r>
          </a:p>
        </p:txBody>
      </p:sp>
      <p:sp>
        <p:nvSpPr>
          <p:cNvPr id="5" name="Content Placeholder 7"/>
          <p:cNvSpPr>
            <a:spLocks noGrp="1"/>
          </p:cNvSpPr>
          <p:nvPr>
            <p:ph idx="1"/>
          </p:nvPr>
        </p:nvSpPr>
        <p:spPr/>
        <p:txBody>
          <a:bodyPr>
            <a:normAutofit fontScale="92500" lnSpcReduction="20000"/>
          </a:bodyPr>
          <a:lstStyle/>
          <a:p>
            <a:pPr>
              <a:lnSpc>
                <a:spcPct val="120000"/>
              </a:lnSpc>
            </a:pPr>
            <a:r>
              <a:rPr lang="en-US" dirty="0" smtClean="0"/>
              <a:t>Step 1. Define a VLAN access map:</a:t>
            </a:r>
          </a:p>
          <a:p>
            <a:pPr marL="231775" lvl="1" indent="-6350">
              <a:lnSpc>
                <a:spcPct val="120000"/>
              </a:lnSpc>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vlan</a:t>
            </a:r>
            <a:r>
              <a:rPr lang="en-US" b="1" dirty="0" smtClean="0">
                <a:latin typeface="Courier New" pitchFamily="49" charset="0"/>
                <a:cs typeface="Courier New" pitchFamily="49" charset="0"/>
              </a:rPr>
              <a:t> access-map</a:t>
            </a:r>
            <a:r>
              <a:rPr lang="en-US" dirty="0" smtClean="0">
                <a:latin typeface="Courier New" pitchFamily="49" charset="0"/>
                <a:cs typeface="Courier New" pitchFamily="49" charset="0"/>
              </a:rPr>
              <a:t> </a:t>
            </a:r>
            <a:r>
              <a:rPr lang="en-US" i="1" dirty="0" err="1" smtClean="0">
                <a:latin typeface="Courier New" pitchFamily="49" charset="0"/>
                <a:cs typeface="Courier New" pitchFamily="49" charset="0"/>
              </a:rPr>
              <a:t>map_name</a:t>
            </a:r>
            <a:r>
              <a:rPr lang="en-US" dirty="0" smtClean="0">
                <a:latin typeface="Courier New" pitchFamily="49" charset="0"/>
                <a:cs typeface="Courier New" pitchFamily="49" charset="0"/>
              </a:rPr>
              <a:t> [</a:t>
            </a:r>
            <a:r>
              <a:rPr lang="en-US" i="1" dirty="0" err="1" smtClean="0">
                <a:latin typeface="Courier New" pitchFamily="49" charset="0"/>
                <a:cs typeface="Courier New" pitchFamily="49" charset="0"/>
              </a:rPr>
              <a:t>seq</a:t>
            </a:r>
            <a:r>
              <a:rPr lang="en-US" dirty="0" smtClean="0">
                <a:latin typeface="Courier New" pitchFamily="49" charset="0"/>
                <a:cs typeface="Courier New" pitchFamily="49" charset="0"/>
              </a:rPr>
              <a:t>#]</a:t>
            </a:r>
          </a:p>
          <a:p>
            <a:pPr>
              <a:lnSpc>
                <a:spcPct val="120000"/>
              </a:lnSpc>
            </a:pPr>
            <a:r>
              <a:rPr lang="en-US" dirty="0" smtClean="0"/>
              <a:t>Step 2. Configure a match clause:</a:t>
            </a:r>
          </a:p>
          <a:p>
            <a:pPr marL="231775" lvl="1" indent="-6350">
              <a:lnSpc>
                <a:spcPct val="120000"/>
              </a:lnSpc>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-access-map </a:t>
            </a:r>
            <a:r>
              <a:rPr lang="en-AU" b="1" dirty="0" smtClean="0"/>
              <a:t>match {</a:t>
            </a:r>
            <a:r>
              <a:rPr lang="en-AU" b="1" dirty="0" err="1" smtClean="0"/>
              <a:t>ip</a:t>
            </a:r>
            <a:r>
              <a:rPr lang="en-AU" b="1" dirty="0" smtClean="0"/>
              <a:t> | ipv6} address </a:t>
            </a:r>
            <a:r>
              <a:rPr lang="en-AU" i="1" dirty="0" err="1" smtClean="0"/>
              <a:t>ip</a:t>
            </a:r>
            <a:r>
              <a:rPr lang="en-AU" i="1" dirty="0" smtClean="0"/>
              <a:t>-access-list / </a:t>
            </a:r>
            <a:r>
              <a:rPr lang="en-AU" b="1" dirty="0" smtClean="0"/>
              <a:t>match </a:t>
            </a:r>
            <a:r>
              <a:rPr lang="en-AU" b="1" dirty="0" err="1" smtClean="0"/>
              <a:t>mac</a:t>
            </a:r>
            <a:r>
              <a:rPr lang="en-AU" b="1" dirty="0" smtClean="0"/>
              <a:t> address </a:t>
            </a:r>
            <a:r>
              <a:rPr lang="en-AU" i="1" dirty="0" err="1" smtClean="0"/>
              <a:t>mac</a:t>
            </a:r>
            <a:r>
              <a:rPr lang="en-AU" i="1" dirty="0" smtClean="0"/>
              <a:t>-access-list</a:t>
            </a:r>
            <a:endParaRPr lang="en-US" dirty="0" smtClean="0">
              <a:latin typeface="Courier New" pitchFamily="49" charset="0"/>
              <a:cs typeface="Courier New" pitchFamily="49" charset="0"/>
            </a:endParaRPr>
          </a:p>
          <a:p>
            <a:pPr>
              <a:lnSpc>
                <a:spcPct val="120000"/>
              </a:lnSpc>
            </a:pPr>
            <a:r>
              <a:rPr lang="en-US" dirty="0" smtClean="0"/>
              <a:t>Step 3. Configure an action clause:</a:t>
            </a:r>
          </a:p>
          <a:p>
            <a:pPr marL="231775" lvl="1" indent="-6350">
              <a:lnSpc>
                <a:spcPct val="120000"/>
              </a:lnSpc>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-access-map)# </a:t>
            </a:r>
            <a:r>
              <a:rPr lang="en-US" b="1" dirty="0" smtClean="0">
                <a:latin typeface="Courier New" pitchFamily="49" charset="0"/>
                <a:cs typeface="Courier New" pitchFamily="49" charset="0"/>
              </a:rPr>
              <a:t>action {drop [log]} | {forward [capture]} | {redirect {{</a:t>
            </a:r>
            <a:r>
              <a:rPr lang="en-US" i="1" dirty="0" err="1" smtClean="0">
                <a:latin typeface="Courier New" pitchFamily="49" charset="0"/>
                <a:cs typeface="Courier New" pitchFamily="49" charset="0"/>
              </a:rPr>
              <a:t>fastethernet</a:t>
            </a:r>
            <a:r>
              <a:rPr lang="en-US" b="1" dirty="0" smtClean="0">
                <a:latin typeface="Courier New" pitchFamily="49" charset="0"/>
                <a:cs typeface="Courier New" pitchFamily="49" charset="0"/>
              </a:rPr>
              <a:t> | </a:t>
            </a:r>
            <a:r>
              <a:rPr lang="en-US" i="1" dirty="0" err="1" smtClean="0">
                <a:latin typeface="Courier New" pitchFamily="49" charset="0"/>
                <a:cs typeface="Courier New" pitchFamily="49" charset="0"/>
              </a:rPr>
              <a:t>gigabitethernet</a:t>
            </a:r>
            <a:r>
              <a:rPr lang="en-US" b="1" dirty="0" smtClean="0">
                <a:latin typeface="Courier New" pitchFamily="49" charset="0"/>
                <a:cs typeface="Courier New" pitchFamily="49" charset="0"/>
              </a:rPr>
              <a:t> | </a:t>
            </a:r>
            <a:r>
              <a:rPr lang="en-US" i="1" dirty="0" err="1" smtClean="0">
                <a:latin typeface="Courier New" pitchFamily="49" charset="0"/>
                <a:cs typeface="Courier New" pitchFamily="49" charset="0"/>
              </a:rPr>
              <a:t>tengigabitethernet</a:t>
            </a:r>
            <a:r>
              <a:rPr lang="en-US" b="1" dirty="0" smtClean="0">
                <a:latin typeface="Courier New" pitchFamily="49" charset="0"/>
                <a:cs typeface="Courier New" pitchFamily="49" charset="0"/>
              </a:rPr>
              <a:t>} </a:t>
            </a:r>
            <a:r>
              <a:rPr lang="en-US" i="1" dirty="0" smtClean="0">
                <a:latin typeface="Courier New" pitchFamily="49" charset="0"/>
                <a:cs typeface="Courier New" pitchFamily="49" charset="0"/>
              </a:rPr>
              <a:t>slot/port</a:t>
            </a:r>
            <a:r>
              <a:rPr lang="en-US" b="1" dirty="0" smtClean="0">
                <a:latin typeface="Courier New" pitchFamily="49" charset="0"/>
                <a:cs typeface="Courier New" pitchFamily="49" charset="0"/>
              </a:rPr>
              <a:t>} | {port-channel </a:t>
            </a:r>
            <a:r>
              <a:rPr lang="en-US" i="1" dirty="0" err="1" smtClean="0">
                <a:latin typeface="Courier New" pitchFamily="49" charset="0"/>
                <a:cs typeface="Courier New" pitchFamily="49" charset="0"/>
              </a:rPr>
              <a:t>channel_id</a:t>
            </a:r>
            <a:r>
              <a:rPr lang="en-US" b="1" dirty="0" smtClean="0">
                <a:latin typeface="Courier New" pitchFamily="49" charset="0"/>
                <a:cs typeface="Courier New" pitchFamily="49" charset="0"/>
              </a:rPr>
              <a:t>}}</a:t>
            </a:r>
          </a:p>
          <a:p>
            <a:pPr>
              <a:lnSpc>
                <a:spcPct val="120000"/>
              </a:lnSpc>
            </a:pPr>
            <a:r>
              <a:rPr lang="en-US" dirty="0" smtClean="0"/>
              <a:t>Step 4. Apply a map to VLANs:</a:t>
            </a:r>
          </a:p>
          <a:p>
            <a:pPr marL="231775" lvl="1" indent="-6350">
              <a:lnSpc>
                <a:spcPct val="120000"/>
              </a:lnSpc>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vlan</a:t>
            </a:r>
            <a:r>
              <a:rPr lang="en-US" b="1" dirty="0" smtClean="0">
                <a:latin typeface="Courier New" pitchFamily="49" charset="0"/>
                <a:cs typeface="Courier New" pitchFamily="49" charset="0"/>
              </a:rPr>
              <a:t> filter </a:t>
            </a:r>
            <a:r>
              <a:rPr lang="en-US" i="1" dirty="0" err="1" smtClean="0">
                <a:latin typeface="Courier New" pitchFamily="49" charset="0"/>
                <a:cs typeface="Courier New" pitchFamily="49" charset="0"/>
              </a:rPr>
              <a:t>map_name</a:t>
            </a:r>
            <a:r>
              <a:rPr lang="en-US" b="1" dirty="0" smtClean="0">
                <a:latin typeface="Courier New" pitchFamily="49" charset="0"/>
                <a:cs typeface="Courier New" pitchFamily="49" charset="0"/>
              </a:rPr>
              <a:t> </a:t>
            </a:r>
            <a:r>
              <a:rPr lang="en-US" i="1" dirty="0" err="1" smtClean="0">
                <a:latin typeface="Courier New" pitchFamily="49" charset="0"/>
                <a:cs typeface="Courier New" pitchFamily="49" charset="0"/>
              </a:rPr>
              <a:t>vlan_list</a:t>
            </a:r>
            <a:r>
              <a:rPr lang="en-US" i="1" dirty="0" smtClean="0">
                <a:latin typeface="Courier New" pitchFamily="49" charset="0"/>
                <a:cs typeface="Courier New" pitchFamily="49" charset="0"/>
              </a:rPr>
              <a:t> list</a:t>
            </a:r>
          </a:p>
          <a:p>
            <a:pPr>
              <a:lnSpc>
                <a:spcPct val="120000"/>
              </a:lnSpc>
            </a:pPr>
            <a:r>
              <a:rPr lang="en-US" dirty="0" smtClean="0"/>
              <a:t>Step 5. Verify the VACL configuration:</a:t>
            </a:r>
          </a:p>
          <a:p>
            <a:pPr marL="231775" lvl="1" indent="-6350">
              <a:lnSpc>
                <a:spcPct val="120000"/>
              </a:lnSpc>
              <a:buNone/>
            </a:pPr>
            <a:r>
              <a:rPr lang="en-US" dirty="0" smtClean="0">
                <a:latin typeface="Courier New" pitchFamily="49" charset="0"/>
                <a:cs typeface="Courier New" pitchFamily="49" charset="0"/>
              </a:rPr>
              <a:t>Switch# </a:t>
            </a:r>
            <a:r>
              <a:rPr lang="en-US" b="1" dirty="0" smtClean="0">
                <a:latin typeface="Courier New" pitchFamily="49" charset="0"/>
                <a:cs typeface="Courier New" pitchFamily="49" charset="0"/>
              </a:rPr>
              <a:t>show </a:t>
            </a:r>
            <a:r>
              <a:rPr lang="en-US" b="1" dirty="0" err="1" smtClean="0">
                <a:latin typeface="Courier New" pitchFamily="49" charset="0"/>
                <a:cs typeface="Courier New" pitchFamily="49" charset="0"/>
              </a:rPr>
              <a:t>vlan</a:t>
            </a:r>
            <a:r>
              <a:rPr lang="en-US" b="1" dirty="0" smtClean="0">
                <a:latin typeface="Courier New" pitchFamily="49" charset="0"/>
                <a:cs typeface="Courier New" pitchFamily="49" charset="0"/>
              </a:rPr>
              <a:t> access-map </a:t>
            </a:r>
            <a:r>
              <a:rPr lang="en-US" i="1" dirty="0" err="1" smtClean="0">
                <a:latin typeface="Courier New" pitchFamily="49" charset="0"/>
                <a:cs typeface="Courier New" pitchFamily="49" charset="0"/>
              </a:rPr>
              <a:t>map_name</a:t>
            </a:r>
            <a:endParaRPr lang="en-US" i="1" dirty="0" smtClean="0">
              <a:latin typeface="Courier New" pitchFamily="49" charset="0"/>
              <a:cs typeface="Courier New" pitchFamily="49" charset="0"/>
            </a:endParaRPr>
          </a:p>
          <a:p>
            <a:pPr marL="231775" lvl="1" indent="-6350">
              <a:lnSpc>
                <a:spcPct val="120000"/>
              </a:lnSpc>
              <a:buNone/>
            </a:pPr>
            <a:r>
              <a:rPr lang="en-US" dirty="0" smtClean="0">
                <a:latin typeface="Courier New" pitchFamily="49" charset="0"/>
                <a:cs typeface="Courier New" pitchFamily="49" charset="0"/>
              </a:rPr>
              <a:t>Switch# </a:t>
            </a:r>
            <a:r>
              <a:rPr lang="en-US" b="1" dirty="0" smtClean="0">
                <a:latin typeface="Courier New" pitchFamily="49" charset="0"/>
                <a:cs typeface="Courier New" pitchFamily="49" charset="0"/>
              </a:rPr>
              <a:t>show </a:t>
            </a:r>
            <a:r>
              <a:rPr lang="en-US" b="1" dirty="0" err="1" smtClean="0">
                <a:latin typeface="Courier New" pitchFamily="49" charset="0"/>
                <a:cs typeface="Courier New" pitchFamily="49" charset="0"/>
              </a:rPr>
              <a:t>vlan</a:t>
            </a:r>
            <a:r>
              <a:rPr lang="en-US" b="1" dirty="0" smtClean="0">
                <a:latin typeface="Courier New" pitchFamily="49" charset="0"/>
                <a:cs typeface="Courier New" pitchFamily="49" charset="0"/>
              </a:rPr>
              <a:t> filter [ access-map </a:t>
            </a:r>
            <a:r>
              <a:rPr lang="en-US" i="1" dirty="0" err="1" smtClean="0">
                <a:latin typeface="Courier New" pitchFamily="49" charset="0"/>
                <a:cs typeface="Courier New" pitchFamily="49" charset="0"/>
              </a:rPr>
              <a:t>map_name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vlan</a:t>
            </a:r>
            <a:r>
              <a:rPr lang="en-US" b="1" dirty="0" smtClean="0">
                <a:latin typeface="Courier New" pitchFamily="49" charset="0"/>
                <a:cs typeface="Courier New" pitchFamily="49" charset="0"/>
              </a:rPr>
              <a:t> </a:t>
            </a:r>
            <a:r>
              <a:rPr lang="en-US" i="1" dirty="0" err="1" smtClean="0">
                <a:latin typeface="Courier New" pitchFamily="49" charset="0"/>
                <a:cs typeface="Courier New" pitchFamily="49" charset="0"/>
              </a:rPr>
              <a:t>vlan_id</a:t>
            </a:r>
            <a:r>
              <a:rPr lang="en-US" b="1" dirty="0" smtClean="0">
                <a:latin typeface="Courier New" pitchFamily="49" charset="0"/>
                <a:cs typeface="Courier New" pitchFamily="49" charset="0"/>
              </a:rPr>
              <a:t> ]</a:t>
            </a:r>
          </a:p>
        </p:txBody>
      </p:sp>
    </p:spTree>
    <p:extLst>
      <p:ext uri="{BB962C8B-B14F-4D97-AF65-F5344CB8AC3E}">
        <p14:creationId xmlns:p14="http://schemas.microsoft.com/office/powerpoint/2010/main" val="1054191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21700" cy="549021"/>
          </a:xfrm>
        </p:spPr>
        <p:txBody>
          <a:bodyPr>
            <a:normAutofit/>
          </a:bodyPr>
          <a:lstStyle/>
          <a:p>
            <a:r>
              <a:rPr lang="en-US" dirty="0" smtClean="0"/>
              <a:t>Configuring VACL’s Example</a:t>
            </a:r>
            <a:endParaRPr lang="en-US" dirty="0"/>
          </a:p>
        </p:txBody>
      </p:sp>
      <p:sp>
        <p:nvSpPr>
          <p:cNvPr id="6" name="Content Placeholder 5"/>
          <p:cNvSpPr>
            <a:spLocks noGrp="1"/>
          </p:cNvSpPr>
          <p:nvPr>
            <p:ph sz="quarter" idx="11"/>
          </p:nvPr>
        </p:nvSpPr>
        <p:spPr>
          <a:xfrm>
            <a:off x="179512" y="1268760"/>
            <a:ext cx="8520113" cy="4032826"/>
          </a:xfrm>
        </p:spPr>
        <p:txBody>
          <a:bodyPr/>
          <a:lstStyle/>
          <a:p>
            <a:r>
              <a:rPr lang="en-US" dirty="0"/>
              <a:t>Here a VACL is configured to drop all traffic from network 10.1.9.0/24 on VLAN 10 and 20 and drop all traffic to Backup Server 0000.1111.4444.</a:t>
            </a:r>
          </a:p>
          <a:p>
            <a:endParaRPr lang="en-US" b="1" dirty="0" smtClean="0"/>
          </a:p>
        </p:txBody>
      </p:sp>
      <p:pic>
        <p:nvPicPr>
          <p:cNvPr id="2" name="Picture 1"/>
          <p:cNvPicPr>
            <a:picLocks noChangeAspect="1"/>
          </p:cNvPicPr>
          <p:nvPr/>
        </p:nvPicPr>
        <p:blipFill>
          <a:blip r:embed="rId3"/>
          <a:stretch>
            <a:fillRect/>
          </a:stretch>
        </p:blipFill>
        <p:spPr>
          <a:xfrm>
            <a:off x="179512" y="2276872"/>
            <a:ext cx="8565622" cy="4060288"/>
          </a:xfrm>
          <a:prstGeom prst="rect">
            <a:avLst/>
          </a:prstGeom>
        </p:spPr>
      </p:pic>
    </p:spTree>
    <p:extLst>
      <p:ext uri="{BB962C8B-B14F-4D97-AF65-F5344CB8AC3E}">
        <p14:creationId xmlns:p14="http://schemas.microsoft.com/office/powerpoint/2010/main" val="1490560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lang="en-US" sz="3000" kern="0" dirty="0" smtClean="0">
                <a:solidFill>
                  <a:schemeClr val="bg1"/>
                </a:solidFill>
                <a:latin typeface="+mj-lt"/>
                <a:ea typeface="+mj-ea"/>
                <a:cs typeface="+mj-cs"/>
              </a:rPr>
              <a:t>Private VLANs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695246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smtClean="0"/>
              <a:t>Motivation for Private VLANs</a:t>
            </a:r>
            <a:endParaRPr lang="en-US" dirty="0"/>
          </a:p>
        </p:txBody>
      </p:sp>
      <p:sp>
        <p:nvSpPr>
          <p:cNvPr id="6" name="Content Placeholder 5"/>
          <p:cNvSpPr>
            <a:spLocks noGrp="1"/>
          </p:cNvSpPr>
          <p:nvPr>
            <p:ph idx="10"/>
          </p:nvPr>
        </p:nvSpPr>
        <p:spPr/>
        <p:txBody>
          <a:bodyPr>
            <a:noAutofit/>
          </a:bodyPr>
          <a:lstStyle/>
          <a:p>
            <a:r>
              <a:rPr lang="en-US" sz="2000" dirty="0" smtClean="0"/>
              <a:t>Service providers often have devices from multiple clients, in addition to their own servers, in a single Demilitarized Zone (DMZ) segment or VLAN. As security issues abound, it becomes more important to provide traffic isolation between devices, even though they might exist on the same Layer 3 segment and VLAN. </a:t>
            </a:r>
          </a:p>
          <a:p>
            <a:r>
              <a:rPr lang="en-US" sz="2000" dirty="0" smtClean="0"/>
              <a:t>Most Cisco IOS-based switches implement private VLANs to keep some switch ports shared and some switch ports isolated, even though all ports remain in the same VLAN.</a:t>
            </a:r>
            <a:endParaRPr lang="en-US" sz="2000" dirty="0"/>
          </a:p>
        </p:txBody>
      </p:sp>
      <p:pic>
        <p:nvPicPr>
          <p:cNvPr id="7" name="Content Placeholder 6" descr="Private VLAN.jpg"/>
          <p:cNvPicPr>
            <a:picLocks noGrp="1" noChangeAspect="1"/>
          </p:cNvPicPr>
          <p:nvPr>
            <p:ph idx="11"/>
          </p:nvPr>
        </p:nvPicPr>
        <p:blipFill>
          <a:blip r:embed="rId3" cstate="print"/>
          <a:stretch>
            <a:fillRect/>
          </a:stretch>
        </p:blipFill>
        <p:spPr>
          <a:xfrm>
            <a:off x="2121507" y="3797300"/>
            <a:ext cx="4835898" cy="2717800"/>
          </a:xfrm>
        </p:spPr>
      </p:pic>
    </p:spTree>
    <p:extLst>
      <p:ext uri="{BB962C8B-B14F-4D97-AF65-F5344CB8AC3E}">
        <p14:creationId xmlns:p14="http://schemas.microsoft.com/office/powerpoint/2010/main" val="149468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192"/>
            <a:ext cx="8405564" cy="1124743"/>
          </a:xfrm>
        </p:spPr>
        <p:txBody>
          <a:bodyPr>
            <a:normAutofit/>
          </a:bodyPr>
          <a:lstStyle/>
          <a:p>
            <a:pPr>
              <a:defRPr/>
            </a:pPr>
            <a:r>
              <a:rPr lang="en-US" dirty="0" smtClean="0"/>
              <a:t>Secure Passwords</a:t>
            </a:r>
          </a:p>
        </p:txBody>
      </p:sp>
      <p:sp>
        <p:nvSpPr>
          <p:cNvPr id="6" name="Content Placeholder 7"/>
          <p:cNvSpPr>
            <a:spLocks noGrp="1"/>
          </p:cNvSpPr>
          <p:nvPr>
            <p:ph idx="1"/>
          </p:nvPr>
        </p:nvSpPr>
        <p:spPr>
          <a:xfrm>
            <a:off x="683568" y="1340768"/>
            <a:ext cx="7940675" cy="5661249"/>
          </a:xfrm>
        </p:spPr>
        <p:txBody>
          <a:bodyPr>
            <a:noAutofit/>
          </a:bodyPr>
          <a:lstStyle/>
          <a:p>
            <a:r>
              <a:rPr lang="en-US" sz="2000" dirty="0" smtClean="0"/>
              <a:t>The </a:t>
            </a:r>
            <a:r>
              <a:rPr lang="en-US" sz="2000" b="1" dirty="0" smtClean="0">
                <a:latin typeface="Courier New" pitchFamily="49" charset="0"/>
                <a:cs typeface="Courier New" pitchFamily="49" charset="0"/>
              </a:rPr>
              <a:t>enable password </a:t>
            </a:r>
            <a:r>
              <a:rPr lang="en-US" sz="2000" dirty="0" smtClean="0"/>
              <a:t>command employs weak encryption</a:t>
            </a:r>
            <a:r>
              <a:rPr lang="en-US" sz="2000" b="1" dirty="0" smtClean="0"/>
              <a:t>. </a:t>
            </a:r>
            <a:r>
              <a:rPr lang="en-US" sz="2000" dirty="0" smtClean="0"/>
              <a:t>Use </a:t>
            </a:r>
            <a:r>
              <a:rPr lang="en-US" sz="2000" b="1" dirty="0" smtClean="0"/>
              <a:t>enable secret </a:t>
            </a:r>
            <a:r>
              <a:rPr lang="en-US" sz="2000" dirty="0" smtClean="0"/>
              <a:t>whenever possible. (should now use the </a:t>
            </a:r>
            <a:r>
              <a:rPr lang="en-US" sz="2000" b="1" dirty="0" smtClean="0"/>
              <a:t>enable algorithm-type </a:t>
            </a:r>
            <a:r>
              <a:rPr lang="en-US" sz="2000" b="1" dirty="0" err="1" smtClean="0"/>
              <a:t>scrypt</a:t>
            </a:r>
            <a:r>
              <a:rPr lang="en-US" sz="2000" b="1" dirty="0" smtClean="0"/>
              <a:t> secret </a:t>
            </a:r>
            <a:r>
              <a:rPr lang="en-US" sz="2000" i="1" dirty="0" smtClean="0"/>
              <a:t>password </a:t>
            </a:r>
            <a:r>
              <a:rPr lang="en-US" sz="2000" dirty="0" smtClean="0"/>
              <a:t>command)</a:t>
            </a:r>
          </a:p>
          <a:p>
            <a:r>
              <a:rPr lang="en-US" sz="2000" dirty="0"/>
              <a:t>Use the </a:t>
            </a:r>
            <a:r>
              <a:rPr lang="en-US" sz="2000" b="1" dirty="0"/>
              <a:t>service password-encryption </a:t>
            </a:r>
            <a:r>
              <a:rPr lang="en-US" sz="2000" dirty="0"/>
              <a:t>global configuration command to encrypt all passwords cannot be encrypted using strong authentication. </a:t>
            </a:r>
            <a:endParaRPr lang="en-US" sz="2000" dirty="0" smtClean="0"/>
          </a:p>
          <a:p>
            <a:r>
              <a:rPr lang="en-US" sz="2000" dirty="0" smtClean="0"/>
              <a:t>Even </a:t>
            </a:r>
            <a:r>
              <a:rPr lang="en-US" sz="2000" dirty="0"/>
              <a:t>though this is weak, easily broken encryption, it can prevent casual passer-by from seeing the clear-text passwords.</a:t>
            </a:r>
          </a:p>
          <a:p>
            <a:r>
              <a:rPr lang="en-US" sz="2000" dirty="0"/>
              <a:t>Having external AAA (authentication, </a:t>
            </a:r>
            <a:r>
              <a:rPr lang="en-US" sz="2000" dirty="0" smtClean="0"/>
              <a:t>authorization</a:t>
            </a:r>
            <a:r>
              <a:rPr lang="en-US" sz="2000" dirty="0"/>
              <a:t>, and </a:t>
            </a:r>
            <a:r>
              <a:rPr lang="en-US" sz="2000" dirty="0" smtClean="0"/>
              <a:t>accounting)  </a:t>
            </a:r>
            <a:r>
              <a:rPr lang="en-US" sz="2000" dirty="0"/>
              <a:t>servers means that you do not need to manage and maintain user credentials on individual devices. </a:t>
            </a:r>
            <a:endParaRPr lang="en-US" sz="2000" dirty="0" smtClean="0"/>
          </a:p>
          <a:p>
            <a:r>
              <a:rPr lang="en-US" sz="2000" dirty="0" smtClean="0"/>
              <a:t>Use </a:t>
            </a:r>
            <a:r>
              <a:rPr lang="en-US" sz="2000" dirty="0"/>
              <a:t>of external AAA authentication is requirement of any large enterprise </a:t>
            </a:r>
            <a:endParaRPr lang="en-US" sz="2000" dirty="0" smtClean="0"/>
          </a:p>
        </p:txBody>
      </p:sp>
    </p:spTree>
    <p:extLst>
      <p:ext uri="{BB962C8B-B14F-4D97-AF65-F5344CB8AC3E}">
        <p14:creationId xmlns:p14="http://schemas.microsoft.com/office/powerpoint/2010/main" val="1199090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n-US" sz="2800" dirty="0" smtClean="0"/>
              <a:t>Private VLANs</a:t>
            </a:r>
          </a:p>
        </p:txBody>
      </p:sp>
      <p:sp>
        <p:nvSpPr>
          <p:cNvPr id="776196" name="Rectangle 4"/>
          <p:cNvSpPr>
            <a:spLocks noChangeArrowheads="1"/>
          </p:cNvSpPr>
          <p:nvPr/>
        </p:nvSpPr>
        <p:spPr bwMode="auto">
          <a:xfrm>
            <a:off x="304800" y="5463540"/>
            <a:ext cx="853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2"/>
              </a:buClr>
              <a:buFont typeface="Wingdings" charset="2"/>
              <a:buChar char="l"/>
            </a:pPr>
            <a:r>
              <a:rPr lang="en-US" sz="1800" dirty="0">
                <a:solidFill>
                  <a:schemeClr val="tx2"/>
                </a:solidFill>
                <a:latin typeface="+mn-lt"/>
              </a:rPr>
              <a:t>Private VLANs (</a:t>
            </a:r>
            <a:r>
              <a:rPr lang="en-US" sz="1800" dirty="0" err="1">
                <a:solidFill>
                  <a:schemeClr val="tx2"/>
                </a:solidFill>
                <a:latin typeface="+mn-lt"/>
              </a:rPr>
              <a:t>pVLAN</a:t>
            </a:r>
            <a:r>
              <a:rPr lang="en-US" sz="1800" dirty="0">
                <a:solidFill>
                  <a:schemeClr val="tx2"/>
                </a:solidFill>
                <a:latin typeface="+mn-lt"/>
              </a:rPr>
              <a:t>) provide isolation between ports within the same VLAN.</a:t>
            </a:r>
          </a:p>
          <a:p>
            <a:pPr marL="342900" indent="-342900">
              <a:spcBef>
                <a:spcPct val="20000"/>
              </a:spcBef>
              <a:buClr>
                <a:schemeClr val="bg2"/>
              </a:buClr>
              <a:buFont typeface="Wingdings" charset="2"/>
              <a:buChar char="l"/>
            </a:pPr>
            <a:r>
              <a:rPr lang="en-US" sz="1800" dirty="0" err="1">
                <a:solidFill>
                  <a:schemeClr val="tx2"/>
                </a:solidFill>
                <a:latin typeface="+mn-lt"/>
              </a:rPr>
              <a:t>pVLANs</a:t>
            </a:r>
            <a:r>
              <a:rPr lang="en-US" sz="1800" dirty="0">
                <a:solidFill>
                  <a:schemeClr val="tx2"/>
                </a:solidFill>
                <a:latin typeface="+mn-lt"/>
              </a:rPr>
              <a:t> require VTP switches to be in transparent mode.</a:t>
            </a:r>
          </a:p>
          <a:p>
            <a:pPr marL="342900" indent="-342900">
              <a:spcBef>
                <a:spcPct val="20000"/>
              </a:spcBef>
              <a:buClr>
                <a:schemeClr val="bg2"/>
              </a:buClr>
              <a:buFont typeface="Wingdings" charset="2"/>
              <a:buChar char="l"/>
            </a:pPr>
            <a:r>
              <a:rPr lang="en-US" sz="1800" dirty="0" err="1">
                <a:solidFill>
                  <a:schemeClr val="tx2"/>
                </a:solidFill>
                <a:latin typeface="+mn-lt"/>
              </a:rPr>
              <a:t>pVLANs</a:t>
            </a:r>
            <a:r>
              <a:rPr lang="en-US" sz="1800" dirty="0">
                <a:solidFill>
                  <a:schemeClr val="tx2"/>
                </a:solidFill>
                <a:latin typeface="+mn-lt"/>
              </a:rPr>
              <a:t> can go across trunks.</a:t>
            </a: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 y="1124744"/>
            <a:ext cx="78581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776198" name="Rectangle 6"/>
          <p:cNvSpPr>
            <a:spLocks noChangeArrowheads="1"/>
          </p:cNvSpPr>
          <p:nvPr/>
        </p:nvSpPr>
        <p:spPr bwMode="auto">
          <a:xfrm>
            <a:off x="533400" y="2819400"/>
            <a:ext cx="1981200" cy="1600200"/>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51" name="Text Box 7"/>
          <p:cNvSpPr txBox="1">
            <a:spLocks noChangeArrowheads="1"/>
          </p:cNvSpPr>
          <p:nvPr/>
        </p:nvSpPr>
        <p:spPr bwMode="auto">
          <a:xfrm>
            <a:off x="2590800" y="27432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0000FF"/>
                </a:solidFill>
              </a:rPr>
              <a:t>Community VLAN A Ports</a:t>
            </a:r>
          </a:p>
        </p:txBody>
      </p:sp>
      <p:sp>
        <p:nvSpPr>
          <p:cNvPr id="776200" name="Rectangle 8"/>
          <p:cNvSpPr>
            <a:spLocks noChangeArrowheads="1"/>
          </p:cNvSpPr>
          <p:nvPr/>
        </p:nvSpPr>
        <p:spPr bwMode="auto">
          <a:xfrm>
            <a:off x="3276600" y="4419600"/>
            <a:ext cx="2514600" cy="9906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53" name="Text Box 9"/>
          <p:cNvSpPr txBox="1">
            <a:spLocks noChangeArrowheads="1"/>
          </p:cNvSpPr>
          <p:nvPr/>
        </p:nvSpPr>
        <p:spPr bwMode="auto">
          <a:xfrm>
            <a:off x="3886200" y="35052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FF0000"/>
                </a:solidFill>
              </a:rPr>
              <a:t>Community VLAN B Ports</a:t>
            </a:r>
          </a:p>
        </p:txBody>
      </p:sp>
      <p:sp>
        <p:nvSpPr>
          <p:cNvPr id="82954" name="Text Box 10"/>
          <p:cNvSpPr txBox="1">
            <a:spLocks noChangeArrowheads="1"/>
          </p:cNvSpPr>
          <p:nvPr/>
        </p:nvSpPr>
        <p:spPr bwMode="auto">
          <a:xfrm>
            <a:off x="5334000" y="27432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008000"/>
                </a:solidFill>
              </a:rPr>
              <a:t>Isolated VLAN C Ports</a:t>
            </a:r>
          </a:p>
        </p:txBody>
      </p:sp>
      <p:sp>
        <p:nvSpPr>
          <p:cNvPr id="776203" name="Rectangle 11"/>
          <p:cNvSpPr>
            <a:spLocks noChangeArrowheads="1"/>
          </p:cNvSpPr>
          <p:nvPr/>
        </p:nvSpPr>
        <p:spPr bwMode="auto">
          <a:xfrm>
            <a:off x="6629400" y="2743200"/>
            <a:ext cx="1981200" cy="1676400"/>
          </a:xfrm>
          <a:prstGeom prst="rect">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956" name="Text Box 12"/>
          <p:cNvSpPr txBox="1">
            <a:spLocks noChangeArrowheads="1"/>
          </p:cNvSpPr>
          <p:nvPr/>
        </p:nvSpPr>
        <p:spPr bwMode="auto">
          <a:xfrm>
            <a:off x="3733800" y="2133600"/>
            <a:ext cx="1828800" cy="274638"/>
          </a:xfrm>
          <a:prstGeom prst="rect">
            <a:avLst/>
          </a:prstGeom>
          <a:solidFill>
            <a:schemeClr val="bg1"/>
          </a:solidFill>
          <a:ln>
            <a:noFill/>
          </a:ln>
          <a:extLs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b="1" dirty="0">
                <a:solidFill>
                  <a:schemeClr val="tx2"/>
                </a:solidFill>
              </a:rPr>
              <a:t>Promiscuous Ports</a:t>
            </a:r>
          </a:p>
        </p:txBody>
      </p:sp>
      <p:sp>
        <p:nvSpPr>
          <p:cNvPr id="776205" name="Rectangle 13"/>
          <p:cNvSpPr>
            <a:spLocks noChangeArrowheads="1"/>
          </p:cNvSpPr>
          <p:nvPr/>
        </p:nvSpPr>
        <p:spPr bwMode="auto">
          <a:xfrm>
            <a:off x="381000" y="1230630"/>
            <a:ext cx="8305800" cy="3657600"/>
          </a:xfrm>
          <a:prstGeom prst="rect">
            <a:avLst/>
          </a:prstGeom>
          <a:noFill/>
          <a:ln w="2540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6208" name="Line 16"/>
          <p:cNvSpPr>
            <a:spLocks noChangeShapeType="1"/>
          </p:cNvSpPr>
          <p:nvPr/>
        </p:nvSpPr>
        <p:spPr bwMode="auto">
          <a:xfrm flipH="1" flipV="1">
            <a:off x="4724400" y="3276600"/>
            <a:ext cx="838200" cy="762000"/>
          </a:xfrm>
          <a:prstGeom prst="line">
            <a:avLst/>
          </a:prstGeom>
          <a:noFill/>
          <a:ln w="50800">
            <a:solidFill>
              <a:srgbClr val="993366"/>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76209" name="Text Box 17"/>
          <p:cNvSpPr txBox="1">
            <a:spLocks noChangeArrowheads="1"/>
          </p:cNvSpPr>
          <p:nvPr/>
        </p:nvSpPr>
        <p:spPr bwMode="auto">
          <a:xfrm>
            <a:off x="5105400" y="4038600"/>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solidFill>
                  <a:srgbClr val="CC0099"/>
                </a:solidFill>
              </a:rPr>
              <a:t>VTP Transparent</a:t>
            </a:r>
          </a:p>
        </p:txBody>
      </p:sp>
    </p:spTree>
    <p:extLst>
      <p:ext uri="{BB962C8B-B14F-4D97-AF65-F5344CB8AC3E}">
        <p14:creationId xmlns:p14="http://schemas.microsoft.com/office/powerpoint/2010/main" val="1445336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776205"/>
                                        </p:tgtEl>
                                      </p:cBhvr>
                                    </p:animEffect>
                                    <p:set>
                                      <p:cBhvr>
                                        <p:cTn id="7" dur="1" fill="hold">
                                          <p:stCondLst>
                                            <p:cond delay="499"/>
                                          </p:stCondLst>
                                        </p:cTn>
                                        <p:tgtEl>
                                          <p:spTgt spid="776205"/>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776198"/>
                                        </p:tgtEl>
                                        <p:attrNameLst>
                                          <p:attrName>style.visibility</p:attrName>
                                        </p:attrNameLst>
                                      </p:cBhvr>
                                      <p:to>
                                        <p:strVal val="visible"/>
                                      </p:to>
                                    </p:set>
                                    <p:animEffect transition="in" filter="blinds(horizontal)">
                                      <p:cBhvr>
                                        <p:cTn id="10" dur="500"/>
                                        <p:tgtEl>
                                          <p:spTgt spid="77619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76200"/>
                                        </p:tgtEl>
                                        <p:attrNameLst>
                                          <p:attrName>style.visibility</p:attrName>
                                        </p:attrNameLst>
                                      </p:cBhvr>
                                      <p:to>
                                        <p:strVal val="visible"/>
                                      </p:to>
                                    </p:set>
                                    <p:animEffect transition="in" filter="blinds(horizontal)">
                                      <p:cBhvr>
                                        <p:cTn id="13" dur="500"/>
                                        <p:tgtEl>
                                          <p:spTgt spid="77620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76203"/>
                                        </p:tgtEl>
                                        <p:attrNameLst>
                                          <p:attrName>style.visibility</p:attrName>
                                        </p:attrNameLst>
                                      </p:cBhvr>
                                      <p:to>
                                        <p:strVal val="visible"/>
                                      </p:to>
                                    </p:set>
                                    <p:animEffect transition="in" filter="blinds(horizontal)">
                                      <p:cBhvr>
                                        <p:cTn id="16" dur="500"/>
                                        <p:tgtEl>
                                          <p:spTgt spid="7762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76196">
                                            <p:txEl>
                                              <p:pRg st="1" end="1"/>
                                            </p:txEl>
                                          </p:spTgt>
                                        </p:tgtEl>
                                        <p:attrNameLst>
                                          <p:attrName>style.visibility</p:attrName>
                                        </p:attrNameLst>
                                      </p:cBhvr>
                                      <p:to>
                                        <p:strVal val="visible"/>
                                      </p:to>
                                    </p:set>
                                    <p:animEffect transition="in" filter="blinds(horizontal)">
                                      <p:cBhvr>
                                        <p:cTn id="21" dur="500"/>
                                        <p:tgtEl>
                                          <p:spTgt spid="77619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76208"/>
                                        </p:tgtEl>
                                        <p:attrNameLst>
                                          <p:attrName>style.visibility</p:attrName>
                                        </p:attrNameLst>
                                      </p:cBhvr>
                                      <p:to>
                                        <p:strVal val="visible"/>
                                      </p:to>
                                    </p:set>
                                    <p:animEffect transition="in" filter="blinds(horizontal)">
                                      <p:cBhvr>
                                        <p:cTn id="26" dur="500"/>
                                        <p:tgtEl>
                                          <p:spTgt spid="77620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76209"/>
                                        </p:tgtEl>
                                        <p:attrNameLst>
                                          <p:attrName>style.visibility</p:attrName>
                                        </p:attrNameLst>
                                      </p:cBhvr>
                                      <p:to>
                                        <p:strVal val="visible"/>
                                      </p:to>
                                    </p:set>
                                    <p:animEffect transition="in" filter="blinds(horizontal)">
                                      <p:cBhvr>
                                        <p:cTn id="29" dur="500"/>
                                        <p:tgtEl>
                                          <p:spTgt spid="77620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76196">
                                            <p:txEl>
                                              <p:pRg st="2" end="2"/>
                                            </p:txEl>
                                          </p:spTgt>
                                        </p:tgtEl>
                                        <p:attrNameLst>
                                          <p:attrName>style.visibility</p:attrName>
                                        </p:attrNameLst>
                                      </p:cBhvr>
                                      <p:to>
                                        <p:strVal val="visible"/>
                                      </p:to>
                                    </p:set>
                                    <p:animEffect transition="in" filter="blinds(horizontal)">
                                      <p:cBhvr>
                                        <p:cTn id="34" dur="500"/>
                                        <p:tgtEl>
                                          <p:spTgt spid="776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8" grpId="0" animBg="1"/>
      <p:bldP spid="776200" grpId="0" animBg="1"/>
      <p:bldP spid="776203" grpId="0" animBg="1"/>
      <p:bldP spid="776205" grpId="0" animBg="1"/>
      <p:bldP spid="776208" grpId="0" animBg="1"/>
      <p:bldP spid="77620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sz="2800" smtClean="0"/>
              <a:t>Private VLANs</a:t>
            </a:r>
          </a:p>
        </p:txBody>
      </p:sp>
      <p:sp>
        <p:nvSpPr>
          <p:cNvPr id="83972" name="Rectangle 4"/>
          <p:cNvSpPr>
            <a:spLocks noChangeArrowheads="1"/>
          </p:cNvSpPr>
          <p:nvPr/>
        </p:nvSpPr>
        <p:spPr bwMode="auto">
          <a:xfrm>
            <a:off x="146378" y="4221088"/>
            <a:ext cx="853440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Font typeface="Wingdings" charset="2"/>
              <a:buChar char="l"/>
            </a:pPr>
            <a:r>
              <a:rPr lang="en-US" sz="2000" dirty="0" err="1">
                <a:solidFill>
                  <a:schemeClr val="tx2"/>
                </a:solidFill>
                <a:latin typeface="+mn-lt"/>
              </a:rPr>
              <a:t>pVlans</a:t>
            </a:r>
            <a:r>
              <a:rPr lang="en-US" sz="2000" dirty="0">
                <a:solidFill>
                  <a:schemeClr val="tx2"/>
                </a:solidFill>
                <a:latin typeface="+mn-lt"/>
              </a:rPr>
              <a:t>:</a:t>
            </a:r>
          </a:p>
          <a:p>
            <a:pPr marL="742950" lvl="1" indent="-285750" algn="l">
              <a:spcBef>
                <a:spcPct val="20000"/>
              </a:spcBef>
              <a:buClr>
                <a:schemeClr val="accent2"/>
              </a:buClr>
              <a:buFont typeface="Wingdings" charset="2"/>
              <a:buChar char=""/>
            </a:pPr>
            <a:r>
              <a:rPr lang="en-US" sz="2000" dirty="0">
                <a:solidFill>
                  <a:schemeClr val="tx2"/>
                </a:solidFill>
                <a:latin typeface="+mn-lt"/>
              </a:rPr>
              <a:t>Provide security</a:t>
            </a:r>
          </a:p>
          <a:p>
            <a:pPr marL="742950" lvl="1" indent="-285750" algn="l">
              <a:spcBef>
                <a:spcPct val="20000"/>
              </a:spcBef>
              <a:buClr>
                <a:schemeClr val="accent2"/>
              </a:buClr>
              <a:buFont typeface="Wingdings" charset="2"/>
              <a:buChar char=""/>
            </a:pPr>
            <a:r>
              <a:rPr lang="en-US" sz="2000" dirty="0">
                <a:solidFill>
                  <a:schemeClr val="tx2"/>
                </a:solidFill>
                <a:latin typeface="+mn-lt"/>
              </a:rPr>
              <a:t>Reduce the number of IP subnets</a:t>
            </a:r>
          </a:p>
          <a:p>
            <a:pPr marL="342900" indent="-342900">
              <a:spcBef>
                <a:spcPct val="20000"/>
              </a:spcBef>
              <a:buClr>
                <a:schemeClr val="bg2"/>
              </a:buClr>
              <a:buFont typeface="Wingdings" charset="2"/>
              <a:buChar char="l"/>
            </a:pPr>
            <a:r>
              <a:rPr lang="en-US" sz="2000" dirty="0">
                <a:solidFill>
                  <a:schemeClr val="tx2"/>
                </a:solidFill>
                <a:latin typeface="+mn-lt"/>
              </a:rPr>
              <a:t>Service providers use </a:t>
            </a:r>
            <a:r>
              <a:rPr lang="en-US" sz="2000" dirty="0" err="1">
                <a:solidFill>
                  <a:schemeClr val="tx2"/>
                </a:solidFill>
                <a:latin typeface="+mn-lt"/>
              </a:rPr>
              <a:t>pVLANs</a:t>
            </a:r>
            <a:r>
              <a:rPr lang="en-US" sz="2000" dirty="0">
                <a:solidFill>
                  <a:schemeClr val="tx2"/>
                </a:solidFill>
                <a:latin typeface="+mn-lt"/>
              </a:rPr>
              <a:t> to deploy hosting services and network access where all devices reside in the same subnet but only communicate to a default gateway, servers or another network.</a:t>
            </a:r>
          </a:p>
        </p:txBody>
      </p:sp>
      <p:pic>
        <p:nvPicPr>
          <p:cNvPr id="839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195" y="1444147"/>
            <a:ext cx="5800725"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83974" name="Text Box 6"/>
          <p:cNvSpPr txBox="1">
            <a:spLocks noChangeArrowheads="1"/>
          </p:cNvSpPr>
          <p:nvPr/>
        </p:nvSpPr>
        <p:spPr bwMode="auto">
          <a:xfrm>
            <a:off x="903158" y="2663974"/>
            <a:ext cx="2133600" cy="1200329"/>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solidFill>
                  <a:schemeClr val="tx2"/>
                </a:solidFill>
              </a:rPr>
              <a:t>Same subnet but different </a:t>
            </a:r>
            <a:r>
              <a:rPr lang="en-US" dirty="0" err="1">
                <a:solidFill>
                  <a:schemeClr val="tx2"/>
                </a:solidFill>
              </a:rPr>
              <a:t>pVLANs</a:t>
            </a:r>
            <a:endParaRPr lang="en-US" dirty="0">
              <a:solidFill>
                <a:schemeClr val="tx2"/>
              </a:solidFill>
            </a:endParaRPr>
          </a:p>
        </p:txBody>
      </p:sp>
      <p:sp>
        <p:nvSpPr>
          <p:cNvPr id="83975" name="Line 7"/>
          <p:cNvSpPr>
            <a:spLocks noChangeShapeType="1"/>
          </p:cNvSpPr>
          <p:nvPr/>
        </p:nvSpPr>
        <p:spPr bwMode="auto">
          <a:xfrm flipV="1">
            <a:off x="2933700" y="2868928"/>
            <a:ext cx="381000" cy="15240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3976" name="Line 8"/>
          <p:cNvSpPr>
            <a:spLocks noChangeShapeType="1"/>
          </p:cNvSpPr>
          <p:nvPr/>
        </p:nvSpPr>
        <p:spPr bwMode="auto">
          <a:xfrm flipV="1">
            <a:off x="2915816" y="2754630"/>
            <a:ext cx="4495800" cy="60960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3977" name="Line 9"/>
          <p:cNvSpPr>
            <a:spLocks noChangeShapeType="1"/>
          </p:cNvSpPr>
          <p:nvPr/>
        </p:nvSpPr>
        <p:spPr bwMode="auto">
          <a:xfrm>
            <a:off x="3036758" y="3768661"/>
            <a:ext cx="2209800" cy="7620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3978" name="Text Box 10"/>
          <p:cNvSpPr txBox="1">
            <a:spLocks noChangeArrowheads="1"/>
          </p:cNvSpPr>
          <p:nvPr/>
        </p:nvSpPr>
        <p:spPr bwMode="auto">
          <a:xfrm>
            <a:off x="5246558" y="2117725"/>
            <a:ext cx="152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000" b="1" dirty="0">
                <a:solidFill>
                  <a:schemeClr val="tx2"/>
                </a:solidFill>
              </a:rPr>
              <a:t>Promiscuous Ports</a:t>
            </a:r>
          </a:p>
        </p:txBody>
      </p:sp>
    </p:spTree>
    <p:extLst>
      <p:ext uri="{BB962C8B-B14F-4D97-AF65-F5344CB8AC3E}">
        <p14:creationId xmlns:p14="http://schemas.microsoft.com/office/powerpoint/2010/main" val="1559238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US" sz="2800" smtClean="0"/>
              <a:t>Private VLANs</a:t>
            </a:r>
          </a:p>
        </p:txBody>
      </p:sp>
      <p:sp>
        <p:nvSpPr>
          <p:cNvPr id="896003" name="Rectangle 3"/>
          <p:cNvSpPr>
            <a:spLocks noChangeArrowheads="1"/>
          </p:cNvSpPr>
          <p:nvPr/>
        </p:nvSpPr>
        <p:spPr bwMode="auto">
          <a:xfrm>
            <a:off x="304800" y="3861048"/>
            <a:ext cx="8534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Font typeface="Wingdings" charset="2"/>
              <a:buChar char="l"/>
            </a:pPr>
            <a:r>
              <a:rPr lang="en-US" sz="1800" dirty="0" err="1">
                <a:solidFill>
                  <a:schemeClr val="tx2"/>
                </a:solidFill>
                <a:latin typeface="Courier New" panose="02070309020205020404" pitchFamily="49" charset="0"/>
                <a:cs typeface="Courier New" panose="02070309020205020404" pitchFamily="49" charset="0"/>
              </a:rPr>
              <a:t>pVlans</a:t>
            </a:r>
            <a:r>
              <a:rPr lang="en-US" sz="1800" dirty="0">
                <a:solidFill>
                  <a:schemeClr val="tx2"/>
                </a:solidFill>
                <a:latin typeface="Courier New" panose="02070309020205020404" pitchFamily="49" charset="0"/>
                <a:cs typeface="Courier New" panose="02070309020205020404" pitchFamily="49" charset="0"/>
              </a:rPr>
              <a:t> consist of two supporting VLANs:</a:t>
            </a:r>
          </a:p>
          <a:p>
            <a:pPr marL="742950" lvl="1" indent="-285750" algn="l">
              <a:spcBef>
                <a:spcPct val="20000"/>
              </a:spcBef>
              <a:buClr>
                <a:schemeClr val="accent2"/>
              </a:buClr>
              <a:buFont typeface="Wingdings" charset="2"/>
              <a:buChar char=""/>
            </a:pPr>
            <a:r>
              <a:rPr lang="en-US" sz="1800" b="1" dirty="0">
                <a:solidFill>
                  <a:schemeClr val="tx2"/>
                </a:solidFill>
                <a:latin typeface="Courier New" panose="02070309020205020404" pitchFamily="49" charset="0"/>
                <a:cs typeface="Courier New" panose="02070309020205020404" pitchFamily="49" charset="0"/>
              </a:rPr>
              <a:t>Primary VLAN</a:t>
            </a:r>
          </a:p>
          <a:p>
            <a:pPr marL="1143000" lvl="2" indent="-228600" algn="l">
              <a:spcBef>
                <a:spcPct val="20000"/>
              </a:spcBef>
              <a:buClr>
                <a:schemeClr val="bg2"/>
              </a:buClr>
              <a:buFont typeface="Wingdings" charset="2"/>
              <a:buChar char=""/>
            </a:pPr>
            <a:r>
              <a:rPr lang="en-US" sz="1800" dirty="0">
                <a:solidFill>
                  <a:schemeClr val="tx2"/>
                </a:solidFill>
                <a:latin typeface="Courier New" panose="02070309020205020404" pitchFamily="49" charset="0"/>
                <a:cs typeface="Courier New" panose="02070309020205020404" pitchFamily="49" charset="0"/>
              </a:rPr>
              <a:t>High-level VLAN</a:t>
            </a:r>
          </a:p>
          <a:p>
            <a:pPr marL="1143000" lvl="2" indent="-228600" algn="l">
              <a:spcBef>
                <a:spcPct val="20000"/>
              </a:spcBef>
              <a:buClr>
                <a:schemeClr val="bg2"/>
              </a:buClr>
              <a:buFont typeface="Wingdings" charset="2"/>
              <a:buChar char=""/>
            </a:pPr>
            <a:r>
              <a:rPr lang="en-US" sz="1800" dirty="0">
                <a:solidFill>
                  <a:schemeClr val="tx2"/>
                </a:solidFill>
                <a:latin typeface="Courier New" panose="02070309020205020404" pitchFamily="49" charset="0"/>
                <a:cs typeface="Courier New" panose="02070309020205020404" pitchFamily="49" charset="0"/>
              </a:rPr>
              <a:t>Can have many secondary VLANs</a:t>
            </a:r>
          </a:p>
          <a:p>
            <a:pPr marL="1143000" lvl="2" indent="-228600" algn="l">
              <a:spcBef>
                <a:spcPct val="20000"/>
              </a:spcBef>
              <a:buClr>
                <a:schemeClr val="bg2"/>
              </a:buClr>
              <a:buFont typeface="Wingdings" charset="2"/>
              <a:buChar char=""/>
            </a:pPr>
            <a:r>
              <a:rPr lang="en-US" sz="1800" dirty="0">
                <a:solidFill>
                  <a:schemeClr val="tx2"/>
                </a:solidFill>
                <a:latin typeface="Courier New" panose="02070309020205020404" pitchFamily="49" charset="0"/>
                <a:cs typeface="Courier New" panose="02070309020205020404" pitchFamily="49" charset="0"/>
              </a:rPr>
              <a:t>Secondary VLANs belong to same subnet as Primary VLAN</a:t>
            </a:r>
          </a:p>
          <a:p>
            <a:pPr marL="742950" lvl="1" indent="-285750" algn="l">
              <a:spcBef>
                <a:spcPct val="20000"/>
              </a:spcBef>
              <a:buClr>
                <a:schemeClr val="accent2"/>
              </a:buClr>
              <a:buFont typeface="Wingdings" charset="2"/>
              <a:buChar char=""/>
            </a:pPr>
            <a:r>
              <a:rPr lang="en-US" sz="1800" b="1" dirty="0">
                <a:solidFill>
                  <a:schemeClr val="tx2"/>
                </a:solidFill>
                <a:latin typeface="Courier New" panose="02070309020205020404" pitchFamily="49" charset="0"/>
                <a:cs typeface="Courier New" panose="02070309020205020404" pitchFamily="49" charset="0"/>
              </a:rPr>
              <a:t>Secondary VLAN</a:t>
            </a:r>
          </a:p>
          <a:p>
            <a:pPr marL="1143000" lvl="2" indent="-228600" algn="l">
              <a:spcBef>
                <a:spcPct val="20000"/>
              </a:spcBef>
              <a:buClr>
                <a:schemeClr val="bg2"/>
              </a:buClr>
              <a:buFont typeface="Wingdings" charset="2"/>
              <a:buChar char=""/>
            </a:pPr>
            <a:r>
              <a:rPr lang="en-US" sz="1800" dirty="0">
                <a:solidFill>
                  <a:schemeClr val="tx2"/>
                </a:solidFill>
                <a:latin typeface="Courier New" panose="02070309020205020404" pitchFamily="49" charset="0"/>
                <a:cs typeface="Courier New" panose="02070309020205020404" pitchFamily="49" charset="0"/>
              </a:rPr>
              <a:t>Child to a Primary</a:t>
            </a:r>
          </a:p>
          <a:p>
            <a:pPr marL="1143000" lvl="2" indent="-228600" algn="l">
              <a:spcBef>
                <a:spcPct val="20000"/>
              </a:spcBef>
              <a:buClr>
                <a:schemeClr val="bg2"/>
              </a:buClr>
              <a:buFont typeface="Wingdings" charset="2"/>
              <a:buChar char=""/>
            </a:pPr>
            <a:r>
              <a:rPr lang="en-US" sz="1800" dirty="0">
                <a:solidFill>
                  <a:schemeClr val="tx2"/>
                </a:solidFill>
                <a:latin typeface="Courier New" panose="02070309020205020404" pitchFamily="49" charset="0"/>
                <a:cs typeface="Courier New" panose="02070309020205020404" pitchFamily="49" charset="0"/>
              </a:rPr>
              <a:t>End devices belong to a secondary VLAN</a:t>
            </a:r>
          </a:p>
        </p:txBody>
      </p:sp>
      <p:pic>
        <p:nvPicPr>
          <p:cNvPr id="849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851465"/>
            <a:ext cx="5800725"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84999" name="Line 6"/>
          <p:cNvSpPr>
            <a:spLocks noChangeShapeType="1"/>
          </p:cNvSpPr>
          <p:nvPr/>
        </p:nvSpPr>
        <p:spPr bwMode="auto">
          <a:xfrm flipV="1">
            <a:off x="3124200" y="2362200"/>
            <a:ext cx="381000" cy="15240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5000" name="Line 7"/>
          <p:cNvSpPr>
            <a:spLocks noChangeShapeType="1"/>
          </p:cNvSpPr>
          <p:nvPr/>
        </p:nvSpPr>
        <p:spPr bwMode="auto">
          <a:xfrm flipV="1">
            <a:off x="3124200" y="2133600"/>
            <a:ext cx="4495800" cy="45720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5001" name="Line 8"/>
          <p:cNvSpPr>
            <a:spLocks noChangeShapeType="1"/>
          </p:cNvSpPr>
          <p:nvPr/>
        </p:nvSpPr>
        <p:spPr bwMode="auto">
          <a:xfrm>
            <a:off x="3192026" y="2917686"/>
            <a:ext cx="2209800" cy="30480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5002" name="Text Box 9"/>
          <p:cNvSpPr txBox="1">
            <a:spLocks noChangeArrowheads="1"/>
          </p:cNvSpPr>
          <p:nvPr/>
        </p:nvSpPr>
        <p:spPr bwMode="auto">
          <a:xfrm>
            <a:off x="990600" y="1609149"/>
            <a:ext cx="2133600" cy="400110"/>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dirty="0">
                <a:solidFill>
                  <a:schemeClr val="tx2"/>
                </a:solidFill>
                <a:latin typeface="+mn-lt"/>
              </a:rPr>
              <a:t>Primary VLANs</a:t>
            </a:r>
          </a:p>
        </p:txBody>
      </p:sp>
      <p:sp>
        <p:nvSpPr>
          <p:cNvPr id="85003" name="Text Box 10"/>
          <p:cNvSpPr txBox="1">
            <a:spLocks noChangeArrowheads="1"/>
          </p:cNvSpPr>
          <p:nvPr/>
        </p:nvSpPr>
        <p:spPr bwMode="auto">
          <a:xfrm>
            <a:off x="5652120" y="1686967"/>
            <a:ext cx="152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000" b="1" dirty="0">
                <a:solidFill>
                  <a:schemeClr val="tx2"/>
                </a:solidFill>
              </a:rPr>
              <a:t>Promiscuous Ports</a:t>
            </a:r>
          </a:p>
        </p:txBody>
      </p:sp>
      <p:sp>
        <p:nvSpPr>
          <p:cNvPr id="85004" name="Line 11"/>
          <p:cNvSpPr>
            <a:spLocks noChangeShapeType="1"/>
          </p:cNvSpPr>
          <p:nvPr/>
        </p:nvSpPr>
        <p:spPr bwMode="auto">
          <a:xfrm>
            <a:off x="3124200" y="1809204"/>
            <a:ext cx="2590800" cy="0"/>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4998" name="Text Box 5"/>
          <p:cNvSpPr txBox="1">
            <a:spLocks noChangeArrowheads="1"/>
          </p:cNvSpPr>
          <p:nvPr/>
        </p:nvSpPr>
        <p:spPr bwMode="auto">
          <a:xfrm>
            <a:off x="1058426" y="2362200"/>
            <a:ext cx="2133600" cy="707886"/>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dirty="0">
                <a:solidFill>
                  <a:schemeClr val="tx2"/>
                </a:solidFill>
                <a:latin typeface="+mn-lt"/>
              </a:rPr>
              <a:t>Secondary</a:t>
            </a:r>
            <a:r>
              <a:rPr lang="en-US" sz="2000" dirty="0">
                <a:solidFill>
                  <a:schemeClr val="tx2"/>
                </a:solidFill>
              </a:rPr>
              <a:t> VLANs</a:t>
            </a:r>
          </a:p>
        </p:txBody>
      </p:sp>
    </p:spTree>
    <p:extLst>
      <p:ext uri="{BB962C8B-B14F-4D97-AF65-F5344CB8AC3E}">
        <p14:creationId xmlns:p14="http://schemas.microsoft.com/office/powerpoint/2010/main" val="2360455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6003">
                                            <p:txEl>
                                              <p:pRg st="1" end="1"/>
                                            </p:txEl>
                                          </p:spTgt>
                                        </p:tgtEl>
                                        <p:attrNameLst>
                                          <p:attrName>style.visibility</p:attrName>
                                        </p:attrNameLst>
                                      </p:cBhvr>
                                      <p:to>
                                        <p:strVal val="visible"/>
                                      </p:to>
                                    </p:set>
                                    <p:animEffect transition="in" filter="blinds(horizontal)">
                                      <p:cBhvr>
                                        <p:cTn id="7" dur="500"/>
                                        <p:tgtEl>
                                          <p:spTgt spid="896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6003">
                                            <p:txEl>
                                              <p:pRg st="2" end="2"/>
                                            </p:txEl>
                                          </p:spTgt>
                                        </p:tgtEl>
                                        <p:attrNameLst>
                                          <p:attrName>style.visibility</p:attrName>
                                        </p:attrNameLst>
                                      </p:cBhvr>
                                      <p:to>
                                        <p:strVal val="visible"/>
                                      </p:to>
                                    </p:set>
                                    <p:animEffect transition="in" filter="blinds(horizontal)">
                                      <p:cBhvr>
                                        <p:cTn id="12" dur="500"/>
                                        <p:tgtEl>
                                          <p:spTgt spid="89600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96003">
                                            <p:txEl>
                                              <p:pRg st="3" end="3"/>
                                            </p:txEl>
                                          </p:spTgt>
                                        </p:tgtEl>
                                        <p:attrNameLst>
                                          <p:attrName>style.visibility</p:attrName>
                                        </p:attrNameLst>
                                      </p:cBhvr>
                                      <p:to>
                                        <p:strVal val="visible"/>
                                      </p:to>
                                    </p:set>
                                    <p:animEffect transition="in" filter="blinds(horizontal)">
                                      <p:cBhvr>
                                        <p:cTn id="15" dur="500"/>
                                        <p:tgtEl>
                                          <p:spTgt spid="89600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96003">
                                            <p:txEl>
                                              <p:pRg st="4" end="4"/>
                                            </p:txEl>
                                          </p:spTgt>
                                        </p:tgtEl>
                                        <p:attrNameLst>
                                          <p:attrName>style.visibility</p:attrName>
                                        </p:attrNameLst>
                                      </p:cBhvr>
                                      <p:to>
                                        <p:strVal val="visible"/>
                                      </p:to>
                                    </p:set>
                                    <p:animEffect transition="in" filter="blinds(horizontal)">
                                      <p:cBhvr>
                                        <p:cTn id="18" dur="500"/>
                                        <p:tgtEl>
                                          <p:spTgt spid="8960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96003">
                                            <p:txEl>
                                              <p:pRg st="5" end="5"/>
                                            </p:txEl>
                                          </p:spTgt>
                                        </p:tgtEl>
                                        <p:attrNameLst>
                                          <p:attrName>style.visibility</p:attrName>
                                        </p:attrNameLst>
                                      </p:cBhvr>
                                      <p:to>
                                        <p:strVal val="visible"/>
                                      </p:to>
                                    </p:set>
                                    <p:animEffect transition="in" filter="blinds(horizontal)">
                                      <p:cBhvr>
                                        <p:cTn id="23" dur="500"/>
                                        <p:tgtEl>
                                          <p:spTgt spid="89600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896003">
                                            <p:txEl>
                                              <p:pRg st="6" end="6"/>
                                            </p:txEl>
                                          </p:spTgt>
                                        </p:tgtEl>
                                        <p:attrNameLst>
                                          <p:attrName>style.visibility</p:attrName>
                                        </p:attrNameLst>
                                      </p:cBhvr>
                                      <p:to>
                                        <p:strVal val="visible"/>
                                      </p:to>
                                    </p:set>
                                    <p:animEffect transition="in" filter="blinds(horizontal)">
                                      <p:cBhvr>
                                        <p:cTn id="28" dur="500"/>
                                        <p:tgtEl>
                                          <p:spTgt spid="89600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896003">
                                            <p:txEl>
                                              <p:pRg st="7" end="7"/>
                                            </p:txEl>
                                          </p:spTgt>
                                        </p:tgtEl>
                                        <p:attrNameLst>
                                          <p:attrName>style.visibility</p:attrName>
                                        </p:attrNameLst>
                                      </p:cBhvr>
                                      <p:to>
                                        <p:strVal val="visible"/>
                                      </p:to>
                                    </p:set>
                                    <p:animEffect transition="in" filter="blinds(horizontal)">
                                      <p:cBhvr>
                                        <p:cTn id="31" dur="500"/>
                                        <p:tgtEl>
                                          <p:spTgt spid="896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en-US" sz="2800" smtClean="0"/>
              <a:t>Private VLANs</a:t>
            </a:r>
          </a:p>
        </p:txBody>
      </p:sp>
      <p:sp>
        <p:nvSpPr>
          <p:cNvPr id="898051" name="Rectangle 3"/>
          <p:cNvSpPr>
            <a:spLocks noChangeArrowheads="1"/>
          </p:cNvSpPr>
          <p:nvPr/>
        </p:nvSpPr>
        <p:spPr bwMode="auto">
          <a:xfrm>
            <a:off x="304800" y="4365104"/>
            <a:ext cx="853440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Font typeface="Wingdings" charset="2"/>
              <a:buChar char="l"/>
            </a:pPr>
            <a:r>
              <a:rPr lang="en-US" sz="1800" dirty="0">
                <a:solidFill>
                  <a:schemeClr val="tx2"/>
                </a:solidFill>
                <a:latin typeface="+mn-lt"/>
              </a:rPr>
              <a:t>Two types of secondary VLANs</a:t>
            </a:r>
          </a:p>
          <a:p>
            <a:pPr marL="742950" lvl="1" indent="-285750" algn="l">
              <a:spcBef>
                <a:spcPct val="20000"/>
              </a:spcBef>
              <a:buClr>
                <a:schemeClr val="accent2"/>
              </a:buClr>
              <a:buFont typeface="Wingdings" charset="2"/>
              <a:buChar char=""/>
            </a:pPr>
            <a:r>
              <a:rPr lang="en-US" sz="1800" dirty="0">
                <a:solidFill>
                  <a:schemeClr val="tx2"/>
                </a:solidFill>
                <a:latin typeface="+mn-lt"/>
              </a:rPr>
              <a:t>Community VLANs</a:t>
            </a:r>
          </a:p>
          <a:p>
            <a:pPr marL="1143000" lvl="2" indent="-228600" algn="l">
              <a:spcBef>
                <a:spcPct val="20000"/>
              </a:spcBef>
              <a:buClr>
                <a:schemeClr val="bg2"/>
              </a:buClr>
              <a:buFont typeface="Wingdings" charset="2"/>
              <a:buChar char=""/>
            </a:pPr>
            <a:r>
              <a:rPr lang="en-US" sz="1800" dirty="0">
                <a:solidFill>
                  <a:schemeClr val="tx2"/>
                </a:solidFill>
                <a:latin typeface="+mn-lt"/>
              </a:rPr>
              <a:t>These ports communicate with other ports in the same community and promiscuous ports</a:t>
            </a:r>
          </a:p>
          <a:p>
            <a:pPr marL="742950" lvl="1" indent="-285750" algn="l">
              <a:spcBef>
                <a:spcPct val="20000"/>
              </a:spcBef>
              <a:buClr>
                <a:schemeClr val="accent2"/>
              </a:buClr>
              <a:buFont typeface="Wingdings" charset="2"/>
              <a:buChar char=""/>
            </a:pPr>
            <a:r>
              <a:rPr lang="en-US" sz="1800" dirty="0">
                <a:solidFill>
                  <a:schemeClr val="tx2"/>
                </a:solidFill>
                <a:latin typeface="+mn-lt"/>
              </a:rPr>
              <a:t>Isolated VLANs</a:t>
            </a:r>
          </a:p>
          <a:p>
            <a:pPr marL="1143000" lvl="2" indent="-228600" algn="l">
              <a:spcBef>
                <a:spcPct val="20000"/>
              </a:spcBef>
              <a:buClr>
                <a:schemeClr val="bg2"/>
              </a:buClr>
              <a:buFont typeface="Wingdings" charset="2"/>
              <a:buChar char=""/>
            </a:pPr>
            <a:r>
              <a:rPr lang="en-US" sz="1800" dirty="0">
                <a:solidFill>
                  <a:schemeClr val="tx2"/>
                </a:solidFill>
                <a:latin typeface="+mn-lt"/>
              </a:rPr>
              <a:t>These ports can only communicate with promiscuous ports.</a:t>
            </a:r>
          </a:p>
        </p:txBody>
      </p:sp>
      <p:pic>
        <p:nvPicPr>
          <p:cNvPr id="860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224" y="1189037"/>
            <a:ext cx="5800725"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898053" name="Text Box 5"/>
          <p:cNvSpPr txBox="1">
            <a:spLocks noChangeArrowheads="1"/>
          </p:cNvSpPr>
          <p:nvPr/>
        </p:nvSpPr>
        <p:spPr bwMode="auto">
          <a:xfrm>
            <a:off x="990600" y="2362200"/>
            <a:ext cx="2133600" cy="830997"/>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solidFill>
                  <a:schemeClr val="tx2"/>
                </a:solidFill>
              </a:rPr>
              <a:t>Community VLANs</a:t>
            </a:r>
          </a:p>
        </p:txBody>
      </p:sp>
      <p:sp>
        <p:nvSpPr>
          <p:cNvPr id="898054" name="Line 6"/>
          <p:cNvSpPr>
            <a:spLocks noChangeShapeType="1"/>
          </p:cNvSpPr>
          <p:nvPr/>
        </p:nvSpPr>
        <p:spPr bwMode="auto">
          <a:xfrm flipV="1">
            <a:off x="3124200" y="2514600"/>
            <a:ext cx="381000" cy="152400"/>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98056" name="Line 8"/>
          <p:cNvSpPr>
            <a:spLocks noChangeShapeType="1"/>
          </p:cNvSpPr>
          <p:nvPr/>
        </p:nvSpPr>
        <p:spPr bwMode="auto">
          <a:xfrm>
            <a:off x="3124200" y="3193197"/>
            <a:ext cx="2209800" cy="381000"/>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98057" name="Text Box 9"/>
          <p:cNvSpPr txBox="1">
            <a:spLocks noChangeArrowheads="1"/>
          </p:cNvSpPr>
          <p:nvPr/>
        </p:nvSpPr>
        <p:spPr bwMode="auto">
          <a:xfrm>
            <a:off x="7398156" y="3736893"/>
            <a:ext cx="1600200" cy="830997"/>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solidFill>
                  <a:schemeClr val="tx2"/>
                </a:solidFill>
              </a:rPr>
              <a:t>Isolated VLANs</a:t>
            </a:r>
          </a:p>
        </p:txBody>
      </p:sp>
      <p:sp>
        <p:nvSpPr>
          <p:cNvPr id="898058" name="Line 10"/>
          <p:cNvSpPr>
            <a:spLocks noChangeShapeType="1"/>
          </p:cNvSpPr>
          <p:nvPr/>
        </p:nvSpPr>
        <p:spPr bwMode="auto">
          <a:xfrm flipV="1">
            <a:off x="8305800" y="2590800"/>
            <a:ext cx="0" cy="3048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6027" name="Text Box 11"/>
          <p:cNvSpPr txBox="1">
            <a:spLocks noChangeArrowheads="1"/>
          </p:cNvSpPr>
          <p:nvPr/>
        </p:nvSpPr>
        <p:spPr bwMode="auto">
          <a:xfrm>
            <a:off x="5562600" y="1066800"/>
            <a:ext cx="152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000" b="1"/>
              <a:t>Promiscuous Ports</a:t>
            </a:r>
          </a:p>
        </p:txBody>
      </p:sp>
      <p:sp>
        <p:nvSpPr>
          <p:cNvPr id="14" name="Line 6"/>
          <p:cNvSpPr>
            <a:spLocks noChangeShapeType="1"/>
          </p:cNvSpPr>
          <p:nvPr/>
        </p:nvSpPr>
        <p:spPr bwMode="auto">
          <a:xfrm flipV="1">
            <a:off x="8028384" y="3408559"/>
            <a:ext cx="0" cy="331275"/>
          </a:xfrm>
          <a:prstGeom prst="line">
            <a:avLst/>
          </a:prstGeom>
          <a:noFill/>
          <a:ln w="317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3410882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8051">
                                            <p:txEl>
                                              <p:pRg st="1" end="1"/>
                                            </p:txEl>
                                          </p:spTgt>
                                        </p:tgtEl>
                                        <p:attrNameLst>
                                          <p:attrName>style.visibility</p:attrName>
                                        </p:attrNameLst>
                                      </p:cBhvr>
                                      <p:to>
                                        <p:strVal val="visible"/>
                                      </p:to>
                                    </p:set>
                                    <p:animEffect transition="in" filter="blinds(horizontal)">
                                      <p:cBhvr>
                                        <p:cTn id="7" dur="500"/>
                                        <p:tgtEl>
                                          <p:spTgt spid="8980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98051">
                                            <p:txEl>
                                              <p:pRg st="2" end="2"/>
                                            </p:txEl>
                                          </p:spTgt>
                                        </p:tgtEl>
                                        <p:attrNameLst>
                                          <p:attrName>style.visibility</p:attrName>
                                        </p:attrNameLst>
                                      </p:cBhvr>
                                      <p:to>
                                        <p:strVal val="visible"/>
                                      </p:to>
                                    </p:set>
                                    <p:animEffect transition="in" filter="blinds(horizontal)">
                                      <p:cBhvr>
                                        <p:cTn id="10" dur="500"/>
                                        <p:tgtEl>
                                          <p:spTgt spid="898051">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98053"/>
                                        </p:tgtEl>
                                        <p:attrNameLst>
                                          <p:attrName>style.visibility</p:attrName>
                                        </p:attrNameLst>
                                      </p:cBhvr>
                                      <p:to>
                                        <p:strVal val="visible"/>
                                      </p:to>
                                    </p:set>
                                    <p:animEffect transition="in" filter="blinds(horizontal)">
                                      <p:cBhvr>
                                        <p:cTn id="13" dur="500"/>
                                        <p:tgtEl>
                                          <p:spTgt spid="89805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98054"/>
                                        </p:tgtEl>
                                        <p:attrNameLst>
                                          <p:attrName>style.visibility</p:attrName>
                                        </p:attrNameLst>
                                      </p:cBhvr>
                                      <p:to>
                                        <p:strVal val="visible"/>
                                      </p:to>
                                    </p:set>
                                    <p:animEffect transition="in" filter="blinds(horizontal)">
                                      <p:cBhvr>
                                        <p:cTn id="16" dur="500"/>
                                        <p:tgtEl>
                                          <p:spTgt spid="89805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98056"/>
                                        </p:tgtEl>
                                        <p:attrNameLst>
                                          <p:attrName>style.visibility</p:attrName>
                                        </p:attrNameLst>
                                      </p:cBhvr>
                                      <p:to>
                                        <p:strVal val="visible"/>
                                      </p:to>
                                    </p:set>
                                    <p:animEffect transition="in" filter="blinds(horizontal)">
                                      <p:cBhvr>
                                        <p:cTn id="19" dur="500"/>
                                        <p:tgtEl>
                                          <p:spTgt spid="8980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898051">
                                            <p:txEl>
                                              <p:pRg st="3" end="3"/>
                                            </p:txEl>
                                          </p:spTgt>
                                        </p:tgtEl>
                                        <p:attrNameLst>
                                          <p:attrName>style.visibility</p:attrName>
                                        </p:attrNameLst>
                                      </p:cBhvr>
                                      <p:to>
                                        <p:strVal val="visible"/>
                                      </p:to>
                                    </p:set>
                                    <p:animEffect transition="in" filter="blinds(horizontal)">
                                      <p:cBhvr>
                                        <p:cTn id="24" dur="500"/>
                                        <p:tgtEl>
                                          <p:spTgt spid="898051">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98051">
                                            <p:txEl>
                                              <p:pRg st="4" end="4"/>
                                            </p:txEl>
                                          </p:spTgt>
                                        </p:tgtEl>
                                        <p:attrNameLst>
                                          <p:attrName>style.visibility</p:attrName>
                                        </p:attrNameLst>
                                      </p:cBhvr>
                                      <p:to>
                                        <p:strVal val="visible"/>
                                      </p:to>
                                    </p:set>
                                    <p:animEffect transition="in" filter="blinds(horizontal)">
                                      <p:cBhvr>
                                        <p:cTn id="27" dur="500"/>
                                        <p:tgtEl>
                                          <p:spTgt spid="898051">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98057"/>
                                        </p:tgtEl>
                                        <p:attrNameLst>
                                          <p:attrName>style.visibility</p:attrName>
                                        </p:attrNameLst>
                                      </p:cBhvr>
                                      <p:to>
                                        <p:strVal val="visible"/>
                                      </p:to>
                                    </p:set>
                                    <p:animEffect transition="in" filter="blinds(horizontal)">
                                      <p:cBhvr>
                                        <p:cTn id="30" dur="500"/>
                                        <p:tgtEl>
                                          <p:spTgt spid="89805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98058"/>
                                        </p:tgtEl>
                                        <p:attrNameLst>
                                          <p:attrName>style.visibility</p:attrName>
                                        </p:attrNameLst>
                                      </p:cBhvr>
                                      <p:to>
                                        <p:strVal val="visible"/>
                                      </p:to>
                                    </p:set>
                                    <p:animEffect transition="in" filter="blinds(horizontal)">
                                      <p:cBhvr>
                                        <p:cTn id="33" dur="500"/>
                                        <p:tgtEl>
                                          <p:spTgt spid="89805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3" grpId="0" animBg="1"/>
      <p:bldP spid="898054" grpId="0" animBg="1"/>
      <p:bldP spid="898056" grpId="0" animBg="1"/>
      <p:bldP spid="898057" grpId="0" animBg="1"/>
      <p:bldP spid="898058"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9" name="Rectangle 3"/>
          <p:cNvSpPr>
            <a:spLocks noChangeArrowheads="1"/>
          </p:cNvSpPr>
          <p:nvPr/>
        </p:nvSpPr>
        <p:spPr bwMode="auto">
          <a:xfrm>
            <a:off x="304800" y="495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Font typeface="Wingdings" charset="2"/>
              <a:buChar char="l"/>
            </a:pPr>
            <a:r>
              <a:rPr lang="en-US" sz="1400" dirty="0">
                <a:solidFill>
                  <a:schemeClr val="tx2"/>
                </a:solidFill>
              </a:rPr>
              <a:t>Community VLANs ports communicate with other ports in the same community and promiscuous ports.</a:t>
            </a:r>
          </a:p>
          <a:p>
            <a:pPr marL="742950" lvl="1" indent="-285750" algn="l">
              <a:spcBef>
                <a:spcPct val="20000"/>
              </a:spcBef>
              <a:buClr>
                <a:schemeClr val="accent2"/>
              </a:buClr>
              <a:buFont typeface="Wingdings" charset="2"/>
              <a:buChar char=""/>
            </a:pPr>
            <a:r>
              <a:rPr lang="en-US" sz="1400" dirty="0">
                <a:solidFill>
                  <a:schemeClr val="tx2"/>
                </a:solidFill>
              </a:rPr>
              <a:t>What devices can </a:t>
            </a:r>
            <a:r>
              <a:rPr lang="en-US" sz="1400" dirty="0">
                <a:solidFill>
                  <a:srgbClr val="0000FF"/>
                </a:solidFill>
              </a:rPr>
              <a:t>Community VLAN A</a:t>
            </a:r>
            <a:r>
              <a:rPr lang="en-US" sz="1400" dirty="0"/>
              <a:t> </a:t>
            </a:r>
            <a:r>
              <a:rPr lang="en-US" sz="1400" dirty="0">
                <a:solidFill>
                  <a:schemeClr val="tx2"/>
                </a:solidFill>
              </a:rPr>
              <a:t>PCs communicate with?</a:t>
            </a:r>
          </a:p>
          <a:p>
            <a:pPr marL="742950" lvl="1" indent="-285750" algn="l">
              <a:spcBef>
                <a:spcPct val="20000"/>
              </a:spcBef>
              <a:buClr>
                <a:schemeClr val="accent2"/>
              </a:buClr>
              <a:buFont typeface="Wingdings" charset="2"/>
              <a:buChar char=""/>
            </a:pPr>
            <a:r>
              <a:rPr lang="en-US" sz="1400" dirty="0">
                <a:solidFill>
                  <a:schemeClr val="tx2"/>
                </a:solidFill>
              </a:rPr>
              <a:t>What devices can </a:t>
            </a:r>
            <a:r>
              <a:rPr lang="en-US" sz="1400" dirty="0">
                <a:solidFill>
                  <a:srgbClr val="FF0000"/>
                </a:solidFill>
              </a:rPr>
              <a:t>Community VLAN B</a:t>
            </a:r>
            <a:r>
              <a:rPr lang="en-US" sz="1400" dirty="0"/>
              <a:t> </a:t>
            </a:r>
            <a:r>
              <a:rPr lang="en-US" sz="1400" dirty="0">
                <a:solidFill>
                  <a:schemeClr val="tx2"/>
                </a:solidFill>
              </a:rPr>
              <a:t>PCs communicate with?</a:t>
            </a:r>
          </a:p>
          <a:p>
            <a:pPr marL="342900" indent="-342900" algn="l">
              <a:spcBef>
                <a:spcPct val="20000"/>
              </a:spcBef>
              <a:buClr>
                <a:schemeClr val="bg2"/>
              </a:buClr>
              <a:buFont typeface="Wingdings" charset="2"/>
              <a:buChar char="l"/>
            </a:pPr>
            <a:r>
              <a:rPr lang="en-US" sz="1400" dirty="0">
                <a:solidFill>
                  <a:schemeClr val="tx2"/>
                </a:solidFill>
              </a:rPr>
              <a:t>Isolated VLANs ports can only communicate with promiscuous ports.</a:t>
            </a:r>
          </a:p>
          <a:p>
            <a:pPr marL="742950" lvl="1" indent="-285750" algn="l">
              <a:spcBef>
                <a:spcPct val="20000"/>
              </a:spcBef>
              <a:buClr>
                <a:schemeClr val="accent2"/>
              </a:buClr>
              <a:buFont typeface="Wingdings" charset="2"/>
              <a:buChar char=""/>
            </a:pPr>
            <a:r>
              <a:rPr lang="en-US" sz="1400" dirty="0">
                <a:solidFill>
                  <a:schemeClr val="tx2"/>
                </a:solidFill>
              </a:rPr>
              <a:t>What devices can </a:t>
            </a:r>
            <a:r>
              <a:rPr lang="en-US" sz="1400" dirty="0">
                <a:solidFill>
                  <a:srgbClr val="008000"/>
                </a:solidFill>
              </a:rPr>
              <a:t>Isolated VLAN C</a:t>
            </a:r>
            <a:r>
              <a:rPr lang="en-US" sz="1400" dirty="0"/>
              <a:t> </a:t>
            </a:r>
            <a:r>
              <a:rPr lang="en-US" sz="1400" dirty="0">
                <a:solidFill>
                  <a:schemeClr val="tx2"/>
                </a:solidFill>
              </a:rPr>
              <a:t>PCs communicate with</a:t>
            </a:r>
            <a:r>
              <a:rPr lang="en-US" sz="1400" dirty="0"/>
              <a:t>?</a:t>
            </a:r>
          </a:p>
        </p:txBody>
      </p:sp>
      <p:pic>
        <p:nvPicPr>
          <p:cNvPr id="87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78581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87045" name="Rectangle 5"/>
          <p:cNvSpPr>
            <a:spLocks noChangeArrowheads="1"/>
          </p:cNvSpPr>
          <p:nvPr/>
        </p:nvSpPr>
        <p:spPr bwMode="auto">
          <a:xfrm>
            <a:off x="533400" y="2286000"/>
            <a:ext cx="1981200" cy="1600200"/>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46" name="Text Box 6"/>
          <p:cNvSpPr txBox="1">
            <a:spLocks noChangeArrowheads="1"/>
          </p:cNvSpPr>
          <p:nvPr/>
        </p:nvSpPr>
        <p:spPr bwMode="auto">
          <a:xfrm>
            <a:off x="2590800" y="22098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0000FF"/>
                </a:solidFill>
              </a:rPr>
              <a:t>Community VLAN A Ports</a:t>
            </a:r>
          </a:p>
        </p:txBody>
      </p:sp>
      <p:sp>
        <p:nvSpPr>
          <p:cNvPr id="87047" name="Rectangle 7"/>
          <p:cNvSpPr>
            <a:spLocks noChangeArrowheads="1"/>
          </p:cNvSpPr>
          <p:nvPr/>
        </p:nvSpPr>
        <p:spPr bwMode="auto">
          <a:xfrm>
            <a:off x="3276600" y="3886200"/>
            <a:ext cx="2514600" cy="9906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48" name="Text Box 8"/>
          <p:cNvSpPr txBox="1">
            <a:spLocks noChangeArrowheads="1"/>
          </p:cNvSpPr>
          <p:nvPr/>
        </p:nvSpPr>
        <p:spPr bwMode="auto">
          <a:xfrm>
            <a:off x="3886200" y="29718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FF0000"/>
                </a:solidFill>
              </a:rPr>
              <a:t>Community VLAN B Ports</a:t>
            </a:r>
          </a:p>
        </p:txBody>
      </p:sp>
      <p:sp>
        <p:nvSpPr>
          <p:cNvPr id="87049" name="Text Box 9"/>
          <p:cNvSpPr txBox="1">
            <a:spLocks noChangeArrowheads="1"/>
          </p:cNvSpPr>
          <p:nvPr/>
        </p:nvSpPr>
        <p:spPr bwMode="auto">
          <a:xfrm>
            <a:off x="5334000" y="22098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008000"/>
                </a:solidFill>
              </a:rPr>
              <a:t>Isolated VLAN C Ports</a:t>
            </a:r>
          </a:p>
        </p:txBody>
      </p:sp>
      <p:sp>
        <p:nvSpPr>
          <p:cNvPr id="87050" name="Rectangle 10"/>
          <p:cNvSpPr>
            <a:spLocks noChangeArrowheads="1"/>
          </p:cNvSpPr>
          <p:nvPr/>
        </p:nvSpPr>
        <p:spPr bwMode="auto">
          <a:xfrm>
            <a:off x="6629400" y="2209800"/>
            <a:ext cx="1981200" cy="1676400"/>
          </a:xfrm>
          <a:prstGeom prst="rect">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051" name="Text Box 11"/>
          <p:cNvSpPr txBox="1">
            <a:spLocks noChangeArrowheads="1"/>
          </p:cNvSpPr>
          <p:nvPr/>
        </p:nvSpPr>
        <p:spPr bwMode="auto">
          <a:xfrm>
            <a:off x="3619500" y="1600200"/>
            <a:ext cx="1828800" cy="274638"/>
          </a:xfrm>
          <a:prstGeom prst="rect">
            <a:avLst/>
          </a:prstGeom>
          <a:solidFill>
            <a:schemeClr val="bg1"/>
          </a:solidFill>
          <a:ln>
            <a:noFill/>
          </a:ln>
          <a:extLs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b="1" dirty="0"/>
              <a:t>Promiscuous Ports</a:t>
            </a:r>
          </a:p>
        </p:txBody>
      </p:sp>
      <p:sp>
        <p:nvSpPr>
          <p:cNvPr id="87052" name="Rectangle 13"/>
          <p:cNvSpPr>
            <a:spLocks noGrp="1" noChangeArrowheads="1"/>
          </p:cNvSpPr>
          <p:nvPr>
            <p:ph type="title"/>
          </p:nvPr>
        </p:nvSpPr>
        <p:spPr>
          <a:noFill/>
        </p:spPr>
        <p:txBody>
          <a:bodyPr/>
          <a:lstStyle/>
          <a:p>
            <a:pPr eaLnBrk="1" hangingPunct="1"/>
            <a:r>
              <a:rPr lang="en-US" smtClean="0"/>
              <a:t>Private VLANs</a:t>
            </a:r>
          </a:p>
        </p:txBody>
      </p:sp>
      <p:sp>
        <p:nvSpPr>
          <p:cNvPr id="900110" name="Line 14"/>
          <p:cNvSpPr>
            <a:spLocks noChangeShapeType="1"/>
          </p:cNvSpPr>
          <p:nvPr/>
        </p:nvSpPr>
        <p:spPr bwMode="auto">
          <a:xfrm>
            <a:off x="1981200" y="2667000"/>
            <a:ext cx="0" cy="762000"/>
          </a:xfrm>
          <a:prstGeom prst="line">
            <a:avLst/>
          </a:prstGeom>
          <a:noFill/>
          <a:ln w="508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1" name="Line 15"/>
          <p:cNvSpPr>
            <a:spLocks noChangeShapeType="1"/>
          </p:cNvSpPr>
          <p:nvPr/>
        </p:nvSpPr>
        <p:spPr bwMode="auto">
          <a:xfrm>
            <a:off x="4038600" y="4191000"/>
            <a:ext cx="990600" cy="0"/>
          </a:xfrm>
          <a:prstGeom prst="line">
            <a:avLst/>
          </a:prstGeom>
          <a:noFill/>
          <a:ln w="508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2" name="Line 16"/>
          <p:cNvSpPr>
            <a:spLocks noChangeShapeType="1"/>
          </p:cNvSpPr>
          <p:nvPr/>
        </p:nvSpPr>
        <p:spPr bwMode="auto">
          <a:xfrm flipV="1">
            <a:off x="2133600" y="1447800"/>
            <a:ext cx="1905000" cy="1219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3" name="Line 17"/>
          <p:cNvSpPr>
            <a:spLocks noChangeShapeType="1"/>
          </p:cNvSpPr>
          <p:nvPr/>
        </p:nvSpPr>
        <p:spPr bwMode="auto">
          <a:xfrm flipV="1">
            <a:off x="2209800" y="1371600"/>
            <a:ext cx="2819400" cy="12954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4" name="Line 18"/>
          <p:cNvSpPr>
            <a:spLocks noChangeShapeType="1"/>
          </p:cNvSpPr>
          <p:nvPr/>
        </p:nvSpPr>
        <p:spPr bwMode="auto">
          <a:xfrm flipV="1">
            <a:off x="2209800" y="1447800"/>
            <a:ext cx="1828800" cy="19050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5" name="Line 19"/>
          <p:cNvSpPr>
            <a:spLocks noChangeShapeType="1"/>
          </p:cNvSpPr>
          <p:nvPr/>
        </p:nvSpPr>
        <p:spPr bwMode="auto">
          <a:xfrm flipV="1">
            <a:off x="2209800" y="1371600"/>
            <a:ext cx="2895600" cy="1981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6" name="Line 20"/>
          <p:cNvSpPr>
            <a:spLocks noChangeShapeType="1"/>
          </p:cNvSpPr>
          <p:nvPr/>
        </p:nvSpPr>
        <p:spPr bwMode="auto">
          <a:xfrm flipH="1" flipV="1">
            <a:off x="4038600" y="1447800"/>
            <a:ext cx="76200" cy="2514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7" name="Line 21"/>
          <p:cNvSpPr>
            <a:spLocks noChangeShapeType="1"/>
          </p:cNvSpPr>
          <p:nvPr/>
        </p:nvSpPr>
        <p:spPr bwMode="auto">
          <a:xfrm flipV="1">
            <a:off x="4114800" y="1447800"/>
            <a:ext cx="914400" cy="2514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8" name="Line 22"/>
          <p:cNvSpPr>
            <a:spLocks noChangeShapeType="1"/>
          </p:cNvSpPr>
          <p:nvPr/>
        </p:nvSpPr>
        <p:spPr bwMode="auto">
          <a:xfrm flipH="1" flipV="1">
            <a:off x="4038600" y="1371600"/>
            <a:ext cx="838200" cy="2590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19" name="Line 23"/>
          <p:cNvSpPr>
            <a:spLocks noChangeShapeType="1"/>
          </p:cNvSpPr>
          <p:nvPr/>
        </p:nvSpPr>
        <p:spPr bwMode="auto">
          <a:xfrm flipV="1">
            <a:off x="4953000" y="1371600"/>
            <a:ext cx="76200" cy="2590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20" name="Line 24"/>
          <p:cNvSpPr>
            <a:spLocks noChangeShapeType="1"/>
          </p:cNvSpPr>
          <p:nvPr/>
        </p:nvSpPr>
        <p:spPr bwMode="auto">
          <a:xfrm flipH="1" flipV="1">
            <a:off x="4038600" y="1447800"/>
            <a:ext cx="2819400" cy="1219200"/>
          </a:xfrm>
          <a:prstGeom prst="line">
            <a:avLst/>
          </a:prstGeom>
          <a:noFill/>
          <a:ln w="508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21" name="Line 25"/>
          <p:cNvSpPr>
            <a:spLocks noChangeShapeType="1"/>
          </p:cNvSpPr>
          <p:nvPr/>
        </p:nvSpPr>
        <p:spPr bwMode="auto">
          <a:xfrm flipH="1" flipV="1">
            <a:off x="5105400" y="1371600"/>
            <a:ext cx="1752600" cy="1295400"/>
          </a:xfrm>
          <a:prstGeom prst="line">
            <a:avLst/>
          </a:prstGeom>
          <a:noFill/>
          <a:ln w="508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22" name="Line 26"/>
          <p:cNvSpPr>
            <a:spLocks noChangeShapeType="1"/>
          </p:cNvSpPr>
          <p:nvPr/>
        </p:nvSpPr>
        <p:spPr bwMode="auto">
          <a:xfrm flipH="1" flipV="1">
            <a:off x="4038600" y="1447800"/>
            <a:ext cx="2819400" cy="1981200"/>
          </a:xfrm>
          <a:prstGeom prst="line">
            <a:avLst/>
          </a:prstGeom>
          <a:noFill/>
          <a:ln w="508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00123" name="Line 27"/>
          <p:cNvSpPr>
            <a:spLocks noChangeShapeType="1"/>
          </p:cNvSpPr>
          <p:nvPr/>
        </p:nvSpPr>
        <p:spPr bwMode="auto">
          <a:xfrm flipH="1" flipV="1">
            <a:off x="5105400" y="1371600"/>
            <a:ext cx="1752600" cy="2057400"/>
          </a:xfrm>
          <a:prstGeom prst="line">
            <a:avLst/>
          </a:prstGeom>
          <a:noFill/>
          <a:ln w="508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1768481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0099">
                                            <p:txEl>
                                              <p:pRg st="0" end="0"/>
                                            </p:txEl>
                                          </p:spTgt>
                                        </p:tgtEl>
                                        <p:attrNameLst>
                                          <p:attrName>style.visibility</p:attrName>
                                        </p:attrNameLst>
                                      </p:cBhvr>
                                      <p:to>
                                        <p:strVal val="visible"/>
                                      </p:to>
                                    </p:set>
                                    <p:animEffect transition="in" filter="blinds(horizontal)">
                                      <p:cBhvr>
                                        <p:cTn id="7" dur="500"/>
                                        <p:tgtEl>
                                          <p:spTgt spid="900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0099">
                                            <p:txEl>
                                              <p:pRg st="1" end="1"/>
                                            </p:txEl>
                                          </p:spTgt>
                                        </p:tgtEl>
                                        <p:attrNameLst>
                                          <p:attrName>style.visibility</p:attrName>
                                        </p:attrNameLst>
                                      </p:cBhvr>
                                      <p:to>
                                        <p:strVal val="visible"/>
                                      </p:to>
                                    </p:set>
                                    <p:animEffect transition="in" filter="blinds(horizontal)">
                                      <p:cBhvr>
                                        <p:cTn id="12" dur="500"/>
                                        <p:tgtEl>
                                          <p:spTgt spid="900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0110"/>
                                        </p:tgtEl>
                                        <p:attrNameLst>
                                          <p:attrName>style.visibility</p:attrName>
                                        </p:attrNameLst>
                                      </p:cBhvr>
                                      <p:to>
                                        <p:strVal val="visible"/>
                                      </p:to>
                                    </p:set>
                                    <p:animEffect transition="in" filter="blinds(horizontal)">
                                      <p:cBhvr>
                                        <p:cTn id="17" dur="500"/>
                                        <p:tgtEl>
                                          <p:spTgt spid="900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0112"/>
                                        </p:tgtEl>
                                        <p:attrNameLst>
                                          <p:attrName>style.visibility</p:attrName>
                                        </p:attrNameLst>
                                      </p:cBhvr>
                                      <p:to>
                                        <p:strVal val="visible"/>
                                      </p:to>
                                    </p:set>
                                    <p:animEffect transition="in" filter="blinds(horizontal)">
                                      <p:cBhvr>
                                        <p:cTn id="22" dur="500"/>
                                        <p:tgtEl>
                                          <p:spTgt spid="9001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0113"/>
                                        </p:tgtEl>
                                        <p:attrNameLst>
                                          <p:attrName>style.visibility</p:attrName>
                                        </p:attrNameLst>
                                      </p:cBhvr>
                                      <p:to>
                                        <p:strVal val="visible"/>
                                      </p:to>
                                    </p:set>
                                    <p:animEffect transition="in" filter="blinds(horizontal)">
                                      <p:cBhvr>
                                        <p:cTn id="27" dur="500"/>
                                        <p:tgtEl>
                                          <p:spTgt spid="900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0114"/>
                                        </p:tgtEl>
                                        <p:attrNameLst>
                                          <p:attrName>style.visibility</p:attrName>
                                        </p:attrNameLst>
                                      </p:cBhvr>
                                      <p:to>
                                        <p:strVal val="visible"/>
                                      </p:to>
                                    </p:set>
                                    <p:animEffect transition="in" filter="blinds(horizontal)">
                                      <p:cBhvr>
                                        <p:cTn id="32" dur="500"/>
                                        <p:tgtEl>
                                          <p:spTgt spid="9001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0115"/>
                                        </p:tgtEl>
                                        <p:attrNameLst>
                                          <p:attrName>style.visibility</p:attrName>
                                        </p:attrNameLst>
                                      </p:cBhvr>
                                      <p:to>
                                        <p:strVal val="visible"/>
                                      </p:to>
                                    </p:set>
                                    <p:animEffect transition="in" filter="blinds(horizontal)">
                                      <p:cBhvr>
                                        <p:cTn id="37" dur="500"/>
                                        <p:tgtEl>
                                          <p:spTgt spid="9001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900110"/>
                                        </p:tgtEl>
                                      </p:cBhvr>
                                    </p:animEffect>
                                    <p:set>
                                      <p:cBhvr>
                                        <p:cTn id="42" dur="1" fill="hold">
                                          <p:stCondLst>
                                            <p:cond delay="499"/>
                                          </p:stCondLst>
                                        </p:cTn>
                                        <p:tgtEl>
                                          <p:spTgt spid="900110"/>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900112"/>
                                        </p:tgtEl>
                                      </p:cBhvr>
                                    </p:animEffect>
                                    <p:set>
                                      <p:cBhvr>
                                        <p:cTn id="45" dur="1" fill="hold">
                                          <p:stCondLst>
                                            <p:cond delay="499"/>
                                          </p:stCondLst>
                                        </p:cTn>
                                        <p:tgtEl>
                                          <p:spTgt spid="900112"/>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900113"/>
                                        </p:tgtEl>
                                      </p:cBhvr>
                                    </p:animEffect>
                                    <p:set>
                                      <p:cBhvr>
                                        <p:cTn id="48" dur="1" fill="hold">
                                          <p:stCondLst>
                                            <p:cond delay="499"/>
                                          </p:stCondLst>
                                        </p:cTn>
                                        <p:tgtEl>
                                          <p:spTgt spid="900113"/>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900114"/>
                                        </p:tgtEl>
                                      </p:cBhvr>
                                    </p:animEffect>
                                    <p:set>
                                      <p:cBhvr>
                                        <p:cTn id="51" dur="1" fill="hold">
                                          <p:stCondLst>
                                            <p:cond delay="499"/>
                                          </p:stCondLst>
                                        </p:cTn>
                                        <p:tgtEl>
                                          <p:spTgt spid="900114"/>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900115"/>
                                        </p:tgtEl>
                                      </p:cBhvr>
                                    </p:animEffect>
                                    <p:set>
                                      <p:cBhvr>
                                        <p:cTn id="54" dur="1" fill="hold">
                                          <p:stCondLst>
                                            <p:cond delay="499"/>
                                          </p:stCondLst>
                                        </p:cTn>
                                        <p:tgtEl>
                                          <p:spTgt spid="900115"/>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900099">
                                            <p:txEl>
                                              <p:pRg st="2" end="2"/>
                                            </p:txEl>
                                          </p:spTgt>
                                        </p:tgtEl>
                                        <p:attrNameLst>
                                          <p:attrName>style.visibility</p:attrName>
                                        </p:attrNameLst>
                                      </p:cBhvr>
                                      <p:to>
                                        <p:strVal val="visible"/>
                                      </p:to>
                                    </p:set>
                                    <p:animEffect transition="in" filter="blinds(horizontal)">
                                      <p:cBhvr>
                                        <p:cTn id="59" dur="500"/>
                                        <p:tgtEl>
                                          <p:spTgt spid="900099">
                                            <p:txEl>
                                              <p:pRg st="2" end="2"/>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00111"/>
                                        </p:tgtEl>
                                        <p:attrNameLst>
                                          <p:attrName>style.visibility</p:attrName>
                                        </p:attrNameLst>
                                      </p:cBhvr>
                                      <p:to>
                                        <p:strVal val="visible"/>
                                      </p:to>
                                    </p:set>
                                    <p:animEffect transition="in" filter="blinds(horizontal)">
                                      <p:cBhvr>
                                        <p:cTn id="64" dur="500"/>
                                        <p:tgtEl>
                                          <p:spTgt spid="9001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00116"/>
                                        </p:tgtEl>
                                        <p:attrNameLst>
                                          <p:attrName>style.visibility</p:attrName>
                                        </p:attrNameLst>
                                      </p:cBhvr>
                                      <p:to>
                                        <p:strVal val="visible"/>
                                      </p:to>
                                    </p:set>
                                    <p:animEffect transition="in" filter="blinds(horizontal)">
                                      <p:cBhvr>
                                        <p:cTn id="69" dur="500"/>
                                        <p:tgtEl>
                                          <p:spTgt spid="90011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900117"/>
                                        </p:tgtEl>
                                        <p:attrNameLst>
                                          <p:attrName>style.visibility</p:attrName>
                                        </p:attrNameLst>
                                      </p:cBhvr>
                                      <p:to>
                                        <p:strVal val="visible"/>
                                      </p:to>
                                    </p:set>
                                    <p:animEffect transition="in" filter="blinds(horizontal)">
                                      <p:cBhvr>
                                        <p:cTn id="74" dur="500"/>
                                        <p:tgtEl>
                                          <p:spTgt spid="90011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900118"/>
                                        </p:tgtEl>
                                        <p:attrNameLst>
                                          <p:attrName>style.visibility</p:attrName>
                                        </p:attrNameLst>
                                      </p:cBhvr>
                                      <p:to>
                                        <p:strVal val="visible"/>
                                      </p:to>
                                    </p:set>
                                    <p:animEffect transition="in" filter="blinds(horizontal)">
                                      <p:cBhvr>
                                        <p:cTn id="79" dur="500"/>
                                        <p:tgtEl>
                                          <p:spTgt spid="90011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900119"/>
                                        </p:tgtEl>
                                        <p:attrNameLst>
                                          <p:attrName>style.visibility</p:attrName>
                                        </p:attrNameLst>
                                      </p:cBhvr>
                                      <p:to>
                                        <p:strVal val="visible"/>
                                      </p:to>
                                    </p:set>
                                    <p:animEffect transition="in" filter="blinds(horizontal)">
                                      <p:cBhvr>
                                        <p:cTn id="84" dur="500"/>
                                        <p:tgtEl>
                                          <p:spTgt spid="90011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xit" presetSubtype="10" fill="hold" grpId="1" nodeType="clickEffect">
                                  <p:stCondLst>
                                    <p:cond delay="0"/>
                                  </p:stCondLst>
                                  <p:childTnLst>
                                    <p:animEffect transition="out" filter="blinds(horizontal)">
                                      <p:cBhvr>
                                        <p:cTn id="88" dur="500"/>
                                        <p:tgtEl>
                                          <p:spTgt spid="900111"/>
                                        </p:tgtEl>
                                      </p:cBhvr>
                                    </p:animEffect>
                                    <p:set>
                                      <p:cBhvr>
                                        <p:cTn id="89" dur="1" fill="hold">
                                          <p:stCondLst>
                                            <p:cond delay="499"/>
                                          </p:stCondLst>
                                        </p:cTn>
                                        <p:tgtEl>
                                          <p:spTgt spid="900111"/>
                                        </p:tgtEl>
                                        <p:attrNameLst>
                                          <p:attrName>style.visibility</p:attrName>
                                        </p:attrNameLst>
                                      </p:cBhvr>
                                      <p:to>
                                        <p:strVal val="hidden"/>
                                      </p:to>
                                    </p:set>
                                  </p:childTnLst>
                                </p:cTn>
                              </p:par>
                              <p:par>
                                <p:cTn id="90" presetID="3" presetClass="exit" presetSubtype="10" fill="hold" grpId="1" nodeType="withEffect">
                                  <p:stCondLst>
                                    <p:cond delay="0"/>
                                  </p:stCondLst>
                                  <p:childTnLst>
                                    <p:animEffect transition="out" filter="blinds(horizontal)">
                                      <p:cBhvr>
                                        <p:cTn id="91" dur="500"/>
                                        <p:tgtEl>
                                          <p:spTgt spid="900116"/>
                                        </p:tgtEl>
                                      </p:cBhvr>
                                    </p:animEffect>
                                    <p:set>
                                      <p:cBhvr>
                                        <p:cTn id="92" dur="1" fill="hold">
                                          <p:stCondLst>
                                            <p:cond delay="499"/>
                                          </p:stCondLst>
                                        </p:cTn>
                                        <p:tgtEl>
                                          <p:spTgt spid="900116"/>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500"/>
                                        <p:tgtEl>
                                          <p:spTgt spid="900117"/>
                                        </p:tgtEl>
                                      </p:cBhvr>
                                    </p:animEffect>
                                    <p:set>
                                      <p:cBhvr>
                                        <p:cTn id="95" dur="1" fill="hold">
                                          <p:stCondLst>
                                            <p:cond delay="499"/>
                                          </p:stCondLst>
                                        </p:cTn>
                                        <p:tgtEl>
                                          <p:spTgt spid="900117"/>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900118"/>
                                        </p:tgtEl>
                                      </p:cBhvr>
                                    </p:animEffect>
                                    <p:set>
                                      <p:cBhvr>
                                        <p:cTn id="98" dur="1" fill="hold">
                                          <p:stCondLst>
                                            <p:cond delay="499"/>
                                          </p:stCondLst>
                                        </p:cTn>
                                        <p:tgtEl>
                                          <p:spTgt spid="900118"/>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900119"/>
                                        </p:tgtEl>
                                      </p:cBhvr>
                                    </p:animEffect>
                                    <p:set>
                                      <p:cBhvr>
                                        <p:cTn id="101" dur="1" fill="hold">
                                          <p:stCondLst>
                                            <p:cond delay="499"/>
                                          </p:stCondLst>
                                        </p:cTn>
                                        <p:tgtEl>
                                          <p:spTgt spid="900119"/>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900099">
                                            <p:txEl>
                                              <p:pRg st="3" end="3"/>
                                            </p:txEl>
                                          </p:spTgt>
                                        </p:tgtEl>
                                        <p:attrNameLst>
                                          <p:attrName>style.visibility</p:attrName>
                                        </p:attrNameLst>
                                      </p:cBhvr>
                                      <p:to>
                                        <p:strVal val="visible"/>
                                      </p:to>
                                    </p:set>
                                    <p:animEffect transition="in" filter="blinds(horizontal)">
                                      <p:cBhvr>
                                        <p:cTn id="106" dur="500"/>
                                        <p:tgtEl>
                                          <p:spTgt spid="900099">
                                            <p:txEl>
                                              <p:pRg st="3" end="3"/>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nodeType="clickEffect">
                                  <p:stCondLst>
                                    <p:cond delay="0"/>
                                  </p:stCondLst>
                                  <p:childTnLst>
                                    <p:set>
                                      <p:cBhvr>
                                        <p:cTn id="110" dur="1" fill="hold">
                                          <p:stCondLst>
                                            <p:cond delay="0"/>
                                          </p:stCondLst>
                                        </p:cTn>
                                        <p:tgtEl>
                                          <p:spTgt spid="900099">
                                            <p:txEl>
                                              <p:pRg st="4" end="4"/>
                                            </p:txEl>
                                          </p:spTgt>
                                        </p:tgtEl>
                                        <p:attrNameLst>
                                          <p:attrName>style.visibility</p:attrName>
                                        </p:attrNameLst>
                                      </p:cBhvr>
                                      <p:to>
                                        <p:strVal val="visible"/>
                                      </p:to>
                                    </p:set>
                                    <p:animEffect transition="in" filter="blinds(horizontal)">
                                      <p:cBhvr>
                                        <p:cTn id="111" dur="500"/>
                                        <p:tgtEl>
                                          <p:spTgt spid="900099">
                                            <p:txEl>
                                              <p:pRg st="4" end="4"/>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900120"/>
                                        </p:tgtEl>
                                        <p:attrNameLst>
                                          <p:attrName>style.visibility</p:attrName>
                                        </p:attrNameLst>
                                      </p:cBhvr>
                                      <p:to>
                                        <p:strVal val="visible"/>
                                      </p:to>
                                    </p:set>
                                    <p:animEffect transition="in" filter="blinds(horizontal)">
                                      <p:cBhvr>
                                        <p:cTn id="116" dur="500"/>
                                        <p:tgtEl>
                                          <p:spTgt spid="90012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900121"/>
                                        </p:tgtEl>
                                        <p:attrNameLst>
                                          <p:attrName>style.visibility</p:attrName>
                                        </p:attrNameLst>
                                      </p:cBhvr>
                                      <p:to>
                                        <p:strVal val="visible"/>
                                      </p:to>
                                    </p:set>
                                    <p:animEffect transition="in" filter="blinds(horizontal)">
                                      <p:cBhvr>
                                        <p:cTn id="121" dur="500"/>
                                        <p:tgtEl>
                                          <p:spTgt spid="9001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900122"/>
                                        </p:tgtEl>
                                        <p:attrNameLst>
                                          <p:attrName>style.visibility</p:attrName>
                                        </p:attrNameLst>
                                      </p:cBhvr>
                                      <p:to>
                                        <p:strVal val="visible"/>
                                      </p:to>
                                    </p:set>
                                    <p:animEffect transition="in" filter="blinds(horizontal)">
                                      <p:cBhvr>
                                        <p:cTn id="126" dur="500"/>
                                        <p:tgtEl>
                                          <p:spTgt spid="90012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900123"/>
                                        </p:tgtEl>
                                        <p:attrNameLst>
                                          <p:attrName>style.visibility</p:attrName>
                                        </p:attrNameLst>
                                      </p:cBhvr>
                                      <p:to>
                                        <p:strVal val="visible"/>
                                      </p:to>
                                    </p:set>
                                    <p:animEffect transition="in" filter="blinds(horizontal)">
                                      <p:cBhvr>
                                        <p:cTn id="131" dur="500"/>
                                        <p:tgtEl>
                                          <p:spTgt spid="900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10" grpId="0" animBg="1"/>
      <p:bldP spid="900110" grpId="1" animBg="1"/>
      <p:bldP spid="900111" grpId="0" animBg="1"/>
      <p:bldP spid="900111" grpId="1" animBg="1"/>
      <p:bldP spid="900112" grpId="0" animBg="1"/>
      <p:bldP spid="900112" grpId="1" animBg="1"/>
      <p:bldP spid="900113" grpId="0" animBg="1"/>
      <p:bldP spid="900113" grpId="1" animBg="1"/>
      <p:bldP spid="900114" grpId="0" animBg="1"/>
      <p:bldP spid="900114" grpId="1" animBg="1"/>
      <p:bldP spid="900115" grpId="0" animBg="1"/>
      <p:bldP spid="900115" grpId="1" animBg="1"/>
      <p:bldP spid="900116" grpId="0" animBg="1"/>
      <p:bldP spid="900116" grpId="1" animBg="1"/>
      <p:bldP spid="900117" grpId="0" animBg="1"/>
      <p:bldP spid="900117" grpId="1" animBg="1"/>
      <p:bldP spid="900118" grpId="0" animBg="1"/>
      <p:bldP spid="900118" grpId="1" animBg="1"/>
      <p:bldP spid="900119" grpId="0" animBg="1"/>
      <p:bldP spid="900119" grpId="1" animBg="1"/>
      <p:bldP spid="900120" grpId="0" animBg="1"/>
      <p:bldP spid="900121" grpId="0" animBg="1"/>
      <p:bldP spid="900122" grpId="0" animBg="1"/>
      <p:bldP spid="90012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sz="2800" smtClean="0"/>
              <a:t>Configuring pVLANs: Creating the pVLANs</a:t>
            </a:r>
          </a:p>
        </p:txBody>
      </p:sp>
      <p:sp>
        <p:nvSpPr>
          <p:cNvPr id="780291" name="Rectangle 3"/>
          <p:cNvSpPr>
            <a:spLocks noGrp="1" noChangeArrowheads="1"/>
          </p:cNvSpPr>
          <p:nvPr>
            <p:ph type="body" idx="1"/>
          </p:nvPr>
        </p:nvSpPr>
        <p:spPr>
          <a:xfrm>
            <a:off x="457200" y="1295400"/>
            <a:ext cx="8229600" cy="3657600"/>
          </a:xfrm>
          <a:noFill/>
          <a:ln>
            <a:solidFill>
              <a:schemeClr val="tx1"/>
            </a:solidFill>
            <a:miter lim="800000"/>
            <a:headEnd/>
            <a:tailEnd/>
          </a:ln>
        </p:spPr>
        <p:txBody>
          <a:bodyPr>
            <a:normAutofit/>
          </a:bodyPr>
          <a:lstStyle/>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100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primary</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200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community</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201</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community</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300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isolated</a:t>
            </a:r>
          </a:p>
          <a:p>
            <a:pPr eaLnBrk="1" hangingPunct="1">
              <a:spcBef>
                <a:spcPts val="0"/>
              </a:spcBef>
              <a:buFont typeface="Wingdings" charset="2"/>
              <a:buNone/>
            </a:pPr>
            <a:endParaRPr lang="en-US" sz="1400" dirty="0" smtClean="0">
              <a:latin typeface="Courier New" charset="0"/>
            </a:endParaRP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100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association 200,201,300</a:t>
            </a:r>
          </a:p>
          <a:p>
            <a:pPr eaLnBrk="1" hangingPunct="1">
              <a:spcBef>
                <a:spcPts val="0"/>
              </a:spcBef>
              <a:buFont typeface="Wingdings" charset="2"/>
              <a:buNone/>
            </a:pPr>
            <a:endParaRPr lang="en-US" sz="1400" dirty="0" smtClean="0">
              <a:latin typeface="Courier New" charset="0"/>
            </a:endParaRP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a:t>
            </a:r>
            <a:r>
              <a:rPr lang="en-US" sz="1400" b="1" dirty="0" err="1" smtClean="0">
                <a:latin typeface="Courier New" charset="0"/>
              </a:rPr>
              <a:t>vlan</a:t>
            </a:r>
            <a:r>
              <a:rPr lang="en-US" sz="1400" b="1" dirty="0" smtClean="0">
                <a:latin typeface="Courier New" charset="0"/>
              </a:rPr>
              <a:t> 100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mapping add 200,201,300</a:t>
            </a:r>
          </a:p>
        </p:txBody>
      </p:sp>
      <p:sp>
        <p:nvSpPr>
          <p:cNvPr id="780292" name="Rectangle 4"/>
          <p:cNvSpPr>
            <a:spLocks noChangeArrowheads="1"/>
          </p:cNvSpPr>
          <p:nvPr/>
        </p:nvSpPr>
        <p:spPr bwMode="auto">
          <a:xfrm>
            <a:off x="304800" y="50292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Font typeface="Wingdings" charset="2"/>
              <a:buChar char="l"/>
            </a:pPr>
            <a:r>
              <a:rPr lang="en-US" sz="2000" dirty="0">
                <a:solidFill>
                  <a:schemeClr val="tx2"/>
                </a:solidFill>
              </a:rPr>
              <a:t>Configure Primary VLAN</a:t>
            </a:r>
          </a:p>
          <a:p>
            <a:pPr marL="342900" indent="-342900" algn="l">
              <a:spcBef>
                <a:spcPct val="20000"/>
              </a:spcBef>
              <a:buClr>
                <a:schemeClr val="bg2"/>
              </a:buClr>
              <a:buFont typeface="Wingdings" charset="2"/>
              <a:buChar char="l"/>
            </a:pPr>
            <a:r>
              <a:rPr lang="en-US" sz="2000" dirty="0">
                <a:solidFill>
                  <a:schemeClr val="tx2"/>
                </a:solidFill>
              </a:rPr>
              <a:t>Configure Secondary VLANs (two community, one isolated)</a:t>
            </a:r>
          </a:p>
          <a:p>
            <a:pPr marL="342900" indent="-342900" algn="l">
              <a:spcBef>
                <a:spcPct val="20000"/>
              </a:spcBef>
              <a:buClr>
                <a:schemeClr val="bg2"/>
              </a:buClr>
              <a:buFont typeface="Wingdings" charset="2"/>
              <a:buChar char="l"/>
            </a:pPr>
            <a:r>
              <a:rPr lang="en-US" sz="2000" dirty="0">
                <a:solidFill>
                  <a:schemeClr val="tx2"/>
                </a:solidFill>
              </a:rPr>
              <a:t>Associate secondary VLANs to primary VLAN</a:t>
            </a:r>
          </a:p>
          <a:p>
            <a:pPr marL="342900" indent="-342900" algn="l">
              <a:spcBef>
                <a:spcPct val="20000"/>
              </a:spcBef>
              <a:buClr>
                <a:schemeClr val="bg2"/>
              </a:buClr>
              <a:buFont typeface="Wingdings" charset="2"/>
              <a:buChar char="l"/>
            </a:pPr>
            <a:r>
              <a:rPr lang="en-US" sz="2000" dirty="0">
                <a:solidFill>
                  <a:schemeClr val="tx2"/>
                </a:solidFill>
              </a:rPr>
              <a:t>Map secondary VLANs to Layer 3 VLAN interface of primary VLAN to allow Layer 3 switching (later).</a:t>
            </a:r>
          </a:p>
        </p:txBody>
      </p:sp>
      <p:sp>
        <p:nvSpPr>
          <p:cNvPr id="780293" name="Rectangle 5"/>
          <p:cNvSpPr>
            <a:spLocks noChangeArrowheads="1"/>
          </p:cNvSpPr>
          <p:nvPr/>
        </p:nvSpPr>
        <p:spPr bwMode="auto">
          <a:xfrm>
            <a:off x="5126360" y="3883082"/>
            <a:ext cx="1371600" cy="381000"/>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0294" name="Text Box 6"/>
          <p:cNvSpPr txBox="1">
            <a:spLocks noChangeArrowheads="1"/>
          </p:cNvSpPr>
          <p:nvPr/>
        </p:nvSpPr>
        <p:spPr bwMode="auto">
          <a:xfrm>
            <a:off x="6657910" y="3828302"/>
            <a:ext cx="1828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dirty="0">
                <a:solidFill>
                  <a:srgbClr val="0000FF"/>
                </a:solidFill>
              </a:rPr>
              <a:t>Secondary VLANs</a:t>
            </a:r>
          </a:p>
        </p:txBody>
      </p:sp>
      <p:sp>
        <p:nvSpPr>
          <p:cNvPr id="780295" name="Rectangle 7"/>
          <p:cNvSpPr>
            <a:spLocks noChangeArrowheads="1"/>
          </p:cNvSpPr>
          <p:nvPr/>
        </p:nvSpPr>
        <p:spPr bwMode="auto">
          <a:xfrm>
            <a:off x="3779912" y="3653416"/>
            <a:ext cx="571500" cy="3048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0296" name="Text Box 8"/>
          <p:cNvSpPr txBox="1">
            <a:spLocks noChangeArrowheads="1"/>
          </p:cNvSpPr>
          <p:nvPr/>
        </p:nvSpPr>
        <p:spPr bwMode="auto">
          <a:xfrm>
            <a:off x="4572000" y="3541450"/>
            <a:ext cx="18288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800" dirty="0">
                <a:solidFill>
                  <a:srgbClr val="FF0000"/>
                </a:solidFill>
              </a:rPr>
              <a:t>Primary VLANs</a:t>
            </a:r>
          </a:p>
        </p:txBody>
      </p:sp>
      <p:sp>
        <p:nvSpPr>
          <p:cNvPr id="88074" name="Oval 9"/>
          <p:cNvSpPr>
            <a:spLocks noChangeArrowheads="1"/>
          </p:cNvSpPr>
          <p:nvPr/>
        </p:nvSpPr>
        <p:spPr bwMode="auto">
          <a:xfrm>
            <a:off x="8839200" y="5943600"/>
            <a:ext cx="304800" cy="304800"/>
          </a:xfrm>
          <a:prstGeom prst="ellipse">
            <a:avLst/>
          </a:prstGeom>
          <a:solidFill>
            <a:srgbClr val="00FF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
        <p:nvSpPr>
          <p:cNvPr id="780298" name="Oval 10"/>
          <p:cNvSpPr>
            <a:spLocks noChangeArrowheads="1"/>
          </p:cNvSpPr>
          <p:nvPr/>
        </p:nvSpPr>
        <p:spPr bwMode="auto">
          <a:xfrm>
            <a:off x="8839200" y="59436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3554993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80292">
                                            <p:txEl>
                                              <p:pRg st="0" end="0"/>
                                            </p:txEl>
                                          </p:spTgt>
                                        </p:tgtEl>
                                        <p:attrNameLst>
                                          <p:attrName>style.visibility</p:attrName>
                                        </p:attrNameLst>
                                      </p:cBhvr>
                                      <p:to>
                                        <p:strVal val="visible"/>
                                      </p:to>
                                    </p:set>
                                    <p:animEffect transition="in" filter="blinds(horizontal)">
                                      <p:cBhvr>
                                        <p:cTn id="7" dur="500"/>
                                        <p:tgtEl>
                                          <p:spTgt spid="7802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0291">
                                            <p:txEl>
                                              <p:pRg st="0" end="0"/>
                                            </p:txEl>
                                          </p:spTgt>
                                        </p:tgtEl>
                                        <p:attrNameLst>
                                          <p:attrName>style.visibility</p:attrName>
                                        </p:attrNameLst>
                                      </p:cBhvr>
                                      <p:to>
                                        <p:strVal val="visible"/>
                                      </p:to>
                                    </p:set>
                                    <p:animEffect transition="in" filter="blinds(horizontal)">
                                      <p:cBhvr>
                                        <p:cTn id="12" dur="500"/>
                                        <p:tgtEl>
                                          <p:spTgt spid="78029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80291">
                                            <p:txEl>
                                              <p:pRg st="1" end="1"/>
                                            </p:txEl>
                                          </p:spTgt>
                                        </p:tgtEl>
                                        <p:attrNameLst>
                                          <p:attrName>style.visibility</p:attrName>
                                        </p:attrNameLst>
                                      </p:cBhvr>
                                      <p:to>
                                        <p:strVal val="visible"/>
                                      </p:to>
                                    </p:set>
                                    <p:animEffect transition="in" filter="blinds(horizontal)">
                                      <p:cBhvr>
                                        <p:cTn id="15" dur="500"/>
                                        <p:tgtEl>
                                          <p:spTgt spid="78029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80292">
                                            <p:txEl>
                                              <p:pRg st="1" end="1"/>
                                            </p:txEl>
                                          </p:spTgt>
                                        </p:tgtEl>
                                        <p:attrNameLst>
                                          <p:attrName>style.visibility</p:attrName>
                                        </p:attrNameLst>
                                      </p:cBhvr>
                                      <p:to>
                                        <p:strVal val="visible"/>
                                      </p:to>
                                    </p:set>
                                    <p:animEffect transition="in" filter="blinds(horizontal)">
                                      <p:cBhvr>
                                        <p:cTn id="20" dur="500"/>
                                        <p:tgtEl>
                                          <p:spTgt spid="780292">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80291">
                                            <p:txEl>
                                              <p:pRg st="2" end="2"/>
                                            </p:txEl>
                                          </p:spTgt>
                                        </p:tgtEl>
                                        <p:attrNameLst>
                                          <p:attrName>style.visibility</p:attrName>
                                        </p:attrNameLst>
                                      </p:cBhvr>
                                      <p:to>
                                        <p:strVal val="visible"/>
                                      </p:to>
                                    </p:set>
                                    <p:animEffect transition="in" filter="blinds(horizontal)">
                                      <p:cBhvr>
                                        <p:cTn id="25" dur="500"/>
                                        <p:tgtEl>
                                          <p:spTgt spid="780291">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80291">
                                            <p:txEl>
                                              <p:pRg st="3" end="3"/>
                                            </p:txEl>
                                          </p:spTgt>
                                        </p:tgtEl>
                                        <p:attrNameLst>
                                          <p:attrName>style.visibility</p:attrName>
                                        </p:attrNameLst>
                                      </p:cBhvr>
                                      <p:to>
                                        <p:strVal val="visible"/>
                                      </p:to>
                                    </p:set>
                                    <p:animEffect transition="in" filter="blinds(horizontal)">
                                      <p:cBhvr>
                                        <p:cTn id="28" dur="500"/>
                                        <p:tgtEl>
                                          <p:spTgt spid="780291">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80291">
                                            <p:txEl>
                                              <p:pRg st="4" end="4"/>
                                            </p:txEl>
                                          </p:spTgt>
                                        </p:tgtEl>
                                        <p:attrNameLst>
                                          <p:attrName>style.visibility</p:attrName>
                                        </p:attrNameLst>
                                      </p:cBhvr>
                                      <p:to>
                                        <p:strVal val="visible"/>
                                      </p:to>
                                    </p:set>
                                    <p:animEffect transition="in" filter="blinds(horizontal)">
                                      <p:cBhvr>
                                        <p:cTn id="31" dur="500"/>
                                        <p:tgtEl>
                                          <p:spTgt spid="780291">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80291">
                                            <p:txEl>
                                              <p:pRg st="5" end="5"/>
                                            </p:txEl>
                                          </p:spTgt>
                                        </p:tgtEl>
                                        <p:attrNameLst>
                                          <p:attrName>style.visibility</p:attrName>
                                        </p:attrNameLst>
                                      </p:cBhvr>
                                      <p:to>
                                        <p:strVal val="visible"/>
                                      </p:to>
                                    </p:set>
                                    <p:animEffect transition="in" filter="blinds(horizontal)">
                                      <p:cBhvr>
                                        <p:cTn id="34" dur="500"/>
                                        <p:tgtEl>
                                          <p:spTgt spid="780291">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80291">
                                            <p:txEl>
                                              <p:pRg st="6" end="6"/>
                                            </p:txEl>
                                          </p:spTgt>
                                        </p:tgtEl>
                                        <p:attrNameLst>
                                          <p:attrName>style.visibility</p:attrName>
                                        </p:attrNameLst>
                                      </p:cBhvr>
                                      <p:to>
                                        <p:strVal val="visible"/>
                                      </p:to>
                                    </p:set>
                                    <p:animEffect transition="in" filter="blinds(horizontal)">
                                      <p:cBhvr>
                                        <p:cTn id="37" dur="500"/>
                                        <p:tgtEl>
                                          <p:spTgt spid="780291">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80291">
                                            <p:txEl>
                                              <p:pRg st="7" end="7"/>
                                            </p:txEl>
                                          </p:spTgt>
                                        </p:tgtEl>
                                        <p:attrNameLst>
                                          <p:attrName>style.visibility</p:attrName>
                                        </p:attrNameLst>
                                      </p:cBhvr>
                                      <p:to>
                                        <p:strVal val="visible"/>
                                      </p:to>
                                    </p:set>
                                    <p:animEffect transition="in" filter="blinds(horizontal)">
                                      <p:cBhvr>
                                        <p:cTn id="40" dur="500"/>
                                        <p:tgtEl>
                                          <p:spTgt spid="78029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80292">
                                            <p:txEl>
                                              <p:pRg st="2" end="2"/>
                                            </p:txEl>
                                          </p:spTgt>
                                        </p:tgtEl>
                                        <p:attrNameLst>
                                          <p:attrName>style.visibility</p:attrName>
                                        </p:attrNameLst>
                                      </p:cBhvr>
                                      <p:to>
                                        <p:strVal val="visible"/>
                                      </p:to>
                                    </p:set>
                                    <p:animEffect transition="in" filter="blinds(horizontal)">
                                      <p:cBhvr>
                                        <p:cTn id="45" dur="500"/>
                                        <p:tgtEl>
                                          <p:spTgt spid="780292">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80291">
                                            <p:txEl>
                                              <p:pRg st="9" end="9"/>
                                            </p:txEl>
                                          </p:spTgt>
                                        </p:tgtEl>
                                        <p:attrNameLst>
                                          <p:attrName>style.visibility</p:attrName>
                                        </p:attrNameLst>
                                      </p:cBhvr>
                                      <p:to>
                                        <p:strVal val="visible"/>
                                      </p:to>
                                    </p:set>
                                    <p:animEffect transition="in" filter="blinds(horizontal)">
                                      <p:cBhvr>
                                        <p:cTn id="50" dur="500"/>
                                        <p:tgtEl>
                                          <p:spTgt spid="780291">
                                            <p:txEl>
                                              <p:pRg st="9" end="9"/>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780291">
                                            <p:txEl>
                                              <p:pRg st="10" end="10"/>
                                            </p:txEl>
                                          </p:spTgt>
                                        </p:tgtEl>
                                        <p:attrNameLst>
                                          <p:attrName>style.visibility</p:attrName>
                                        </p:attrNameLst>
                                      </p:cBhvr>
                                      <p:to>
                                        <p:strVal val="visible"/>
                                      </p:to>
                                    </p:set>
                                    <p:animEffect transition="in" filter="blinds(horizontal)">
                                      <p:cBhvr>
                                        <p:cTn id="53" dur="500"/>
                                        <p:tgtEl>
                                          <p:spTgt spid="780291">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80293"/>
                                        </p:tgtEl>
                                        <p:attrNameLst>
                                          <p:attrName>style.visibility</p:attrName>
                                        </p:attrNameLst>
                                      </p:cBhvr>
                                      <p:to>
                                        <p:strVal val="visible"/>
                                      </p:to>
                                    </p:set>
                                    <p:animEffect transition="in" filter="blinds(horizontal)">
                                      <p:cBhvr>
                                        <p:cTn id="58" dur="500"/>
                                        <p:tgtEl>
                                          <p:spTgt spid="78029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80294"/>
                                        </p:tgtEl>
                                        <p:attrNameLst>
                                          <p:attrName>style.visibility</p:attrName>
                                        </p:attrNameLst>
                                      </p:cBhvr>
                                      <p:to>
                                        <p:strVal val="visible"/>
                                      </p:to>
                                    </p:set>
                                    <p:animEffect transition="in" filter="blinds(horizontal)">
                                      <p:cBhvr>
                                        <p:cTn id="61" dur="500"/>
                                        <p:tgtEl>
                                          <p:spTgt spid="78029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780295"/>
                                        </p:tgtEl>
                                        <p:attrNameLst>
                                          <p:attrName>style.visibility</p:attrName>
                                        </p:attrNameLst>
                                      </p:cBhvr>
                                      <p:to>
                                        <p:strVal val="visible"/>
                                      </p:to>
                                    </p:set>
                                    <p:animEffect transition="in" filter="blinds(horizontal)">
                                      <p:cBhvr>
                                        <p:cTn id="64" dur="500"/>
                                        <p:tgtEl>
                                          <p:spTgt spid="78029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80296"/>
                                        </p:tgtEl>
                                        <p:attrNameLst>
                                          <p:attrName>style.visibility</p:attrName>
                                        </p:attrNameLst>
                                      </p:cBhvr>
                                      <p:to>
                                        <p:strVal val="visible"/>
                                      </p:to>
                                    </p:set>
                                    <p:animEffect transition="in" filter="blinds(horizontal)">
                                      <p:cBhvr>
                                        <p:cTn id="67" dur="500"/>
                                        <p:tgtEl>
                                          <p:spTgt spid="78029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80291">
                                            <p:txEl>
                                              <p:pRg st="12" end="12"/>
                                            </p:txEl>
                                          </p:spTgt>
                                        </p:tgtEl>
                                        <p:attrNameLst>
                                          <p:attrName>style.visibility</p:attrName>
                                        </p:attrNameLst>
                                      </p:cBhvr>
                                      <p:to>
                                        <p:strVal val="visible"/>
                                      </p:to>
                                    </p:set>
                                    <p:animEffect transition="in" filter="blinds(horizontal)">
                                      <p:cBhvr>
                                        <p:cTn id="72" dur="500"/>
                                        <p:tgtEl>
                                          <p:spTgt spid="780291">
                                            <p:txEl>
                                              <p:pRg st="12" end="12"/>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780291">
                                            <p:txEl>
                                              <p:pRg st="13" end="13"/>
                                            </p:txEl>
                                          </p:spTgt>
                                        </p:tgtEl>
                                        <p:attrNameLst>
                                          <p:attrName>style.visibility</p:attrName>
                                        </p:attrNameLst>
                                      </p:cBhvr>
                                      <p:to>
                                        <p:strVal val="visible"/>
                                      </p:to>
                                    </p:set>
                                    <p:animEffect transition="in" filter="blinds(horizontal)">
                                      <p:cBhvr>
                                        <p:cTn id="75" dur="500"/>
                                        <p:tgtEl>
                                          <p:spTgt spid="780291">
                                            <p:txEl>
                                              <p:pRg st="13" end="13"/>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780292">
                                            <p:txEl>
                                              <p:pRg st="3" end="3"/>
                                            </p:txEl>
                                          </p:spTgt>
                                        </p:tgtEl>
                                        <p:attrNameLst>
                                          <p:attrName>style.visibility</p:attrName>
                                        </p:attrNameLst>
                                      </p:cBhvr>
                                      <p:to>
                                        <p:strVal val="visible"/>
                                      </p:to>
                                    </p:set>
                                    <p:animEffect transition="in" filter="blinds(horizontal)">
                                      <p:cBhvr>
                                        <p:cTn id="78" dur="500"/>
                                        <p:tgtEl>
                                          <p:spTgt spid="780292">
                                            <p:txEl>
                                              <p:pRg st="3" end="3"/>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780298"/>
                                        </p:tgtEl>
                                        <p:attrNameLst>
                                          <p:attrName>style.visibility</p:attrName>
                                        </p:attrNameLst>
                                      </p:cBhvr>
                                      <p:to>
                                        <p:strVal val="visible"/>
                                      </p:to>
                                    </p:set>
                                    <p:animEffect transition="in" filter="blinds(horizontal)">
                                      <p:cBhvr>
                                        <p:cTn id="81" dur="500"/>
                                        <p:tgtEl>
                                          <p:spTgt spid="780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3" grpId="0" animBg="1"/>
      <p:bldP spid="780294" grpId="0"/>
      <p:bldP spid="780295" grpId="0" animBg="1"/>
      <p:bldP spid="780296" grpId="0"/>
      <p:bldP spid="78029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0"/>
            <a:ext cx="78581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89092" name="Rectangle 5"/>
          <p:cNvSpPr>
            <a:spLocks noChangeArrowheads="1"/>
          </p:cNvSpPr>
          <p:nvPr/>
        </p:nvSpPr>
        <p:spPr bwMode="auto">
          <a:xfrm>
            <a:off x="1219200" y="1600200"/>
            <a:ext cx="1981200" cy="1600200"/>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093" name="Text Box 6"/>
          <p:cNvSpPr txBox="1">
            <a:spLocks noChangeArrowheads="1"/>
          </p:cNvSpPr>
          <p:nvPr/>
        </p:nvSpPr>
        <p:spPr bwMode="auto">
          <a:xfrm>
            <a:off x="3267075" y="15240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0000FF"/>
                </a:solidFill>
              </a:rPr>
              <a:t>Community VLAN A Ports</a:t>
            </a:r>
          </a:p>
        </p:txBody>
      </p:sp>
      <p:sp>
        <p:nvSpPr>
          <p:cNvPr id="89094" name="Text Box 8"/>
          <p:cNvSpPr txBox="1">
            <a:spLocks noChangeArrowheads="1"/>
          </p:cNvSpPr>
          <p:nvPr/>
        </p:nvSpPr>
        <p:spPr bwMode="auto">
          <a:xfrm>
            <a:off x="4572000" y="24384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FF0000"/>
                </a:solidFill>
              </a:rPr>
              <a:t>Community VLAN B Ports</a:t>
            </a:r>
          </a:p>
        </p:txBody>
      </p:sp>
      <p:sp>
        <p:nvSpPr>
          <p:cNvPr id="89095" name="Text Box 9"/>
          <p:cNvSpPr txBox="1">
            <a:spLocks noChangeArrowheads="1"/>
          </p:cNvSpPr>
          <p:nvPr/>
        </p:nvSpPr>
        <p:spPr bwMode="auto">
          <a:xfrm>
            <a:off x="6010275" y="1524000"/>
            <a:ext cx="1371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008000"/>
                </a:solidFill>
              </a:rPr>
              <a:t>Isolated VLAN C Ports</a:t>
            </a:r>
          </a:p>
        </p:txBody>
      </p:sp>
      <p:sp>
        <p:nvSpPr>
          <p:cNvPr id="89096" name="Rectangle 10"/>
          <p:cNvSpPr>
            <a:spLocks noChangeArrowheads="1"/>
          </p:cNvSpPr>
          <p:nvPr/>
        </p:nvSpPr>
        <p:spPr bwMode="auto">
          <a:xfrm>
            <a:off x="7162800" y="1752600"/>
            <a:ext cx="1981200" cy="1447800"/>
          </a:xfrm>
          <a:prstGeom prst="rect">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097" name="Text Box 11"/>
          <p:cNvSpPr txBox="1">
            <a:spLocks noChangeArrowheads="1"/>
          </p:cNvSpPr>
          <p:nvPr/>
        </p:nvSpPr>
        <p:spPr bwMode="auto">
          <a:xfrm>
            <a:off x="4410075" y="914400"/>
            <a:ext cx="1828800" cy="274638"/>
          </a:xfrm>
          <a:prstGeom prst="rect">
            <a:avLst/>
          </a:prstGeom>
          <a:solidFill>
            <a:schemeClr val="bg1"/>
          </a:solidFill>
          <a:ln>
            <a:noFill/>
          </a:ln>
          <a:extLs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b="1" dirty="0">
                <a:solidFill>
                  <a:schemeClr val="tx2"/>
                </a:solidFill>
              </a:rPr>
              <a:t>Promiscuous Ports</a:t>
            </a:r>
          </a:p>
        </p:txBody>
      </p:sp>
      <p:sp>
        <p:nvSpPr>
          <p:cNvPr id="89098" name="Rectangle 13"/>
          <p:cNvSpPr>
            <a:spLocks noGrp="1" noChangeArrowheads="1"/>
          </p:cNvSpPr>
          <p:nvPr>
            <p:ph type="title"/>
          </p:nvPr>
        </p:nvSpPr>
        <p:spPr>
          <a:xfrm>
            <a:off x="228600" y="457200"/>
            <a:ext cx="2895600" cy="533400"/>
          </a:xfrm>
          <a:noFill/>
        </p:spPr>
        <p:txBody>
          <a:bodyPr>
            <a:normAutofit/>
          </a:bodyPr>
          <a:lstStyle/>
          <a:p>
            <a:pPr eaLnBrk="1" hangingPunct="1"/>
            <a:r>
              <a:rPr lang="en-US" smtClean="0"/>
              <a:t>Private VLANs</a:t>
            </a:r>
          </a:p>
        </p:txBody>
      </p:sp>
      <p:sp>
        <p:nvSpPr>
          <p:cNvPr id="89099" name="Rectangle 14"/>
          <p:cNvSpPr>
            <a:spLocks noGrp="1" noChangeArrowheads="1"/>
          </p:cNvSpPr>
          <p:nvPr>
            <p:ph type="body" idx="1"/>
          </p:nvPr>
        </p:nvSpPr>
        <p:spPr>
          <a:xfrm>
            <a:off x="457200" y="4114800"/>
            <a:ext cx="8229600" cy="2632248"/>
          </a:xfrm>
          <a:noFill/>
          <a:ln>
            <a:solidFill>
              <a:schemeClr val="tx1"/>
            </a:solidFill>
            <a:miter lim="800000"/>
            <a:headEnd/>
            <a:tailEnd/>
          </a:ln>
        </p:spPr>
        <p:txBody>
          <a:bodyPr>
            <a:noAutofit/>
          </a:bodyPr>
          <a:lstStyle/>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100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primary</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solidFill>
                  <a:srgbClr val="0000FF"/>
                </a:solidFill>
                <a:latin typeface="Courier New" charset="0"/>
              </a:rPr>
              <a:t>vlan</a:t>
            </a:r>
            <a:r>
              <a:rPr lang="en-US" sz="1400" b="1" dirty="0" smtClean="0">
                <a:solidFill>
                  <a:srgbClr val="0000FF"/>
                </a:solidFill>
                <a:latin typeface="Courier New" charset="0"/>
              </a:rPr>
              <a:t> 200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solidFill>
                  <a:srgbClr val="0000FF"/>
                </a:solidFill>
                <a:latin typeface="Courier New" charset="0"/>
              </a:rPr>
              <a:t>private-</a:t>
            </a:r>
            <a:r>
              <a:rPr lang="en-US" sz="1400" b="1" dirty="0" err="1" smtClean="0">
                <a:solidFill>
                  <a:srgbClr val="0000FF"/>
                </a:solidFill>
                <a:latin typeface="Courier New" charset="0"/>
              </a:rPr>
              <a:t>vlan</a:t>
            </a:r>
            <a:r>
              <a:rPr lang="en-US" sz="1400" b="1" dirty="0" smtClean="0">
                <a:solidFill>
                  <a:srgbClr val="0000FF"/>
                </a:solidFill>
                <a:latin typeface="Courier New" charset="0"/>
              </a:rPr>
              <a:t> community</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solidFill>
                  <a:srgbClr val="FF0000"/>
                </a:solidFill>
                <a:latin typeface="Courier New" charset="0"/>
              </a:rPr>
              <a:t>vlan</a:t>
            </a:r>
            <a:r>
              <a:rPr lang="en-US" sz="1400" b="1" dirty="0" smtClean="0">
                <a:solidFill>
                  <a:srgbClr val="FF0000"/>
                </a:solidFill>
                <a:latin typeface="Courier New" charset="0"/>
              </a:rPr>
              <a:t> 201</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solidFill>
                  <a:srgbClr val="FF0000"/>
                </a:solidFill>
                <a:latin typeface="Courier New" charset="0"/>
              </a:rPr>
              <a:t>private-</a:t>
            </a:r>
            <a:r>
              <a:rPr lang="en-US" sz="1400" b="1" dirty="0" err="1" smtClean="0">
                <a:solidFill>
                  <a:srgbClr val="FF0000"/>
                </a:solidFill>
                <a:latin typeface="Courier New" charset="0"/>
              </a:rPr>
              <a:t>vlan</a:t>
            </a:r>
            <a:r>
              <a:rPr lang="en-US" sz="1400" b="1" dirty="0" smtClean="0">
                <a:solidFill>
                  <a:srgbClr val="FF0000"/>
                </a:solidFill>
                <a:latin typeface="Courier New" charset="0"/>
              </a:rPr>
              <a:t> community</a:t>
            </a:r>
            <a:endParaRPr lang="en-US" sz="1400" dirty="0" smtClean="0">
              <a:solidFill>
                <a:srgbClr val="FF0000"/>
              </a:solidFill>
              <a:latin typeface="Courier New" charset="0"/>
            </a:endParaRP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solidFill>
                  <a:srgbClr val="008000"/>
                </a:solidFill>
                <a:latin typeface="Courier New" charset="0"/>
              </a:rPr>
              <a:t>vlan</a:t>
            </a:r>
            <a:r>
              <a:rPr lang="en-US" sz="1400" b="1" dirty="0" smtClean="0">
                <a:solidFill>
                  <a:srgbClr val="008000"/>
                </a:solidFill>
                <a:latin typeface="Courier New" charset="0"/>
              </a:rPr>
              <a:t> 300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solidFill>
                  <a:srgbClr val="008000"/>
                </a:solidFill>
                <a:latin typeface="Courier New" charset="0"/>
              </a:rPr>
              <a:t>private-</a:t>
            </a:r>
            <a:r>
              <a:rPr lang="en-US" sz="1400" b="1" dirty="0" err="1" smtClean="0">
                <a:solidFill>
                  <a:srgbClr val="008000"/>
                </a:solidFill>
                <a:latin typeface="Courier New" charset="0"/>
              </a:rPr>
              <a:t>vlan</a:t>
            </a:r>
            <a:r>
              <a:rPr lang="en-US" sz="1400" b="1" dirty="0" smtClean="0">
                <a:solidFill>
                  <a:srgbClr val="008000"/>
                </a:solidFill>
                <a:latin typeface="Courier New" charset="0"/>
              </a:rPr>
              <a:t> isolated</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100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association </a:t>
            </a:r>
            <a:r>
              <a:rPr lang="en-US" sz="1400" b="1" dirty="0" smtClean="0">
                <a:solidFill>
                  <a:srgbClr val="0000FF"/>
                </a:solidFill>
                <a:latin typeface="Courier New" charset="0"/>
              </a:rPr>
              <a:t>200</a:t>
            </a:r>
            <a:r>
              <a:rPr lang="en-US" sz="1400" b="1" dirty="0" smtClean="0">
                <a:latin typeface="Courier New" charset="0"/>
              </a:rPr>
              <a:t>,</a:t>
            </a:r>
            <a:r>
              <a:rPr lang="en-US" sz="1400" b="1" dirty="0" smtClean="0">
                <a:solidFill>
                  <a:srgbClr val="FF0000"/>
                </a:solidFill>
                <a:latin typeface="Courier New" charset="0"/>
              </a:rPr>
              <a:t>201</a:t>
            </a:r>
            <a:r>
              <a:rPr lang="en-US" sz="1400" b="1" dirty="0" smtClean="0">
                <a:latin typeface="Courier New" charset="0"/>
              </a:rPr>
              <a:t>,</a:t>
            </a:r>
            <a:r>
              <a:rPr lang="en-US" sz="1400" b="1" dirty="0" smtClean="0">
                <a:solidFill>
                  <a:srgbClr val="008000"/>
                </a:solidFill>
                <a:latin typeface="Courier New" charset="0"/>
              </a:rPr>
              <a:t>300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a:t>
            </a:r>
            <a:r>
              <a:rPr lang="en-US" sz="1400" b="1" dirty="0" err="1" smtClean="0">
                <a:latin typeface="Courier New" charset="0"/>
              </a:rPr>
              <a:t>vlan</a:t>
            </a:r>
            <a:r>
              <a:rPr lang="en-US" sz="1400" b="1" dirty="0" smtClean="0">
                <a:latin typeface="Courier New" charset="0"/>
              </a:rPr>
              <a:t> 100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mapping add </a:t>
            </a:r>
            <a:r>
              <a:rPr lang="en-US" sz="1400" b="1" dirty="0" smtClean="0">
                <a:solidFill>
                  <a:srgbClr val="0000FF"/>
                </a:solidFill>
                <a:latin typeface="Courier New" charset="0"/>
              </a:rPr>
              <a:t>200</a:t>
            </a:r>
            <a:r>
              <a:rPr lang="en-US" sz="1400" b="1" dirty="0" smtClean="0">
                <a:latin typeface="Courier New" charset="0"/>
              </a:rPr>
              <a:t>,</a:t>
            </a:r>
            <a:r>
              <a:rPr lang="en-US" sz="1400" b="1" dirty="0" smtClean="0">
                <a:solidFill>
                  <a:srgbClr val="FF0000"/>
                </a:solidFill>
                <a:latin typeface="Courier New" charset="0"/>
              </a:rPr>
              <a:t>201</a:t>
            </a:r>
            <a:r>
              <a:rPr lang="en-US" sz="1400" b="1" dirty="0" smtClean="0">
                <a:latin typeface="Courier New" charset="0"/>
              </a:rPr>
              <a:t>,</a:t>
            </a:r>
            <a:r>
              <a:rPr lang="en-US" sz="1400" b="1" dirty="0" smtClean="0">
                <a:solidFill>
                  <a:srgbClr val="008000"/>
                </a:solidFill>
                <a:latin typeface="Courier New" charset="0"/>
              </a:rPr>
              <a:t>300</a:t>
            </a:r>
            <a:endParaRPr lang="en-US" sz="1400" b="1" dirty="0" smtClean="0">
              <a:latin typeface="Courier New" charset="0"/>
            </a:endParaRPr>
          </a:p>
        </p:txBody>
      </p:sp>
      <p:sp>
        <p:nvSpPr>
          <p:cNvPr id="89100" name="Rectangle 27"/>
          <p:cNvSpPr>
            <a:spLocks noChangeArrowheads="1"/>
          </p:cNvSpPr>
          <p:nvPr/>
        </p:nvSpPr>
        <p:spPr bwMode="auto">
          <a:xfrm>
            <a:off x="4114800" y="2971800"/>
            <a:ext cx="2362200" cy="11430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101" name="Text Box 28"/>
          <p:cNvSpPr txBox="1">
            <a:spLocks noChangeArrowheads="1"/>
          </p:cNvSpPr>
          <p:nvPr/>
        </p:nvSpPr>
        <p:spPr bwMode="auto">
          <a:xfrm>
            <a:off x="4800600" y="1317625"/>
            <a:ext cx="990600"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dirty="0">
                <a:solidFill>
                  <a:schemeClr val="tx2"/>
                </a:solidFill>
              </a:rPr>
              <a:t>VLAN 100</a:t>
            </a:r>
          </a:p>
        </p:txBody>
      </p:sp>
      <p:sp>
        <p:nvSpPr>
          <p:cNvPr id="89102" name="Text Box 30"/>
          <p:cNvSpPr txBox="1">
            <a:spLocks noChangeArrowheads="1"/>
          </p:cNvSpPr>
          <p:nvPr/>
        </p:nvSpPr>
        <p:spPr bwMode="auto">
          <a:xfrm>
            <a:off x="3276600" y="2057400"/>
            <a:ext cx="990600"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a:solidFill>
                  <a:srgbClr val="0000FF"/>
                </a:solidFill>
              </a:rPr>
              <a:t>VLAN 200</a:t>
            </a:r>
          </a:p>
        </p:txBody>
      </p:sp>
      <p:sp>
        <p:nvSpPr>
          <p:cNvPr id="89103" name="Text Box 31"/>
          <p:cNvSpPr txBox="1">
            <a:spLocks noChangeArrowheads="1"/>
          </p:cNvSpPr>
          <p:nvPr/>
        </p:nvSpPr>
        <p:spPr bwMode="auto">
          <a:xfrm>
            <a:off x="4724400" y="2209800"/>
            <a:ext cx="990600"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a:solidFill>
                  <a:srgbClr val="FF3300"/>
                </a:solidFill>
              </a:rPr>
              <a:t>VLAN 201</a:t>
            </a:r>
          </a:p>
        </p:txBody>
      </p:sp>
      <p:sp>
        <p:nvSpPr>
          <p:cNvPr id="89104" name="Text Box 32"/>
          <p:cNvSpPr txBox="1">
            <a:spLocks noChangeArrowheads="1"/>
          </p:cNvSpPr>
          <p:nvPr/>
        </p:nvSpPr>
        <p:spPr bwMode="auto">
          <a:xfrm>
            <a:off x="5943600" y="2057400"/>
            <a:ext cx="990600" cy="2746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b="1">
                <a:solidFill>
                  <a:srgbClr val="008000"/>
                </a:solidFill>
              </a:rPr>
              <a:t>VLAN 300</a:t>
            </a:r>
          </a:p>
        </p:txBody>
      </p:sp>
    </p:spTree>
    <p:extLst>
      <p:ext uri="{BB962C8B-B14F-4D97-AF65-F5344CB8AC3E}">
        <p14:creationId xmlns:p14="http://schemas.microsoft.com/office/powerpoint/2010/main" val="335255007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304800" y="908720"/>
            <a:ext cx="5463480" cy="533400"/>
          </a:xfrm>
        </p:spPr>
        <p:txBody>
          <a:bodyPr>
            <a:normAutofit fontScale="90000"/>
          </a:bodyPr>
          <a:lstStyle/>
          <a:p>
            <a:pPr eaLnBrk="1" hangingPunct="1"/>
            <a:r>
              <a:rPr lang="en-US" sz="2800" dirty="0" smtClean="0"/>
              <a:t>Configuring </a:t>
            </a:r>
            <a:r>
              <a:rPr lang="en-US" sz="2800" dirty="0" err="1" smtClean="0"/>
              <a:t>pVLANs</a:t>
            </a:r>
            <a:r>
              <a:rPr lang="en-US" sz="2800" dirty="0" smtClean="0"/>
              <a:t>: Port Association</a:t>
            </a:r>
          </a:p>
        </p:txBody>
      </p:sp>
      <p:sp>
        <p:nvSpPr>
          <p:cNvPr id="782339" name="Rectangle 3"/>
          <p:cNvSpPr>
            <a:spLocks noGrp="1" noChangeArrowheads="1"/>
          </p:cNvSpPr>
          <p:nvPr>
            <p:ph type="body" idx="1"/>
          </p:nvPr>
        </p:nvSpPr>
        <p:spPr>
          <a:xfrm>
            <a:off x="457200" y="1524000"/>
            <a:ext cx="8686800" cy="3657600"/>
          </a:xfrm>
          <a:noFill/>
          <a:ln>
            <a:solidFill>
              <a:schemeClr val="tx1"/>
            </a:solidFill>
            <a:miter lim="800000"/>
            <a:headEnd/>
            <a:tailEnd/>
          </a:ln>
        </p:spPr>
        <p:txBody>
          <a:bodyPr>
            <a:normAutofit/>
          </a:bodyPr>
          <a:lstStyle/>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 – 5</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promiscuous</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0/10 – 11</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host</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private-</a:t>
            </a:r>
            <a:r>
              <a:rPr lang="en-US" sz="1400" b="1" dirty="0" err="1" smtClean="0">
                <a:latin typeface="Courier New" charset="0"/>
              </a:rPr>
              <a:t>vlan</a:t>
            </a:r>
            <a:r>
              <a:rPr lang="en-US" sz="1400" b="1" dirty="0" smtClean="0">
                <a:latin typeface="Courier New" charset="0"/>
              </a:rPr>
              <a:t> host-association 100 200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endParaRPr lang="en-US" sz="1400" dirty="0" smtClean="0">
              <a:latin typeface="Courier New" charset="0"/>
            </a:endParaRP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0/13 – 14</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host</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private-</a:t>
            </a:r>
            <a:r>
              <a:rPr lang="en-US" sz="1400" b="1" dirty="0" err="1" smtClean="0">
                <a:latin typeface="Courier New" charset="0"/>
              </a:rPr>
              <a:t>vlan</a:t>
            </a:r>
            <a:r>
              <a:rPr lang="en-US" sz="1400" b="1" dirty="0" smtClean="0">
                <a:latin typeface="Courier New" charset="0"/>
              </a:rPr>
              <a:t> host-association 100 201</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endParaRPr lang="en-US" sz="1400" dirty="0" smtClean="0">
              <a:latin typeface="Courier New" charset="0"/>
            </a:endParaRP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0/15 – 16</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host</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private-</a:t>
            </a:r>
            <a:r>
              <a:rPr lang="en-US" sz="1400" b="1" dirty="0" err="1" smtClean="0">
                <a:latin typeface="Courier New" charset="0"/>
              </a:rPr>
              <a:t>vlan</a:t>
            </a:r>
            <a:r>
              <a:rPr lang="en-US" sz="1400" b="1" dirty="0" smtClean="0">
                <a:latin typeface="Courier New" charset="0"/>
              </a:rPr>
              <a:t> host-association 100 300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p>
        </p:txBody>
      </p:sp>
      <p:sp>
        <p:nvSpPr>
          <p:cNvPr id="782340" name="Rectangle 4"/>
          <p:cNvSpPr>
            <a:spLocks noChangeArrowheads="1"/>
          </p:cNvSpPr>
          <p:nvPr/>
        </p:nvSpPr>
        <p:spPr bwMode="auto">
          <a:xfrm>
            <a:off x="304800" y="5181600"/>
            <a:ext cx="8534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bg2"/>
              </a:buClr>
              <a:buFont typeface="Wingdings" charset="2"/>
              <a:buChar char="l"/>
            </a:pPr>
            <a:r>
              <a:rPr lang="en-US" sz="2000" dirty="0">
                <a:solidFill>
                  <a:schemeClr val="tx2"/>
                </a:solidFill>
              </a:rPr>
              <a:t>Configure access ports for promiscuous mode.</a:t>
            </a:r>
          </a:p>
          <a:p>
            <a:pPr marL="342900" indent="-342900" algn="l">
              <a:spcBef>
                <a:spcPct val="20000"/>
              </a:spcBef>
              <a:buClr>
                <a:schemeClr val="bg2"/>
              </a:buClr>
              <a:buFont typeface="Wingdings" charset="2"/>
              <a:buChar char="l"/>
            </a:pPr>
            <a:r>
              <a:rPr lang="en-US" sz="2000" dirty="0">
                <a:solidFill>
                  <a:schemeClr val="tx2"/>
                </a:solidFill>
              </a:rPr>
              <a:t>Configure access ports for community </a:t>
            </a:r>
            <a:r>
              <a:rPr lang="en-US" sz="2000" dirty="0" err="1">
                <a:solidFill>
                  <a:schemeClr val="tx2"/>
                </a:solidFill>
              </a:rPr>
              <a:t>pVLANs</a:t>
            </a:r>
            <a:r>
              <a:rPr lang="en-US" sz="2000" dirty="0">
                <a:solidFill>
                  <a:schemeClr val="tx2"/>
                </a:solidFill>
              </a:rPr>
              <a:t>.</a:t>
            </a:r>
          </a:p>
          <a:p>
            <a:pPr marL="342900" indent="-342900" algn="l">
              <a:spcBef>
                <a:spcPct val="20000"/>
              </a:spcBef>
              <a:buClr>
                <a:schemeClr val="bg2"/>
              </a:buClr>
              <a:buFont typeface="Wingdings" charset="2"/>
              <a:buChar char="l"/>
            </a:pPr>
            <a:r>
              <a:rPr lang="en-US" sz="2000" dirty="0">
                <a:solidFill>
                  <a:schemeClr val="tx2"/>
                </a:solidFill>
              </a:rPr>
              <a:t>Configure access ports for isolated </a:t>
            </a:r>
            <a:r>
              <a:rPr lang="en-US" sz="2000" dirty="0" err="1">
                <a:solidFill>
                  <a:schemeClr val="tx2"/>
                </a:solidFill>
              </a:rPr>
              <a:t>pVLANs</a:t>
            </a:r>
            <a:r>
              <a:rPr lang="en-US" sz="2000" dirty="0">
                <a:solidFill>
                  <a:schemeClr val="tx2"/>
                </a:solidFill>
              </a:rPr>
              <a:t>. </a:t>
            </a:r>
          </a:p>
        </p:txBody>
      </p:sp>
      <p:sp>
        <p:nvSpPr>
          <p:cNvPr id="782341" name="Rectangle 5"/>
          <p:cNvSpPr>
            <a:spLocks noChangeArrowheads="1"/>
          </p:cNvSpPr>
          <p:nvPr/>
        </p:nvSpPr>
        <p:spPr bwMode="auto">
          <a:xfrm>
            <a:off x="6855114" y="2438400"/>
            <a:ext cx="383309" cy="3048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2342" name="Rectangle 6"/>
          <p:cNvSpPr>
            <a:spLocks noChangeArrowheads="1"/>
          </p:cNvSpPr>
          <p:nvPr/>
        </p:nvSpPr>
        <p:spPr bwMode="auto">
          <a:xfrm>
            <a:off x="6855114" y="3265170"/>
            <a:ext cx="393699" cy="3048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2343" name="Rectangle 7"/>
          <p:cNvSpPr>
            <a:spLocks noChangeArrowheads="1"/>
          </p:cNvSpPr>
          <p:nvPr/>
        </p:nvSpPr>
        <p:spPr bwMode="auto">
          <a:xfrm>
            <a:off x="7261734" y="2426970"/>
            <a:ext cx="457200" cy="304800"/>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2344" name="Rectangle 8"/>
          <p:cNvSpPr>
            <a:spLocks noChangeArrowheads="1"/>
          </p:cNvSpPr>
          <p:nvPr/>
        </p:nvSpPr>
        <p:spPr bwMode="auto">
          <a:xfrm>
            <a:off x="7274790" y="3265170"/>
            <a:ext cx="457200" cy="30480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2345" name="Text Box 9"/>
          <p:cNvSpPr txBox="1">
            <a:spLocks noChangeArrowheads="1"/>
          </p:cNvSpPr>
          <p:nvPr/>
        </p:nvSpPr>
        <p:spPr bwMode="auto">
          <a:xfrm>
            <a:off x="6032500" y="1898073"/>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800" dirty="0">
                <a:solidFill>
                  <a:schemeClr val="tx2"/>
                </a:solidFill>
              </a:rPr>
              <a:t>Primary</a:t>
            </a:r>
          </a:p>
        </p:txBody>
      </p:sp>
      <p:sp>
        <p:nvSpPr>
          <p:cNvPr id="782346" name="Text Box 10"/>
          <p:cNvSpPr txBox="1">
            <a:spLocks noChangeArrowheads="1"/>
          </p:cNvSpPr>
          <p:nvPr/>
        </p:nvSpPr>
        <p:spPr bwMode="auto">
          <a:xfrm>
            <a:off x="7023100" y="1932701"/>
            <a:ext cx="13716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dirty="0">
                <a:solidFill>
                  <a:srgbClr val="0000FF"/>
                </a:solidFill>
              </a:rPr>
              <a:t>Sec</a:t>
            </a:r>
            <a:r>
              <a:rPr lang="en-US" sz="1600" dirty="0">
                <a:solidFill>
                  <a:srgbClr val="FF3300"/>
                </a:solidFill>
              </a:rPr>
              <a:t>ond</a:t>
            </a:r>
            <a:r>
              <a:rPr lang="en-US" sz="1600" dirty="0">
                <a:solidFill>
                  <a:srgbClr val="008000"/>
                </a:solidFill>
              </a:rPr>
              <a:t>ary</a:t>
            </a:r>
          </a:p>
        </p:txBody>
      </p:sp>
      <p:sp>
        <p:nvSpPr>
          <p:cNvPr id="782347" name="Rectangle 11"/>
          <p:cNvSpPr>
            <a:spLocks noChangeArrowheads="1"/>
          </p:cNvSpPr>
          <p:nvPr/>
        </p:nvSpPr>
        <p:spPr bwMode="auto">
          <a:xfrm>
            <a:off x="6826250" y="3933056"/>
            <a:ext cx="393699" cy="3048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2348" name="Rectangle 12"/>
          <p:cNvSpPr>
            <a:spLocks noChangeArrowheads="1"/>
          </p:cNvSpPr>
          <p:nvPr/>
        </p:nvSpPr>
        <p:spPr bwMode="auto">
          <a:xfrm>
            <a:off x="7248813" y="3933056"/>
            <a:ext cx="457200" cy="304800"/>
          </a:xfrm>
          <a:prstGeom prst="rect">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9012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0"/>
            <a:ext cx="3352800" cy="13493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9696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2340">
                                            <p:txEl>
                                              <p:pRg st="0" end="0"/>
                                            </p:txEl>
                                          </p:spTgt>
                                        </p:tgtEl>
                                        <p:attrNameLst>
                                          <p:attrName>style.visibility</p:attrName>
                                        </p:attrNameLst>
                                      </p:cBhvr>
                                      <p:to>
                                        <p:strVal val="visible"/>
                                      </p:to>
                                    </p:set>
                                    <p:animEffect transition="in" filter="blinds(horizontal)">
                                      <p:cBhvr>
                                        <p:cTn id="7" dur="500"/>
                                        <p:tgtEl>
                                          <p:spTgt spid="782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2339">
                                            <p:txEl>
                                              <p:pRg st="0" end="0"/>
                                            </p:txEl>
                                          </p:spTgt>
                                        </p:tgtEl>
                                        <p:attrNameLst>
                                          <p:attrName>style.visibility</p:attrName>
                                        </p:attrNameLst>
                                      </p:cBhvr>
                                      <p:to>
                                        <p:strVal val="visible"/>
                                      </p:to>
                                    </p:set>
                                    <p:animEffect transition="in" filter="blinds(horizontal)">
                                      <p:cBhvr>
                                        <p:cTn id="12" dur="500"/>
                                        <p:tgtEl>
                                          <p:spTgt spid="78233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82339">
                                            <p:txEl>
                                              <p:pRg st="1" end="1"/>
                                            </p:txEl>
                                          </p:spTgt>
                                        </p:tgtEl>
                                        <p:attrNameLst>
                                          <p:attrName>style.visibility</p:attrName>
                                        </p:attrNameLst>
                                      </p:cBhvr>
                                      <p:to>
                                        <p:strVal val="visible"/>
                                      </p:to>
                                    </p:set>
                                    <p:animEffect transition="in" filter="blinds(horizontal)">
                                      <p:cBhvr>
                                        <p:cTn id="15" dur="500"/>
                                        <p:tgtEl>
                                          <p:spTgt spid="78233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82339">
                                            <p:txEl>
                                              <p:pRg st="2" end="2"/>
                                            </p:txEl>
                                          </p:spTgt>
                                        </p:tgtEl>
                                        <p:attrNameLst>
                                          <p:attrName>style.visibility</p:attrName>
                                        </p:attrNameLst>
                                      </p:cBhvr>
                                      <p:to>
                                        <p:strVal val="visible"/>
                                      </p:to>
                                    </p:set>
                                    <p:animEffect transition="in" filter="blinds(horizontal)">
                                      <p:cBhvr>
                                        <p:cTn id="18" dur="500"/>
                                        <p:tgtEl>
                                          <p:spTgt spid="78233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82340">
                                            <p:txEl>
                                              <p:pRg st="1" end="1"/>
                                            </p:txEl>
                                          </p:spTgt>
                                        </p:tgtEl>
                                        <p:attrNameLst>
                                          <p:attrName>style.visibility</p:attrName>
                                        </p:attrNameLst>
                                      </p:cBhvr>
                                      <p:to>
                                        <p:strVal val="visible"/>
                                      </p:to>
                                    </p:set>
                                    <p:animEffect transition="in" filter="blinds(horizontal)">
                                      <p:cBhvr>
                                        <p:cTn id="23" dur="500"/>
                                        <p:tgtEl>
                                          <p:spTgt spid="782340">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82339">
                                            <p:txEl>
                                              <p:pRg st="3" end="3"/>
                                            </p:txEl>
                                          </p:spTgt>
                                        </p:tgtEl>
                                        <p:attrNameLst>
                                          <p:attrName>style.visibility</p:attrName>
                                        </p:attrNameLst>
                                      </p:cBhvr>
                                      <p:to>
                                        <p:strVal val="visible"/>
                                      </p:to>
                                    </p:set>
                                    <p:animEffect transition="in" filter="blinds(horizontal)">
                                      <p:cBhvr>
                                        <p:cTn id="28" dur="500"/>
                                        <p:tgtEl>
                                          <p:spTgt spid="782339">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82339">
                                            <p:txEl>
                                              <p:pRg st="4" end="4"/>
                                            </p:txEl>
                                          </p:spTgt>
                                        </p:tgtEl>
                                        <p:attrNameLst>
                                          <p:attrName>style.visibility</p:attrName>
                                        </p:attrNameLst>
                                      </p:cBhvr>
                                      <p:to>
                                        <p:strVal val="visible"/>
                                      </p:to>
                                    </p:set>
                                    <p:animEffect transition="in" filter="blinds(horizontal)">
                                      <p:cBhvr>
                                        <p:cTn id="31" dur="500"/>
                                        <p:tgtEl>
                                          <p:spTgt spid="782339">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82339">
                                            <p:txEl>
                                              <p:pRg st="5" end="5"/>
                                            </p:txEl>
                                          </p:spTgt>
                                        </p:tgtEl>
                                        <p:attrNameLst>
                                          <p:attrName>style.visibility</p:attrName>
                                        </p:attrNameLst>
                                      </p:cBhvr>
                                      <p:to>
                                        <p:strVal val="visible"/>
                                      </p:to>
                                    </p:set>
                                    <p:animEffect transition="in" filter="blinds(horizontal)">
                                      <p:cBhvr>
                                        <p:cTn id="34" dur="500"/>
                                        <p:tgtEl>
                                          <p:spTgt spid="782339">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82339">
                                            <p:txEl>
                                              <p:pRg st="6" end="6"/>
                                            </p:txEl>
                                          </p:spTgt>
                                        </p:tgtEl>
                                        <p:attrNameLst>
                                          <p:attrName>style.visibility</p:attrName>
                                        </p:attrNameLst>
                                      </p:cBhvr>
                                      <p:to>
                                        <p:strVal val="visible"/>
                                      </p:to>
                                    </p:set>
                                    <p:animEffect transition="in" filter="blinds(horizontal)">
                                      <p:cBhvr>
                                        <p:cTn id="37" dur="500"/>
                                        <p:tgtEl>
                                          <p:spTgt spid="7823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2345"/>
                                        </p:tgtEl>
                                        <p:attrNameLst>
                                          <p:attrName>style.visibility</p:attrName>
                                        </p:attrNameLst>
                                      </p:cBhvr>
                                      <p:to>
                                        <p:strVal val="visible"/>
                                      </p:to>
                                    </p:set>
                                    <p:animEffect transition="in" filter="blinds(horizontal)">
                                      <p:cBhvr>
                                        <p:cTn id="42" dur="500"/>
                                        <p:tgtEl>
                                          <p:spTgt spid="78234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82346"/>
                                        </p:tgtEl>
                                        <p:attrNameLst>
                                          <p:attrName>style.visibility</p:attrName>
                                        </p:attrNameLst>
                                      </p:cBhvr>
                                      <p:to>
                                        <p:strVal val="visible"/>
                                      </p:to>
                                    </p:set>
                                    <p:animEffect transition="in" filter="blinds(horizontal)">
                                      <p:cBhvr>
                                        <p:cTn id="45" dur="500"/>
                                        <p:tgtEl>
                                          <p:spTgt spid="78234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782341"/>
                                        </p:tgtEl>
                                        <p:attrNameLst>
                                          <p:attrName>style.visibility</p:attrName>
                                        </p:attrNameLst>
                                      </p:cBhvr>
                                      <p:to>
                                        <p:strVal val="visible"/>
                                      </p:to>
                                    </p:set>
                                    <p:animEffect transition="in" filter="blinds(horizontal)">
                                      <p:cBhvr>
                                        <p:cTn id="48" dur="500"/>
                                        <p:tgtEl>
                                          <p:spTgt spid="78234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82343"/>
                                        </p:tgtEl>
                                        <p:attrNameLst>
                                          <p:attrName>style.visibility</p:attrName>
                                        </p:attrNameLst>
                                      </p:cBhvr>
                                      <p:to>
                                        <p:strVal val="visible"/>
                                      </p:to>
                                    </p:set>
                                    <p:animEffect transition="in" filter="blinds(horizontal)">
                                      <p:cBhvr>
                                        <p:cTn id="51" dur="500"/>
                                        <p:tgtEl>
                                          <p:spTgt spid="78234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82339">
                                            <p:txEl>
                                              <p:pRg st="7" end="7"/>
                                            </p:txEl>
                                          </p:spTgt>
                                        </p:tgtEl>
                                        <p:attrNameLst>
                                          <p:attrName>style.visibility</p:attrName>
                                        </p:attrNameLst>
                                      </p:cBhvr>
                                      <p:to>
                                        <p:strVal val="visible"/>
                                      </p:to>
                                    </p:set>
                                    <p:animEffect transition="in" filter="blinds(horizontal)">
                                      <p:cBhvr>
                                        <p:cTn id="56" dur="500"/>
                                        <p:tgtEl>
                                          <p:spTgt spid="782339">
                                            <p:txEl>
                                              <p:pRg st="7" end="7"/>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782339">
                                            <p:txEl>
                                              <p:pRg st="8" end="8"/>
                                            </p:txEl>
                                          </p:spTgt>
                                        </p:tgtEl>
                                        <p:attrNameLst>
                                          <p:attrName>style.visibility</p:attrName>
                                        </p:attrNameLst>
                                      </p:cBhvr>
                                      <p:to>
                                        <p:strVal val="visible"/>
                                      </p:to>
                                    </p:set>
                                    <p:animEffect transition="in" filter="blinds(horizontal)">
                                      <p:cBhvr>
                                        <p:cTn id="59" dur="500"/>
                                        <p:tgtEl>
                                          <p:spTgt spid="782339">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782339">
                                            <p:txEl>
                                              <p:pRg st="9" end="9"/>
                                            </p:txEl>
                                          </p:spTgt>
                                        </p:tgtEl>
                                        <p:attrNameLst>
                                          <p:attrName>style.visibility</p:attrName>
                                        </p:attrNameLst>
                                      </p:cBhvr>
                                      <p:to>
                                        <p:strVal val="visible"/>
                                      </p:to>
                                    </p:set>
                                    <p:animEffect transition="in" filter="blinds(horizontal)">
                                      <p:cBhvr>
                                        <p:cTn id="62" dur="500"/>
                                        <p:tgtEl>
                                          <p:spTgt spid="782339">
                                            <p:txEl>
                                              <p:pRg st="9" end="9"/>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782339">
                                            <p:txEl>
                                              <p:pRg st="10" end="10"/>
                                            </p:txEl>
                                          </p:spTgt>
                                        </p:tgtEl>
                                        <p:attrNameLst>
                                          <p:attrName>style.visibility</p:attrName>
                                        </p:attrNameLst>
                                      </p:cBhvr>
                                      <p:to>
                                        <p:strVal val="visible"/>
                                      </p:to>
                                    </p:set>
                                    <p:animEffect transition="in" filter="blinds(horizontal)">
                                      <p:cBhvr>
                                        <p:cTn id="65" dur="500"/>
                                        <p:tgtEl>
                                          <p:spTgt spid="782339">
                                            <p:txEl>
                                              <p:pRg st="10" end="10"/>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782342"/>
                                        </p:tgtEl>
                                        <p:attrNameLst>
                                          <p:attrName>style.visibility</p:attrName>
                                        </p:attrNameLst>
                                      </p:cBhvr>
                                      <p:to>
                                        <p:strVal val="visible"/>
                                      </p:to>
                                    </p:set>
                                    <p:animEffect transition="in" filter="blinds(horizontal)">
                                      <p:cBhvr>
                                        <p:cTn id="68" dur="500"/>
                                        <p:tgtEl>
                                          <p:spTgt spid="78234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782344"/>
                                        </p:tgtEl>
                                        <p:attrNameLst>
                                          <p:attrName>style.visibility</p:attrName>
                                        </p:attrNameLst>
                                      </p:cBhvr>
                                      <p:to>
                                        <p:strVal val="visible"/>
                                      </p:to>
                                    </p:set>
                                    <p:animEffect transition="in" filter="blinds(horizontal)">
                                      <p:cBhvr>
                                        <p:cTn id="71" dur="500"/>
                                        <p:tgtEl>
                                          <p:spTgt spid="78234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782340">
                                            <p:txEl>
                                              <p:pRg st="2" end="2"/>
                                            </p:txEl>
                                          </p:spTgt>
                                        </p:tgtEl>
                                        <p:attrNameLst>
                                          <p:attrName>style.visibility</p:attrName>
                                        </p:attrNameLst>
                                      </p:cBhvr>
                                      <p:to>
                                        <p:strVal val="visible"/>
                                      </p:to>
                                    </p:set>
                                    <p:animEffect transition="in" filter="blinds(horizontal)">
                                      <p:cBhvr>
                                        <p:cTn id="76" dur="500"/>
                                        <p:tgtEl>
                                          <p:spTgt spid="782340">
                                            <p:txEl>
                                              <p:pRg st="2" end="2"/>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782339">
                                            <p:txEl>
                                              <p:pRg st="11" end="11"/>
                                            </p:txEl>
                                          </p:spTgt>
                                        </p:tgtEl>
                                        <p:attrNameLst>
                                          <p:attrName>style.visibility</p:attrName>
                                        </p:attrNameLst>
                                      </p:cBhvr>
                                      <p:to>
                                        <p:strVal val="visible"/>
                                      </p:to>
                                    </p:set>
                                    <p:animEffect transition="in" filter="blinds(horizontal)">
                                      <p:cBhvr>
                                        <p:cTn id="81" dur="500"/>
                                        <p:tgtEl>
                                          <p:spTgt spid="782339">
                                            <p:txEl>
                                              <p:pRg st="11" end="11"/>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782339">
                                            <p:txEl>
                                              <p:pRg st="12" end="12"/>
                                            </p:txEl>
                                          </p:spTgt>
                                        </p:tgtEl>
                                        <p:attrNameLst>
                                          <p:attrName>style.visibility</p:attrName>
                                        </p:attrNameLst>
                                      </p:cBhvr>
                                      <p:to>
                                        <p:strVal val="visible"/>
                                      </p:to>
                                    </p:set>
                                    <p:animEffect transition="in" filter="blinds(horizontal)">
                                      <p:cBhvr>
                                        <p:cTn id="84" dur="500"/>
                                        <p:tgtEl>
                                          <p:spTgt spid="782339">
                                            <p:txEl>
                                              <p:pRg st="12" end="12"/>
                                            </p:txEl>
                                          </p:spTgt>
                                        </p:tgtEl>
                                      </p:cBhvr>
                                    </p:animEffect>
                                  </p:childTnLst>
                                </p:cTn>
                              </p:par>
                              <p:par>
                                <p:cTn id="85" presetID="3" presetClass="entr" presetSubtype="10" fill="hold" nodeType="withEffect">
                                  <p:stCondLst>
                                    <p:cond delay="0"/>
                                  </p:stCondLst>
                                  <p:childTnLst>
                                    <p:set>
                                      <p:cBhvr>
                                        <p:cTn id="86" dur="1" fill="hold">
                                          <p:stCondLst>
                                            <p:cond delay="0"/>
                                          </p:stCondLst>
                                        </p:cTn>
                                        <p:tgtEl>
                                          <p:spTgt spid="782339">
                                            <p:txEl>
                                              <p:pRg st="13" end="13"/>
                                            </p:txEl>
                                          </p:spTgt>
                                        </p:tgtEl>
                                        <p:attrNameLst>
                                          <p:attrName>style.visibility</p:attrName>
                                        </p:attrNameLst>
                                      </p:cBhvr>
                                      <p:to>
                                        <p:strVal val="visible"/>
                                      </p:to>
                                    </p:set>
                                    <p:animEffect transition="in" filter="blinds(horizontal)">
                                      <p:cBhvr>
                                        <p:cTn id="87" dur="500"/>
                                        <p:tgtEl>
                                          <p:spTgt spid="782339">
                                            <p:txEl>
                                              <p:pRg st="13" end="13"/>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782339">
                                            <p:txEl>
                                              <p:pRg st="14" end="14"/>
                                            </p:txEl>
                                          </p:spTgt>
                                        </p:tgtEl>
                                        <p:attrNameLst>
                                          <p:attrName>style.visibility</p:attrName>
                                        </p:attrNameLst>
                                      </p:cBhvr>
                                      <p:to>
                                        <p:strVal val="visible"/>
                                      </p:to>
                                    </p:set>
                                    <p:animEffect transition="in" filter="blinds(horizontal)">
                                      <p:cBhvr>
                                        <p:cTn id="90" dur="500"/>
                                        <p:tgtEl>
                                          <p:spTgt spid="782339">
                                            <p:txEl>
                                              <p:pRg st="14" end="14"/>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782347"/>
                                        </p:tgtEl>
                                        <p:attrNameLst>
                                          <p:attrName>style.visibility</p:attrName>
                                        </p:attrNameLst>
                                      </p:cBhvr>
                                      <p:to>
                                        <p:strVal val="visible"/>
                                      </p:to>
                                    </p:set>
                                    <p:animEffect transition="in" filter="blinds(horizontal)">
                                      <p:cBhvr>
                                        <p:cTn id="93" dur="500"/>
                                        <p:tgtEl>
                                          <p:spTgt spid="78234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782348"/>
                                        </p:tgtEl>
                                        <p:attrNameLst>
                                          <p:attrName>style.visibility</p:attrName>
                                        </p:attrNameLst>
                                      </p:cBhvr>
                                      <p:to>
                                        <p:strVal val="visible"/>
                                      </p:to>
                                    </p:set>
                                    <p:animEffect transition="in" filter="blinds(horizontal)">
                                      <p:cBhvr>
                                        <p:cTn id="96" dur="500"/>
                                        <p:tgtEl>
                                          <p:spTgt spid="78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animBg="1"/>
      <p:bldP spid="782342" grpId="0" animBg="1"/>
      <p:bldP spid="782343" grpId="0" animBg="1"/>
      <p:bldP spid="782344" grpId="0" animBg="1"/>
      <p:bldP spid="782345" grpId="0"/>
      <p:bldP spid="782346" grpId="0"/>
      <p:bldP spid="782347" grpId="0" animBg="1"/>
      <p:bldP spid="78234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10"/>
          <p:cNvSpPr>
            <a:spLocks noGrp="1" noChangeArrowheads="1"/>
          </p:cNvSpPr>
          <p:nvPr>
            <p:ph type="body" idx="1"/>
          </p:nvPr>
        </p:nvSpPr>
        <p:spPr>
          <a:xfrm>
            <a:off x="457200" y="3886200"/>
            <a:ext cx="8229600" cy="2971800"/>
          </a:xfrm>
          <a:noFill/>
          <a:ln>
            <a:solidFill>
              <a:schemeClr val="tx1"/>
            </a:solidFill>
            <a:miter lim="800000"/>
            <a:headEnd/>
            <a:tailEnd/>
          </a:ln>
        </p:spPr>
        <p:txBody>
          <a:bodyPr>
            <a:normAutofit/>
          </a:bodyPr>
          <a:lstStyle/>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100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primary</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solidFill>
                  <a:srgbClr val="0000FF"/>
                </a:solidFill>
                <a:latin typeface="Courier New" charset="0"/>
              </a:rPr>
              <a:t>vlan</a:t>
            </a:r>
            <a:r>
              <a:rPr lang="en-US" sz="1400" b="1" dirty="0" smtClean="0">
                <a:solidFill>
                  <a:srgbClr val="0000FF"/>
                </a:solidFill>
                <a:latin typeface="Courier New" charset="0"/>
              </a:rPr>
              <a:t> 200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solidFill>
                  <a:srgbClr val="0000FF"/>
                </a:solidFill>
                <a:latin typeface="Courier New" charset="0"/>
              </a:rPr>
              <a:t>private-</a:t>
            </a:r>
            <a:r>
              <a:rPr lang="en-US" sz="1400" b="1" dirty="0" err="1" smtClean="0">
                <a:solidFill>
                  <a:srgbClr val="0000FF"/>
                </a:solidFill>
                <a:latin typeface="Courier New" charset="0"/>
              </a:rPr>
              <a:t>vlan</a:t>
            </a:r>
            <a:r>
              <a:rPr lang="en-US" sz="1400" b="1" dirty="0" smtClean="0">
                <a:solidFill>
                  <a:srgbClr val="0000FF"/>
                </a:solidFill>
                <a:latin typeface="Courier New" charset="0"/>
              </a:rPr>
              <a:t> community</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solidFill>
                  <a:srgbClr val="FF0000"/>
                </a:solidFill>
                <a:latin typeface="Courier New" charset="0"/>
              </a:rPr>
              <a:t>vlan</a:t>
            </a:r>
            <a:r>
              <a:rPr lang="en-US" sz="1400" b="1" dirty="0" smtClean="0">
                <a:solidFill>
                  <a:srgbClr val="FF0000"/>
                </a:solidFill>
                <a:latin typeface="Courier New" charset="0"/>
              </a:rPr>
              <a:t> 201</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solidFill>
                  <a:srgbClr val="FF0000"/>
                </a:solidFill>
                <a:latin typeface="Courier New" charset="0"/>
              </a:rPr>
              <a:t>private-</a:t>
            </a:r>
            <a:r>
              <a:rPr lang="en-US" sz="1400" b="1" dirty="0" err="1" smtClean="0">
                <a:solidFill>
                  <a:srgbClr val="FF0000"/>
                </a:solidFill>
                <a:latin typeface="Courier New" charset="0"/>
              </a:rPr>
              <a:t>vlan</a:t>
            </a:r>
            <a:r>
              <a:rPr lang="en-US" sz="1400" b="1" dirty="0" smtClean="0">
                <a:solidFill>
                  <a:srgbClr val="FF0000"/>
                </a:solidFill>
                <a:latin typeface="Courier New" charset="0"/>
              </a:rPr>
              <a:t> community</a:t>
            </a:r>
            <a:endParaRPr lang="en-US" sz="1400" dirty="0" smtClean="0">
              <a:solidFill>
                <a:srgbClr val="FF0000"/>
              </a:solidFill>
              <a:latin typeface="Courier New" charset="0"/>
            </a:endParaRP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solidFill>
                  <a:srgbClr val="008000"/>
                </a:solidFill>
                <a:latin typeface="Courier New" charset="0"/>
              </a:rPr>
              <a:t>vlan</a:t>
            </a:r>
            <a:r>
              <a:rPr lang="en-US" sz="1400" b="1" dirty="0" smtClean="0">
                <a:solidFill>
                  <a:srgbClr val="008000"/>
                </a:solidFill>
                <a:latin typeface="Courier New" charset="0"/>
              </a:rPr>
              <a:t> 300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solidFill>
                  <a:srgbClr val="008000"/>
                </a:solidFill>
                <a:latin typeface="Courier New" charset="0"/>
              </a:rPr>
              <a:t>private-</a:t>
            </a:r>
            <a:r>
              <a:rPr lang="en-US" sz="1400" b="1" dirty="0" err="1" smtClean="0">
                <a:solidFill>
                  <a:srgbClr val="008000"/>
                </a:solidFill>
                <a:latin typeface="Courier New" charset="0"/>
              </a:rPr>
              <a:t>vlan</a:t>
            </a:r>
            <a:r>
              <a:rPr lang="en-US" sz="1400" b="1" dirty="0" smtClean="0">
                <a:solidFill>
                  <a:srgbClr val="008000"/>
                </a:solidFill>
                <a:latin typeface="Courier New" charset="0"/>
              </a:rPr>
              <a:t> isolated</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err="1" smtClean="0">
                <a:latin typeface="Courier New" charset="0"/>
              </a:rPr>
              <a:t>vlan</a:t>
            </a:r>
            <a:r>
              <a:rPr lang="en-US" sz="1400" b="1" dirty="0" smtClean="0">
                <a:latin typeface="Courier New" charset="0"/>
              </a:rPr>
              <a:t> 100</a:t>
            </a:r>
          </a:p>
          <a:p>
            <a:pPr eaLnBrk="1" hangingPunct="1">
              <a:lnSpc>
                <a:spcPct val="90000"/>
              </a:lnSpc>
              <a:spcBef>
                <a:spcPts val="0"/>
              </a:spcBef>
              <a:buFont typeface="Wingdings" charset="2"/>
              <a:buNone/>
            </a:pPr>
            <a:r>
              <a:rPr lang="en-US" sz="1400" dirty="0" smtClean="0">
                <a:latin typeface="Courier New" charset="0"/>
              </a:rPr>
              <a:t>Switch(</a:t>
            </a:r>
            <a:r>
              <a:rPr lang="en-US" sz="1400" dirty="0" err="1" smtClean="0">
                <a:latin typeface="Courier New" charset="0"/>
              </a:rPr>
              <a:t>config-vlan</a:t>
            </a:r>
            <a:r>
              <a:rPr lang="en-US" sz="1400" dirty="0" smtClean="0">
                <a:latin typeface="Courier New" charset="0"/>
              </a:rPr>
              <a:t>)#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association </a:t>
            </a:r>
            <a:r>
              <a:rPr lang="en-US" sz="1400" b="1" dirty="0" smtClean="0">
                <a:solidFill>
                  <a:srgbClr val="0000FF"/>
                </a:solidFill>
                <a:latin typeface="Courier New" charset="0"/>
              </a:rPr>
              <a:t>200</a:t>
            </a:r>
            <a:r>
              <a:rPr lang="en-US" sz="1400" b="1" dirty="0" smtClean="0">
                <a:latin typeface="Courier New" charset="0"/>
              </a:rPr>
              <a:t>,</a:t>
            </a:r>
            <a:r>
              <a:rPr lang="en-US" sz="1400" b="1" dirty="0" smtClean="0">
                <a:solidFill>
                  <a:srgbClr val="FF0000"/>
                </a:solidFill>
                <a:latin typeface="Courier New" charset="0"/>
              </a:rPr>
              <a:t>201</a:t>
            </a:r>
            <a:r>
              <a:rPr lang="en-US" sz="1400" b="1" dirty="0" smtClean="0">
                <a:latin typeface="Courier New" charset="0"/>
              </a:rPr>
              <a:t>,</a:t>
            </a:r>
            <a:r>
              <a:rPr lang="en-US" sz="1400" b="1" dirty="0" smtClean="0">
                <a:solidFill>
                  <a:srgbClr val="008000"/>
                </a:solidFill>
                <a:latin typeface="Courier New" charset="0"/>
              </a:rPr>
              <a:t>300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a:t>
            </a:r>
            <a:r>
              <a:rPr lang="en-US" sz="1400" b="1" dirty="0" err="1" smtClean="0">
                <a:latin typeface="Courier New" charset="0"/>
              </a:rPr>
              <a:t>vlan</a:t>
            </a:r>
            <a:r>
              <a:rPr lang="en-US" sz="1400" b="1" dirty="0" smtClean="0">
                <a:latin typeface="Courier New" charset="0"/>
              </a:rPr>
              <a:t> 100</a:t>
            </a:r>
          </a:p>
          <a:p>
            <a:pPr eaLnBrk="1" hangingPunct="1">
              <a:spcBef>
                <a:spcPts val="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private-</a:t>
            </a:r>
            <a:r>
              <a:rPr lang="en-US" sz="1400" b="1" dirty="0" err="1" smtClean="0">
                <a:latin typeface="Courier New" charset="0"/>
              </a:rPr>
              <a:t>vlan</a:t>
            </a:r>
            <a:r>
              <a:rPr lang="en-US" sz="1400" b="1" dirty="0" smtClean="0">
                <a:latin typeface="Courier New" charset="0"/>
              </a:rPr>
              <a:t> mapping add </a:t>
            </a:r>
            <a:r>
              <a:rPr lang="en-US" sz="1400" b="1" dirty="0" smtClean="0">
                <a:solidFill>
                  <a:srgbClr val="0000FF"/>
                </a:solidFill>
                <a:latin typeface="Courier New" charset="0"/>
              </a:rPr>
              <a:t>200</a:t>
            </a:r>
            <a:r>
              <a:rPr lang="en-US" sz="1400" b="1" dirty="0" smtClean="0">
                <a:latin typeface="Courier New" charset="0"/>
              </a:rPr>
              <a:t>,</a:t>
            </a:r>
            <a:r>
              <a:rPr lang="en-US" sz="1400" b="1" dirty="0" smtClean="0">
                <a:solidFill>
                  <a:srgbClr val="FF0000"/>
                </a:solidFill>
                <a:latin typeface="Courier New" charset="0"/>
              </a:rPr>
              <a:t>201</a:t>
            </a:r>
            <a:r>
              <a:rPr lang="en-US" sz="1400" b="1" dirty="0" smtClean="0">
                <a:latin typeface="Courier New" charset="0"/>
              </a:rPr>
              <a:t>,</a:t>
            </a:r>
            <a:r>
              <a:rPr lang="en-US" sz="1400" b="1" dirty="0" smtClean="0">
                <a:solidFill>
                  <a:srgbClr val="008000"/>
                </a:solidFill>
                <a:latin typeface="Courier New" charset="0"/>
              </a:rPr>
              <a:t>300</a:t>
            </a:r>
            <a:endParaRPr lang="en-US" sz="1400" b="1" dirty="0" smtClean="0">
              <a:latin typeface="Courier New" charset="0"/>
            </a:endParaRPr>
          </a:p>
        </p:txBody>
      </p:sp>
      <p:pic>
        <p:nvPicPr>
          <p:cNvPr id="911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76200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91141" name="Rectangle 14"/>
          <p:cNvSpPr>
            <a:spLocks noGrp="1" noChangeArrowheads="1"/>
          </p:cNvSpPr>
          <p:nvPr>
            <p:ph type="title"/>
          </p:nvPr>
        </p:nvSpPr>
        <p:spPr>
          <a:xfrm>
            <a:off x="0" y="457200"/>
            <a:ext cx="3810000" cy="838200"/>
          </a:xfrm>
          <a:noFill/>
        </p:spPr>
        <p:txBody>
          <a:bodyPr>
            <a:normAutofit fontScale="90000"/>
          </a:bodyPr>
          <a:lstStyle/>
          <a:p>
            <a:pPr eaLnBrk="1" hangingPunct="1"/>
            <a:r>
              <a:rPr lang="en-US" smtClean="0"/>
              <a:t>Configuring pVLANs - Review</a:t>
            </a:r>
          </a:p>
        </p:txBody>
      </p:sp>
    </p:spTree>
    <p:extLst>
      <p:ext uri="{BB962C8B-B14F-4D97-AF65-F5344CB8AC3E}">
        <p14:creationId xmlns:p14="http://schemas.microsoft.com/office/powerpoint/2010/main" val="2278863677"/>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304800" y="3200400"/>
            <a:ext cx="8686800" cy="3553691"/>
          </a:xfrm>
          <a:noFill/>
          <a:ln>
            <a:solidFill>
              <a:schemeClr val="tx1"/>
            </a:solidFill>
            <a:miter lim="800000"/>
            <a:headEnd/>
            <a:tailEnd/>
          </a:ln>
        </p:spPr>
        <p:txBody>
          <a:bodyPr>
            <a:normAutofit fontScale="92500" lnSpcReduction="10000"/>
          </a:bodyPr>
          <a:lstStyle/>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 – 5</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promiscuous</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0/10 – 11</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host</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private-</a:t>
            </a:r>
            <a:r>
              <a:rPr lang="en-US" sz="1400" b="1" dirty="0" err="1" smtClean="0">
                <a:latin typeface="Courier New" charset="0"/>
              </a:rPr>
              <a:t>vlan</a:t>
            </a:r>
            <a:r>
              <a:rPr lang="en-US" sz="1400" b="1" dirty="0" smtClean="0">
                <a:latin typeface="Courier New" charset="0"/>
              </a:rPr>
              <a:t> host-association 100 200</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endParaRPr lang="en-US" sz="1400" dirty="0" smtClean="0">
              <a:latin typeface="Courier New" charset="0"/>
            </a:endParaRP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0/13 – 14</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host</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private-</a:t>
            </a:r>
            <a:r>
              <a:rPr lang="en-US" sz="1400" b="1" dirty="0" err="1" smtClean="0">
                <a:latin typeface="Courier New" charset="0"/>
              </a:rPr>
              <a:t>vlan</a:t>
            </a:r>
            <a:r>
              <a:rPr lang="en-US" sz="1400" b="1" dirty="0" smtClean="0">
                <a:latin typeface="Courier New" charset="0"/>
              </a:rPr>
              <a:t> host-association 100 201</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endParaRPr lang="en-US" sz="1400" dirty="0" smtClean="0">
              <a:latin typeface="Courier New" charset="0"/>
            </a:endParaRP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 </a:t>
            </a:r>
            <a:r>
              <a:rPr lang="en-US" sz="1400" b="1" dirty="0" smtClean="0">
                <a:latin typeface="Courier New" charset="0"/>
              </a:rPr>
              <a:t>interface range </a:t>
            </a:r>
            <a:r>
              <a:rPr lang="en-US" sz="1400" b="1" dirty="0" err="1" smtClean="0">
                <a:latin typeface="Courier New" charset="0"/>
              </a:rPr>
              <a:t>fa</a:t>
            </a:r>
            <a:r>
              <a:rPr lang="en-US" sz="1400" b="1" dirty="0" smtClean="0">
                <a:latin typeface="Courier New" charset="0"/>
              </a:rPr>
              <a:t> 0/15 – 16</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mode private-</a:t>
            </a:r>
            <a:r>
              <a:rPr lang="en-US" sz="1400" b="1" dirty="0" err="1" smtClean="0">
                <a:latin typeface="Courier New" charset="0"/>
              </a:rPr>
              <a:t>vlan</a:t>
            </a:r>
            <a:r>
              <a:rPr lang="en-US" sz="1400" b="1" dirty="0" smtClean="0">
                <a:latin typeface="Courier New" charset="0"/>
              </a:rPr>
              <a:t> host</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err="1" smtClean="0">
                <a:latin typeface="Courier New" charset="0"/>
              </a:rPr>
              <a:t>switchport</a:t>
            </a:r>
            <a:r>
              <a:rPr lang="en-US" sz="1400" b="1" dirty="0" smtClean="0">
                <a:latin typeface="Courier New" charset="0"/>
              </a:rPr>
              <a:t> private-</a:t>
            </a:r>
            <a:r>
              <a:rPr lang="en-US" sz="1400" b="1" dirty="0" err="1" smtClean="0">
                <a:latin typeface="Courier New" charset="0"/>
              </a:rPr>
              <a:t>vlan</a:t>
            </a:r>
            <a:r>
              <a:rPr lang="en-US" sz="1400" b="1" dirty="0" smtClean="0">
                <a:latin typeface="Courier New" charset="0"/>
              </a:rPr>
              <a:t> host-association 100 300</a:t>
            </a:r>
          </a:p>
          <a:p>
            <a:pPr eaLnBrk="1" hangingPunct="1">
              <a:lnSpc>
                <a:spcPct val="90000"/>
              </a:lnSpc>
              <a:spcBef>
                <a:spcPts val="600"/>
              </a:spcBef>
              <a:buFont typeface="Wingdings" charset="2"/>
              <a:buNone/>
            </a:pPr>
            <a:r>
              <a:rPr lang="en-US" sz="1400" dirty="0" smtClean="0">
                <a:latin typeface="Courier New" charset="0"/>
              </a:rPr>
              <a:t>Switch(</a:t>
            </a:r>
            <a:r>
              <a:rPr lang="en-US" sz="1400" dirty="0" err="1" smtClean="0">
                <a:latin typeface="Courier New" charset="0"/>
              </a:rPr>
              <a:t>config</a:t>
            </a:r>
            <a:r>
              <a:rPr lang="en-US" sz="1400" dirty="0" smtClean="0">
                <a:latin typeface="Courier New" charset="0"/>
              </a:rPr>
              <a:t>-if)# </a:t>
            </a:r>
            <a:r>
              <a:rPr lang="en-US" sz="1400" b="1" dirty="0" smtClean="0">
                <a:latin typeface="Courier New" charset="0"/>
              </a:rPr>
              <a:t>exit</a:t>
            </a:r>
          </a:p>
        </p:txBody>
      </p:sp>
      <p:sp>
        <p:nvSpPr>
          <p:cNvPr id="92164" name="Rectangle 5"/>
          <p:cNvSpPr>
            <a:spLocks noChangeArrowheads="1"/>
          </p:cNvSpPr>
          <p:nvPr/>
        </p:nvSpPr>
        <p:spPr bwMode="auto">
          <a:xfrm>
            <a:off x="6186055" y="4322618"/>
            <a:ext cx="457200" cy="3048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5" name="Rectangle 6"/>
          <p:cNvSpPr>
            <a:spLocks noChangeArrowheads="1"/>
          </p:cNvSpPr>
          <p:nvPr/>
        </p:nvSpPr>
        <p:spPr bwMode="auto">
          <a:xfrm>
            <a:off x="6199910" y="5261264"/>
            <a:ext cx="457200" cy="3048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endParaRPr>
          </a:p>
        </p:txBody>
      </p:sp>
      <p:sp>
        <p:nvSpPr>
          <p:cNvPr id="92166" name="Rectangle 7"/>
          <p:cNvSpPr>
            <a:spLocks noChangeArrowheads="1"/>
          </p:cNvSpPr>
          <p:nvPr/>
        </p:nvSpPr>
        <p:spPr bwMode="auto">
          <a:xfrm>
            <a:off x="6626630" y="4322618"/>
            <a:ext cx="457200" cy="304800"/>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7" name="Rectangle 8"/>
          <p:cNvSpPr>
            <a:spLocks noChangeArrowheads="1"/>
          </p:cNvSpPr>
          <p:nvPr/>
        </p:nvSpPr>
        <p:spPr bwMode="auto">
          <a:xfrm>
            <a:off x="6626630" y="5261264"/>
            <a:ext cx="457200" cy="304800"/>
          </a:xfrm>
          <a:prstGeom prst="rect">
            <a:avLst/>
          </a:prstGeom>
          <a:noFill/>
          <a:ln w="317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8" name="Text Box 9"/>
          <p:cNvSpPr txBox="1">
            <a:spLocks noChangeArrowheads="1"/>
          </p:cNvSpPr>
          <p:nvPr/>
        </p:nvSpPr>
        <p:spPr bwMode="auto">
          <a:xfrm>
            <a:off x="5846620" y="3978459"/>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dirty="0">
                <a:solidFill>
                  <a:schemeClr val="tx2"/>
                </a:solidFill>
              </a:rPr>
              <a:t>Primary</a:t>
            </a:r>
          </a:p>
        </p:txBody>
      </p:sp>
      <p:sp>
        <p:nvSpPr>
          <p:cNvPr id="92169" name="Text Box 10"/>
          <p:cNvSpPr txBox="1">
            <a:spLocks noChangeArrowheads="1"/>
          </p:cNvSpPr>
          <p:nvPr/>
        </p:nvSpPr>
        <p:spPr bwMode="auto">
          <a:xfrm>
            <a:off x="6643255" y="3964609"/>
            <a:ext cx="13716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800" dirty="0">
                <a:solidFill>
                  <a:srgbClr val="0000FF"/>
                </a:solidFill>
              </a:rPr>
              <a:t>Sec</a:t>
            </a:r>
            <a:r>
              <a:rPr lang="en-US" sz="1800" dirty="0">
                <a:solidFill>
                  <a:srgbClr val="FF3300"/>
                </a:solidFill>
              </a:rPr>
              <a:t>ond</a:t>
            </a:r>
            <a:r>
              <a:rPr lang="en-US" sz="1800" dirty="0">
                <a:solidFill>
                  <a:srgbClr val="008000"/>
                </a:solidFill>
              </a:rPr>
              <a:t>ary</a:t>
            </a:r>
          </a:p>
        </p:txBody>
      </p:sp>
      <p:sp>
        <p:nvSpPr>
          <p:cNvPr id="92170" name="Rectangle 11"/>
          <p:cNvSpPr>
            <a:spLocks noChangeArrowheads="1"/>
          </p:cNvSpPr>
          <p:nvPr/>
        </p:nvSpPr>
        <p:spPr bwMode="auto">
          <a:xfrm>
            <a:off x="6199910" y="6161809"/>
            <a:ext cx="457200" cy="3048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71" name="Rectangle 12"/>
          <p:cNvSpPr>
            <a:spLocks noChangeArrowheads="1"/>
          </p:cNvSpPr>
          <p:nvPr/>
        </p:nvSpPr>
        <p:spPr bwMode="auto">
          <a:xfrm>
            <a:off x="6626630" y="6151418"/>
            <a:ext cx="457200" cy="304800"/>
          </a:xfrm>
          <a:prstGeom prst="rect">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9217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0"/>
            <a:ext cx="609600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906255" name="Rectangle 15"/>
          <p:cNvSpPr>
            <a:spLocks noChangeArrowheads="1"/>
          </p:cNvSpPr>
          <p:nvPr/>
        </p:nvSpPr>
        <p:spPr bwMode="auto">
          <a:xfrm>
            <a:off x="304800" y="3200400"/>
            <a:ext cx="6629400" cy="685800"/>
          </a:xfrm>
          <a:prstGeom prst="rect">
            <a:avLst/>
          </a:prstGeom>
          <a:noFill/>
          <a:ln w="317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6256" name="Oval 16"/>
          <p:cNvSpPr>
            <a:spLocks noChangeArrowheads="1"/>
          </p:cNvSpPr>
          <p:nvPr/>
        </p:nvSpPr>
        <p:spPr bwMode="auto">
          <a:xfrm>
            <a:off x="5867400" y="1219200"/>
            <a:ext cx="609600" cy="228600"/>
          </a:xfrm>
          <a:prstGeom prst="ellipse">
            <a:avLst/>
          </a:prstGeom>
          <a:noFill/>
          <a:ln w="317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6257" name="Rectangle 17"/>
          <p:cNvSpPr>
            <a:spLocks noChangeArrowheads="1"/>
          </p:cNvSpPr>
          <p:nvPr/>
        </p:nvSpPr>
        <p:spPr bwMode="auto">
          <a:xfrm>
            <a:off x="304800" y="3886200"/>
            <a:ext cx="8001000" cy="990600"/>
          </a:xfrm>
          <a:prstGeom prst="rect">
            <a:avLst/>
          </a:prstGeom>
          <a:noFill/>
          <a:ln w="317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76" name="Text Box 18"/>
          <p:cNvSpPr txBox="1">
            <a:spLocks noChangeArrowheads="1"/>
          </p:cNvSpPr>
          <p:nvPr/>
        </p:nvSpPr>
        <p:spPr bwMode="auto">
          <a:xfrm>
            <a:off x="3200400" y="914400"/>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b="1"/>
              <a:t>VLAN 200</a:t>
            </a:r>
          </a:p>
        </p:txBody>
      </p:sp>
      <p:sp>
        <p:nvSpPr>
          <p:cNvPr id="92177" name="Text Box 19"/>
          <p:cNvSpPr txBox="1">
            <a:spLocks noChangeArrowheads="1"/>
          </p:cNvSpPr>
          <p:nvPr/>
        </p:nvSpPr>
        <p:spPr bwMode="auto">
          <a:xfrm>
            <a:off x="7010400" y="2667000"/>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b="1"/>
              <a:t>VLAN 201</a:t>
            </a:r>
          </a:p>
        </p:txBody>
      </p:sp>
      <p:sp>
        <p:nvSpPr>
          <p:cNvPr id="92178" name="Text Box 20"/>
          <p:cNvSpPr txBox="1">
            <a:spLocks noChangeArrowheads="1"/>
          </p:cNvSpPr>
          <p:nvPr/>
        </p:nvSpPr>
        <p:spPr bwMode="auto">
          <a:xfrm>
            <a:off x="7848600" y="838200"/>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b="1"/>
              <a:t>VLAN 300</a:t>
            </a:r>
          </a:p>
        </p:txBody>
      </p:sp>
      <p:sp>
        <p:nvSpPr>
          <p:cNvPr id="906261" name="Oval 21"/>
          <p:cNvSpPr>
            <a:spLocks noChangeArrowheads="1"/>
          </p:cNvSpPr>
          <p:nvPr/>
        </p:nvSpPr>
        <p:spPr bwMode="auto">
          <a:xfrm>
            <a:off x="5715000" y="1371600"/>
            <a:ext cx="228600" cy="304800"/>
          </a:xfrm>
          <a:prstGeom prst="ellipse">
            <a:avLst/>
          </a:prstGeom>
          <a:noFill/>
          <a:ln w="317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6262" name="Rectangle 22"/>
          <p:cNvSpPr>
            <a:spLocks noChangeArrowheads="1"/>
          </p:cNvSpPr>
          <p:nvPr/>
        </p:nvSpPr>
        <p:spPr bwMode="auto">
          <a:xfrm>
            <a:off x="304800" y="4876800"/>
            <a:ext cx="8001000" cy="914400"/>
          </a:xfrm>
          <a:prstGeom prst="rect">
            <a:avLst/>
          </a:prstGeom>
          <a:noFill/>
          <a:ln w="317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6263" name="Oval 23"/>
          <p:cNvSpPr>
            <a:spLocks noChangeArrowheads="1"/>
          </p:cNvSpPr>
          <p:nvPr/>
        </p:nvSpPr>
        <p:spPr bwMode="auto">
          <a:xfrm>
            <a:off x="5943600" y="1524000"/>
            <a:ext cx="304800" cy="228600"/>
          </a:xfrm>
          <a:prstGeom prst="ellipse">
            <a:avLst/>
          </a:prstGeom>
          <a:noFill/>
          <a:ln w="317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6264" name="Rectangle 24"/>
          <p:cNvSpPr>
            <a:spLocks noChangeArrowheads="1"/>
          </p:cNvSpPr>
          <p:nvPr/>
        </p:nvSpPr>
        <p:spPr bwMode="auto">
          <a:xfrm>
            <a:off x="304800" y="5791200"/>
            <a:ext cx="8001000" cy="950168"/>
          </a:xfrm>
          <a:prstGeom prst="rect">
            <a:avLst/>
          </a:prstGeom>
          <a:noFill/>
          <a:ln w="317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6265" name="Oval 25"/>
          <p:cNvSpPr>
            <a:spLocks noChangeArrowheads="1"/>
          </p:cNvSpPr>
          <p:nvPr/>
        </p:nvSpPr>
        <p:spPr bwMode="auto">
          <a:xfrm>
            <a:off x="6172200" y="1371600"/>
            <a:ext cx="304800" cy="228600"/>
          </a:xfrm>
          <a:prstGeom prst="ellipse">
            <a:avLst/>
          </a:prstGeom>
          <a:noFill/>
          <a:ln w="317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5447818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6255"/>
                                        </p:tgtEl>
                                        <p:attrNameLst>
                                          <p:attrName>style.visibility</p:attrName>
                                        </p:attrNameLst>
                                      </p:cBhvr>
                                      <p:to>
                                        <p:strVal val="visible"/>
                                      </p:to>
                                    </p:set>
                                    <p:animEffect transition="in" filter="blinds(horizontal)">
                                      <p:cBhvr>
                                        <p:cTn id="7" dur="500"/>
                                        <p:tgtEl>
                                          <p:spTgt spid="9062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6256"/>
                                        </p:tgtEl>
                                        <p:attrNameLst>
                                          <p:attrName>style.visibility</p:attrName>
                                        </p:attrNameLst>
                                      </p:cBhvr>
                                      <p:to>
                                        <p:strVal val="visible"/>
                                      </p:to>
                                    </p:set>
                                    <p:animEffect transition="in" filter="blinds(horizontal)">
                                      <p:cBhvr>
                                        <p:cTn id="10" dur="500"/>
                                        <p:tgtEl>
                                          <p:spTgt spid="9062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06256"/>
                                        </p:tgtEl>
                                      </p:cBhvr>
                                    </p:animEffect>
                                    <p:set>
                                      <p:cBhvr>
                                        <p:cTn id="15" dur="1" fill="hold">
                                          <p:stCondLst>
                                            <p:cond delay="499"/>
                                          </p:stCondLst>
                                        </p:cTn>
                                        <p:tgtEl>
                                          <p:spTgt spid="906256"/>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906255"/>
                                        </p:tgtEl>
                                      </p:cBhvr>
                                    </p:animEffect>
                                    <p:set>
                                      <p:cBhvr>
                                        <p:cTn id="18" dur="1" fill="hold">
                                          <p:stCondLst>
                                            <p:cond delay="499"/>
                                          </p:stCondLst>
                                        </p:cTn>
                                        <p:tgtEl>
                                          <p:spTgt spid="906255"/>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06257"/>
                                        </p:tgtEl>
                                        <p:attrNameLst>
                                          <p:attrName>style.visibility</p:attrName>
                                        </p:attrNameLst>
                                      </p:cBhvr>
                                      <p:to>
                                        <p:strVal val="visible"/>
                                      </p:to>
                                    </p:set>
                                    <p:animEffect transition="in" filter="blinds(horizontal)">
                                      <p:cBhvr>
                                        <p:cTn id="23" dur="500"/>
                                        <p:tgtEl>
                                          <p:spTgt spid="90625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06261"/>
                                        </p:tgtEl>
                                        <p:attrNameLst>
                                          <p:attrName>style.visibility</p:attrName>
                                        </p:attrNameLst>
                                      </p:cBhvr>
                                      <p:to>
                                        <p:strVal val="visible"/>
                                      </p:to>
                                    </p:set>
                                    <p:animEffect transition="in" filter="blinds(horizontal)">
                                      <p:cBhvr>
                                        <p:cTn id="26" dur="500"/>
                                        <p:tgtEl>
                                          <p:spTgt spid="9062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06257"/>
                                        </p:tgtEl>
                                      </p:cBhvr>
                                    </p:animEffect>
                                    <p:set>
                                      <p:cBhvr>
                                        <p:cTn id="31" dur="1" fill="hold">
                                          <p:stCondLst>
                                            <p:cond delay="499"/>
                                          </p:stCondLst>
                                        </p:cTn>
                                        <p:tgtEl>
                                          <p:spTgt spid="90625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906261"/>
                                        </p:tgtEl>
                                      </p:cBhvr>
                                    </p:animEffect>
                                    <p:set>
                                      <p:cBhvr>
                                        <p:cTn id="34" dur="1" fill="hold">
                                          <p:stCondLst>
                                            <p:cond delay="499"/>
                                          </p:stCondLst>
                                        </p:cTn>
                                        <p:tgtEl>
                                          <p:spTgt spid="906261"/>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06262"/>
                                        </p:tgtEl>
                                        <p:attrNameLst>
                                          <p:attrName>style.visibility</p:attrName>
                                        </p:attrNameLst>
                                      </p:cBhvr>
                                      <p:to>
                                        <p:strVal val="visible"/>
                                      </p:to>
                                    </p:set>
                                    <p:animEffect transition="in" filter="blinds(horizontal)">
                                      <p:cBhvr>
                                        <p:cTn id="39" dur="500"/>
                                        <p:tgtEl>
                                          <p:spTgt spid="90626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06263"/>
                                        </p:tgtEl>
                                        <p:attrNameLst>
                                          <p:attrName>style.visibility</p:attrName>
                                        </p:attrNameLst>
                                      </p:cBhvr>
                                      <p:to>
                                        <p:strVal val="visible"/>
                                      </p:to>
                                    </p:set>
                                    <p:animEffect transition="in" filter="blinds(horizontal)">
                                      <p:cBhvr>
                                        <p:cTn id="42" dur="500"/>
                                        <p:tgtEl>
                                          <p:spTgt spid="9062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xit" presetSubtype="10" fill="hold" grpId="1" nodeType="clickEffect">
                                  <p:stCondLst>
                                    <p:cond delay="0"/>
                                  </p:stCondLst>
                                  <p:childTnLst>
                                    <p:animEffect transition="out" filter="blinds(horizontal)">
                                      <p:cBhvr>
                                        <p:cTn id="46" dur="500"/>
                                        <p:tgtEl>
                                          <p:spTgt spid="906263"/>
                                        </p:tgtEl>
                                      </p:cBhvr>
                                    </p:animEffect>
                                    <p:set>
                                      <p:cBhvr>
                                        <p:cTn id="47" dur="1" fill="hold">
                                          <p:stCondLst>
                                            <p:cond delay="499"/>
                                          </p:stCondLst>
                                        </p:cTn>
                                        <p:tgtEl>
                                          <p:spTgt spid="906263"/>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906262"/>
                                        </p:tgtEl>
                                      </p:cBhvr>
                                    </p:animEffect>
                                    <p:set>
                                      <p:cBhvr>
                                        <p:cTn id="50" dur="1" fill="hold">
                                          <p:stCondLst>
                                            <p:cond delay="499"/>
                                          </p:stCondLst>
                                        </p:cTn>
                                        <p:tgtEl>
                                          <p:spTgt spid="906262"/>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06264"/>
                                        </p:tgtEl>
                                        <p:attrNameLst>
                                          <p:attrName>style.visibility</p:attrName>
                                        </p:attrNameLst>
                                      </p:cBhvr>
                                      <p:to>
                                        <p:strVal val="visible"/>
                                      </p:to>
                                    </p:set>
                                    <p:animEffect transition="in" filter="blinds(horizontal)">
                                      <p:cBhvr>
                                        <p:cTn id="55" dur="500"/>
                                        <p:tgtEl>
                                          <p:spTgt spid="90626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06265"/>
                                        </p:tgtEl>
                                        <p:attrNameLst>
                                          <p:attrName>style.visibility</p:attrName>
                                        </p:attrNameLst>
                                      </p:cBhvr>
                                      <p:to>
                                        <p:strVal val="visible"/>
                                      </p:to>
                                    </p:set>
                                    <p:animEffect transition="in" filter="blinds(horizontal)">
                                      <p:cBhvr>
                                        <p:cTn id="58" dur="500"/>
                                        <p:tgtEl>
                                          <p:spTgt spid="906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5" grpId="0" animBg="1"/>
      <p:bldP spid="906255" grpId="1" animBg="1"/>
      <p:bldP spid="906256" grpId="0" animBg="1"/>
      <p:bldP spid="906256" grpId="1" animBg="1"/>
      <p:bldP spid="906257" grpId="0" animBg="1"/>
      <p:bldP spid="906257" grpId="1" animBg="1"/>
      <p:bldP spid="906261" grpId="0" animBg="1"/>
      <p:bldP spid="906261" grpId="1" animBg="1"/>
      <p:bldP spid="906262" grpId="0" animBg="1"/>
      <p:bldP spid="906262" grpId="1" animBg="1"/>
      <p:bldP spid="906263" grpId="0" animBg="1"/>
      <p:bldP spid="906263" grpId="1" animBg="1"/>
      <p:bldP spid="906264" grpId="0" animBg="1"/>
      <p:bldP spid="9062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System Warning Banners</a:t>
            </a:r>
          </a:p>
        </p:txBody>
      </p:sp>
      <p:sp>
        <p:nvSpPr>
          <p:cNvPr id="6" name="Content Placeholder 7"/>
          <p:cNvSpPr>
            <a:spLocks noGrp="1"/>
          </p:cNvSpPr>
          <p:nvPr>
            <p:ph idx="1"/>
          </p:nvPr>
        </p:nvSpPr>
        <p:spPr/>
        <p:txBody>
          <a:bodyPr>
            <a:normAutofit fontScale="92500" lnSpcReduction="10000"/>
          </a:bodyPr>
          <a:lstStyle/>
          <a:p>
            <a:r>
              <a:rPr lang="en-US" sz="2400" dirty="0" smtClean="0"/>
              <a:t>For both legal and administrative purposes, configuring a system warning banner to display prior to login is a convenient and effective way of reinforcing security and general usage policies.</a:t>
            </a:r>
          </a:p>
          <a:p>
            <a:r>
              <a:rPr lang="en-US" sz="2400" dirty="0" smtClean="0"/>
              <a:t>Clearly stating the ownership, usage, access, and protection policies prior to a login aids in stronger prosecution if unauthorized access occurs. </a:t>
            </a:r>
          </a:p>
          <a:p>
            <a:r>
              <a:rPr lang="en-US" sz="2400" dirty="0" smtClean="0"/>
              <a:t>Use the global configuration banner command to configure system banner messages.</a:t>
            </a:r>
          </a:p>
          <a:p>
            <a:r>
              <a:rPr lang="en-US" sz="2400" dirty="0" smtClean="0"/>
              <a:t>Use the </a:t>
            </a:r>
            <a:r>
              <a:rPr lang="en-US" sz="2400" b="1" dirty="0" smtClean="0"/>
              <a:t>banner login</a:t>
            </a:r>
            <a:r>
              <a:rPr lang="en-US" sz="2400" dirty="0" smtClean="0"/>
              <a:t> command to configure text that is displayed to authenticated users.</a:t>
            </a:r>
          </a:p>
          <a:p>
            <a:pPr lvl="1"/>
            <a:r>
              <a:rPr lang="en-US" b="1" dirty="0" smtClean="0"/>
              <a:t> </a:t>
            </a:r>
            <a:r>
              <a:rPr lang="en-US" b="1" dirty="0"/>
              <a:t>MOTD banner</a:t>
            </a:r>
            <a:r>
              <a:rPr lang="en-US" dirty="0"/>
              <a:t>: the “message of the day” banner is presented to everyone that connects to the router.</a:t>
            </a:r>
          </a:p>
          <a:p>
            <a:pPr lvl="1"/>
            <a:r>
              <a:rPr lang="en-US" b="1" dirty="0"/>
              <a:t>Login banner</a:t>
            </a:r>
            <a:r>
              <a:rPr lang="en-US" dirty="0"/>
              <a:t>: this one is displayed just before the authentication prompt.</a:t>
            </a:r>
          </a:p>
          <a:p>
            <a:pPr lvl="1"/>
            <a:r>
              <a:rPr lang="en-US" b="1" dirty="0"/>
              <a:t>Exec banner</a:t>
            </a:r>
            <a:r>
              <a:rPr lang="en-US" dirty="0"/>
              <a:t>: displayed before the user sees the exec prompt.</a:t>
            </a:r>
          </a:p>
          <a:p>
            <a:pPr lvl="1"/>
            <a:r>
              <a:rPr lang="en-US" b="1" dirty="0"/>
              <a:t>Incoming banner</a:t>
            </a:r>
            <a:r>
              <a:rPr lang="en-US" dirty="0"/>
              <a:t>: used for users that connect through reverse telnet.</a:t>
            </a:r>
          </a:p>
          <a:p>
            <a:endParaRPr lang="en-US" sz="2400" dirty="0" smtClean="0"/>
          </a:p>
        </p:txBody>
      </p:sp>
    </p:spTree>
    <p:extLst>
      <p:ext uri="{BB962C8B-B14F-4D97-AF65-F5344CB8AC3E}">
        <p14:creationId xmlns:p14="http://schemas.microsoft.com/office/powerpoint/2010/main" val="3314174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Configuring pVLANs - Steps</a:t>
            </a:r>
            <a:endParaRPr lang="en-US" dirty="0" smtClean="0"/>
          </a:p>
        </p:txBody>
      </p:sp>
      <p:sp>
        <p:nvSpPr>
          <p:cNvPr id="6" name="Content Placeholder 5"/>
          <p:cNvSpPr>
            <a:spLocks noGrp="1"/>
          </p:cNvSpPr>
          <p:nvPr>
            <p:ph idx="1"/>
          </p:nvPr>
        </p:nvSpPr>
        <p:spPr/>
        <p:txBody>
          <a:bodyPr>
            <a:normAutofit/>
          </a:bodyPr>
          <a:lstStyle/>
          <a:p>
            <a:r>
              <a:rPr lang="en-US" b="1" dirty="0" smtClean="0"/>
              <a:t>Step 1. </a:t>
            </a:r>
            <a:r>
              <a:rPr lang="en-US" dirty="0" smtClean="0"/>
              <a:t>Set VTP mode to transparent</a:t>
            </a:r>
            <a:r>
              <a:rPr lang="en-US" i="1" dirty="0" smtClean="0"/>
              <a:t>.	</a:t>
            </a:r>
          </a:p>
          <a:p>
            <a:r>
              <a:rPr lang="en-US" b="1" dirty="0" smtClean="0"/>
              <a:t>Step 2. </a:t>
            </a:r>
            <a:r>
              <a:rPr lang="en-US" dirty="0" smtClean="0"/>
              <a:t>Create the secondary </a:t>
            </a:r>
            <a:r>
              <a:rPr lang="en-US" dirty="0" err="1" smtClean="0"/>
              <a:t>pVLANs</a:t>
            </a:r>
            <a:r>
              <a:rPr lang="en-US" dirty="0" smtClean="0"/>
              <a:t>.</a:t>
            </a:r>
          </a:p>
          <a:p>
            <a:r>
              <a:rPr lang="en-US" b="1" dirty="0" smtClean="0"/>
              <a:t>Step 3. </a:t>
            </a:r>
            <a:r>
              <a:rPr lang="en-US" dirty="0" smtClean="0"/>
              <a:t>Create the primary </a:t>
            </a:r>
            <a:r>
              <a:rPr lang="en-US" dirty="0" err="1" smtClean="0"/>
              <a:t>pVLAN</a:t>
            </a:r>
            <a:r>
              <a:rPr lang="en-US" dirty="0" smtClean="0"/>
              <a:t>.</a:t>
            </a:r>
          </a:p>
          <a:p>
            <a:r>
              <a:rPr lang="en-US" b="1" dirty="0" smtClean="0"/>
              <a:t>Step 4. </a:t>
            </a:r>
            <a:r>
              <a:rPr lang="en-US" dirty="0" smtClean="0"/>
              <a:t>Associate the secondary </a:t>
            </a:r>
            <a:r>
              <a:rPr lang="en-US" dirty="0" err="1" smtClean="0"/>
              <a:t>pVLAN</a:t>
            </a:r>
            <a:r>
              <a:rPr lang="en-US" dirty="0" smtClean="0"/>
              <a:t> with the primary </a:t>
            </a:r>
            <a:r>
              <a:rPr lang="en-US" dirty="0" err="1" smtClean="0"/>
              <a:t>pVLAN</a:t>
            </a:r>
            <a:r>
              <a:rPr lang="en-US" dirty="0" smtClean="0"/>
              <a:t>.</a:t>
            </a:r>
            <a:r>
              <a:rPr lang="en-US" b="1" dirty="0" smtClean="0"/>
              <a:t> </a:t>
            </a:r>
          </a:p>
          <a:p>
            <a:pPr lvl="1"/>
            <a:r>
              <a:rPr lang="en-US" dirty="0" smtClean="0"/>
              <a:t>Only one isolated </a:t>
            </a:r>
            <a:r>
              <a:rPr lang="en-US" dirty="0" err="1" smtClean="0"/>
              <a:t>pVLAN</a:t>
            </a:r>
            <a:r>
              <a:rPr lang="en-US" dirty="0" smtClean="0"/>
              <a:t> can be mapped to a primary </a:t>
            </a:r>
            <a:r>
              <a:rPr lang="en-US" dirty="0" err="1" smtClean="0"/>
              <a:t>pVLAN</a:t>
            </a:r>
            <a:r>
              <a:rPr lang="en-US" dirty="0" smtClean="0"/>
              <a:t>, but more than one community </a:t>
            </a:r>
            <a:r>
              <a:rPr lang="en-US" dirty="0" err="1" smtClean="0"/>
              <a:t>pVLAN</a:t>
            </a:r>
            <a:r>
              <a:rPr lang="en-US" dirty="0" smtClean="0"/>
              <a:t> can be mapped to a primary </a:t>
            </a:r>
            <a:r>
              <a:rPr lang="en-US" dirty="0" err="1" smtClean="0"/>
              <a:t>pVLAN</a:t>
            </a:r>
            <a:r>
              <a:rPr lang="en-US" dirty="0" smtClean="0"/>
              <a:t>.</a:t>
            </a:r>
          </a:p>
          <a:p>
            <a:r>
              <a:rPr lang="en-US" b="1" dirty="0" smtClean="0"/>
              <a:t>Step 5. </a:t>
            </a:r>
            <a:r>
              <a:rPr lang="en-US" dirty="0" smtClean="0"/>
              <a:t>Configure an interface as an isolated or community port.</a:t>
            </a:r>
          </a:p>
          <a:p>
            <a:r>
              <a:rPr lang="en-US" b="1" dirty="0" smtClean="0"/>
              <a:t>Step 6. </a:t>
            </a:r>
            <a:r>
              <a:rPr lang="en-US" dirty="0" smtClean="0"/>
              <a:t>Associate the isolated port or community port with the primary-secondary </a:t>
            </a:r>
            <a:r>
              <a:rPr lang="en-US" dirty="0" err="1" smtClean="0"/>
              <a:t>pVLAN</a:t>
            </a:r>
            <a:r>
              <a:rPr lang="en-US" dirty="0" smtClean="0"/>
              <a:t> pair.</a:t>
            </a:r>
          </a:p>
          <a:p>
            <a:r>
              <a:rPr lang="en-US" b="1" dirty="0" smtClean="0"/>
              <a:t>Step 7. </a:t>
            </a:r>
            <a:r>
              <a:rPr lang="en-US" dirty="0" smtClean="0"/>
              <a:t>Configure an interface as a promiscuous port.</a:t>
            </a:r>
          </a:p>
          <a:p>
            <a:r>
              <a:rPr lang="en-US" b="1" dirty="0" smtClean="0"/>
              <a:t>Step 8. </a:t>
            </a:r>
            <a:r>
              <a:rPr lang="en-US" dirty="0" smtClean="0"/>
              <a:t>Map the promiscuous port to the primary-secondary </a:t>
            </a:r>
            <a:r>
              <a:rPr lang="en-US" dirty="0" err="1" smtClean="0"/>
              <a:t>pVLAN</a:t>
            </a:r>
            <a:r>
              <a:rPr lang="en-US" dirty="0" smtClean="0"/>
              <a:t> pair.</a:t>
            </a:r>
          </a:p>
        </p:txBody>
      </p:sp>
    </p:spTree>
    <p:extLst>
      <p:ext uri="{BB962C8B-B14F-4D97-AF65-F5344CB8AC3E}">
        <p14:creationId xmlns:p14="http://schemas.microsoft.com/office/powerpoint/2010/main" val="154897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down)">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wipe(down)">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wipe(down)">
                                      <p:cBhvr>
                                        <p:cTn id="40" dur="500"/>
                                        <p:tgtEl>
                                          <p:spTgt spid="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wipe(down)">
                                      <p:cBhvr>
                                        <p:cTn id="4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Configuring </a:t>
            </a:r>
            <a:r>
              <a:rPr lang="en-US" dirty="0" err="1" smtClean="0"/>
              <a:t>pVLANs</a:t>
            </a:r>
            <a:r>
              <a:rPr lang="en-US" dirty="0" smtClean="0"/>
              <a:t> - Commands</a:t>
            </a:r>
          </a:p>
        </p:txBody>
      </p:sp>
      <p:sp>
        <p:nvSpPr>
          <p:cNvPr id="7" name="Text Placeholder 6"/>
          <p:cNvSpPr>
            <a:spLocks noGrp="1"/>
          </p:cNvSpPr>
          <p:nvPr>
            <p:ph idx="1"/>
          </p:nvPr>
        </p:nvSpPr>
        <p:spPr/>
        <p:txBody>
          <a:bodyPr>
            <a:normAutofit fontScale="85000" lnSpcReduction="20000"/>
          </a:bodyPr>
          <a:lstStyle/>
          <a:p>
            <a:pPr marL="0" indent="0">
              <a:lnSpc>
                <a:spcPct val="120000"/>
              </a:lnSpc>
              <a:buNone/>
            </a:pPr>
            <a:r>
              <a:rPr lang="en-US" smtClean="0">
                <a:latin typeface="Courier New" pitchFamily="49" charset="0"/>
                <a:cs typeface="Courier New" pitchFamily="49" charset="0"/>
              </a:rPr>
              <a:t>Switch(config)# </a:t>
            </a:r>
            <a:r>
              <a:rPr lang="en-US" b="1" smtClean="0">
                <a:latin typeface="Courier New" pitchFamily="49" charset="0"/>
                <a:cs typeface="Courier New" pitchFamily="49" charset="0"/>
              </a:rPr>
              <a:t>vlan </a:t>
            </a:r>
            <a:r>
              <a:rPr lang="en-US" i="1" smtClean="0">
                <a:latin typeface="Courier New" pitchFamily="49" charset="0"/>
                <a:cs typeface="Courier New" pitchFamily="49" charset="0"/>
              </a:rPr>
              <a:t>pvlan-id</a:t>
            </a:r>
          </a:p>
          <a:p>
            <a:pPr marL="0" indent="0">
              <a:lnSpc>
                <a:spcPct val="120000"/>
              </a:lnSpc>
              <a:buNone/>
            </a:pPr>
            <a:r>
              <a:rPr lang="en-US" smtClean="0">
                <a:latin typeface="Courier New" pitchFamily="49" charset="0"/>
                <a:cs typeface="Courier New" pitchFamily="49" charset="0"/>
              </a:rPr>
              <a:t>Switch(config-vlan)# </a:t>
            </a:r>
            <a:r>
              <a:rPr lang="en-US" b="1" smtClean="0">
                <a:latin typeface="Courier New" pitchFamily="49" charset="0"/>
                <a:cs typeface="Courier New" pitchFamily="49" charset="0"/>
              </a:rPr>
              <a:t>private-vlan {community | isolated | primary}</a:t>
            </a:r>
          </a:p>
          <a:p>
            <a:pPr marL="0" indent="0">
              <a:lnSpc>
                <a:spcPct val="120000"/>
              </a:lnSpc>
              <a:buNone/>
            </a:pPr>
            <a:r>
              <a:rPr lang="en-US" smtClean="0">
                <a:latin typeface="Courier New" pitchFamily="49" charset="0"/>
                <a:cs typeface="Courier New" pitchFamily="49" charset="0"/>
              </a:rPr>
              <a:t>Switch(config-vlan)# </a:t>
            </a:r>
            <a:r>
              <a:rPr lang="en-US" b="1" smtClean="0">
                <a:latin typeface="Courier New" pitchFamily="49" charset="0"/>
                <a:cs typeface="Courier New" pitchFamily="49" charset="0"/>
              </a:rPr>
              <a:t>exit</a:t>
            </a:r>
          </a:p>
          <a:p>
            <a:pPr marL="0" indent="0">
              <a:lnSpc>
                <a:spcPct val="120000"/>
              </a:lnSpc>
              <a:buNone/>
            </a:pPr>
            <a:r>
              <a:rPr lang="en-US" smtClean="0">
                <a:latin typeface="Courier New" pitchFamily="49" charset="0"/>
                <a:cs typeface="Courier New" pitchFamily="49" charset="0"/>
              </a:rPr>
              <a:t>Switch(config)# </a:t>
            </a:r>
            <a:r>
              <a:rPr lang="en-US" b="1" smtClean="0">
                <a:latin typeface="Courier New" pitchFamily="49" charset="0"/>
                <a:cs typeface="Courier New" pitchFamily="49" charset="0"/>
              </a:rPr>
              <a:t>vlan </a:t>
            </a:r>
            <a:r>
              <a:rPr lang="en-US" i="1" smtClean="0">
                <a:latin typeface="Courier New" pitchFamily="49" charset="0"/>
                <a:cs typeface="Courier New" pitchFamily="49" charset="0"/>
              </a:rPr>
              <a:t>primary-vlan-id</a:t>
            </a:r>
          </a:p>
          <a:p>
            <a:pPr marL="0" indent="0">
              <a:lnSpc>
                <a:spcPct val="120000"/>
              </a:lnSpc>
              <a:buNone/>
            </a:pPr>
            <a:r>
              <a:rPr lang="en-US" smtClean="0">
                <a:latin typeface="Courier New" pitchFamily="49" charset="0"/>
                <a:cs typeface="Courier New" pitchFamily="49" charset="0"/>
              </a:rPr>
              <a:t>Switch(config-vlan)# </a:t>
            </a:r>
            <a:r>
              <a:rPr lang="en-US" b="1" smtClean="0">
                <a:latin typeface="Courier New" pitchFamily="49" charset="0"/>
                <a:cs typeface="Courier New" pitchFamily="49" charset="0"/>
              </a:rPr>
              <a:t>private-vlan association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 | add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 | remove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a:t>
            </a:r>
          </a:p>
          <a:p>
            <a:pPr marL="0" indent="0">
              <a:lnSpc>
                <a:spcPct val="120000"/>
              </a:lnSpc>
              <a:buNone/>
            </a:pPr>
            <a:r>
              <a:rPr lang="en-US" smtClean="0">
                <a:latin typeface="Courier New" pitchFamily="49" charset="0"/>
                <a:cs typeface="Courier New" pitchFamily="49" charset="0"/>
              </a:rPr>
              <a:t>Switch(config-vlan)# </a:t>
            </a:r>
            <a:r>
              <a:rPr lang="en-US" b="1" smtClean="0">
                <a:latin typeface="Courier New" pitchFamily="49" charset="0"/>
                <a:cs typeface="Courier New" pitchFamily="49" charset="0"/>
              </a:rPr>
              <a:t>interface vlan </a:t>
            </a:r>
            <a:r>
              <a:rPr lang="en-US" i="1" smtClean="0">
                <a:latin typeface="Courier New" pitchFamily="49" charset="0"/>
                <a:cs typeface="Courier New" pitchFamily="49" charset="0"/>
              </a:rPr>
              <a:t>primary-vlan-id</a:t>
            </a:r>
          </a:p>
          <a:p>
            <a:pPr marL="0" indent="0">
              <a:lnSpc>
                <a:spcPct val="120000"/>
              </a:lnSpc>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private-vlan mapping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 | add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 | remove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a:t>
            </a:r>
          </a:p>
          <a:p>
            <a:pPr marL="0" indent="0">
              <a:lnSpc>
                <a:spcPct val="120000"/>
              </a:lnSpc>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interface </a:t>
            </a:r>
            <a:r>
              <a:rPr lang="en-US" i="1" smtClean="0">
                <a:latin typeface="Courier New" pitchFamily="49" charset="0"/>
                <a:cs typeface="Courier New" pitchFamily="49" charset="0"/>
              </a:rPr>
              <a:t>type slot/port</a:t>
            </a:r>
          </a:p>
          <a:p>
            <a:pPr marL="0" indent="0">
              <a:lnSpc>
                <a:spcPct val="120000"/>
              </a:lnSpc>
              <a:buNone/>
            </a:pPr>
            <a:r>
              <a:rPr lang="en-US" smtClean="0">
                <a:latin typeface="Courier New" pitchFamily="49" charset="0"/>
                <a:cs typeface="Courier New" pitchFamily="49" charset="0"/>
              </a:rPr>
              <a:t>Switch(config-if)# s</a:t>
            </a:r>
            <a:r>
              <a:rPr lang="en-US" b="1" smtClean="0">
                <a:latin typeface="Courier New" pitchFamily="49" charset="0"/>
                <a:cs typeface="Courier New" pitchFamily="49" charset="0"/>
              </a:rPr>
              <a:t>witchport</a:t>
            </a:r>
          </a:p>
          <a:p>
            <a:pPr marL="0" indent="0">
              <a:lnSpc>
                <a:spcPct val="120000"/>
              </a:lnSpc>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switchport mode private-vlan {host | promiscuous}</a:t>
            </a:r>
          </a:p>
          <a:p>
            <a:pPr marL="0" indent="0">
              <a:lnSpc>
                <a:spcPct val="120000"/>
              </a:lnSpc>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switchport private-vlan host-association </a:t>
            </a:r>
            <a:r>
              <a:rPr lang="en-US" i="1" smtClean="0">
                <a:latin typeface="Courier New" pitchFamily="49" charset="0"/>
                <a:cs typeface="Courier New" pitchFamily="49" charset="0"/>
              </a:rPr>
              <a:t>primary-vlan-id</a:t>
            </a:r>
            <a:r>
              <a:rPr lang="en-US" b="1" smtClean="0">
                <a:latin typeface="Courier New" pitchFamily="49" charset="0"/>
                <a:cs typeface="Courier New" pitchFamily="49" charset="0"/>
              </a:rPr>
              <a:t> </a:t>
            </a:r>
            <a:r>
              <a:rPr lang="en-US" i="1" smtClean="0">
                <a:latin typeface="Courier New" pitchFamily="49" charset="0"/>
                <a:cs typeface="Courier New" pitchFamily="49" charset="0"/>
              </a:rPr>
              <a:t>secondary-vlan-id</a:t>
            </a:r>
          </a:p>
          <a:p>
            <a:pPr marL="0" indent="0">
              <a:lnSpc>
                <a:spcPct val="120000"/>
              </a:lnSpc>
              <a:buNone/>
            </a:pPr>
            <a:r>
              <a:rPr lang="en-US" smtClean="0">
                <a:latin typeface="Courier New" pitchFamily="49" charset="0"/>
                <a:cs typeface="Courier New" pitchFamily="49" charset="0"/>
              </a:rPr>
              <a:t>Switch(config-if)# </a:t>
            </a:r>
            <a:r>
              <a:rPr lang="en-US" b="1" smtClean="0">
                <a:latin typeface="Courier New" pitchFamily="49" charset="0"/>
                <a:cs typeface="Courier New" pitchFamily="49" charset="0"/>
              </a:rPr>
              <a:t>switchport private-vlan mapping </a:t>
            </a:r>
            <a:r>
              <a:rPr lang="en-US" b="1" i="1" smtClean="0">
                <a:latin typeface="Courier New" pitchFamily="49" charset="0"/>
                <a:cs typeface="Courier New" pitchFamily="49" charset="0"/>
              </a:rPr>
              <a:t>primary-vlan-id</a:t>
            </a:r>
            <a:r>
              <a:rPr lang="en-US" b="1" smtClean="0">
                <a:latin typeface="Courier New" pitchFamily="49" charset="0"/>
                <a:cs typeface="Courier New" pitchFamily="49" charset="0"/>
              </a:rPr>
              <a:t> {</a:t>
            </a:r>
            <a:r>
              <a:rPr lang="en-US" b="1" i="1" smtClean="0">
                <a:latin typeface="Courier New" pitchFamily="49" charset="0"/>
                <a:cs typeface="Courier New" pitchFamily="49" charset="0"/>
              </a:rPr>
              <a:t>secondary-vlan-list</a:t>
            </a:r>
            <a:r>
              <a:rPr lang="en-US" b="1" smtClean="0">
                <a:latin typeface="Courier New" pitchFamily="49" charset="0"/>
                <a:cs typeface="Courier New" pitchFamily="49" charset="0"/>
              </a:rPr>
              <a:t> | add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 | remove </a:t>
            </a:r>
            <a:r>
              <a:rPr lang="en-US" i="1" smtClean="0">
                <a:latin typeface="Courier New" pitchFamily="49" charset="0"/>
                <a:cs typeface="Courier New" pitchFamily="49" charset="0"/>
              </a:rPr>
              <a:t>secondary-vlan-list</a:t>
            </a:r>
            <a:r>
              <a:rPr lang="en-US" b="1" smtClean="0">
                <a:latin typeface="Courier New" pitchFamily="49" charset="0"/>
                <a:cs typeface="Courier New" pitchFamily="49" charset="0"/>
              </a:rPr>
              <a:t>}</a:t>
            </a:r>
          </a:p>
          <a:p>
            <a:pPr marL="0" indent="0">
              <a:lnSpc>
                <a:spcPct val="120000"/>
              </a:lnSpc>
              <a:buNone/>
            </a:pPr>
            <a:endParaRPr lang="en-US">
              <a:latin typeface="Courier New" pitchFamily="49" charset="0"/>
              <a:cs typeface="Courier New" pitchFamily="49" charset="0"/>
            </a:endParaRPr>
          </a:p>
        </p:txBody>
      </p:sp>
    </p:spTree>
    <p:extLst>
      <p:ext uri="{BB962C8B-B14F-4D97-AF65-F5344CB8AC3E}">
        <p14:creationId xmlns:p14="http://schemas.microsoft.com/office/powerpoint/2010/main" val="3539051038"/>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82973" y="3546579"/>
            <a:ext cx="4098694" cy="1859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981135" y="2459812"/>
            <a:ext cx="2407074" cy="164675"/>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xfrm>
            <a:off x="251520" y="548680"/>
            <a:ext cx="8521700" cy="549021"/>
          </a:xfrm>
        </p:spPr>
        <p:txBody>
          <a:bodyPr/>
          <a:lstStyle/>
          <a:p>
            <a:r>
              <a:rPr lang="en-US" dirty="0" smtClean="0"/>
              <a:t>Verifying </a:t>
            </a:r>
            <a:r>
              <a:rPr lang="en-US" dirty="0" err="1" smtClean="0"/>
              <a:t>pVLAN</a:t>
            </a:r>
            <a:r>
              <a:rPr lang="en-US" dirty="0" smtClean="0"/>
              <a:t> Configuration</a:t>
            </a:r>
            <a:endParaRPr lang="en-US" dirty="0"/>
          </a:p>
        </p:txBody>
      </p:sp>
      <p:sp>
        <p:nvSpPr>
          <p:cNvPr id="3" name="Content Placeholder 2"/>
          <p:cNvSpPr>
            <a:spLocks noGrp="1"/>
          </p:cNvSpPr>
          <p:nvPr>
            <p:ph idx="10"/>
          </p:nvPr>
        </p:nvSpPr>
        <p:spPr/>
        <p:txBody>
          <a:bodyPr>
            <a:normAutofit/>
          </a:bodyPr>
          <a:lstStyle/>
          <a:p>
            <a:r>
              <a:rPr lang="en-US" smtClean="0"/>
              <a:t>The two most useful commands for this purpose are </a:t>
            </a:r>
            <a:r>
              <a:rPr lang="en-US" b="1" smtClean="0">
                <a:latin typeface="Courier New" pitchFamily="49" charset="0"/>
                <a:cs typeface="Courier New" pitchFamily="49" charset="0"/>
              </a:rPr>
              <a:t>show interface switchport</a:t>
            </a:r>
            <a:r>
              <a:rPr lang="en-US" smtClean="0"/>
              <a:t> and </a:t>
            </a:r>
            <a:r>
              <a:rPr lang="en-US" b="1" smtClean="0">
                <a:latin typeface="Courier New" pitchFamily="49" charset="0"/>
                <a:cs typeface="Courier New" pitchFamily="49" charset="0"/>
              </a:rPr>
              <a:t>show vlan private-vlan</a:t>
            </a:r>
            <a:r>
              <a:rPr lang="en-US" smtClean="0"/>
              <a:t>.</a:t>
            </a:r>
            <a:endParaRPr lang="en-US" dirty="0"/>
          </a:p>
        </p:txBody>
      </p:sp>
      <p:sp>
        <p:nvSpPr>
          <p:cNvPr id="4" name="Picture Placeholder 3"/>
          <p:cNvSpPr>
            <a:spLocks noGrp="1"/>
          </p:cNvSpPr>
          <p:nvPr>
            <p:ph sz="quarter" idx="11"/>
          </p:nvPr>
        </p:nvSpPr>
        <p:spPr>
          <a:xfrm>
            <a:off x="279400" y="2398426"/>
            <a:ext cx="8520113" cy="4142073"/>
          </a:xfrm>
        </p:spPr>
        <p:txBody>
          <a:bodyPr>
            <a:normAutofit fontScale="77500" lnSpcReduction="20000"/>
          </a:bodyPr>
          <a:lstStyle/>
          <a:p>
            <a:pPr>
              <a:lnSpc>
                <a:spcPct val="120000"/>
              </a:lnSpc>
            </a:pPr>
            <a:r>
              <a:rPr lang="en-US" dirty="0" smtClean="0"/>
              <a:t>Switch# </a:t>
            </a:r>
            <a:r>
              <a:rPr lang="en-US" b="1" dirty="0" smtClean="0"/>
              <a:t>show </a:t>
            </a:r>
            <a:r>
              <a:rPr lang="en-US" b="1" dirty="0" err="1" smtClean="0"/>
              <a:t>vlan</a:t>
            </a:r>
            <a:r>
              <a:rPr lang="en-US" b="1" dirty="0" smtClean="0"/>
              <a:t> private-</a:t>
            </a:r>
            <a:r>
              <a:rPr lang="en-US" b="1" dirty="0" err="1" smtClean="0"/>
              <a:t>vlan</a:t>
            </a:r>
            <a:endParaRPr lang="en-US" b="1" dirty="0" smtClean="0"/>
          </a:p>
          <a:p>
            <a:pPr>
              <a:lnSpc>
                <a:spcPct val="120000"/>
              </a:lnSpc>
            </a:pPr>
            <a:r>
              <a:rPr lang="en-US" dirty="0" smtClean="0"/>
              <a:t>Primary 	Secondary 	Type 	             Interfaces</a:t>
            </a:r>
          </a:p>
          <a:p>
            <a:pPr>
              <a:lnSpc>
                <a:spcPct val="120000"/>
              </a:lnSpc>
            </a:pPr>
            <a:r>
              <a:rPr lang="en-US" dirty="0" smtClean="0"/>
              <a:t>------- 	--------- 	--------------   	-----------------</a:t>
            </a:r>
          </a:p>
          <a:p>
            <a:pPr>
              <a:lnSpc>
                <a:spcPct val="120000"/>
              </a:lnSpc>
            </a:pPr>
            <a:r>
              <a:rPr lang="en-US" dirty="0" smtClean="0"/>
              <a:t>100 	200 	community</a:t>
            </a:r>
          </a:p>
          <a:p>
            <a:pPr>
              <a:lnSpc>
                <a:spcPct val="120000"/>
              </a:lnSpc>
            </a:pPr>
            <a:r>
              <a:rPr lang="en-US" dirty="0" smtClean="0"/>
              <a:t>100 	300 	isolated</a:t>
            </a:r>
          </a:p>
          <a:p>
            <a:pPr>
              <a:lnSpc>
                <a:spcPct val="120000"/>
              </a:lnSpc>
            </a:pPr>
            <a:endParaRPr lang="en-US" dirty="0" smtClean="0"/>
          </a:p>
          <a:p>
            <a:pPr>
              <a:lnSpc>
                <a:spcPct val="120000"/>
              </a:lnSpc>
            </a:pPr>
            <a:r>
              <a:rPr lang="en-US" dirty="0" smtClean="0"/>
              <a:t>Switch# </a:t>
            </a:r>
            <a:r>
              <a:rPr lang="en-US" b="1" dirty="0" smtClean="0"/>
              <a:t>show interfaces </a:t>
            </a:r>
            <a:r>
              <a:rPr lang="en-US" b="1" dirty="0" err="1" smtClean="0"/>
              <a:t>FastEthernet</a:t>
            </a:r>
            <a:r>
              <a:rPr lang="en-US" b="1" dirty="0" smtClean="0"/>
              <a:t> 5/2 </a:t>
            </a:r>
            <a:r>
              <a:rPr lang="en-US" b="1" dirty="0" err="1" smtClean="0"/>
              <a:t>switchport</a:t>
            </a:r>
            <a:endParaRPr lang="en-US" b="1" dirty="0" smtClean="0"/>
          </a:p>
          <a:p>
            <a:pPr>
              <a:lnSpc>
                <a:spcPct val="120000"/>
              </a:lnSpc>
            </a:pPr>
            <a:r>
              <a:rPr lang="en-US" dirty="0" smtClean="0"/>
              <a:t>Name: Fa5/2</a:t>
            </a:r>
          </a:p>
          <a:p>
            <a:pPr>
              <a:lnSpc>
                <a:spcPct val="120000"/>
              </a:lnSpc>
            </a:pPr>
            <a:r>
              <a:rPr lang="en-US" dirty="0" err="1" smtClean="0"/>
              <a:t>Switchport</a:t>
            </a:r>
            <a:r>
              <a:rPr lang="en-US" dirty="0" smtClean="0"/>
              <a:t>: Enabled</a:t>
            </a:r>
          </a:p>
          <a:p>
            <a:pPr>
              <a:lnSpc>
                <a:spcPct val="120000"/>
              </a:lnSpc>
            </a:pPr>
            <a:r>
              <a:rPr lang="en-US" dirty="0" smtClean="0"/>
              <a:t>Administrative Mode: private-</a:t>
            </a:r>
            <a:r>
              <a:rPr lang="en-US" dirty="0" err="1" smtClean="0"/>
              <a:t>vlan</a:t>
            </a:r>
            <a:r>
              <a:rPr lang="en-US" dirty="0" smtClean="0"/>
              <a:t> host</a:t>
            </a:r>
          </a:p>
          <a:p>
            <a:pPr>
              <a:lnSpc>
                <a:spcPct val="120000"/>
              </a:lnSpc>
            </a:pPr>
            <a:r>
              <a:rPr lang="en-US" dirty="0" smtClean="0"/>
              <a:t>Operational Mode: down</a:t>
            </a:r>
          </a:p>
          <a:p>
            <a:pPr>
              <a:lnSpc>
                <a:spcPct val="120000"/>
              </a:lnSpc>
            </a:pPr>
            <a:r>
              <a:rPr lang="en-US" dirty="0" smtClean="0"/>
              <a:t>Administrative </a:t>
            </a:r>
            <a:r>
              <a:rPr lang="en-US" dirty="0" err="1" smtClean="0"/>
              <a:t>Trunking</a:t>
            </a:r>
            <a:r>
              <a:rPr lang="en-US" dirty="0" smtClean="0"/>
              <a:t> Encapsulation: negotiate</a:t>
            </a:r>
          </a:p>
          <a:p>
            <a:pPr>
              <a:lnSpc>
                <a:spcPct val="120000"/>
              </a:lnSpc>
            </a:pPr>
            <a:r>
              <a:rPr lang="en-US" dirty="0" smtClean="0"/>
              <a:t>Negotiation of </a:t>
            </a:r>
            <a:r>
              <a:rPr lang="en-US" dirty="0" err="1" smtClean="0"/>
              <a:t>Trunking</a:t>
            </a:r>
            <a:r>
              <a:rPr lang="en-US" dirty="0" smtClean="0"/>
              <a:t>: On</a:t>
            </a:r>
          </a:p>
          <a:p>
            <a:pPr>
              <a:lnSpc>
                <a:spcPct val="120000"/>
              </a:lnSpc>
            </a:pPr>
            <a:r>
              <a:rPr lang="fr-FR" dirty="0" smtClean="0"/>
              <a:t>Access Mode VLAN: 1 (default)</a:t>
            </a:r>
          </a:p>
          <a:p>
            <a:pPr>
              <a:lnSpc>
                <a:spcPct val="120000"/>
              </a:lnSpc>
            </a:pPr>
            <a:r>
              <a:rPr lang="en-US" dirty="0" err="1" smtClean="0"/>
              <a:t>Trunking</a:t>
            </a:r>
            <a:r>
              <a:rPr lang="en-US" dirty="0" smtClean="0"/>
              <a:t> Native Mode VLAN: 1 (default)</a:t>
            </a:r>
          </a:p>
          <a:p>
            <a:pPr>
              <a:lnSpc>
                <a:spcPct val="120000"/>
              </a:lnSpc>
            </a:pPr>
            <a:r>
              <a:rPr lang="en-US" dirty="0" smtClean="0"/>
              <a:t>Administrative private-</a:t>
            </a:r>
            <a:r>
              <a:rPr lang="en-US" dirty="0" err="1" smtClean="0"/>
              <a:t>vlan</a:t>
            </a:r>
            <a:r>
              <a:rPr lang="en-US" dirty="0" smtClean="0"/>
              <a:t> host-association: 100 (VLAN0200) 300 (VLAN0300)</a:t>
            </a:r>
          </a:p>
          <a:p>
            <a:pPr>
              <a:lnSpc>
                <a:spcPct val="120000"/>
              </a:lnSpc>
            </a:pPr>
            <a:r>
              <a:rPr lang="en-US" dirty="0" smtClean="0"/>
              <a:t>Administrative private-</a:t>
            </a:r>
            <a:r>
              <a:rPr lang="en-US" dirty="0" err="1" smtClean="0"/>
              <a:t>vlan</a:t>
            </a:r>
            <a:r>
              <a:rPr lang="en-US" dirty="0" smtClean="0"/>
              <a:t> mapping: none</a:t>
            </a:r>
          </a:p>
          <a:p>
            <a:pPr>
              <a:lnSpc>
                <a:spcPct val="120000"/>
              </a:lnSpc>
            </a:pPr>
            <a:r>
              <a:rPr lang="en-US" dirty="0" smtClean="0"/>
              <a:t>Operational private-</a:t>
            </a:r>
            <a:r>
              <a:rPr lang="en-US" dirty="0" err="1" smtClean="0"/>
              <a:t>vlan</a:t>
            </a:r>
            <a:r>
              <a:rPr lang="en-US" dirty="0" smtClean="0"/>
              <a:t>: none</a:t>
            </a:r>
          </a:p>
          <a:p>
            <a:pPr>
              <a:lnSpc>
                <a:spcPct val="120000"/>
              </a:lnSpc>
            </a:pPr>
            <a:r>
              <a:rPr lang="en-US" dirty="0" err="1" smtClean="0"/>
              <a:t>Trunking</a:t>
            </a:r>
            <a:r>
              <a:rPr lang="en-US" dirty="0" smtClean="0"/>
              <a:t> VLANs Enabled: ALL</a:t>
            </a:r>
          </a:p>
          <a:p>
            <a:pPr>
              <a:lnSpc>
                <a:spcPct val="120000"/>
              </a:lnSpc>
            </a:pPr>
            <a:r>
              <a:rPr lang="en-US" dirty="0" smtClean="0"/>
              <a:t>Pruning VLANs Enabled: 2-1001</a:t>
            </a:r>
          </a:p>
          <a:p>
            <a:pPr>
              <a:lnSpc>
                <a:spcPct val="120000"/>
              </a:lnSpc>
            </a:pPr>
            <a:r>
              <a:rPr lang="en-US" dirty="0" smtClean="0"/>
              <a:t>Capture Mode Disabled</a:t>
            </a:r>
            <a:endParaRPr lang="en-US" dirty="0"/>
          </a:p>
        </p:txBody>
      </p:sp>
    </p:spTree>
    <p:extLst>
      <p:ext uri="{BB962C8B-B14F-4D97-AF65-F5344CB8AC3E}">
        <p14:creationId xmlns:p14="http://schemas.microsoft.com/office/powerpoint/2010/main" val="40815441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pVLAN Edge (Protected Port) Feature</a:t>
            </a:r>
            <a:endParaRPr lang="en-US" dirty="0"/>
          </a:p>
        </p:txBody>
      </p:sp>
      <p:sp>
        <p:nvSpPr>
          <p:cNvPr id="14" name="Content Placeholder 13"/>
          <p:cNvSpPr>
            <a:spLocks noGrp="1"/>
          </p:cNvSpPr>
          <p:nvPr>
            <p:ph sz="half" idx="10"/>
          </p:nvPr>
        </p:nvSpPr>
        <p:spPr>
          <a:xfrm>
            <a:off x="279399" y="1186191"/>
            <a:ext cx="4152751" cy="4328784"/>
          </a:xfrm>
        </p:spPr>
        <p:txBody>
          <a:bodyPr>
            <a:normAutofit fontScale="85000" lnSpcReduction="10000"/>
          </a:bodyPr>
          <a:lstStyle/>
          <a:p>
            <a:pPr>
              <a:lnSpc>
                <a:spcPct val="120000"/>
              </a:lnSpc>
            </a:pPr>
            <a:r>
              <a:rPr lang="en-US" sz="2000" dirty="0" smtClean="0"/>
              <a:t>The PVLAN edge (protected port) feature has only local significance to the switch (unlike </a:t>
            </a:r>
            <a:r>
              <a:rPr lang="en-US" sz="2000" dirty="0" err="1" smtClean="0"/>
              <a:t>pVLANs</a:t>
            </a:r>
            <a:r>
              <a:rPr lang="en-US" sz="2000" dirty="0" smtClean="0"/>
              <a:t>), and there is no isolation provided between two protected ports located on different switches. </a:t>
            </a:r>
          </a:p>
          <a:p>
            <a:pPr>
              <a:lnSpc>
                <a:spcPct val="120000"/>
              </a:lnSpc>
            </a:pPr>
            <a:r>
              <a:rPr lang="en-US" sz="2000" dirty="0" smtClean="0"/>
              <a:t>A protected port does not forward any traffic to any other port that is also a protected port on the same switch.</a:t>
            </a:r>
          </a:p>
          <a:p>
            <a:pPr>
              <a:lnSpc>
                <a:spcPct val="120000"/>
              </a:lnSpc>
            </a:pPr>
            <a:r>
              <a:rPr lang="en-US" sz="2000" dirty="0" smtClean="0"/>
              <a:t>Traffic cannot be forwarded between protected ports at L2, all traffic passing between protected ports must be forwarded through an L3 device.</a:t>
            </a:r>
          </a:p>
        </p:txBody>
      </p:sp>
      <p:sp>
        <p:nvSpPr>
          <p:cNvPr id="13" name="Text Placeholder 12"/>
          <p:cNvSpPr>
            <a:spLocks noGrp="1"/>
          </p:cNvSpPr>
          <p:nvPr>
            <p:ph sz="half" idx="11"/>
          </p:nvPr>
        </p:nvSpPr>
        <p:spPr/>
        <p:txBody>
          <a:bodyPr>
            <a:normAutofit/>
          </a:bodyPr>
          <a:lstStyle/>
          <a:p>
            <a:pPr>
              <a:buNone/>
            </a:pPr>
            <a:endParaRPr lang="en-US" smtClean="0"/>
          </a:p>
        </p:txBody>
      </p:sp>
      <p:sp>
        <p:nvSpPr>
          <p:cNvPr id="16" name="Content Placeholder 15"/>
          <p:cNvSpPr>
            <a:spLocks noGrp="1"/>
          </p:cNvSpPr>
          <p:nvPr>
            <p:ph sz="half" idx="12"/>
          </p:nvPr>
        </p:nvSpPr>
        <p:spPr>
          <a:xfrm>
            <a:off x="279400" y="5772150"/>
            <a:ext cx="8552628" cy="478046"/>
          </a:xfrm>
          <a:ln w="12700"/>
        </p:spPr>
        <p:txBody>
          <a:bodyPr/>
          <a:lstStyle/>
          <a:p>
            <a:r>
              <a:rPr lang="en-US" smtClean="0"/>
              <a:t>Switch(config-if)# </a:t>
            </a:r>
            <a:r>
              <a:rPr lang="en-US" b="1" smtClean="0"/>
              <a:t>switchport protected</a:t>
            </a:r>
            <a:endParaRPr lang="en-US" smtClean="0"/>
          </a:p>
        </p:txBody>
      </p:sp>
      <p:pic>
        <p:nvPicPr>
          <p:cNvPr id="15" name="Picture 14" descr="Protected Port.jpg"/>
          <p:cNvPicPr/>
          <p:nvPr/>
        </p:nvPicPr>
        <p:blipFill>
          <a:blip r:embed="rId3" cstate="print"/>
          <a:stretch>
            <a:fillRect/>
          </a:stretch>
        </p:blipFill>
        <p:spPr bwMode="auto">
          <a:xfrm>
            <a:off x="4672011" y="1600200"/>
            <a:ext cx="4143375" cy="2914650"/>
          </a:xfrm>
          <a:prstGeom prst="rect">
            <a:avLst/>
          </a:prstGeom>
          <a:noFill/>
          <a:ln w="9525" algn="ctr">
            <a:noFill/>
            <a:miter lim="800000"/>
            <a:headEnd/>
            <a:tailEnd/>
          </a:ln>
        </p:spPr>
      </p:pic>
    </p:spTree>
    <p:extLst>
      <p:ext uri="{BB962C8B-B14F-4D97-AF65-F5344CB8AC3E}">
        <p14:creationId xmlns:p14="http://schemas.microsoft.com/office/powerpoint/2010/main" val="122385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smtClean="0"/>
              <a:t>pVLAN Scenario 1: Single Switch</a:t>
            </a:r>
            <a:endParaRPr lang="en-US" dirty="0"/>
          </a:p>
        </p:txBody>
      </p:sp>
      <p:sp>
        <p:nvSpPr>
          <p:cNvPr id="3" name="Content Placeholder 2"/>
          <p:cNvSpPr>
            <a:spLocks noGrp="1"/>
          </p:cNvSpPr>
          <p:nvPr>
            <p:ph idx="11"/>
          </p:nvPr>
        </p:nvSpPr>
        <p:spPr>
          <a:xfrm>
            <a:off x="279400" y="3869273"/>
            <a:ext cx="8520354" cy="2526255"/>
          </a:xfrm>
        </p:spPr>
        <p:txBody>
          <a:bodyPr>
            <a:noAutofit/>
          </a:bodyPr>
          <a:lstStyle/>
          <a:p>
            <a:r>
              <a:rPr lang="en-US" sz="1800" dirty="0" smtClean="0"/>
              <a:t> A corporate DMZ contains two DNS servers, one web server and one SMTP server. All servers and their connecting router are in the same subnet. </a:t>
            </a:r>
          </a:p>
          <a:p>
            <a:r>
              <a:rPr lang="en-US" sz="1800" dirty="0" smtClean="0"/>
              <a:t>DNS servers are redundant copies, so they need to communicate with each other to update their entries and to the Internet. In addition to that, they also need to communicate with the Internet. </a:t>
            </a:r>
          </a:p>
          <a:p>
            <a:r>
              <a:rPr lang="en-US" sz="1800" dirty="0" smtClean="0"/>
              <a:t>The Web Server and the SMTP server need to communicate with the Internet, but for security purposes, the SMTP server should not be reachable from the Web or the DNS servers. The web server needs to be accessible from the Internet but not from the SMTP server.</a:t>
            </a:r>
            <a:endParaRPr lang="en-US" sz="1800" dirty="0"/>
          </a:p>
        </p:txBody>
      </p:sp>
      <p:pic>
        <p:nvPicPr>
          <p:cNvPr id="5" name="Content Placeholder 4" descr="pVLAN Scenario One Switch.jpg"/>
          <p:cNvPicPr>
            <a:picLocks noGrp="1" noChangeAspect="1"/>
          </p:cNvPicPr>
          <p:nvPr>
            <p:ph sz="quarter" idx="12"/>
          </p:nvPr>
        </p:nvPicPr>
        <p:blipFill>
          <a:blip r:embed="rId3" cstate="print"/>
          <a:stretch>
            <a:fillRect/>
          </a:stretch>
        </p:blipFill>
        <p:spPr>
          <a:xfrm>
            <a:off x="1409320" y="1047749"/>
            <a:ext cx="6271384" cy="2732088"/>
          </a:xfrm>
        </p:spPr>
      </p:pic>
    </p:spTree>
    <p:extLst>
      <p:ext uri="{BB962C8B-B14F-4D97-AF65-F5344CB8AC3E}">
        <p14:creationId xmlns:p14="http://schemas.microsoft.com/office/powerpoint/2010/main" val="374187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32159" cy="549021"/>
          </a:xfrm>
        </p:spPr>
        <p:txBody>
          <a:bodyPr/>
          <a:lstStyle/>
          <a:p>
            <a:r>
              <a:rPr lang="en-US" dirty="0" smtClean="0"/>
              <a:t>pVLAN Configuration for Scenario 1</a:t>
            </a:r>
            <a:endParaRPr lang="en-US" dirty="0"/>
          </a:p>
        </p:txBody>
      </p:sp>
      <p:sp>
        <p:nvSpPr>
          <p:cNvPr id="4" name="Picture Placeholder 3"/>
          <p:cNvSpPr>
            <a:spLocks noGrp="1"/>
          </p:cNvSpPr>
          <p:nvPr>
            <p:ph type="body" sz="quarter" idx="10"/>
          </p:nvPr>
        </p:nvSpPr>
        <p:spPr>
          <a:ln w="12700"/>
        </p:spPr>
        <p:txBody>
          <a:bodyPr>
            <a:normAutofit/>
          </a:bodyPr>
          <a:lstStyle/>
          <a:p>
            <a:pPr>
              <a:buNone/>
            </a:pPr>
            <a:r>
              <a:rPr lang="en-US" sz="1600" dirty="0" smtClean="0">
                <a:latin typeface="Courier New" pitchFamily="49" charset="0"/>
                <a:cs typeface="Courier New" pitchFamily="49" charset="0"/>
              </a:rPr>
              <a:t>Switch(config)# </a:t>
            </a:r>
            <a:r>
              <a:rPr lang="en-US" sz="1600" b="1" dirty="0" smtClean="0">
                <a:latin typeface="Courier New" pitchFamily="49" charset="0"/>
                <a:cs typeface="Courier New" pitchFamily="49" charset="0"/>
              </a:rPr>
              <a:t>vtp transparent</a:t>
            </a:r>
          </a:p>
          <a:p>
            <a:pPr>
              <a:buNone/>
            </a:pPr>
            <a:r>
              <a:rPr lang="en-US" sz="1600" dirty="0" smtClean="0">
                <a:latin typeface="Courier New" pitchFamily="49" charset="0"/>
                <a:cs typeface="Courier New" pitchFamily="49" charset="0"/>
              </a:rPr>
              <a:t>Switch(config)# </a:t>
            </a:r>
            <a:r>
              <a:rPr lang="en-US" sz="1600" b="1" dirty="0" smtClean="0">
                <a:latin typeface="Courier New" pitchFamily="49" charset="0"/>
                <a:cs typeface="Courier New" pitchFamily="49" charset="0"/>
              </a:rPr>
              <a:t>vlan 201</a:t>
            </a:r>
          </a:p>
          <a:p>
            <a:pPr>
              <a:buNone/>
            </a:pPr>
            <a:r>
              <a:rPr lang="en-US" sz="1600" dirty="0" smtClean="0">
                <a:latin typeface="Courier New" pitchFamily="49" charset="0"/>
                <a:cs typeface="Courier New" pitchFamily="49" charset="0"/>
              </a:rPr>
              <a:t>Switch(config-vlan)# </a:t>
            </a:r>
            <a:r>
              <a:rPr lang="en-US" sz="1600" b="1" dirty="0" smtClean="0">
                <a:latin typeface="Courier New" pitchFamily="49" charset="0"/>
                <a:cs typeface="Courier New" pitchFamily="49" charset="0"/>
              </a:rPr>
              <a:t>private-vlan isolated</a:t>
            </a:r>
          </a:p>
          <a:p>
            <a:pPr>
              <a:buNone/>
            </a:pPr>
            <a:r>
              <a:rPr lang="en-US" sz="1600" dirty="0" smtClean="0">
                <a:latin typeface="Courier New" pitchFamily="49" charset="0"/>
                <a:cs typeface="Courier New" pitchFamily="49" charset="0"/>
              </a:rPr>
              <a:t>Switch(config)# </a:t>
            </a:r>
            <a:r>
              <a:rPr lang="en-US" sz="1600" b="1" dirty="0" smtClean="0">
                <a:latin typeface="Courier New" pitchFamily="49" charset="0"/>
                <a:cs typeface="Courier New" pitchFamily="49" charset="0"/>
              </a:rPr>
              <a:t>vlan 202</a:t>
            </a:r>
          </a:p>
          <a:p>
            <a:pPr>
              <a:buNone/>
            </a:pPr>
            <a:r>
              <a:rPr lang="en-US" sz="1600" dirty="0" smtClean="0">
                <a:latin typeface="Courier New" pitchFamily="49" charset="0"/>
                <a:cs typeface="Courier New" pitchFamily="49" charset="0"/>
              </a:rPr>
              <a:t>Switch(config-vlan)# </a:t>
            </a:r>
            <a:r>
              <a:rPr lang="en-US" sz="1600" b="1" dirty="0" smtClean="0">
                <a:latin typeface="Courier New" pitchFamily="49" charset="0"/>
                <a:cs typeface="Courier New" pitchFamily="49" charset="0"/>
              </a:rPr>
              <a:t>private-vlan community</a:t>
            </a:r>
          </a:p>
          <a:p>
            <a:pPr>
              <a:buNone/>
            </a:pPr>
            <a:r>
              <a:rPr lang="en-US" sz="1600" dirty="0" smtClean="0">
                <a:latin typeface="Courier New" pitchFamily="49" charset="0"/>
                <a:cs typeface="Courier New" pitchFamily="49" charset="0"/>
              </a:rPr>
              <a:t>Switch(config-vlan)# </a:t>
            </a:r>
            <a:r>
              <a:rPr lang="en-US" sz="1600" b="1" dirty="0" smtClean="0">
                <a:latin typeface="Courier New" pitchFamily="49" charset="0"/>
                <a:cs typeface="Courier New" pitchFamily="49" charset="0"/>
              </a:rPr>
              <a:t>vlan 100</a:t>
            </a:r>
          </a:p>
          <a:p>
            <a:pPr>
              <a:buNone/>
            </a:pPr>
            <a:r>
              <a:rPr lang="en-US" sz="1600" dirty="0" smtClean="0">
                <a:latin typeface="Courier New" pitchFamily="49" charset="0"/>
                <a:cs typeface="Courier New" pitchFamily="49" charset="0"/>
              </a:rPr>
              <a:t>Switch(config-vlan)# </a:t>
            </a:r>
            <a:r>
              <a:rPr lang="en-US" sz="1600" b="1" dirty="0" smtClean="0">
                <a:latin typeface="Courier New" pitchFamily="49" charset="0"/>
                <a:cs typeface="Courier New" pitchFamily="49" charset="0"/>
              </a:rPr>
              <a:t>private-vlan primary</a:t>
            </a:r>
          </a:p>
          <a:p>
            <a:pPr>
              <a:buNone/>
            </a:pPr>
            <a:r>
              <a:rPr lang="en-US" sz="1600" dirty="0" smtClean="0">
                <a:latin typeface="Courier New" pitchFamily="49" charset="0"/>
                <a:cs typeface="Courier New" pitchFamily="49" charset="0"/>
              </a:rPr>
              <a:t>Switch(config-vlan)# </a:t>
            </a:r>
            <a:r>
              <a:rPr lang="en-US" sz="1600" b="1" dirty="0" smtClean="0">
                <a:latin typeface="Courier New" pitchFamily="49" charset="0"/>
                <a:cs typeface="Courier New" pitchFamily="49" charset="0"/>
              </a:rPr>
              <a:t>private-vlan association 201,202</a:t>
            </a:r>
          </a:p>
          <a:p>
            <a:pPr>
              <a:buNone/>
            </a:pPr>
            <a:r>
              <a:rPr lang="en-US" sz="1600" dirty="0" smtClean="0">
                <a:latin typeface="Courier New" pitchFamily="49" charset="0"/>
                <a:cs typeface="Courier New" pitchFamily="49" charset="0"/>
              </a:rPr>
              <a:t>Switch(config-vlan)# </a:t>
            </a:r>
            <a:r>
              <a:rPr lang="en-US" sz="1600" b="1" dirty="0" smtClean="0">
                <a:latin typeface="Courier New" pitchFamily="49" charset="0"/>
                <a:cs typeface="Courier New" pitchFamily="49" charset="0"/>
              </a:rPr>
              <a:t>interface fastethernet 0/24</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mode private-vlan promiscuous</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private-vlan mapping 100 201,202</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interface range fastethernet 0/1 - 2</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mode private-vlan host</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private-vlan host-association 100 202</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interface range fastethernet 0/3 - 4</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mode private-vlan host</a:t>
            </a:r>
          </a:p>
          <a:p>
            <a:pPr>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private-vlan host-association 100 201</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11372053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err="1" smtClean="0"/>
              <a:t>pVLAN</a:t>
            </a:r>
            <a:r>
              <a:rPr lang="en-US" dirty="0" smtClean="0"/>
              <a:t> Scenario 2: Multiple Switches</a:t>
            </a:r>
            <a:endParaRPr lang="en-US" dirty="0"/>
          </a:p>
        </p:txBody>
      </p:sp>
      <p:sp>
        <p:nvSpPr>
          <p:cNvPr id="3" name="Content Placeholder 2"/>
          <p:cNvSpPr>
            <a:spLocks noGrp="1"/>
          </p:cNvSpPr>
          <p:nvPr>
            <p:ph idx="11"/>
          </p:nvPr>
        </p:nvSpPr>
        <p:spPr/>
        <p:txBody>
          <a:bodyPr>
            <a:normAutofit fontScale="62500" lnSpcReduction="20000"/>
          </a:bodyPr>
          <a:lstStyle/>
          <a:p>
            <a:pPr>
              <a:lnSpc>
                <a:spcPct val="120000"/>
              </a:lnSpc>
            </a:pPr>
            <a:r>
              <a:rPr lang="en-US" dirty="0" smtClean="0"/>
              <a:t>A trunk port carries the primary VLAN and secondary VLANs to a neighboring switch just like any other VLAN. </a:t>
            </a:r>
          </a:p>
          <a:p>
            <a:pPr>
              <a:lnSpc>
                <a:spcPct val="120000"/>
              </a:lnSpc>
            </a:pPr>
            <a:r>
              <a:rPr lang="en-US" dirty="0" smtClean="0"/>
              <a:t>A feature of </a:t>
            </a:r>
            <a:r>
              <a:rPr lang="en-US" dirty="0" err="1" smtClean="0"/>
              <a:t>pVLANs</a:t>
            </a:r>
            <a:r>
              <a:rPr lang="en-US" dirty="0" smtClean="0"/>
              <a:t> across multiple switches is that traffic from an isolated port in one switch does not reach an isolated port on another switch. </a:t>
            </a:r>
          </a:p>
          <a:p>
            <a:pPr>
              <a:lnSpc>
                <a:spcPct val="120000"/>
              </a:lnSpc>
            </a:pPr>
            <a:r>
              <a:rPr lang="en-US" dirty="0" smtClean="0"/>
              <a:t>Configure </a:t>
            </a:r>
            <a:r>
              <a:rPr lang="en-US" dirty="0" err="1" smtClean="0"/>
              <a:t>pVLANs</a:t>
            </a:r>
            <a:r>
              <a:rPr lang="en-US" dirty="0" smtClean="0"/>
              <a:t> on all switches on the path, which includes devices that have no </a:t>
            </a:r>
            <a:r>
              <a:rPr lang="en-US" dirty="0" err="1" smtClean="0"/>
              <a:t>pVLAN</a:t>
            </a:r>
            <a:r>
              <a:rPr lang="en-US" dirty="0" smtClean="0"/>
              <a:t> ports to maintain the security of your </a:t>
            </a:r>
            <a:r>
              <a:rPr lang="en-US" dirty="0" err="1" smtClean="0"/>
              <a:t>pVLAN</a:t>
            </a:r>
            <a:r>
              <a:rPr lang="en-US" dirty="0" smtClean="0"/>
              <a:t> configuration, and avoid using other VLANs configured as </a:t>
            </a:r>
            <a:r>
              <a:rPr lang="en-US" dirty="0" err="1" smtClean="0"/>
              <a:t>pVLANs</a:t>
            </a:r>
            <a:r>
              <a:rPr lang="en-US" dirty="0" smtClean="0"/>
              <a:t>. </a:t>
            </a:r>
          </a:p>
          <a:p>
            <a:pPr>
              <a:lnSpc>
                <a:spcPct val="120000"/>
              </a:lnSpc>
            </a:pPr>
            <a:r>
              <a:rPr lang="en-US" dirty="0" smtClean="0"/>
              <a:t>As shown in the figure, the switches SWA and SWB have the same </a:t>
            </a:r>
            <a:r>
              <a:rPr lang="en-US" dirty="0" err="1" smtClean="0"/>
              <a:t>pVLANs</a:t>
            </a:r>
            <a:r>
              <a:rPr lang="en-US" dirty="0" smtClean="0"/>
              <a:t> on two different switches and are connected through the trunk link. </a:t>
            </a:r>
            <a:endParaRPr lang="en-US" dirty="0"/>
          </a:p>
        </p:txBody>
      </p:sp>
      <p:pic>
        <p:nvPicPr>
          <p:cNvPr id="7" name="Content Placeholder 6" descr="pVLAN Scenario Multiple Switches.jpg"/>
          <p:cNvPicPr>
            <a:picLocks noGrp="1" noChangeAspect="1"/>
          </p:cNvPicPr>
          <p:nvPr>
            <p:ph sz="quarter" idx="12"/>
          </p:nvPr>
        </p:nvPicPr>
        <p:blipFill>
          <a:blip r:embed="rId3" cstate="print"/>
          <a:stretch>
            <a:fillRect/>
          </a:stretch>
        </p:blipFill>
        <p:spPr>
          <a:xfrm>
            <a:off x="2618863" y="990600"/>
            <a:ext cx="3852298" cy="2654300"/>
          </a:xfrm>
        </p:spPr>
      </p:pic>
    </p:spTree>
    <p:extLst>
      <p:ext uri="{BB962C8B-B14F-4D97-AF65-F5344CB8AC3E}">
        <p14:creationId xmlns:p14="http://schemas.microsoft.com/office/powerpoint/2010/main" val="28833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smtClean="0"/>
              <a:t>pVLAN Configuration for Scenario 2</a:t>
            </a:r>
            <a:endParaRPr lang="en-US" dirty="0"/>
          </a:p>
        </p:txBody>
      </p:sp>
      <p:sp>
        <p:nvSpPr>
          <p:cNvPr id="3" name="Content Placeholder 2"/>
          <p:cNvSpPr>
            <a:spLocks noGrp="1"/>
          </p:cNvSpPr>
          <p:nvPr>
            <p:ph idx="10"/>
          </p:nvPr>
        </p:nvSpPr>
        <p:spPr>
          <a:xfrm>
            <a:off x="279400" y="1003300"/>
            <a:ext cx="8520354" cy="3932493"/>
          </a:xfrm>
        </p:spPr>
        <p:txBody>
          <a:bodyPr>
            <a:noAutofit/>
          </a:bodyPr>
          <a:lstStyle/>
          <a:p>
            <a:r>
              <a:rPr lang="en-US" sz="1800" dirty="0" smtClean="0"/>
              <a:t>To configure a Layer 2 interface as a Private VLAN trunk port, use the interface command:</a:t>
            </a:r>
          </a:p>
          <a:p>
            <a:pPr marL="233363" lvl="1" indent="-4763">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private-vlan association trunk </a:t>
            </a:r>
            <a:r>
              <a:rPr lang="en-US" sz="1600" i="1" dirty="0" smtClean="0">
                <a:latin typeface="Courier New" pitchFamily="49" charset="0"/>
                <a:cs typeface="Courier New" pitchFamily="49" charset="0"/>
              </a:rPr>
              <a:t>primary_vlan_ID secondary_vlan_ID</a:t>
            </a:r>
          </a:p>
          <a:p>
            <a:r>
              <a:rPr lang="en-US" sz="1800" dirty="0" smtClean="0"/>
              <a:t> If the port is set to promiscuous, use the </a:t>
            </a:r>
            <a:r>
              <a:rPr lang="en-US" sz="1800" b="1" dirty="0" smtClean="0">
                <a:latin typeface="Courier New" pitchFamily="49" charset="0"/>
                <a:cs typeface="Courier New" pitchFamily="49" charset="0"/>
              </a:rPr>
              <a:t>mapping</a:t>
            </a:r>
            <a:r>
              <a:rPr lang="en-US" sz="1800" b="1" dirty="0" smtClean="0"/>
              <a:t> </a:t>
            </a:r>
            <a:r>
              <a:rPr lang="en-US" sz="1800" dirty="0" smtClean="0"/>
              <a:t>command</a:t>
            </a:r>
            <a:r>
              <a:rPr lang="en-US" sz="1800" b="1" dirty="0" smtClean="0"/>
              <a:t>:</a:t>
            </a:r>
          </a:p>
          <a:p>
            <a:pPr marL="233363" lvl="1" indent="-4763">
              <a:buNone/>
            </a:pPr>
            <a:r>
              <a:rPr lang="en-US" sz="1600" dirty="0" smtClean="0">
                <a:latin typeface="Courier New" pitchFamily="49" charset="0"/>
                <a:cs typeface="Courier New" pitchFamily="49" charset="0"/>
              </a:rPr>
              <a:t>Switch(config-if)# </a:t>
            </a:r>
            <a:r>
              <a:rPr lang="en-US" sz="1600" b="1" dirty="0" smtClean="0">
                <a:latin typeface="Courier New" pitchFamily="49" charset="0"/>
                <a:cs typeface="Courier New" pitchFamily="49" charset="0"/>
              </a:rPr>
              <a:t>switchport private-vlan mapping </a:t>
            </a:r>
            <a:r>
              <a:rPr lang="en-US" sz="1600" i="1" dirty="0" smtClean="0">
                <a:latin typeface="Courier New" pitchFamily="49" charset="0"/>
                <a:cs typeface="Courier New" pitchFamily="49" charset="0"/>
              </a:rPr>
              <a:t>primary_vlan_ID secondary_vlan_list</a:t>
            </a:r>
          </a:p>
          <a:p>
            <a:r>
              <a:rPr lang="en-US" sz="1800" dirty="0" smtClean="0"/>
              <a:t>Once the trunk is configured, allow VLANs with the command</a:t>
            </a:r>
          </a:p>
          <a:p>
            <a:pPr marL="233363" lvl="1" indent="-4763">
              <a:buNone/>
            </a:pPr>
            <a:r>
              <a:rPr lang="en-US" sz="1600" dirty="0" smtClean="0">
                <a:latin typeface="Courier New" pitchFamily="49" charset="0"/>
                <a:cs typeface="Courier New" pitchFamily="49" charset="0"/>
              </a:rPr>
              <a:t>Switch(</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-if)# </a:t>
            </a:r>
            <a:r>
              <a:rPr lang="en-US" sz="1600" b="1" dirty="0" err="1" smtClean="0">
                <a:latin typeface="Courier New" pitchFamily="49" charset="0"/>
                <a:cs typeface="Courier New" pitchFamily="49" charset="0"/>
              </a:rPr>
              <a:t>switchport</a:t>
            </a:r>
            <a:r>
              <a:rPr lang="en-US" sz="1600" b="1" dirty="0" smtClean="0">
                <a:latin typeface="Courier New" pitchFamily="49" charset="0"/>
                <a:cs typeface="Courier New" pitchFamily="49" charset="0"/>
              </a:rPr>
              <a:t> private-vlan trunk allowed vlan </a:t>
            </a:r>
            <a:r>
              <a:rPr lang="en-US" sz="1600" i="1" dirty="0" smtClean="0">
                <a:latin typeface="Courier New" pitchFamily="49" charset="0"/>
                <a:cs typeface="Courier New" pitchFamily="49" charset="0"/>
              </a:rPr>
              <a:t>vlan_list</a:t>
            </a:r>
          </a:p>
          <a:p>
            <a:r>
              <a:rPr lang="en-US" sz="1800" dirty="0" smtClean="0"/>
              <a:t>Configure the native VLAN with following command</a:t>
            </a:r>
          </a:p>
          <a:p>
            <a:pPr marL="233363" lvl="1" indent="-4763">
              <a:buNone/>
            </a:pPr>
            <a:r>
              <a:rPr lang="en-US" sz="1600" dirty="0" smtClean="0">
                <a:latin typeface="Courier New" pitchFamily="49" charset="0"/>
                <a:cs typeface="Courier New" pitchFamily="49" charset="0"/>
              </a:rPr>
              <a:t>Switch(</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-if)# </a:t>
            </a:r>
            <a:r>
              <a:rPr lang="en-US" sz="1600" b="1" dirty="0" err="1" smtClean="0">
                <a:latin typeface="Courier New" pitchFamily="49" charset="0"/>
                <a:cs typeface="Courier New" pitchFamily="49" charset="0"/>
              </a:rPr>
              <a:t>switchport</a:t>
            </a:r>
            <a:r>
              <a:rPr lang="en-US" sz="1600" b="1" dirty="0" smtClean="0">
                <a:latin typeface="Courier New" pitchFamily="49" charset="0"/>
                <a:cs typeface="Courier New" pitchFamily="49" charset="0"/>
              </a:rPr>
              <a:t> private-vlan trunk native vlan </a:t>
            </a:r>
            <a:r>
              <a:rPr lang="en-US" sz="1600" i="1" dirty="0" smtClean="0">
                <a:latin typeface="Courier New" pitchFamily="49" charset="0"/>
                <a:cs typeface="Courier New" pitchFamily="49" charset="0"/>
              </a:rPr>
              <a:t>vlan_id</a:t>
            </a:r>
            <a:endParaRPr lang="en-US" sz="1600" dirty="0">
              <a:latin typeface="Courier New" pitchFamily="49" charset="0"/>
              <a:cs typeface="Courier New" pitchFamily="49" charset="0"/>
            </a:endParaRPr>
          </a:p>
        </p:txBody>
      </p:sp>
      <p:sp>
        <p:nvSpPr>
          <p:cNvPr id="5" name="Content Placeholder 4"/>
          <p:cNvSpPr>
            <a:spLocks noGrp="1"/>
          </p:cNvSpPr>
          <p:nvPr>
            <p:ph sz="quarter" idx="11"/>
          </p:nvPr>
        </p:nvSpPr>
        <p:spPr>
          <a:xfrm>
            <a:off x="279400" y="4986338"/>
            <a:ext cx="8520113" cy="1554161"/>
          </a:xfrm>
          <a:ln w="12700">
            <a:solidFill>
              <a:schemeClr val="tx1"/>
            </a:solidFill>
          </a:ln>
        </p:spPr>
        <p:txBody>
          <a:bodyPr>
            <a:normAutofit fontScale="92500" lnSpcReduction="10000"/>
          </a:bodyPr>
          <a:lstStyle/>
          <a:p>
            <a:pPr>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interface </a:t>
            </a:r>
            <a:r>
              <a:rPr lang="en-US" b="1" dirty="0" err="1" smtClean="0">
                <a:latin typeface="Courier New" pitchFamily="49" charset="0"/>
                <a:cs typeface="Courier New" pitchFamily="49" charset="0"/>
              </a:rPr>
              <a:t>fastethernet</a:t>
            </a:r>
            <a:r>
              <a:rPr lang="en-US" b="1" dirty="0" smtClean="0">
                <a:latin typeface="Courier New" pitchFamily="49" charset="0"/>
                <a:cs typeface="Courier New" pitchFamily="49" charset="0"/>
              </a:rPr>
              <a:t> 5/2</a:t>
            </a:r>
          </a:p>
          <a:p>
            <a:pPr>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mode private-vlan trunk secondary</a:t>
            </a:r>
          </a:p>
          <a:p>
            <a:pPr>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private-vlan trunk native vlan 10</a:t>
            </a:r>
          </a:p>
          <a:p>
            <a:pPr>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private-vlan trunk allowed vlan 10, 3,301-302</a:t>
            </a:r>
          </a:p>
          <a:p>
            <a:pPr>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private-vlan association trunk 3 301</a:t>
            </a:r>
          </a:p>
          <a:p>
            <a:pPr>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err="1" smtClean="0">
                <a:latin typeface="Courier New" pitchFamily="49" charset="0"/>
                <a:cs typeface="Courier New" pitchFamily="49" charset="0"/>
              </a:rPr>
              <a:t>switchport</a:t>
            </a:r>
            <a:r>
              <a:rPr lang="en-US" b="1" dirty="0" smtClean="0">
                <a:latin typeface="Courier New" pitchFamily="49" charset="0"/>
                <a:cs typeface="Courier New" pitchFamily="49" charset="0"/>
              </a:rPr>
              <a:t> private-vlan association trunk 3 302</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32320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79400" y="4788576"/>
            <a:ext cx="5464175" cy="414337"/>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279400" y="1785938"/>
            <a:ext cx="5464175" cy="414337"/>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xfrm>
            <a:off x="279400" y="548680"/>
            <a:ext cx="8532159" cy="549021"/>
          </a:xfrm>
        </p:spPr>
        <p:txBody>
          <a:bodyPr/>
          <a:lstStyle/>
          <a:p>
            <a:r>
              <a:rPr lang="en-US" dirty="0" smtClean="0"/>
              <a:t>pVLAN Verification for Scenario 2</a:t>
            </a:r>
            <a:endParaRPr lang="en-US" dirty="0"/>
          </a:p>
        </p:txBody>
      </p:sp>
      <p:sp>
        <p:nvSpPr>
          <p:cNvPr id="4" name="Content Placeholder 3"/>
          <p:cNvSpPr>
            <a:spLocks noGrp="1"/>
          </p:cNvSpPr>
          <p:nvPr>
            <p:ph type="body" sz="quarter" idx="10"/>
          </p:nvPr>
        </p:nvSpPr>
        <p:spPr>
          <a:ln w="12700"/>
        </p:spPr>
        <p:txBody>
          <a:bodyPr>
            <a:normAutofit fontScale="92500" lnSpcReduction="10000"/>
          </a:bodyPr>
          <a:lstStyle/>
          <a:p>
            <a:pPr>
              <a:lnSpc>
                <a:spcPct val="110000"/>
              </a:lnSpc>
              <a:buNone/>
            </a:pPr>
            <a:r>
              <a:rPr lang="en-US" dirty="0" smtClean="0">
                <a:latin typeface="Courier New" pitchFamily="49" charset="0"/>
                <a:cs typeface="Courier New" pitchFamily="49" charset="0"/>
              </a:rPr>
              <a:t>Switch# </a:t>
            </a:r>
            <a:r>
              <a:rPr lang="en-US" b="1" dirty="0" smtClean="0">
                <a:latin typeface="Courier New" pitchFamily="49" charset="0"/>
                <a:cs typeface="Courier New" pitchFamily="49" charset="0"/>
              </a:rPr>
              <a:t>show interfaces fastethernet 5/2 switchport</a:t>
            </a:r>
          </a:p>
          <a:p>
            <a:pPr>
              <a:lnSpc>
                <a:spcPct val="110000"/>
              </a:lnSpc>
              <a:buNone/>
            </a:pPr>
            <a:r>
              <a:rPr lang="en-US" dirty="0" smtClean="0">
                <a:latin typeface="Courier New" pitchFamily="49" charset="0"/>
                <a:cs typeface="Courier New" pitchFamily="49" charset="0"/>
              </a:rPr>
              <a:t>Name: Fa5/2</a:t>
            </a:r>
          </a:p>
          <a:p>
            <a:pPr>
              <a:lnSpc>
                <a:spcPct val="110000"/>
              </a:lnSpc>
              <a:buNone/>
            </a:pPr>
            <a:r>
              <a:rPr lang="en-US" dirty="0" smtClean="0">
                <a:latin typeface="Courier New" pitchFamily="49" charset="0"/>
                <a:cs typeface="Courier New" pitchFamily="49" charset="0"/>
              </a:rPr>
              <a:t>Switchport: Enabled</a:t>
            </a:r>
          </a:p>
          <a:p>
            <a:pPr>
              <a:lnSpc>
                <a:spcPct val="110000"/>
              </a:lnSpc>
              <a:buNone/>
            </a:pPr>
            <a:r>
              <a:rPr lang="en-US" dirty="0" smtClean="0">
                <a:latin typeface="Courier New" pitchFamily="49" charset="0"/>
                <a:cs typeface="Courier New" pitchFamily="49" charset="0"/>
              </a:rPr>
              <a:t>Administrative Mode: private-vlan trunk secondary</a:t>
            </a:r>
          </a:p>
          <a:p>
            <a:pPr>
              <a:lnSpc>
                <a:spcPct val="110000"/>
              </a:lnSpc>
              <a:buNone/>
            </a:pPr>
            <a:r>
              <a:rPr lang="en-US" dirty="0" smtClean="0">
                <a:latin typeface="Courier New" pitchFamily="49" charset="0"/>
                <a:cs typeface="Courier New" pitchFamily="49" charset="0"/>
              </a:rPr>
              <a:t>Operational Mode: private-vlan trunk secondary</a:t>
            </a:r>
          </a:p>
          <a:p>
            <a:pPr>
              <a:lnSpc>
                <a:spcPct val="110000"/>
              </a:lnSpc>
              <a:buNone/>
            </a:pPr>
            <a:r>
              <a:rPr lang="en-US" dirty="0" smtClean="0">
                <a:latin typeface="Courier New" pitchFamily="49" charset="0"/>
                <a:cs typeface="Courier New" pitchFamily="49" charset="0"/>
              </a:rPr>
              <a:t>Administrative Trunking Encapsulation: negotiate</a:t>
            </a:r>
          </a:p>
          <a:p>
            <a:pPr>
              <a:lnSpc>
                <a:spcPct val="110000"/>
              </a:lnSpc>
              <a:buNone/>
            </a:pPr>
            <a:r>
              <a:rPr lang="en-US" dirty="0" smtClean="0">
                <a:latin typeface="Courier New" pitchFamily="49" charset="0"/>
                <a:cs typeface="Courier New" pitchFamily="49" charset="0"/>
              </a:rPr>
              <a:t>Operational Trunking Encapsulation: dot1q</a:t>
            </a:r>
          </a:p>
          <a:p>
            <a:pPr>
              <a:lnSpc>
                <a:spcPct val="110000"/>
              </a:lnSpc>
              <a:buNone/>
            </a:pPr>
            <a:r>
              <a:rPr lang="en-US" dirty="0" smtClean="0">
                <a:latin typeface="Courier New" pitchFamily="49" charset="0"/>
                <a:cs typeface="Courier New" pitchFamily="49" charset="0"/>
              </a:rPr>
              <a:t>Negotiation of Trunking: On</a:t>
            </a:r>
          </a:p>
          <a:p>
            <a:pPr>
              <a:lnSpc>
                <a:spcPct val="110000"/>
              </a:lnSpc>
              <a:buNone/>
            </a:pPr>
            <a:r>
              <a:rPr lang="fr-FR" dirty="0" smtClean="0">
                <a:latin typeface="Courier New" pitchFamily="49" charset="0"/>
                <a:cs typeface="Courier New" pitchFamily="49" charset="0"/>
              </a:rPr>
              <a:t>Access Mode VLAN: 1 (default)</a:t>
            </a:r>
          </a:p>
          <a:p>
            <a:pPr>
              <a:lnSpc>
                <a:spcPct val="110000"/>
              </a:lnSpc>
              <a:buNone/>
            </a:pPr>
            <a:r>
              <a:rPr lang="en-US" dirty="0" smtClean="0">
                <a:latin typeface="Courier New" pitchFamily="49" charset="0"/>
                <a:cs typeface="Courier New" pitchFamily="49" charset="0"/>
              </a:rPr>
              <a:t>Trunking Native Mode VLAN: 1 (default)</a:t>
            </a:r>
          </a:p>
          <a:p>
            <a:pPr>
              <a:lnSpc>
                <a:spcPct val="110000"/>
              </a:lnSpc>
              <a:buNone/>
            </a:pPr>
            <a:r>
              <a:rPr lang="en-US" dirty="0" smtClean="0">
                <a:latin typeface="Courier New" pitchFamily="49" charset="0"/>
                <a:cs typeface="Courier New" pitchFamily="49" charset="0"/>
              </a:rPr>
              <a:t>Administrative Native VLAN tagging: enabled</a:t>
            </a:r>
          </a:p>
          <a:p>
            <a:pPr>
              <a:lnSpc>
                <a:spcPct val="110000"/>
              </a:lnSpc>
              <a:buNone/>
            </a:pPr>
            <a:r>
              <a:rPr lang="en-US" dirty="0" smtClean="0">
                <a:latin typeface="Courier New" pitchFamily="49" charset="0"/>
                <a:cs typeface="Courier New" pitchFamily="49" charset="0"/>
              </a:rPr>
              <a:t>Voice VLAN: none</a:t>
            </a:r>
          </a:p>
          <a:p>
            <a:pPr>
              <a:lnSpc>
                <a:spcPct val="110000"/>
              </a:lnSpc>
              <a:buNone/>
            </a:pPr>
            <a:r>
              <a:rPr lang="en-US" dirty="0" smtClean="0">
                <a:latin typeface="Courier New" pitchFamily="49" charset="0"/>
                <a:cs typeface="Courier New" pitchFamily="49" charset="0"/>
              </a:rPr>
              <a:t>Administrative private-vlan host-association: none</a:t>
            </a:r>
          </a:p>
          <a:p>
            <a:pPr>
              <a:lnSpc>
                <a:spcPct val="110000"/>
              </a:lnSpc>
              <a:buNone/>
            </a:pPr>
            <a:r>
              <a:rPr lang="en-US" dirty="0" smtClean="0">
                <a:latin typeface="Courier New" pitchFamily="49" charset="0"/>
                <a:cs typeface="Courier New" pitchFamily="49" charset="0"/>
              </a:rPr>
              <a:t>Administrative private-vlan mapping: none</a:t>
            </a:r>
          </a:p>
          <a:p>
            <a:pPr>
              <a:lnSpc>
                <a:spcPct val="110000"/>
              </a:lnSpc>
              <a:buNone/>
            </a:pPr>
            <a:r>
              <a:rPr lang="en-US" dirty="0" smtClean="0">
                <a:latin typeface="Courier New" pitchFamily="49" charset="0"/>
                <a:cs typeface="Courier New" pitchFamily="49" charset="0"/>
              </a:rPr>
              <a:t>Administrative private-vlan trunk native VLAN: 10</a:t>
            </a:r>
          </a:p>
          <a:p>
            <a:pPr>
              <a:lnSpc>
                <a:spcPct val="110000"/>
              </a:lnSpc>
              <a:buNone/>
            </a:pPr>
            <a:r>
              <a:rPr lang="en-US" dirty="0" smtClean="0">
                <a:latin typeface="Courier New" pitchFamily="49" charset="0"/>
                <a:cs typeface="Courier New" pitchFamily="49" charset="0"/>
              </a:rPr>
              <a:t>Administrative private-vlan trunk Native VLAN tagging: enabled</a:t>
            </a:r>
          </a:p>
          <a:p>
            <a:pPr>
              <a:lnSpc>
                <a:spcPct val="110000"/>
              </a:lnSpc>
              <a:buNone/>
            </a:pPr>
            <a:r>
              <a:rPr lang="en-US" dirty="0" smtClean="0">
                <a:latin typeface="Courier New" pitchFamily="49" charset="0"/>
                <a:cs typeface="Courier New" pitchFamily="49" charset="0"/>
              </a:rPr>
              <a:t>Administrative private-vlan trunk encapsulation: dot1q</a:t>
            </a:r>
          </a:p>
          <a:p>
            <a:pPr>
              <a:lnSpc>
                <a:spcPct val="110000"/>
              </a:lnSpc>
              <a:buNone/>
            </a:pPr>
            <a:r>
              <a:rPr lang="nb-NO" dirty="0" smtClean="0">
                <a:latin typeface="Courier New" pitchFamily="49" charset="0"/>
                <a:cs typeface="Courier New" pitchFamily="49" charset="0"/>
              </a:rPr>
              <a:t>Administrative private-vlan trunk normal VLANs: none</a:t>
            </a:r>
          </a:p>
          <a:p>
            <a:pPr>
              <a:lnSpc>
                <a:spcPct val="110000"/>
              </a:lnSpc>
              <a:buNone/>
            </a:pPr>
            <a:r>
              <a:rPr lang="en-US" dirty="0" smtClean="0">
                <a:latin typeface="Courier New" pitchFamily="49" charset="0"/>
                <a:cs typeface="Courier New" pitchFamily="49" charset="0"/>
              </a:rPr>
              <a:t>Administrative private-vlan trunk associations:</a:t>
            </a:r>
          </a:p>
          <a:p>
            <a:pPr>
              <a:lnSpc>
                <a:spcPct val="110000"/>
              </a:lnSpc>
              <a:buNone/>
            </a:pPr>
            <a:r>
              <a:rPr lang="en-US" dirty="0" smtClean="0">
                <a:latin typeface="Courier New" pitchFamily="49" charset="0"/>
                <a:cs typeface="Courier New" pitchFamily="49" charset="0"/>
              </a:rPr>
              <a:t>3 (VLAN0003) 301 (VLAN0301)</a:t>
            </a:r>
          </a:p>
          <a:p>
            <a:pPr>
              <a:lnSpc>
                <a:spcPct val="110000"/>
              </a:lnSpc>
              <a:buNone/>
            </a:pPr>
            <a:r>
              <a:rPr lang="en-US" dirty="0" smtClean="0">
                <a:latin typeface="Courier New" pitchFamily="49" charset="0"/>
                <a:cs typeface="Courier New" pitchFamily="49" charset="0"/>
              </a:rPr>
              <a:t>Administrative private-vlan trunk mappings: none</a:t>
            </a:r>
          </a:p>
          <a:p>
            <a:pPr>
              <a:lnSpc>
                <a:spcPct val="110000"/>
              </a:lnSpc>
              <a:buNone/>
            </a:pPr>
            <a:r>
              <a:rPr lang="en-US" dirty="0" smtClean="0">
                <a:latin typeface="Courier New" pitchFamily="49" charset="0"/>
                <a:cs typeface="Courier New" pitchFamily="49" charset="0"/>
              </a:rPr>
              <a:t>Operational private-vlan: none</a:t>
            </a:r>
          </a:p>
          <a:p>
            <a:pPr>
              <a:lnSpc>
                <a:spcPct val="110000"/>
              </a:lnSpc>
              <a:buNone/>
            </a:pPr>
            <a:r>
              <a:rPr lang="en-US" dirty="0" smtClean="0">
                <a:latin typeface="Courier New" pitchFamily="49" charset="0"/>
                <a:cs typeface="Courier New" pitchFamily="49" charset="0"/>
              </a:rPr>
              <a:t>Operational Normal VLANs: none</a:t>
            </a:r>
          </a:p>
          <a:p>
            <a:pPr>
              <a:lnSpc>
                <a:spcPct val="110000"/>
              </a:lnSpc>
              <a:buNone/>
            </a:pPr>
            <a:r>
              <a:rPr lang="en-US" dirty="0" smtClean="0">
                <a:latin typeface="Courier New" pitchFamily="49" charset="0"/>
                <a:cs typeface="Courier New" pitchFamily="49" charset="0"/>
              </a:rPr>
              <a:t>Trunking VLANs Enabled: ALL</a:t>
            </a:r>
          </a:p>
          <a:p>
            <a:pPr>
              <a:lnSpc>
                <a:spcPct val="110000"/>
              </a:lnSpc>
              <a:buNone/>
            </a:pPr>
            <a:r>
              <a:rPr lang="en-US" dirty="0" smtClean="0">
                <a:latin typeface="Courier New" pitchFamily="49" charset="0"/>
                <a:cs typeface="Courier New" pitchFamily="49" charset="0"/>
              </a:rPr>
              <a:t>Pruning VLANs Enabled: 2-1001</a:t>
            </a:r>
          </a:p>
        </p:txBody>
      </p:sp>
    </p:spTree>
    <p:extLst>
      <p:ext uri="{BB962C8B-B14F-4D97-AF65-F5344CB8AC3E}">
        <p14:creationId xmlns:p14="http://schemas.microsoft.com/office/powerpoint/2010/main" val="21133223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dirty="0"/>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24864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70702</TotalTime>
  <Pages>0</Pages>
  <Words>13327</Words>
  <Characters>0</Characters>
  <Application>Microsoft Office PowerPoint</Application>
  <PresentationFormat>On-screen Show (4:3)</PresentationFormat>
  <Lines>0</Lines>
  <Paragraphs>1118</Paragraphs>
  <Slides>99</Slides>
  <Notes>71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99</vt:i4>
      </vt:variant>
    </vt:vector>
  </HeadingPairs>
  <TitlesOfParts>
    <vt:vector size="111" baseType="lpstr">
      <vt:lpstr>Arial</vt:lpstr>
      <vt:lpstr>Arial Italic</vt:lpstr>
      <vt:lpstr>Calibri</vt:lpstr>
      <vt:lpstr>Calibri Light</vt:lpstr>
      <vt:lpstr>Courier New</vt:lpstr>
      <vt:lpstr>Lucida Grande</vt:lpstr>
      <vt:lpstr>Times New Roman</vt:lpstr>
      <vt:lpstr>Wingdings</vt:lpstr>
      <vt:lpstr>ヒラギノ角ゴ ProN W3</vt:lpstr>
      <vt:lpstr>ヒラギノ角ゴ ProN W6</vt:lpstr>
      <vt:lpstr>2_10 10 PPT MWO TEMPLATE_Blk121606</vt:lpstr>
      <vt:lpstr>CCNP Instructor PPT</vt:lpstr>
      <vt:lpstr>CCNP SWITCH v7.1 </vt:lpstr>
      <vt:lpstr>Focus on topics</vt:lpstr>
      <vt:lpstr>Overview of Switch Security Issues</vt:lpstr>
      <vt:lpstr>The need for Switch Security</vt:lpstr>
      <vt:lpstr>The need for Switch Security</vt:lpstr>
      <vt:lpstr>PowerPoint Presentation</vt:lpstr>
      <vt:lpstr>Cisco Switch Security Configuration Best Practices</vt:lpstr>
      <vt:lpstr>Secure Passwords</vt:lpstr>
      <vt:lpstr> System Warning Banners</vt:lpstr>
      <vt:lpstr>Secure Physical Access to the Console</vt:lpstr>
      <vt:lpstr>Secure Access to vty Lines</vt:lpstr>
      <vt:lpstr>Secure the Embedded Web Interface </vt:lpstr>
      <vt:lpstr>Use SSH not Telnet</vt:lpstr>
      <vt:lpstr>Securing SNMP</vt:lpstr>
      <vt:lpstr>Secure STP Operation</vt:lpstr>
      <vt:lpstr>Trimming and Minimizing Use of CDP/LLDP</vt:lpstr>
      <vt:lpstr>Secure Unused Switch Ports</vt:lpstr>
      <vt:lpstr>PowerPoint Presentation</vt:lpstr>
      <vt:lpstr>Unauthorized Access by Rogue Devices</vt:lpstr>
      <vt:lpstr>Switch Vulnerabilities</vt:lpstr>
      <vt:lpstr>Layer 2 Attack Categories (1)</vt:lpstr>
      <vt:lpstr>Layer 2 Attack Categories (2)</vt:lpstr>
      <vt:lpstr>Layer 2 Attack Categories (3)</vt:lpstr>
      <vt:lpstr>PowerPoint Presentation</vt:lpstr>
      <vt:lpstr>Understanding MAC Layer Attacks</vt:lpstr>
      <vt:lpstr>Understanding MAC Layer Attacks</vt:lpstr>
      <vt:lpstr>Protecting against MAC Layer Attacks</vt:lpstr>
      <vt:lpstr>Port Security</vt:lpstr>
      <vt:lpstr>Port Security </vt:lpstr>
      <vt:lpstr>Port Security Process</vt:lpstr>
      <vt:lpstr>Configuring Port Security</vt:lpstr>
      <vt:lpstr>Port Security Example</vt:lpstr>
      <vt:lpstr>Verifying Port Security </vt:lpstr>
      <vt:lpstr>Verifying Port Security</vt:lpstr>
      <vt:lpstr>Configuring Port Security with Sticky MAC Addresses</vt:lpstr>
      <vt:lpstr>Port Error Conditions</vt:lpstr>
      <vt:lpstr>Err-Disabled Automatic Recovery</vt:lpstr>
      <vt:lpstr>Port Access Lists</vt:lpstr>
      <vt:lpstr>Port Access Lists</vt:lpstr>
      <vt:lpstr>Port ACL - Syntax</vt:lpstr>
      <vt:lpstr>PowerPoint Presentation</vt:lpstr>
      <vt:lpstr>Storm Control</vt:lpstr>
      <vt:lpstr>Storm Control</vt:lpstr>
      <vt:lpstr>Storm Control Configuration</vt:lpstr>
      <vt:lpstr>Storm Control Configuration Example</vt:lpstr>
      <vt:lpstr>Mitigating Spoofing Attacks</vt:lpstr>
      <vt:lpstr>Catalyst Integrated Security Features</vt:lpstr>
      <vt:lpstr>DHCP Spoofing Attack</vt:lpstr>
      <vt:lpstr>DHCP Snooping</vt:lpstr>
      <vt:lpstr>DHCP Snooping</vt:lpstr>
      <vt:lpstr>Configuring DHCP Snooping</vt:lpstr>
      <vt:lpstr>DHCP Snooping Configuration Example</vt:lpstr>
      <vt:lpstr>DHCP Snooping – Relay Requests</vt:lpstr>
      <vt:lpstr>Verifying the DHCP Snooping Configuration</vt:lpstr>
      <vt:lpstr>DHCP Snooping Command Review</vt:lpstr>
      <vt:lpstr>IP Source Guard</vt:lpstr>
      <vt:lpstr>IP Source Guard</vt:lpstr>
      <vt:lpstr>IPSG Configuration</vt:lpstr>
      <vt:lpstr>ARP Spoofing</vt:lpstr>
      <vt:lpstr>ARP Spoofing Attack</vt:lpstr>
      <vt:lpstr>Dynamic ARP Inspection (DAI)</vt:lpstr>
      <vt:lpstr>DAI Recommended Configuration</vt:lpstr>
      <vt:lpstr>DAI Configuration</vt:lpstr>
      <vt:lpstr>DAI Configuration Example</vt:lpstr>
      <vt:lpstr>PowerPoint Presentation</vt:lpstr>
      <vt:lpstr>VLAN Hopping</vt:lpstr>
      <vt:lpstr>VLAN Hopping – Switch Spoofing (1)</vt:lpstr>
      <vt:lpstr>VLAN Hopping – Switch Spoofing (2)</vt:lpstr>
      <vt:lpstr>Mitigating Switch Spoofing</vt:lpstr>
      <vt:lpstr>VLAN Hopping – Double Tagging</vt:lpstr>
      <vt:lpstr>VLAN Hopping – Double Tagging</vt:lpstr>
      <vt:lpstr>Mitigating VLAN Hopping Attack (double tagging)</vt:lpstr>
      <vt:lpstr>Catalyst Multilayer Switch ACL Types</vt:lpstr>
      <vt:lpstr>VLAN Access Lists</vt:lpstr>
      <vt:lpstr>VACL Interaction with ACLs and PACLs</vt:lpstr>
      <vt:lpstr>Configuring VACL’s</vt:lpstr>
      <vt:lpstr>Configuring VACL’s Example</vt:lpstr>
      <vt:lpstr>PowerPoint Presentation</vt:lpstr>
      <vt:lpstr>Motivation for Private VLANs</vt:lpstr>
      <vt:lpstr>Private VLANs</vt:lpstr>
      <vt:lpstr>Private VLANs</vt:lpstr>
      <vt:lpstr>Private VLANs</vt:lpstr>
      <vt:lpstr>Private VLANs</vt:lpstr>
      <vt:lpstr>Private VLANs</vt:lpstr>
      <vt:lpstr>Configuring pVLANs: Creating the pVLANs</vt:lpstr>
      <vt:lpstr>Private VLANs</vt:lpstr>
      <vt:lpstr>Configuring pVLANs: Port Association</vt:lpstr>
      <vt:lpstr>Configuring pVLANs - Review</vt:lpstr>
      <vt:lpstr>PowerPoint Presentation</vt:lpstr>
      <vt:lpstr>Configuring pVLANs - Steps</vt:lpstr>
      <vt:lpstr>Configuring pVLANs - Commands</vt:lpstr>
      <vt:lpstr>Verifying pVLAN Configuration</vt:lpstr>
      <vt:lpstr>pVLAN Edge (Protected Port) Feature</vt:lpstr>
      <vt:lpstr>pVLAN Scenario 1: Single Switch</vt:lpstr>
      <vt:lpstr>pVLAN Configuration for Scenario 1</vt:lpstr>
      <vt:lpstr>pVLAN Scenario 2: Multiple Switches</vt:lpstr>
      <vt:lpstr>pVLAN Configuration for Scenario 2</vt:lpstr>
      <vt:lpstr>pVLAN Verification for Scenario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v5.0</dc:title>
  <dc:creator>Cisco Systems, Inc.</dc:creator>
  <cp:lastModifiedBy>Glyn Jones</cp:lastModifiedBy>
  <cp:revision>808</cp:revision>
  <dcterms:modified xsi:type="dcterms:W3CDTF">2018-10-03T23:19:06Z</dcterms:modified>
</cp:coreProperties>
</file>