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7"/>
  </p:notesMasterIdLst>
  <p:sldIdLst>
    <p:sldId id="256" r:id="rId2"/>
    <p:sldId id="257" r:id="rId3"/>
    <p:sldId id="314" r:id="rId4"/>
    <p:sldId id="262" r:id="rId5"/>
    <p:sldId id="258" r:id="rId6"/>
    <p:sldId id="261" r:id="rId7"/>
    <p:sldId id="263" r:id="rId8"/>
    <p:sldId id="265" r:id="rId9"/>
    <p:sldId id="266" r:id="rId10"/>
    <p:sldId id="315" r:id="rId11"/>
    <p:sldId id="316" r:id="rId12"/>
    <p:sldId id="267" r:id="rId13"/>
    <p:sldId id="317" r:id="rId14"/>
    <p:sldId id="312" r:id="rId15"/>
    <p:sldId id="311" r:id="rId16"/>
    <p:sldId id="269" r:id="rId17"/>
    <p:sldId id="268" r:id="rId18"/>
    <p:sldId id="270" r:id="rId19"/>
    <p:sldId id="324" r:id="rId20"/>
    <p:sldId id="325" r:id="rId21"/>
    <p:sldId id="326" r:id="rId22"/>
    <p:sldId id="271" r:id="rId23"/>
    <p:sldId id="272" r:id="rId24"/>
    <p:sldId id="274" r:id="rId25"/>
    <p:sldId id="275" r:id="rId26"/>
    <p:sldId id="319" r:id="rId27"/>
    <p:sldId id="322" r:id="rId28"/>
    <p:sldId id="323" r:id="rId29"/>
    <p:sldId id="277" r:id="rId30"/>
    <p:sldId id="276" r:id="rId31"/>
    <p:sldId id="278" r:id="rId32"/>
    <p:sldId id="279" r:id="rId33"/>
    <p:sldId id="280" r:id="rId34"/>
    <p:sldId id="281" r:id="rId35"/>
    <p:sldId id="282" r:id="rId36"/>
    <p:sldId id="327" r:id="rId37"/>
    <p:sldId id="328" r:id="rId38"/>
    <p:sldId id="329" r:id="rId39"/>
    <p:sldId id="299" r:id="rId40"/>
    <p:sldId id="283" r:id="rId41"/>
    <p:sldId id="290" r:id="rId42"/>
    <p:sldId id="291" r:id="rId43"/>
    <p:sldId id="284" r:id="rId44"/>
    <p:sldId id="294" r:id="rId45"/>
    <p:sldId id="296" r:id="rId46"/>
    <p:sldId id="298" r:id="rId47"/>
    <p:sldId id="297" r:id="rId48"/>
    <p:sldId id="300" r:id="rId49"/>
    <p:sldId id="301" r:id="rId50"/>
    <p:sldId id="302" r:id="rId51"/>
    <p:sldId id="330" r:id="rId52"/>
    <p:sldId id="331" r:id="rId53"/>
    <p:sldId id="321" r:id="rId54"/>
    <p:sldId id="320" r:id="rId55"/>
    <p:sldId id="310"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5" autoAdjust="0"/>
    <p:restoredTop sz="99096" autoAdjust="0"/>
  </p:normalViewPr>
  <p:slideViewPr>
    <p:cSldViewPr>
      <p:cViewPr varScale="1">
        <p:scale>
          <a:sx n="90" d="100"/>
          <a:sy n="90" d="100"/>
        </p:scale>
        <p:origin x="78"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4/3/2019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4136B15E-CDED-4792-A7F6-8C67D6EB53E6}" type="slidenum">
              <a:rPr lang="el-GR" smtClean="0"/>
              <a:pPr>
                <a:defRPr/>
              </a:pPr>
              <a:t>12</a:t>
            </a:fld>
            <a:endParaRPr lang="el-GR"/>
          </a:p>
        </p:txBody>
      </p:sp>
    </p:spTree>
    <p:extLst>
      <p:ext uri="{BB962C8B-B14F-4D97-AF65-F5344CB8AC3E}">
        <p14:creationId xmlns:p14="http://schemas.microsoft.com/office/powerpoint/2010/main" val="1343941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Adjacency (rewrite) information and statistics are maintained by specialized components. </a:t>
            </a:r>
          </a:p>
          <a:p>
            <a:pPr>
              <a:buNone/>
            </a:pPr>
            <a:r>
              <a:rPr lang="en-US" dirty="0" smtClean="0"/>
              <a:t>CEF maintains one-to-one CEF-to-adjacency mappings for accurate statistics tracking.</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48</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latin typeface="Arial" charset="0"/>
                <a:cs typeface="+mn-cs"/>
              </a:rPr>
              <a:t>Not all packets can be processed in the hardware. When traffic cannot be processed in the hardware, it must receive software processing by the Layer 3 engine. This traffic does not receive the benefit of expedited hardware-based forwarding. A number of different packet types might force the Layer 3 engine to process them.</a:t>
            </a:r>
          </a:p>
          <a:p>
            <a:pPr>
              <a:buNone/>
            </a:pPr>
            <a:endParaRPr lang="en-US" dirty="0" smtClean="0">
              <a:latin typeface="Arial" charset="0"/>
              <a:cs typeface="+mn-cs"/>
            </a:endParaRPr>
          </a:p>
          <a:p>
            <a:pPr>
              <a:buNone/>
            </a:pPr>
            <a:r>
              <a:rPr lang="en-US" dirty="0" smtClean="0">
                <a:latin typeface="Arial" charset="0"/>
                <a:cs typeface="+mn-cs"/>
              </a:rPr>
              <a:t>Some Cisco switches actually use different hardware to control the different planes. For example, the Cisco Catalyst 6500 is a modular switch that uses the Multilayer Switch Feature Card (MSFC) for control-plane operations, and the supervisor Policy Feature Card (</a:t>
            </a:r>
            <a:r>
              <a:rPr lang="en-US" dirty="0" err="1" smtClean="0">
                <a:latin typeface="Arial" charset="0"/>
                <a:cs typeface="+mn-cs"/>
              </a:rPr>
              <a:t>PFC</a:t>
            </a:r>
            <a:r>
              <a:rPr lang="en-US" dirty="0" smtClean="0">
                <a:latin typeface="Arial" charset="0"/>
                <a:cs typeface="+mn-cs"/>
              </a:rPr>
              <a:t>) for the data-plane operations.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lnSpc>
                <a:spcPct val="120000"/>
              </a:lnSpc>
              <a:buNone/>
            </a:pPr>
            <a:r>
              <a:rPr lang="en-US" kern="1200" baseline="0" dirty="0" smtClean="0">
                <a:solidFill>
                  <a:schemeClr val="tx1"/>
                </a:solidFill>
                <a:latin typeface="Arial" charset="0"/>
                <a:ea typeface="+mn-ea"/>
                <a:cs typeface="+mn-cs"/>
              </a:rPr>
              <a:t>CEF does support load sharing (equal-cost or unequal-cost). However, CEF does not support all the load-sharing features found in software-based CEF. With the current version of software on a Catalyst 6500 switch, a single FIB entry may have up to six adjacencies for load sharing per destination. To achieve evenly distributed load balancing across multiple interfaces, CEF selects a particular adjacency based on the hash (mathematical equivalent) of the following packet characteristics:</a:t>
            </a:r>
          </a:p>
          <a:p>
            <a:pPr lvl="1">
              <a:lnSpc>
                <a:spcPct val="120000"/>
              </a:lnSpc>
            </a:pPr>
            <a:r>
              <a:rPr lang="en-US" kern="1200" baseline="0" dirty="0" smtClean="0">
                <a:solidFill>
                  <a:schemeClr val="tx1"/>
                </a:solidFill>
                <a:latin typeface="Arial" charset="0"/>
                <a:ea typeface="+mn-ea"/>
                <a:cs typeface="+mn-cs"/>
              </a:rPr>
              <a:t>Source IP address</a:t>
            </a:r>
          </a:p>
          <a:p>
            <a:pPr lvl="1">
              <a:lnSpc>
                <a:spcPct val="120000"/>
              </a:lnSpc>
            </a:pPr>
            <a:r>
              <a:rPr lang="en-US" kern="1200" baseline="0" dirty="0" smtClean="0">
                <a:solidFill>
                  <a:schemeClr val="tx1"/>
                </a:solidFill>
                <a:latin typeface="Arial" charset="0"/>
                <a:ea typeface="+mn-ea"/>
                <a:cs typeface="+mn-cs"/>
              </a:rPr>
              <a:t>Destination IP address</a:t>
            </a:r>
          </a:p>
          <a:p>
            <a:pPr lvl="1">
              <a:lnSpc>
                <a:spcPct val="120000"/>
              </a:lnSpc>
            </a:pPr>
            <a:r>
              <a:rPr lang="en-US" kern="1200" baseline="0" dirty="0" smtClean="0">
                <a:solidFill>
                  <a:schemeClr val="tx1"/>
                </a:solidFill>
                <a:latin typeface="Arial" charset="0"/>
                <a:ea typeface="+mn-ea"/>
                <a:cs typeface="+mn-cs"/>
              </a:rPr>
              <a:t>Source and destination IP Layer 4 ports</a:t>
            </a:r>
          </a:p>
          <a:p>
            <a:pPr>
              <a:lnSpc>
                <a:spcPct val="120000"/>
              </a:lnSpc>
              <a:buNone/>
            </a:pPr>
            <a:endParaRPr lang="en-US" kern="1200" baseline="0" dirty="0" smtClean="0">
              <a:solidFill>
                <a:schemeClr val="tx1"/>
              </a:solidFill>
              <a:latin typeface="Arial" charset="0"/>
              <a:ea typeface="+mn-ea"/>
              <a:cs typeface="+mn-cs"/>
            </a:endParaRPr>
          </a:p>
          <a:p>
            <a:pPr>
              <a:lnSpc>
                <a:spcPct val="120000"/>
              </a:lnSpc>
              <a:buNone/>
            </a:pPr>
            <a:r>
              <a:rPr lang="en-US" kern="1200" baseline="0" dirty="0" smtClean="0">
                <a:solidFill>
                  <a:schemeClr val="tx1"/>
                </a:solidFill>
                <a:latin typeface="Arial" charset="0"/>
                <a:ea typeface="+mn-ea"/>
                <a:cs typeface="+mn-cs"/>
              </a:rPr>
              <a:t>In addition, parallel paths can exist and enable CEF to perform load balancing. Per destination load balancing enables the Layer 3 switch to use multiple paths to achieve load sharing for packets going to different destinations. Packets for a given source-destination host pair are guaranteed to take the same path, even if multiple paths are available. This ensures that packets for a given host pair arrive in order. Per-destination load balancing is enabled by default when you allow CEF, and it is the load balancing method of choice for most situations. However, this is also a potential limitation of CEF. Because CEF by default would always select the same path for a given host pair, in a topology with multiple Layer 3 paths between a given host pair, where packet-based load balancing would normally occur across the multiple paths, CEF “polarizes” the traffic by using only one path for a given host pair, thus effectively negating the load balancing benefit of the multiple paths for that particular host pair. Because per-destination load balancing depends on the statistical distribution of traffic, load sharing becomes more effective as the number of source-destination pairs increases. Thus, in an environment where there is a broad distribution of traffic among host pairs, CEF polarization is of minimal concern. However, in an environment where data flow between a small number of host pairs creates a disproportionate percentage of the packets traversing the network, CEF polarization can become a serious problem. CEF load balancing can be “tuned,” so a network engineer who anticipates a problem with CEF polarization would want to ensure that such tuning was performed within the enterprise network. The default load-sharing method and hashing algorithms vary slightly per Catalyst switch family. Consult the product documentation for specifics about load-sharing support on each Catalyst switch.</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53</a:t>
            </a:fld>
            <a:endParaRPr lang="en-US" dirty="0"/>
          </a:p>
        </p:txBody>
      </p:sp>
    </p:spTree>
    <p:extLst>
      <p:ext uri="{BB962C8B-B14F-4D97-AF65-F5344CB8AC3E}">
        <p14:creationId xmlns:p14="http://schemas.microsoft.com/office/powerpoint/2010/main" val="371156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55</a:t>
            </a:fld>
            <a:endParaRPr lang="en-US" sz="80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extLst>
      <p:ext uri="{BB962C8B-B14F-4D97-AF65-F5344CB8AC3E}">
        <p14:creationId xmlns:p14="http://schemas.microsoft.com/office/powerpoint/2010/main" val="234478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Recalling basic networking: A switch collision domain is only port to port because each switch port and its associated end device is its own collision domain. Because there is no contention on the media, all hosts can operate in full-duplex mode, which means that they can receive and transmit data at the same time. </a:t>
            </a:r>
          </a:p>
          <a:p>
            <a:r>
              <a:rPr lang="en-US" dirty="0" smtClean="0"/>
              <a:t>The concept of half duplex is legacy and applies only to hubs and older 10/100-Mbps switches, because 1 </a:t>
            </a:r>
            <a:r>
              <a:rPr lang="en-US" dirty="0" err="1" smtClean="0"/>
              <a:t>Gbps</a:t>
            </a:r>
            <a:r>
              <a:rPr lang="en-US" dirty="0" smtClean="0"/>
              <a:t> operates by </a:t>
            </a:r>
            <a:r>
              <a:rPr lang="pt-PT" dirty="0" err="1" smtClean="0"/>
              <a:t>default</a:t>
            </a:r>
            <a:r>
              <a:rPr lang="pt-PT" dirty="0" smtClean="0"/>
              <a:t> </a:t>
            </a:r>
            <a:r>
              <a:rPr lang="pt-PT" dirty="0" err="1" smtClean="0"/>
              <a:t>at</a:t>
            </a:r>
            <a:r>
              <a:rPr lang="pt-PT" dirty="0" smtClean="0"/>
              <a:t> </a:t>
            </a:r>
            <a:r>
              <a:rPr lang="pt-PT" dirty="0" err="1" smtClean="0"/>
              <a:t>full</a:t>
            </a:r>
            <a:r>
              <a:rPr lang="pt-PT" dirty="0" smtClean="0"/>
              <a:t> duplex.</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extLst>
      <p:ext uri="{BB962C8B-B14F-4D97-AF65-F5344CB8AC3E}">
        <p14:creationId xmlns:p14="http://schemas.microsoft.com/office/powerpoint/2010/main" val="414730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latin typeface="Arial" charset="0"/>
                <a:cs typeface="+mn-cs"/>
              </a:rPr>
              <a:t>The switch obtains the information needed for the frame rewriting process from internal tables such as CAM and TCAM tables. Some of these tables are cached in ASICs or RAM. These tables are covered in the following subsections.</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latin typeface="Arial" charset="0"/>
                <a:cs typeface="+mn-cs"/>
              </a:rPr>
              <a:t>For route caching to function, the destination MAC address of an incoming frame must be that of a switch interface with Layer 3 capability, either an SVI or routed interface. </a:t>
            </a:r>
          </a:p>
          <a:p>
            <a:pPr>
              <a:buNone/>
            </a:pPr>
            <a:endParaRPr lang="en-US" dirty="0" smtClean="0">
              <a:latin typeface="Arial" charset="0"/>
              <a:cs typeface="+mn-cs"/>
            </a:endParaRPr>
          </a:p>
          <a:p>
            <a:pPr>
              <a:buNone/>
            </a:pPr>
            <a:r>
              <a:rPr lang="en-US" dirty="0" smtClean="0">
                <a:latin typeface="Arial" charset="0"/>
                <a:cs typeface="+mn-cs"/>
              </a:rPr>
              <a:t>The first packet in a stream is switched in software by the route processor because no cache entry exists yet for the new flow. The forwarding decision that is made by the route processor is then programmed into a cache table (the hardware forwarding table), and all subsequent packets in the flow are switched in the hardware. Entries are only created in the hardware-forwarding table as the switch sees new traffic flows and will time out after they have been unused for a period of time. </a:t>
            </a:r>
          </a:p>
          <a:p>
            <a:pPr>
              <a:buNone/>
            </a:pPr>
            <a:endParaRPr lang="en-US" dirty="0" smtClean="0">
              <a:latin typeface="Arial" charset="0"/>
              <a:cs typeface="+mn-cs"/>
            </a:endParaRPr>
          </a:p>
          <a:p>
            <a:pPr>
              <a:buNone/>
            </a:pPr>
            <a:r>
              <a:rPr lang="en-US" dirty="0" smtClean="0">
                <a:latin typeface="Arial" charset="0"/>
                <a:cs typeface="+mn-cs"/>
              </a:rPr>
              <a:t>As shown in the figure, when the host sends its first packet the traffic goes through the router processor and then the route processor fills up the cache. Because entries are created only in the hardware cache as flows are seen by the switch, route caching always forwards at least one packet in a flow using software, which is “slow” by comparison to CEF-based forwarding in which the routing table are already loaded in hardware.</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latin typeface="Arial" charset="0"/>
                <a:cs typeface="+mn-cs"/>
              </a:rPr>
              <a:t>Layer 3 switching using topology-based switching is even faster than route caching. CEF uses information in the routing table to populate a route cache (known as a Forwarding Information Base [FIB]) without traffic flows being necessary to initiate the caching process. Because this hardware FIB exists regardless of traffic flow, assuming a destination address has a route in the routing table, all packets that are part of a flow, even the first, will be forwarded by the hardware, as shown in the figure. Because of this increased performance, topology-based switching is currently the predominate method of switching versus route caching.</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userDrawn="1"/>
        </p:nvSpPr>
        <p:spPr bwMode="auto">
          <a:xfrm>
            <a:off x="8772943" y="6623051"/>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359016227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00794077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78080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smtClean="0"/>
              <a:t>Click to edit Master text styles</a:t>
            </a:r>
          </a:p>
        </p:txBody>
      </p:sp>
      <p:sp>
        <p:nvSpPr>
          <p:cNvPr id="6"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21822787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ChangeArrowheads="1"/>
          </p:cNvSpPr>
          <p:nvPr userDrawn="1"/>
        </p:nvSpPr>
        <p:spPr bwMode="auto">
          <a:xfrm>
            <a:off x="8604448" y="6616616"/>
            <a:ext cx="368175" cy="236812"/>
          </a:xfrm>
          <a:prstGeom prst="rect">
            <a:avLst/>
          </a:prstGeom>
          <a:noFill/>
          <a:ln w="9525" algn="ctr">
            <a:noFill/>
            <a:miter lim="800000"/>
            <a:headEnd/>
            <a:tailEnd/>
          </a:ln>
          <a:effectLst/>
        </p:spPr>
        <p:txBody>
          <a:bodyPr wrap="squar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263448219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462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Rectangle 6"/>
          <p:cNvSpPr>
            <a:spLocks noChangeArrowheads="1"/>
          </p:cNvSpPr>
          <p:nvPr userDrawn="1"/>
        </p:nvSpPr>
        <p:spPr bwMode="auto">
          <a:xfrm>
            <a:off x="8640413" y="6624363"/>
            <a:ext cx="396083" cy="236812"/>
          </a:xfrm>
          <a:prstGeom prst="rect">
            <a:avLst/>
          </a:prstGeom>
          <a:noFill/>
          <a:ln w="9525" algn="ctr">
            <a:noFill/>
            <a:miter lim="800000"/>
            <a:headEnd/>
            <a:tailEnd/>
          </a:ln>
          <a:effectLst/>
        </p:spPr>
        <p:txBody>
          <a:bodyPr wrap="squar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334469401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7"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492161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smtClean="0"/>
              <a:t>Click to edit Master title style</a:t>
            </a:r>
            <a:endParaRPr lang="el-GR" dirty="0"/>
          </a:p>
        </p:txBody>
      </p:sp>
      <p:sp>
        <p:nvSpPr>
          <p:cNvPr id="3"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209611711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11958393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275097429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19025850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42815668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7083425" y="6484522"/>
            <a:ext cx="2057400" cy="365125"/>
          </a:xfrm>
          <a:prstGeom prst="rect">
            <a:avLst/>
          </a:prstGeom>
        </p:spPr>
        <p:txBody>
          <a:bodyPr vert="horz" lIns="91440" tIns="45720" rIns="91440" bIns="45720" rtlCol="0" anchor="ctr"/>
          <a:lstStyle>
            <a:lvl1pPr algn="r">
              <a:defRPr sz="1200">
                <a:solidFill>
                  <a:schemeClr val="accent2"/>
                </a:solidFill>
              </a:defRPr>
            </a:lvl1pPr>
          </a:lstStyle>
          <a:p>
            <a:fld id="{EE804383-215A-4677-90CC-A008064F43C1}" type="slidenum">
              <a:rPr lang="en-AU" smtClean="0"/>
              <a:pPr/>
              <a:t>‹#›</a:t>
            </a:fld>
            <a:endParaRPr lang="en-AU" dirty="0"/>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02" TargetMode="External"/><Relationship Id="rId2" Type="http://schemas.openxmlformats.org/officeDocument/2006/relationships/hyperlink" Target="https://learning.oreilly.com/library/view/implementing-cisco-ip/9780133965827/app01.html#ch02ans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04" TargetMode="External"/><Relationship Id="rId2" Type="http://schemas.openxmlformats.org/officeDocument/2006/relationships/hyperlink" Target="https://learning.oreilly.com/library/view/implementing-cisco-ip/9780133965827/app01.html#ch02ans03"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08" TargetMode="External"/><Relationship Id="rId2" Type="http://schemas.openxmlformats.org/officeDocument/2006/relationships/hyperlink" Target="https://learning.oreilly.com/library/view/implementing-cisco-ip/9780133965827/app01.html#ch02ans07"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12" TargetMode="External"/><Relationship Id="rId2" Type="http://schemas.openxmlformats.org/officeDocument/2006/relationships/hyperlink" Target="https://learning.oreilly.com/library/view/implementing-cisco-ip/9780133965827/app01.html#ch02ans11"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14" TargetMode="External"/><Relationship Id="rId2" Type="http://schemas.openxmlformats.org/officeDocument/2006/relationships/hyperlink" Target="https://learning.oreilly.com/library/view/implementing-cisco-ip/9780133965827/app01.html#ch02ans13"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16" TargetMode="External"/><Relationship Id="rId2" Type="http://schemas.openxmlformats.org/officeDocument/2006/relationships/hyperlink" Target="https://learning.oreilly.com/library/view/implementing-cisco-ip/9780133965827/app01.html#ch02ans15"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7.jpeg"/></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19" TargetMode="External"/><Relationship Id="rId2" Type="http://schemas.openxmlformats.org/officeDocument/2006/relationships/hyperlink" Target="https://learning.oreilly.com/library/view/implementing-cisco-ip/9780133965827/app01.html#ch02ans18"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learning.oreilly.com/library/view/implementing-cisco-ip/9780133965827/app01.html#ch02ans22" TargetMode="External"/><Relationship Id="rId2" Type="http://schemas.openxmlformats.org/officeDocument/2006/relationships/hyperlink" Target="https://learning.oreilly.com/library/view/implementing-cisco-ip/9780133965827/app01.html#ch02ans21" TargetMode="Externa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5"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251520" y="989013"/>
            <a:ext cx="3993133" cy="3960812"/>
          </a:xfrm>
        </p:spPr>
        <p:txBody>
          <a:bodyPr rIns="88048" anchor="ctr"/>
          <a:lstStyle/>
          <a:p>
            <a:pPr marL="42863" eaLnBrk="1" hangingPunct="1">
              <a:defRPr/>
            </a:pPr>
            <a:r>
              <a:rPr lang="en-US" altLang="el-GR" sz="3200" dirty="0" smtClean="0">
                <a:solidFill>
                  <a:schemeClr val="tx1"/>
                </a:solidFill>
                <a:latin typeface="Calibri" panose="020F0502020204030204" pitchFamily="34" charset="0"/>
                <a:ea typeface="Calibri" panose="020F0502020204030204" pitchFamily="34" charset="0"/>
              </a:rPr>
              <a:t>Chapter </a:t>
            </a:r>
            <a:r>
              <a:rPr lang="en-US" altLang="el-GR" sz="3200" dirty="0">
                <a:solidFill>
                  <a:schemeClr val="tx1"/>
                </a:solidFill>
                <a:latin typeface="Calibri" panose="020F0502020204030204" pitchFamily="34" charset="0"/>
                <a:ea typeface="Calibri" panose="020F0502020204030204" pitchFamily="34" charset="0"/>
              </a:rPr>
              <a:t>2: </a:t>
            </a:r>
            <a:r>
              <a:rPr lang="en-US" altLang="el-GR" sz="3200" dirty="0" smtClean="0">
                <a:solidFill>
                  <a:schemeClr val="tx1"/>
                </a:solidFill>
                <a:latin typeface="Calibri" panose="020F0502020204030204" pitchFamily="34" charset="0"/>
                <a:ea typeface="Calibri" panose="020F0502020204030204" pitchFamily="34" charset="0"/>
              </a:rPr>
              <a:t>Network Design Fundamentals</a:t>
            </a:r>
            <a:r>
              <a:rPr lang="en-US" altLang="el-GR" sz="3200" dirty="0">
                <a:solidFill>
                  <a:schemeClr val="tx1"/>
                </a:solidFill>
                <a:latin typeface="Calibri" panose="020F0502020204030204" pitchFamily="34" charset="0"/>
                <a:ea typeface="Calibri" panose="020F0502020204030204" pitchFamily="34" charset="0"/>
              </a:rPr>
              <a:t/>
            </a:r>
            <a:br>
              <a:rPr lang="en-US" altLang="el-GR" sz="3200" dirty="0">
                <a:solidFill>
                  <a:schemeClr val="tx1"/>
                </a:solidFill>
                <a:latin typeface="Calibri" panose="020F0502020204030204" pitchFamily="34" charset="0"/>
                <a:ea typeface="Calibri" panose="020F0502020204030204" pitchFamily="34" charset="0"/>
              </a:rPr>
            </a:br>
            <a:endParaRPr lang="en-US" sz="3200" b="0" dirty="0" smtClean="0">
              <a:solidFill>
                <a:schemeClr val="tx1"/>
              </a:solidFill>
              <a:ea typeface="ヒラギノ角ゴ ProN W3" charset="0"/>
              <a:cs typeface="ヒラギノ角ゴ ProN W3" charset="0"/>
            </a:endParaRPr>
          </a:p>
        </p:txBody>
      </p:sp>
      <p:sp>
        <p:nvSpPr>
          <p:cNvPr id="6150" name="Rectangle 5"/>
          <p:cNvSpPr>
            <a:spLocks noGrp="1" noChangeArrowheads="1"/>
          </p:cNvSpPr>
          <p:nvPr>
            <p:ph idx="1"/>
          </p:nvPr>
        </p:nvSpPr>
        <p:spPr>
          <a:xfrm>
            <a:off x="0" y="4953000"/>
            <a:ext cx="9036496" cy="1572344"/>
          </a:xfrm>
        </p:spPr>
        <p:txBody>
          <a:bodyPr rIns="88048"/>
          <a:lstStyle/>
          <a:p>
            <a:pPr marL="42863" indent="0" algn="ctr" eaLnBrk="1" hangingPunct="1">
              <a:lnSpc>
                <a:spcPct val="90000"/>
              </a:lnSpc>
              <a:buNone/>
            </a:pPr>
            <a:r>
              <a:rPr lang="en-US" sz="2400" dirty="0" smtClean="0"/>
              <a:t>CCNP </a:t>
            </a:r>
            <a:r>
              <a:rPr lang="en-US" sz="2400" dirty="0"/>
              <a:t>SWITCH </a:t>
            </a:r>
            <a:r>
              <a:rPr lang="en-US" sz="2400" dirty="0" smtClean="0"/>
              <a:t>v7.1</a:t>
            </a:r>
            <a:r>
              <a:rPr lang="en-US" sz="2400" dirty="0"/>
              <a:t>: Implementing Cisco IP Switched Networks</a:t>
            </a:r>
          </a:p>
          <a:p>
            <a:pPr marL="42863" indent="0" algn="ctr" eaLnBrk="1" hangingPunct="1">
              <a:lnSpc>
                <a:spcPct val="90000"/>
              </a:lnSpc>
              <a:buNone/>
            </a:pPr>
            <a:endParaRPr lang="en-US" altLang="el-GR" sz="2400" b="1" dirty="0" smtClean="0">
              <a:solidFill>
                <a:srgbClr val="1A1A1A"/>
              </a:solidFill>
              <a:latin typeface="Calibri" panose="020F0502020204030204" pitchFamily="34" charset="0"/>
              <a:ea typeface="Calibri" panose="020F0502020204030204" pitchFamily="34" charset="0"/>
            </a:endParaRPr>
          </a:p>
        </p:txBody>
      </p:sp>
      <p:pic>
        <p:nvPicPr>
          <p:cNvPr id="7"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PT" dirty="0">
                <a:solidFill>
                  <a:schemeClr val="accent5">
                    <a:lumMod val="75000"/>
                  </a:schemeClr>
                </a:solidFill>
              </a:rPr>
              <a:t>Access Layer Capabilities</a:t>
            </a:r>
            <a:endParaRPr lang="en-AU" dirty="0">
              <a:solidFill>
                <a:schemeClr val="accent5">
                  <a:lumMod val="75000"/>
                </a:schemeClr>
              </a:solidFill>
            </a:endParaRPr>
          </a:p>
        </p:txBody>
      </p:sp>
      <p:sp>
        <p:nvSpPr>
          <p:cNvPr id="5" name="Content Placeholder 4"/>
          <p:cNvSpPr>
            <a:spLocks noGrp="1"/>
          </p:cNvSpPr>
          <p:nvPr>
            <p:ph idx="1"/>
          </p:nvPr>
        </p:nvSpPr>
        <p:spPr>
          <a:xfrm>
            <a:off x="251520" y="1196752"/>
            <a:ext cx="8784976" cy="5661249"/>
          </a:xfrm>
        </p:spPr>
        <p:txBody>
          <a:bodyPr>
            <a:normAutofit lnSpcReduction="10000"/>
          </a:bodyPr>
          <a:lstStyle/>
          <a:p>
            <a:r>
              <a:rPr lang="en-US" sz="2000" b="1" dirty="0">
                <a:solidFill>
                  <a:schemeClr val="accent5">
                    <a:lumMod val="50000"/>
                  </a:schemeClr>
                </a:solidFill>
              </a:rPr>
              <a:t>High availability</a:t>
            </a:r>
          </a:p>
          <a:p>
            <a:pPr lvl="1"/>
            <a:r>
              <a:rPr lang="en-US" sz="2000" dirty="0"/>
              <a:t>The access layer supports high availability via default gateway redundancy using dual connections from access switches to redundant distribution layer switches when there is no routing in the access layer. This mechanism behind default gateway redundancy is referred to as </a:t>
            </a:r>
            <a:r>
              <a:rPr lang="en-US" sz="2000" i="1" u="sng" dirty="0"/>
              <a:t>first-hop redundancy protocol </a:t>
            </a:r>
            <a:r>
              <a:rPr lang="en-US" sz="2000" u="sng" dirty="0"/>
              <a:t>(FHRP). </a:t>
            </a:r>
          </a:p>
          <a:p>
            <a:r>
              <a:rPr lang="en-US" sz="2000" b="1" dirty="0">
                <a:solidFill>
                  <a:schemeClr val="accent5">
                    <a:lumMod val="50000"/>
                  </a:schemeClr>
                </a:solidFill>
              </a:rPr>
              <a:t>Convergence</a:t>
            </a:r>
          </a:p>
          <a:p>
            <a:pPr lvl="1"/>
            <a:r>
              <a:rPr lang="en-US" sz="2000" dirty="0"/>
              <a:t>The access layer generally supports inline Power over Ethernet (</a:t>
            </a:r>
            <a:r>
              <a:rPr lang="en-US" sz="2000" dirty="0" err="1"/>
              <a:t>PoE</a:t>
            </a:r>
            <a:r>
              <a:rPr lang="en-US" sz="2000" dirty="0"/>
              <a:t>) for IP telephony, thin clients, and wireless access points (APs). </a:t>
            </a:r>
          </a:p>
          <a:p>
            <a:pPr lvl="1"/>
            <a:r>
              <a:rPr lang="en-US" sz="2000" dirty="0"/>
              <a:t>In addition, the access layers allow support for converged features that enable optimal software configuration of IP phones and wireless APs, as well</a:t>
            </a:r>
            <a:r>
              <a:rPr lang="en-US" dirty="0"/>
              <a:t>.</a:t>
            </a:r>
          </a:p>
          <a:p>
            <a:r>
              <a:rPr lang="en-US" sz="2000" b="1" dirty="0">
                <a:solidFill>
                  <a:schemeClr val="accent5">
                    <a:lumMod val="50000"/>
                  </a:schemeClr>
                </a:solidFill>
              </a:rPr>
              <a:t>Security</a:t>
            </a:r>
          </a:p>
          <a:p>
            <a:pPr lvl="1"/>
            <a:r>
              <a:rPr lang="en-US" sz="2000" dirty="0"/>
              <a:t>The access layer also provides services for additional security against unauthorized access to the network by using tools such as port security, quality of </a:t>
            </a:r>
            <a:r>
              <a:rPr lang="pt-PT" sz="2000" dirty="0"/>
              <a:t>service (QoS), Dynamic Host Configuration Protocol (DHCP) snooping, dynamic </a:t>
            </a:r>
            <a:r>
              <a:rPr lang="en-US" sz="2000" dirty="0"/>
              <a:t>ARP inspection (DAI), and IP Source Guard.</a:t>
            </a:r>
            <a:endParaRPr lang="pt-PT" sz="2000" dirty="0"/>
          </a:p>
          <a:p>
            <a:endParaRPr lang="en-AU" dirty="0"/>
          </a:p>
        </p:txBody>
      </p:sp>
    </p:spTree>
    <p:extLst>
      <p:ext uri="{BB962C8B-B14F-4D97-AF65-F5344CB8AC3E}">
        <p14:creationId xmlns:p14="http://schemas.microsoft.com/office/powerpoint/2010/main" val="9795192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Distribution Layer</a:t>
            </a:r>
            <a:endParaRPr lang="en-AU" dirty="0"/>
          </a:p>
        </p:txBody>
      </p:sp>
      <p:sp>
        <p:nvSpPr>
          <p:cNvPr id="5" name="Content Placeholder 4"/>
          <p:cNvSpPr>
            <a:spLocks noGrp="1"/>
          </p:cNvSpPr>
          <p:nvPr>
            <p:ph idx="1"/>
          </p:nvPr>
        </p:nvSpPr>
        <p:spPr>
          <a:xfrm>
            <a:off x="652171" y="3353523"/>
            <a:ext cx="7940675" cy="3212977"/>
          </a:xfrm>
        </p:spPr>
        <p:txBody>
          <a:bodyPr/>
          <a:lstStyle/>
          <a:p>
            <a:r>
              <a:rPr lang="en-US" sz="2000" dirty="0" smtClean="0"/>
              <a:t>Has </a:t>
            </a:r>
            <a:r>
              <a:rPr lang="en-US" sz="2000" dirty="0"/>
              <a:t>a unique role in which it acts as a services and control boundary between the access layer and the core.</a:t>
            </a:r>
          </a:p>
          <a:p>
            <a:r>
              <a:rPr lang="en-US" sz="2000" dirty="0"/>
              <a:t>Availability, fast path recovery, load balancing, and </a:t>
            </a:r>
            <a:r>
              <a:rPr lang="en-US" sz="2000" dirty="0" err="1"/>
              <a:t>QoS</a:t>
            </a:r>
            <a:r>
              <a:rPr lang="en-US" sz="2000" dirty="0"/>
              <a:t> are all important considerations at the distribution layer. </a:t>
            </a:r>
          </a:p>
          <a:p>
            <a:r>
              <a:rPr lang="en-US" sz="2000" dirty="0"/>
              <a:t>Generally, high availability is provided through Layer 3 redundant paths from the distribution layer to the core, and either Layer 2 or Layer 3 redundant paths from the access layer to the distribution layer. </a:t>
            </a:r>
          </a:p>
          <a:p>
            <a:endParaRPr lang="en-AU" sz="2400" dirty="0"/>
          </a:p>
        </p:txBody>
      </p:sp>
      <p:grpSp>
        <p:nvGrpSpPr>
          <p:cNvPr id="6" name="Group 3"/>
          <p:cNvGrpSpPr>
            <a:grpSpLocks noGrp="1" noUngrp="1" noChangeAspect="1"/>
          </p:cNvGrpSpPr>
          <p:nvPr/>
        </p:nvGrpSpPr>
        <p:grpSpPr bwMode="auto">
          <a:xfrm>
            <a:off x="1043608" y="1272939"/>
            <a:ext cx="6943982" cy="2223890"/>
            <a:chOff x="685800" y="2289175"/>
            <a:chExt cx="7772400" cy="2660650"/>
          </a:xfrm>
        </p:grpSpPr>
        <p:pic>
          <p:nvPicPr>
            <p:cNvPr id="7" name="Picture 1" descr="Figure 2-4 Distribution Laye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289175"/>
              <a:ext cx="77724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606925"/>
              <a:ext cx="7772400" cy="342900"/>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81763485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5">
                    <a:lumMod val="75000"/>
                  </a:schemeClr>
                </a:solidFill>
              </a:rPr>
              <a:t>Distribution Layer</a:t>
            </a:r>
            <a:endParaRPr lang="en-AU" dirty="0">
              <a:solidFill>
                <a:schemeClr val="accent5">
                  <a:lumMod val="75000"/>
                </a:schemeClr>
              </a:solidFill>
            </a:endParaRPr>
          </a:p>
        </p:txBody>
      </p:sp>
      <p:sp>
        <p:nvSpPr>
          <p:cNvPr id="4" name="Content Placeholder 3"/>
          <p:cNvSpPr>
            <a:spLocks noGrp="1"/>
          </p:cNvSpPr>
          <p:nvPr>
            <p:ph idx="1"/>
          </p:nvPr>
        </p:nvSpPr>
        <p:spPr>
          <a:xfrm>
            <a:off x="323528" y="1116731"/>
            <a:ext cx="8312105" cy="5589241"/>
          </a:xfrm>
        </p:spPr>
        <p:txBody>
          <a:bodyPr/>
          <a:lstStyle/>
          <a:p>
            <a:r>
              <a:rPr lang="en-US" sz="2000" dirty="0"/>
              <a:t>With a Layer 2 design in the access layer, the distribution layer generally serves as a routing boundary between the access and core layer by terminating VLANs. </a:t>
            </a:r>
          </a:p>
          <a:p>
            <a:r>
              <a:rPr lang="en-US" sz="2000" dirty="0"/>
              <a:t>The distribution layer may perform tasks such as controlled routing decision making and filtering to implement policy-based connectivity, security, and </a:t>
            </a:r>
            <a:r>
              <a:rPr lang="en-US" sz="2000" dirty="0" err="1"/>
              <a:t>QoS</a:t>
            </a:r>
            <a:r>
              <a:rPr lang="en-US" sz="2000" dirty="0"/>
              <a:t>. </a:t>
            </a:r>
          </a:p>
          <a:p>
            <a:r>
              <a:rPr lang="en-US" sz="2000" dirty="0"/>
              <a:t>These features allow for tighter control of traffic through the campus network.</a:t>
            </a:r>
          </a:p>
          <a:p>
            <a:r>
              <a:rPr lang="en-US" sz="2000" dirty="0"/>
              <a:t>To improve routing protocol performance further, the distribution layer is generally designed to summarize routes from the access layer. </a:t>
            </a:r>
          </a:p>
          <a:p>
            <a:r>
              <a:rPr lang="en-US" sz="2000" dirty="0"/>
              <a:t>In addition, the distribution layer optionally provides default gateway redundancy by using a first-hop routing protocol (FHRP) such as HSRP, GLBP, or VRRP. </a:t>
            </a:r>
          </a:p>
          <a:p>
            <a:endParaRPr lang="en-AU" sz="2000" dirty="0"/>
          </a:p>
        </p:txBody>
      </p:sp>
    </p:spTree>
    <p:extLst>
      <p:ext uri="{BB962C8B-B14F-4D97-AF65-F5344CB8AC3E}">
        <p14:creationId xmlns:p14="http://schemas.microsoft.com/office/powerpoint/2010/main" val="29139131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Distribution Layer Functions</a:t>
            </a:r>
            <a:endParaRPr lang="en-AU" dirty="0"/>
          </a:p>
        </p:txBody>
      </p:sp>
      <p:sp>
        <p:nvSpPr>
          <p:cNvPr id="5" name="Content Placeholder 4"/>
          <p:cNvSpPr>
            <a:spLocks noGrp="1"/>
          </p:cNvSpPr>
          <p:nvPr>
            <p:ph idx="1"/>
          </p:nvPr>
        </p:nvSpPr>
        <p:spPr>
          <a:xfrm>
            <a:off x="323528" y="1196752"/>
            <a:ext cx="8272785" cy="5661249"/>
          </a:xfrm>
        </p:spPr>
        <p:txBody>
          <a:bodyPr/>
          <a:lstStyle/>
          <a:p>
            <a:r>
              <a:rPr lang="en-US" sz="2000" dirty="0"/>
              <a:t>Provides high availability and equal-cost load sharing by interconnecting the core and access layer via at least dual paths</a:t>
            </a:r>
          </a:p>
          <a:p>
            <a:r>
              <a:rPr lang="en-US" sz="2000" dirty="0"/>
              <a:t>Generally terminates a Layer 2 domain of a VLAN</a:t>
            </a:r>
          </a:p>
          <a:p>
            <a:r>
              <a:rPr lang="en-US" sz="2000" dirty="0"/>
              <a:t>Routes traffic from terminated VLANs to other VLANs and to the core</a:t>
            </a:r>
          </a:p>
          <a:p>
            <a:r>
              <a:rPr lang="pt-PT" sz="2000" dirty="0"/>
              <a:t>Summarizes access layer routes</a:t>
            </a:r>
          </a:p>
          <a:p>
            <a:r>
              <a:rPr lang="en-US" sz="2000" dirty="0"/>
              <a:t>Implements policy-based connectivity such as traffic filtering, </a:t>
            </a:r>
            <a:r>
              <a:rPr lang="en-US" sz="2000" dirty="0" err="1"/>
              <a:t>QoS</a:t>
            </a:r>
            <a:r>
              <a:rPr lang="en-US" sz="2000" dirty="0"/>
              <a:t>, and security</a:t>
            </a:r>
          </a:p>
          <a:p>
            <a:r>
              <a:rPr lang="pt-PT" sz="2000" dirty="0"/>
              <a:t>Provides for an FHRP</a:t>
            </a:r>
          </a:p>
          <a:p>
            <a:endParaRPr lang="en-AU" dirty="0"/>
          </a:p>
        </p:txBody>
      </p:sp>
    </p:spTree>
    <p:extLst>
      <p:ext uri="{BB962C8B-B14F-4D97-AF65-F5344CB8AC3E}">
        <p14:creationId xmlns:p14="http://schemas.microsoft.com/office/powerpoint/2010/main" val="24620032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PT" dirty="0">
                <a:solidFill>
                  <a:schemeClr val="accent5">
                    <a:lumMod val="75000"/>
                  </a:schemeClr>
                </a:solidFill>
              </a:rPr>
              <a:t>Core Layer (Backbone)</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From a design point-of-view, the campus core is in some ways the simplest yet most critical part of the campus. </a:t>
            </a:r>
          </a:p>
          <a:p>
            <a:r>
              <a:rPr lang="en-US" dirty="0"/>
              <a:t>It provides a limited set of services and is designed to be highly available and requires 100 percent uptime. </a:t>
            </a:r>
          </a:p>
          <a:p>
            <a:r>
              <a:rPr lang="en-US" dirty="0"/>
              <a:t>In large enterprises, the core of the network must operate as a nonstop, always-available service. </a:t>
            </a:r>
          </a:p>
          <a:p>
            <a:endParaRPr lang="en-AU" dirty="0"/>
          </a:p>
        </p:txBody>
      </p:sp>
      <p:grpSp>
        <p:nvGrpSpPr>
          <p:cNvPr id="6" name="Group 3"/>
          <p:cNvGrpSpPr>
            <a:grpSpLocks noGrp="1" noUngrp="1" noChangeAspect="1"/>
          </p:cNvGrpSpPr>
          <p:nvPr/>
        </p:nvGrpSpPr>
        <p:grpSpPr bwMode="auto">
          <a:xfrm>
            <a:off x="1961679" y="3138589"/>
            <a:ext cx="5328592" cy="3791420"/>
            <a:chOff x="685800" y="1698625"/>
            <a:chExt cx="7772400" cy="3841750"/>
          </a:xfrm>
        </p:grpSpPr>
        <p:pic>
          <p:nvPicPr>
            <p:cNvPr id="7" name="Picture 1" descr="Figure 2-5 Core Laye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698625"/>
              <a:ext cx="7772400" cy="346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197475"/>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425517228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Core Layer (Backbone)</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a:t>The key design objectives for the campus core are based on providing the appropriate level of redundancy to allow for near-immediate data-flow recovery in the event of the failure of any component (switch, supervisor, line card, or fiber interconnect, power, and so on). </a:t>
            </a:r>
          </a:p>
          <a:p>
            <a:r>
              <a:rPr lang="en-US" sz="2000" dirty="0"/>
              <a:t>The network design must also permit the occasional, but necessary, hardware and software upgrade or change to be made without disrupting any network applications. </a:t>
            </a:r>
          </a:p>
          <a:p>
            <a:r>
              <a:rPr lang="en-US" sz="2000" dirty="0"/>
              <a:t>The core of the network should not implement any complex policy services, nor should it have any directly attached user or server connections. </a:t>
            </a:r>
          </a:p>
          <a:p>
            <a:r>
              <a:rPr lang="en-US" sz="2000" dirty="0"/>
              <a:t>The core should also have the minimal control plane configuration that is combined with highly available devices that are configured with the correct amount of physical redundancy to provide for this nonstop service capability.</a:t>
            </a:r>
            <a:endParaRPr lang="pt-PT" sz="2000" dirty="0"/>
          </a:p>
          <a:p>
            <a:pPr marL="4762" indent="0">
              <a:buNone/>
            </a:pPr>
            <a:endParaRPr lang="en-AU" dirty="0"/>
          </a:p>
        </p:txBody>
      </p:sp>
    </p:spTree>
    <p:extLst>
      <p:ext uri="{BB962C8B-B14F-4D97-AF65-F5344CB8AC3E}">
        <p14:creationId xmlns:p14="http://schemas.microsoft.com/office/powerpoint/2010/main" val="350877084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962" y="35461"/>
            <a:ext cx="8145462" cy="1124743"/>
          </a:xfrm>
        </p:spPr>
        <p:txBody>
          <a:bodyPr/>
          <a:lstStyle/>
          <a:p>
            <a:r>
              <a:rPr lang="en-US" dirty="0" smtClean="0">
                <a:solidFill>
                  <a:schemeClr val="accent5">
                    <a:lumMod val="75000"/>
                  </a:schemeClr>
                </a:solidFill>
              </a:rPr>
              <a:t>Core Layer – Large Campus Network</a:t>
            </a:r>
            <a:endParaRPr lang="en-AU" dirty="0">
              <a:solidFill>
                <a:schemeClr val="accent5">
                  <a:lumMod val="75000"/>
                </a:schemeClr>
              </a:solidFill>
            </a:endParaRPr>
          </a:p>
        </p:txBody>
      </p:sp>
      <p:grpSp>
        <p:nvGrpSpPr>
          <p:cNvPr id="3" name="Group 3"/>
          <p:cNvGrpSpPr>
            <a:grpSpLocks noGrp="1" noUngrp="1" noChangeAspect="1"/>
          </p:cNvGrpSpPr>
          <p:nvPr/>
        </p:nvGrpSpPr>
        <p:grpSpPr bwMode="auto">
          <a:xfrm>
            <a:off x="251520" y="1225689"/>
            <a:ext cx="5040560" cy="5495080"/>
            <a:chOff x="1577975" y="685800"/>
            <a:chExt cx="5988050" cy="5867400"/>
          </a:xfrm>
        </p:grpSpPr>
        <p:pic>
          <p:nvPicPr>
            <p:cNvPr id="4" name="Picture 1" descr="Figure 2-6 Large Campus Network"/>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77975" y="685800"/>
              <a:ext cx="59880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577975" y="6210964"/>
              <a:ext cx="5988050"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
        <p:nvSpPr>
          <p:cNvPr id="6" name="Rectangle 5"/>
          <p:cNvSpPr/>
          <p:nvPr/>
        </p:nvSpPr>
        <p:spPr>
          <a:xfrm>
            <a:off x="5148064" y="1225689"/>
            <a:ext cx="3923928" cy="5324535"/>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2"/>
                </a:solidFill>
                <a:latin typeface="+mn-lt"/>
              </a:rPr>
              <a:t>From an enterprise architecture point-of-view, the campus core is the backbone that binds together all the elements of the campus architecture to include the WAN, the data center, and so on. </a:t>
            </a:r>
            <a:endParaRPr lang="en-US" sz="2000" dirty="0" smtClean="0">
              <a:solidFill>
                <a:schemeClr val="tx2"/>
              </a:solidFill>
              <a:latin typeface="+mn-lt"/>
            </a:endParaRPr>
          </a:p>
          <a:p>
            <a:pPr marL="342900" indent="-342900">
              <a:buFont typeface="Arial" panose="020B0604020202020204" pitchFamily="34" charset="0"/>
              <a:buChar char="•"/>
            </a:pPr>
            <a:r>
              <a:rPr lang="en-US" sz="2000" dirty="0" smtClean="0">
                <a:solidFill>
                  <a:schemeClr val="tx2"/>
                </a:solidFill>
                <a:latin typeface="+mn-lt"/>
              </a:rPr>
              <a:t>In </a:t>
            </a:r>
            <a:r>
              <a:rPr lang="en-US" sz="2000" dirty="0">
                <a:solidFill>
                  <a:schemeClr val="tx2"/>
                </a:solidFill>
                <a:latin typeface="+mn-lt"/>
              </a:rPr>
              <a:t>other words, the core layer is the part of the network that provides for connectivity between end devices, computing, and data storage services that are located within the data center, in addition to other areas and services within the network.</a:t>
            </a:r>
            <a:endParaRPr lang="pt-PT" sz="2000" dirty="0">
              <a:solidFill>
                <a:schemeClr val="tx2"/>
              </a:solidFill>
              <a:latin typeface="+mn-lt"/>
            </a:endParaRPr>
          </a:p>
        </p:txBody>
      </p:sp>
    </p:spTree>
    <p:extLst>
      <p:ext uri="{BB962C8B-B14F-4D97-AF65-F5344CB8AC3E}">
        <p14:creationId xmlns:p14="http://schemas.microsoft.com/office/powerpoint/2010/main" val="4558020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5">
                    <a:lumMod val="75000"/>
                  </a:schemeClr>
                </a:solidFill>
              </a:rPr>
              <a:t>Core Layer Functions</a:t>
            </a:r>
            <a:endParaRPr lang="en-AU" dirty="0">
              <a:solidFill>
                <a:schemeClr val="accent5">
                  <a:lumMod val="75000"/>
                </a:schemeClr>
              </a:solidFill>
            </a:endParaRPr>
          </a:p>
        </p:txBody>
      </p:sp>
      <p:sp>
        <p:nvSpPr>
          <p:cNvPr id="4" name="Content Placeholder 3"/>
          <p:cNvSpPr>
            <a:spLocks noGrp="1"/>
          </p:cNvSpPr>
          <p:nvPr>
            <p:ph idx="1"/>
          </p:nvPr>
        </p:nvSpPr>
        <p:spPr>
          <a:xfrm>
            <a:off x="563934" y="1196752"/>
            <a:ext cx="7798891" cy="4536504"/>
          </a:xfrm>
        </p:spPr>
        <p:txBody>
          <a:bodyPr/>
          <a:lstStyle/>
          <a:p>
            <a:r>
              <a:rPr lang="en-US" sz="2000" dirty="0" smtClean="0"/>
              <a:t>Aggregates the campus networks and provides interconnectivity to the data center, the WAN, and other remote networks</a:t>
            </a:r>
          </a:p>
          <a:p>
            <a:r>
              <a:rPr lang="en-US" sz="2000" dirty="0" smtClean="0"/>
              <a:t>Requires high availability, resiliency, and the ability to make software and hardware upgrades without interruption</a:t>
            </a:r>
          </a:p>
          <a:p>
            <a:r>
              <a:rPr lang="en-US" sz="2000" dirty="0" smtClean="0"/>
              <a:t>Designed without direct connectivity to servers, PCs, access points, and so on</a:t>
            </a:r>
          </a:p>
        </p:txBody>
      </p:sp>
      <p:sp>
        <p:nvSpPr>
          <p:cNvPr id="11" name="Content Placeholder 3"/>
          <p:cNvSpPr txBox="1">
            <a:spLocks/>
          </p:cNvSpPr>
          <p:nvPr/>
        </p:nvSpPr>
        <p:spPr bwMode="auto">
          <a:xfrm>
            <a:off x="611560" y="3501008"/>
            <a:ext cx="7488832" cy="2448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Calibri Light" panose="020F0302020204030204" pitchFamily="34" charset="0"/>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Calibri Light" panose="020F0302020204030204" pitchFamily="34" charset="0"/>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Calibri Light" panose="020F0302020204030204" pitchFamily="34" charset="0"/>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pPr marL="285750" indent="-285750">
              <a:buFont typeface="Arial" panose="020B0604020202020204" pitchFamily="34" charset="0"/>
              <a:buChar char="•"/>
            </a:pPr>
            <a:r>
              <a:rPr lang="en-US" sz="2000" dirty="0">
                <a:solidFill>
                  <a:schemeClr val="tx2"/>
                </a:solidFill>
              </a:rPr>
              <a:t>Requires core routing capability</a:t>
            </a:r>
          </a:p>
          <a:p>
            <a:pPr marL="285750" indent="-285750">
              <a:buFont typeface="Arial" panose="020B0604020202020204" pitchFamily="34" charset="0"/>
              <a:buChar char="•"/>
            </a:pPr>
            <a:r>
              <a:rPr lang="en-US" sz="2000" dirty="0">
                <a:solidFill>
                  <a:schemeClr val="tx2"/>
                </a:solidFill>
              </a:rPr>
              <a:t>Architected for future growth and scalability</a:t>
            </a:r>
          </a:p>
          <a:p>
            <a:r>
              <a:rPr lang="en-US" sz="2000" dirty="0">
                <a:solidFill>
                  <a:schemeClr val="tx2"/>
                </a:solidFill>
              </a:rPr>
              <a:t>Leverages Cisco platforms that support  </a:t>
            </a:r>
            <a:r>
              <a:rPr lang="en-US" sz="2000" dirty="0" smtClean="0">
                <a:solidFill>
                  <a:schemeClr val="tx2"/>
                </a:solidFill>
              </a:rPr>
              <a:t>hardware redundancy such as the Catalyst 4500 and Catalyst 6800</a:t>
            </a:r>
            <a:endParaRPr lang="en-AU" sz="2000" dirty="0">
              <a:solidFill>
                <a:schemeClr val="tx2"/>
              </a:solidFill>
            </a:endParaRPr>
          </a:p>
          <a:p>
            <a:endParaRPr lang="en-US" kern="0" dirty="0" smtClean="0"/>
          </a:p>
        </p:txBody>
      </p:sp>
    </p:spTree>
    <p:extLst>
      <p:ext uri="{BB962C8B-B14F-4D97-AF65-F5344CB8AC3E}">
        <p14:creationId xmlns:p14="http://schemas.microsoft.com/office/powerpoint/2010/main" val="36891824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477572" cy="1124743"/>
          </a:xfrm>
        </p:spPr>
        <p:txBody>
          <a:bodyPr/>
          <a:lstStyle/>
          <a:p>
            <a:r>
              <a:rPr lang="en-US" sz="2400" dirty="0" smtClean="0">
                <a:solidFill>
                  <a:schemeClr val="accent5">
                    <a:lumMod val="75000"/>
                  </a:schemeClr>
                </a:solidFill>
              </a:rPr>
              <a:t>Core Layer Interconnecting with the Enterprise Network</a:t>
            </a:r>
            <a:endParaRPr lang="en-AU" sz="2400" dirty="0">
              <a:solidFill>
                <a:schemeClr val="accent5">
                  <a:lumMod val="75000"/>
                </a:schemeClr>
              </a:solidFill>
            </a:endParaRPr>
          </a:p>
        </p:txBody>
      </p:sp>
      <p:grpSp>
        <p:nvGrpSpPr>
          <p:cNvPr id="3" name="Group 3"/>
          <p:cNvGrpSpPr>
            <a:grpSpLocks noGrp="1" noUngrp="1" noChangeAspect="1"/>
          </p:cNvGrpSpPr>
          <p:nvPr/>
        </p:nvGrpSpPr>
        <p:grpSpPr bwMode="auto">
          <a:xfrm>
            <a:off x="539552" y="1484784"/>
            <a:ext cx="8136904" cy="4803775"/>
            <a:chOff x="685800" y="950913"/>
            <a:chExt cx="7772400" cy="5337175"/>
          </a:xfrm>
        </p:grpSpPr>
        <p:pic>
          <p:nvPicPr>
            <p:cNvPr id="4" name="Picture 1" descr="Figure 2-7 Core Layer Interconnecting with the Enterprise Network"/>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950913"/>
              <a:ext cx="777240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5800" y="5945916"/>
              <a:ext cx="7772400" cy="342172"/>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6597696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a:hlinkClick r:id="rId2"/>
              </a:rPr>
              <a:t>1</a:t>
            </a:r>
            <a:r>
              <a:rPr lang="en-AU" b="1" dirty="0"/>
              <a:t>.</a:t>
            </a:r>
            <a:r>
              <a:rPr lang="en-AU" dirty="0"/>
              <a:t> Which of the following statements is true about campus networks?</a:t>
            </a:r>
          </a:p>
          <a:p>
            <a:pPr marL="4762" indent="0">
              <a:buNone/>
            </a:pPr>
            <a:r>
              <a:rPr lang="en-AU" b="1" dirty="0"/>
              <a:t>a.</a:t>
            </a:r>
            <a:r>
              <a:rPr lang="en-AU" dirty="0"/>
              <a:t> The campus network describes the interconnections of servers in a data </a:t>
            </a:r>
            <a:r>
              <a:rPr lang="en-AU" dirty="0" err="1"/>
              <a:t>center</a:t>
            </a:r>
            <a:r>
              <a:rPr lang="en-AU" dirty="0"/>
              <a:t>.</a:t>
            </a:r>
          </a:p>
          <a:p>
            <a:pPr marL="4762" indent="0">
              <a:buNone/>
            </a:pPr>
            <a:r>
              <a:rPr lang="en-AU" b="1" dirty="0"/>
              <a:t>b.</a:t>
            </a:r>
            <a:r>
              <a:rPr lang="en-AU" dirty="0"/>
              <a:t> The campus network describes the WAN interconnectivity between two remote sites and head office.</a:t>
            </a:r>
          </a:p>
          <a:p>
            <a:pPr marL="4762" indent="0">
              <a:buNone/>
            </a:pPr>
            <a:r>
              <a:rPr lang="en-AU" b="1" dirty="0"/>
              <a:t>c.</a:t>
            </a:r>
            <a:r>
              <a:rPr lang="en-AU" dirty="0"/>
              <a:t> The campus network describes the network devices that interconnect end users to applications such as e-mail, the intranet, or the Internet over wire or wireless connections.</a:t>
            </a:r>
          </a:p>
          <a:p>
            <a:pPr marL="4762" indent="0">
              <a:buNone/>
            </a:pPr>
            <a:r>
              <a:rPr lang="en-AU" b="1" dirty="0">
                <a:hlinkClick r:id="rId3"/>
              </a:rPr>
              <a:t>2</a:t>
            </a:r>
            <a:r>
              <a:rPr lang="en-AU" b="1" dirty="0"/>
              <a:t>.</a:t>
            </a:r>
            <a:r>
              <a:rPr lang="en-AU" dirty="0"/>
              <a:t> Which of the following is a disadvantage to using flat Layer 2 networks?</a:t>
            </a:r>
          </a:p>
          <a:p>
            <a:pPr marL="4762" indent="0">
              <a:buNone/>
            </a:pPr>
            <a:r>
              <a:rPr lang="en-AU" b="1" dirty="0"/>
              <a:t>a.</a:t>
            </a:r>
            <a:r>
              <a:rPr lang="en-AU" dirty="0"/>
              <a:t> Broadcast packets are flooded to every device in the network.</a:t>
            </a:r>
          </a:p>
          <a:p>
            <a:pPr marL="4762" indent="0">
              <a:buNone/>
            </a:pPr>
            <a:r>
              <a:rPr lang="en-AU" b="1" dirty="0"/>
              <a:t>b.</a:t>
            </a:r>
            <a:r>
              <a:rPr lang="en-AU" dirty="0"/>
              <a:t> No IP boundary to administer IP-based access control.</a:t>
            </a:r>
          </a:p>
          <a:p>
            <a:pPr marL="4762" indent="0">
              <a:buNone/>
            </a:pPr>
            <a:r>
              <a:rPr lang="en-AU" b="1" dirty="0"/>
              <a:t>c.</a:t>
            </a:r>
            <a:r>
              <a:rPr lang="en-AU" dirty="0"/>
              <a:t> A host flooding traffic onto the network effects every device.</a:t>
            </a:r>
          </a:p>
          <a:p>
            <a:pPr marL="4762" indent="0">
              <a:buNone/>
            </a:pPr>
            <a:r>
              <a:rPr lang="en-AU" b="1" dirty="0"/>
              <a:t>d.</a:t>
            </a:r>
            <a:r>
              <a:rPr lang="en-AU" dirty="0"/>
              <a:t> Scalability is limited.</a:t>
            </a:r>
          </a:p>
          <a:p>
            <a:pPr marL="4762" indent="0">
              <a:buNone/>
            </a:pPr>
            <a:r>
              <a:rPr lang="en-AU" b="1" dirty="0"/>
              <a:t>e.</a:t>
            </a:r>
            <a:r>
              <a:rPr lang="en-AU" dirty="0"/>
              <a:t> All the above</a:t>
            </a:r>
          </a:p>
          <a:p>
            <a:endParaRPr lang="en-AU" dirty="0"/>
          </a:p>
        </p:txBody>
      </p:sp>
    </p:spTree>
    <p:extLst>
      <p:ext uri="{BB962C8B-B14F-4D97-AF65-F5344CB8AC3E}">
        <p14:creationId xmlns:p14="http://schemas.microsoft.com/office/powerpoint/2010/main" val="33089163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title"/>
          </p:nvPr>
        </p:nvSpPr>
        <p:spPr>
          <a:xfrm>
            <a:off x="655638" y="1"/>
            <a:ext cx="8145462" cy="1196751"/>
          </a:xfrm>
        </p:spPr>
        <p:txBody>
          <a:bodyPr rIns="88048"/>
          <a:lstStyle/>
          <a:p>
            <a:pPr marL="42863" eaLnBrk="1" hangingPunct="1"/>
            <a:r>
              <a:rPr lang="en-US" altLang="el-GR" dirty="0" smtClean="0">
                <a:solidFill>
                  <a:schemeClr val="accent5">
                    <a:lumMod val="75000"/>
                  </a:schemeClr>
                </a:solidFill>
                <a:latin typeface="+mn-lt"/>
                <a:ea typeface="Calibri" panose="020F0502020204030204" pitchFamily="34" charset="0"/>
              </a:rPr>
              <a:t>Chapter 2 Objectives</a:t>
            </a:r>
          </a:p>
        </p:txBody>
      </p:sp>
      <p:sp>
        <p:nvSpPr>
          <p:cNvPr id="2" name="Content Placeholder 1"/>
          <p:cNvSpPr>
            <a:spLocks noGrp="1"/>
          </p:cNvSpPr>
          <p:nvPr>
            <p:ph idx="1"/>
          </p:nvPr>
        </p:nvSpPr>
        <p:spPr/>
        <p:txBody>
          <a:bodyPr/>
          <a:lstStyle/>
          <a:p>
            <a:r>
              <a:rPr lang="en-US" sz="2400" dirty="0" smtClean="0"/>
              <a:t>Hierarchical Network Design</a:t>
            </a:r>
          </a:p>
          <a:p>
            <a:r>
              <a:rPr lang="en-US" sz="2400" dirty="0" smtClean="0"/>
              <a:t>The Cisco Enterprise Campus Architecture</a:t>
            </a:r>
          </a:p>
          <a:p>
            <a:r>
              <a:rPr lang="en-US" sz="2400" dirty="0" smtClean="0"/>
              <a:t>Comparing Layer 2 and Multilayer Switches</a:t>
            </a:r>
          </a:p>
          <a:p>
            <a:r>
              <a:rPr lang="en-US" sz="2400" dirty="0" smtClean="0"/>
              <a:t>Cisco Switching Methods</a:t>
            </a:r>
          </a:p>
          <a:p>
            <a:endParaRPr lang="el-GR"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Review Questions</a:t>
            </a:r>
            <a:endParaRPr lang="en-AU" dirty="0"/>
          </a:p>
        </p:txBody>
      </p:sp>
      <p:sp>
        <p:nvSpPr>
          <p:cNvPr id="6" name="Content Placeholder 5"/>
          <p:cNvSpPr>
            <a:spLocks noGrp="1"/>
          </p:cNvSpPr>
          <p:nvPr>
            <p:ph idx="1"/>
          </p:nvPr>
        </p:nvSpPr>
        <p:spPr/>
        <p:txBody>
          <a:bodyPr>
            <a:normAutofit fontScale="92500" lnSpcReduction="10000"/>
          </a:bodyPr>
          <a:lstStyle/>
          <a:p>
            <a:pPr marL="4762" indent="0">
              <a:buNone/>
            </a:pPr>
            <a:r>
              <a:rPr lang="en-AU" b="1" dirty="0">
                <a:hlinkClick r:id="rId2"/>
              </a:rPr>
              <a:t>3</a:t>
            </a:r>
            <a:r>
              <a:rPr lang="en-AU" b="1" dirty="0"/>
              <a:t>.</a:t>
            </a:r>
            <a:r>
              <a:rPr lang="en-AU" dirty="0"/>
              <a:t> Why are networks designed with layers?</a:t>
            </a:r>
          </a:p>
          <a:p>
            <a:pPr marL="4762" indent="0">
              <a:buNone/>
            </a:pPr>
            <a:r>
              <a:rPr lang="en-AU" b="1" dirty="0"/>
              <a:t>a.</a:t>
            </a:r>
            <a:r>
              <a:rPr lang="en-AU" dirty="0"/>
              <a:t> Allows focus within specific layers due to grouping, segmentation, and compartmentalization</a:t>
            </a:r>
          </a:p>
          <a:p>
            <a:pPr marL="4762" indent="0">
              <a:buNone/>
            </a:pPr>
            <a:r>
              <a:rPr lang="en-AU" b="1" dirty="0"/>
              <a:t>b.</a:t>
            </a:r>
            <a:r>
              <a:rPr lang="en-AU" dirty="0"/>
              <a:t> Simplification of network design</a:t>
            </a:r>
          </a:p>
          <a:p>
            <a:pPr marL="4762" indent="0">
              <a:buNone/>
            </a:pPr>
            <a:r>
              <a:rPr lang="en-AU" b="1" dirty="0"/>
              <a:t>c.</a:t>
            </a:r>
            <a:r>
              <a:rPr lang="en-AU" dirty="0"/>
              <a:t> Optimizes use of physical interconnects (links)</a:t>
            </a:r>
          </a:p>
          <a:p>
            <a:pPr marL="4762" indent="0">
              <a:buNone/>
            </a:pPr>
            <a:r>
              <a:rPr lang="en-AU" b="1" dirty="0"/>
              <a:t>d.</a:t>
            </a:r>
            <a:r>
              <a:rPr lang="en-AU" dirty="0"/>
              <a:t> Optimizes application of policies and access control</a:t>
            </a:r>
          </a:p>
          <a:p>
            <a:pPr marL="4762" indent="0">
              <a:buNone/>
            </a:pPr>
            <a:r>
              <a:rPr lang="en-AU" b="1" dirty="0"/>
              <a:t>e.</a:t>
            </a:r>
            <a:r>
              <a:rPr lang="en-AU" dirty="0"/>
              <a:t> Eases network management</a:t>
            </a:r>
          </a:p>
          <a:p>
            <a:pPr marL="4762" indent="0">
              <a:buNone/>
            </a:pPr>
            <a:r>
              <a:rPr lang="en-AU" b="1" dirty="0"/>
              <a:t>f.</a:t>
            </a:r>
            <a:r>
              <a:rPr lang="en-AU" dirty="0"/>
              <a:t> All of the above</a:t>
            </a:r>
          </a:p>
          <a:p>
            <a:pPr marL="4762" indent="0">
              <a:buNone/>
            </a:pPr>
            <a:r>
              <a:rPr lang="en-AU" b="1" dirty="0">
                <a:hlinkClick r:id="rId3"/>
              </a:rPr>
              <a:t>4</a:t>
            </a:r>
            <a:r>
              <a:rPr lang="en-AU" b="1" dirty="0"/>
              <a:t>.</a:t>
            </a:r>
            <a:r>
              <a:rPr lang="en-AU" dirty="0"/>
              <a:t> Identify the three layers of the hierarchical model for designing networks.</a:t>
            </a:r>
          </a:p>
          <a:p>
            <a:pPr marL="4762" indent="0">
              <a:buNone/>
            </a:pPr>
            <a:r>
              <a:rPr lang="en-AU" b="1" dirty="0"/>
              <a:t>a.</a:t>
            </a:r>
            <a:r>
              <a:rPr lang="en-AU" dirty="0"/>
              <a:t> Core</a:t>
            </a:r>
          </a:p>
          <a:p>
            <a:pPr marL="4762" indent="0">
              <a:buNone/>
            </a:pPr>
            <a:r>
              <a:rPr lang="en-AU" b="1" dirty="0"/>
              <a:t>b.</a:t>
            </a:r>
            <a:r>
              <a:rPr lang="en-AU" dirty="0"/>
              <a:t> Access</a:t>
            </a:r>
          </a:p>
          <a:p>
            <a:pPr marL="4762" indent="0">
              <a:buNone/>
            </a:pPr>
            <a:r>
              <a:rPr lang="en-AU" b="1" dirty="0"/>
              <a:t>c.</a:t>
            </a:r>
            <a:r>
              <a:rPr lang="en-AU" dirty="0"/>
              <a:t> Distribution</a:t>
            </a:r>
          </a:p>
          <a:p>
            <a:pPr marL="4762" indent="0">
              <a:buNone/>
            </a:pPr>
            <a:r>
              <a:rPr lang="en-AU" b="1" dirty="0"/>
              <a:t>d.</a:t>
            </a:r>
            <a:r>
              <a:rPr lang="en-AU" dirty="0"/>
              <a:t> Enterprise edge</a:t>
            </a:r>
          </a:p>
          <a:p>
            <a:pPr marL="4762" indent="0">
              <a:buNone/>
            </a:pPr>
            <a:r>
              <a:rPr lang="en-AU" b="1" dirty="0"/>
              <a:t>e.</a:t>
            </a:r>
            <a:r>
              <a:rPr lang="en-AU" dirty="0"/>
              <a:t> WAN</a:t>
            </a:r>
          </a:p>
          <a:p>
            <a:pPr marL="4762" indent="0">
              <a:buNone/>
            </a:pPr>
            <a:r>
              <a:rPr lang="en-AU" b="1" dirty="0"/>
              <a:t>f.</a:t>
            </a:r>
            <a:r>
              <a:rPr lang="en-AU" dirty="0"/>
              <a:t> Wireless</a:t>
            </a:r>
          </a:p>
          <a:p>
            <a:endParaRPr lang="en-AU" dirty="0"/>
          </a:p>
        </p:txBody>
      </p:sp>
    </p:spTree>
    <p:extLst>
      <p:ext uri="{BB962C8B-B14F-4D97-AF65-F5344CB8AC3E}">
        <p14:creationId xmlns:p14="http://schemas.microsoft.com/office/powerpoint/2010/main" val="322020109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5</a:t>
            </a:r>
            <a:r>
              <a:rPr lang="en-AU" b="1" dirty="0" smtClean="0"/>
              <a:t>.</a:t>
            </a:r>
            <a:r>
              <a:rPr lang="en-AU" dirty="0"/>
              <a:t> Match each layer to its definition.</a:t>
            </a:r>
          </a:p>
          <a:p>
            <a:pPr marL="4762" indent="0">
              <a:buNone/>
            </a:pPr>
            <a:r>
              <a:rPr lang="en-AU" b="1" dirty="0"/>
              <a:t>a.</a:t>
            </a:r>
            <a:r>
              <a:rPr lang="en-AU" dirty="0"/>
              <a:t> Core</a:t>
            </a:r>
          </a:p>
          <a:p>
            <a:pPr marL="4762" indent="0">
              <a:buNone/>
            </a:pPr>
            <a:r>
              <a:rPr lang="en-AU" b="1" dirty="0"/>
              <a:t>b.</a:t>
            </a:r>
            <a:r>
              <a:rPr lang="en-AU" dirty="0"/>
              <a:t> Distribution</a:t>
            </a:r>
          </a:p>
          <a:p>
            <a:pPr marL="4762" indent="0">
              <a:buNone/>
            </a:pPr>
            <a:r>
              <a:rPr lang="en-AU" b="1" dirty="0"/>
              <a:t>c.</a:t>
            </a:r>
            <a:r>
              <a:rPr lang="en-AU" dirty="0"/>
              <a:t> Access</a:t>
            </a:r>
          </a:p>
          <a:p>
            <a:pPr marL="4762" indent="0">
              <a:buNone/>
            </a:pPr>
            <a:r>
              <a:rPr lang="en-AU" b="1" dirty="0"/>
              <a:t>1.</a:t>
            </a:r>
            <a:r>
              <a:rPr lang="en-AU" dirty="0"/>
              <a:t> Connects PCs, wireless access points, and IP phones</a:t>
            </a:r>
          </a:p>
          <a:p>
            <a:pPr marL="4762" indent="0">
              <a:buNone/>
            </a:pPr>
            <a:r>
              <a:rPr lang="en-AU" b="1" dirty="0"/>
              <a:t>2.</a:t>
            </a:r>
            <a:r>
              <a:rPr lang="en-AU" dirty="0"/>
              <a:t> High-speed interconnectivity layer that generally supports routing capability</a:t>
            </a:r>
          </a:p>
          <a:p>
            <a:pPr marL="4762" indent="0">
              <a:buNone/>
            </a:pPr>
            <a:r>
              <a:rPr lang="en-AU" b="1" dirty="0"/>
              <a:t>3.</a:t>
            </a:r>
            <a:r>
              <a:rPr lang="en-AU" dirty="0"/>
              <a:t> Aggregates access layer switches and provides for policy control</a:t>
            </a:r>
          </a:p>
          <a:p>
            <a:pPr marL="4762" indent="0">
              <a:buNone/>
            </a:pPr>
            <a:r>
              <a:rPr lang="en-AU" b="1" dirty="0" smtClean="0">
                <a:hlinkClick r:id="rId3"/>
              </a:rPr>
              <a:t>6</a:t>
            </a:r>
            <a:r>
              <a:rPr lang="en-AU" b="1" dirty="0" smtClean="0"/>
              <a:t>.</a:t>
            </a:r>
            <a:r>
              <a:rPr lang="en-AU" dirty="0"/>
              <a:t> Which of the following are generally true about recommended core layer designs?</a:t>
            </a:r>
          </a:p>
          <a:p>
            <a:pPr marL="4762" indent="0">
              <a:buNone/>
            </a:pPr>
            <a:r>
              <a:rPr lang="en-AU" b="1" dirty="0"/>
              <a:t>a.</a:t>
            </a:r>
            <a:r>
              <a:rPr lang="en-AU" dirty="0"/>
              <a:t> Requires high-availability and resiliency</a:t>
            </a:r>
          </a:p>
          <a:p>
            <a:pPr marL="4762" indent="0">
              <a:buNone/>
            </a:pPr>
            <a:r>
              <a:rPr lang="en-AU" b="1" dirty="0"/>
              <a:t>b.</a:t>
            </a:r>
            <a:r>
              <a:rPr lang="en-AU" dirty="0"/>
              <a:t> Connects critical application servers directly for optimal latency and bandwidth</a:t>
            </a:r>
          </a:p>
          <a:p>
            <a:pPr marL="4762" indent="0">
              <a:buNone/>
            </a:pPr>
            <a:r>
              <a:rPr lang="en-AU" b="1" dirty="0"/>
              <a:t>c.</a:t>
            </a:r>
            <a:r>
              <a:rPr lang="en-AU" dirty="0"/>
              <a:t> Leverages fixed form factor switches in large enterprises</a:t>
            </a:r>
          </a:p>
          <a:p>
            <a:endParaRPr lang="en-AU" dirty="0"/>
          </a:p>
        </p:txBody>
      </p:sp>
    </p:spTree>
    <p:extLst>
      <p:ext uri="{BB962C8B-B14F-4D97-AF65-F5344CB8AC3E}">
        <p14:creationId xmlns:p14="http://schemas.microsoft.com/office/powerpoint/2010/main" val="128200149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5">
                    <a:lumMod val="75000"/>
                  </a:schemeClr>
                </a:solidFill>
              </a:rPr>
              <a:t>Layer 3 in the Access Layer</a:t>
            </a:r>
            <a:endParaRPr lang="en-AU" dirty="0">
              <a:solidFill>
                <a:schemeClr val="accent5">
                  <a:lumMod val="75000"/>
                </a:schemeClr>
              </a:solidFill>
            </a:endParaRPr>
          </a:p>
        </p:txBody>
      </p:sp>
      <p:sp>
        <p:nvSpPr>
          <p:cNvPr id="4" name="Content Placeholder 3"/>
          <p:cNvSpPr>
            <a:spLocks noGrp="1"/>
          </p:cNvSpPr>
          <p:nvPr>
            <p:ph idx="1"/>
          </p:nvPr>
        </p:nvSpPr>
        <p:spPr>
          <a:xfrm>
            <a:off x="-108520" y="1196752"/>
            <a:ext cx="8909620" cy="5661249"/>
          </a:xfrm>
        </p:spPr>
        <p:txBody>
          <a:bodyPr/>
          <a:lstStyle/>
          <a:p>
            <a:r>
              <a:rPr lang="en-US" b="1" dirty="0">
                <a:solidFill>
                  <a:schemeClr val="accent5">
                    <a:lumMod val="50000"/>
                  </a:schemeClr>
                </a:solidFill>
              </a:rPr>
              <a:t>Benefits</a:t>
            </a:r>
          </a:p>
          <a:p>
            <a:pPr lvl="1"/>
            <a:r>
              <a:rPr lang="en-US" dirty="0"/>
              <a:t>Using a design that leverages Layer 3 switching to the access layer VLANs scales better than Layer 2 switching designs because VLANs get terminated on the access layer devices.</a:t>
            </a:r>
          </a:p>
          <a:p>
            <a:pPr lvl="1"/>
            <a:r>
              <a:rPr lang="en-US" dirty="0" smtClean="0"/>
              <a:t>The </a:t>
            </a:r>
            <a:r>
              <a:rPr lang="en-US" dirty="0"/>
              <a:t>links between the distribution and access layer switches are routed links; all access and distribution devices would participate in the routing scheme.</a:t>
            </a:r>
          </a:p>
          <a:p>
            <a:pPr lvl="1"/>
            <a:r>
              <a:rPr lang="en-US" dirty="0"/>
              <a:t>The Layer 2-only access design is a traditional, slightly cheaper solution, but it suffers from optimal use of links between access and distribution due to spanning tree</a:t>
            </a:r>
          </a:p>
          <a:p>
            <a:r>
              <a:rPr lang="en-US" b="1" dirty="0">
                <a:solidFill>
                  <a:schemeClr val="accent5">
                    <a:lumMod val="50000"/>
                  </a:schemeClr>
                </a:solidFill>
              </a:rPr>
              <a:t>Drawbacks</a:t>
            </a:r>
          </a:p>
          <a:p>
            <a:pPr lvl="1"/>
            <a:r>
              <a:rPr lang="en-US" dirty="0"/>
              <a:t>Layer 3 designs introduce the challenge of how to separate traffic. </a:t>
            </a:r>
          </a:p>
          <a:p>
            <a:pPr lvl="1"/>
            <a:r>
              <a:rPr lang="en-US" dirty="0"/>
              <a:t>Layer 3 designs also require careful planning with respect to IP addressing. </a:t>
            </a:r>
          </a:p>
          <a:p>
            <a:pPr lvl="1"/>
            <a:r>
              <a:rPr lang="en-US" dirty="0"/>
              <a:t>A VLAN on one Layer 3 access device cannot be on another access layer switch in a different part of your network because each VLAN is globally significant. </a:t>
            </a:r>
          </a:p>
          <a:p>
            <a:pPr lvl="1"/>
            <a:r>
              <a:rPr lang="en-US" dirty="0"/>
              <a:t>Traditionally, mobility of devices is limited in the campus network of the enterprise in Layer 3 access layer networks. without using an advanced mobility </a:t>
            </a:r>
            <a:r>
              <a:rPr lang="pt-PT" dirty="0"/>
              <a:t>networking features .</a:t>
            </a:r>
          </a:p>
          <a:p>
            <a:endParaRPr lang="en-AU" sz="2000" dirty="0"/>
          </a:p>
        </p:txBody>
      </p:sp>
    </p:spTree>
    <p:extLst>
      <p:ext uri="{BB962C8B-B14F-4D97-AF65-F5344CB8AC3E}">
        <p14:creationId xmlns:p14="http://schemas.microsoft.com/office/powerpoint/2010/main" val="40200994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Layer 3 in the Access Layer</a:t>
            </a:r>
            <a:endParaRPr lang="en-AU" dirty="0">
              <a:solidFill>
                <a:schemeClr val="accent5">
                  <a:lumMod val="75000"/>
                </a:schemeClr>
              </a:solidFill>
            </a:endParaRPr>
          </a:p>
        </p:txBody>
      </p:sp>
      <p:grpSp>
        <p:nvGrpSpPr>
          <p:cNvPr id="3" name="Group 3"/>
          <p:cNvGrpSpPr>
            <a:grpSpLocks noGrp="1" noUngrp="1" noChangeAspect="1"/>
          </p:cNvGrpSpPr>
          <p:nvPr/>
        </p:nvGrpSpPr>
        <p:grpSpPr bwMode="auto">
          <a:xfrm>
            <a:off x="3347864" y="1123129"/>
            <a:ext cx="5616624" cy="5720027"/>
            <a:chOff x="1668463" y="685800"/>
            <a:chExt cx="5807075" cy="5867400"/>
          </a:xfrm>
        </p:grpSpPr>
        <p:pic>
          <p:nvPicPr>
            <p:cNvPr id="4" name="Picture 1" descr="Figure 2-8 Layer 3 in the Access Laye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668463" y="685800"/>
              <a:ext cx="58070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668463" y="6210964"/>
              <a:ext cx="5807075" cy="342236"/>
            </a:xfrm>
            <a:prstGeom prst="rect">
              <a:avLst/>
            </a:prstGeom>
            <a:noFill/>
            <a:ln>
              <a:noFill/>
            </a:ln>
          </p:spPr>
          <p:txBody>
            <a:bodyPr anchor="ctr">
              <a:normAutofit fontScale="77500" lnSpcReduction="20000"/>
            </a:bodyPr>
            <a:lstStyle/>
            <a:p>
              <a:pPr algn="ctr" fontAlgn="auto">
                <a:spcBef>
                  <a:spcPts val="0"/>
                </a:spcBef>
                <a:spcAft>
                  <a:spcPts val="0"/>
                </a:spcAft>
                <a:defRPr/>
              </a:pPr>
              <a:endParaRPr lang="en-US" sz="2400" dirty="0">
                <a:latin typeface="+mn-lt"/>
                <a:cs typeface="+mn-cs"/>
              </a:endParaRPr>
            </a:p>
          </p:txBody>
        </p:sp>
      </p:grpSp>
      <p:sp>
        <p:nvSpPr>
          <p:cNvPr id="6" name="Rectangle 5"/>
          <p:cNvSpPr/>
          <p:nvPr/>
        </p:nvSpPr>
        <p:spPr>
          <a:xfrm>
            <a:off x="156369" y="1167833"/>
            <a:ext cx="3191495" cy="4401205"/>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2"/>
                </a:solidFill>
                <a:latin typeface="+mn-lt"/>
              </a:rPr>
              <a:t>Because of the reduced cost and a few inherit benefits, Layer 3 switching in the access layer has become more common over typical Layer 2 switching in the access layer. </a:t>
            </a:r>
          </a:p>
          <a:p>
            <a:pPr marL="342900" indent="-342900">
              <a:buFont typeface="Arial" panose="020B0604020202020204" pitchFamily="34" charset="0"/>
              <a:buChar char="•"/>
            </a:pPr>
            <a:r>
              <a:rPr lang="en-US" sz="2000" dirty="0">
                <a:solidFill>
                  <a:schemeClr val="tx2"/>
                </a:solidFill>
                <a:latin typeface="+mn-lt"/>
              </a:rPr>
              <a:t>Using Layer 3 switching or traditional Layer 2 switching in the access layer has benefits and drawbacks. </a:t>
            </a:r>
            <a:endParaRPr lang="pt-PT" sz="2000" dirty="0">
              <a:solidFill>
                <a:schemeClr val="tx2"/>
              </a:solidFill>
              <a:latin typeface="+mn-lt"/>
            </a:endParaRPr>
          </a:p>
        </p:txBody>
      </p:sp>
    </p:spTree>
    <p:extLst>
      <p:ext uri="{BB962C8B-B14F-4D97-AF65-F5344CB8AC3E}">
        <p14:creationId xmlns:p14="http://schemas.microsoft.com/office/powerpoint/2010/main" val="29326262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The Collapsed Core</a:t>
            </a:r>
            <a:endParaRPr lang="en-AU" dirty="0">
              <a:solidFill>
                <a:schemeClr val="accent5">
                  <a:lumMod val="75000"/>
                </a:schemeClr>
              </a:solidFill>
            </a:endParaRPr>
          </a:p>
        </p:txBody>
      </p:sp>
      <p:sp>
        <p:nvSpPr>
          <p:cNvPr id="5" name="Content Placeholder 4"/>
          <p:cNvSpPr>
            <a:spLocks noGrp="1"/>
          </p:cNvSpPr>
          <p:nvPr>
            <p:ph idx="1"/>
          </p:nvPr>
        </p:nvSpPr>
        <p:spPr>
          <a:xfrm>
            <a:off x="655638" y="1268761"/>
            <a:ext cx="7940675" cy="5443090"/>
          </a:xfrm>
        </p:spPr>
        <p:txBody>
          <a:bodyPr/>
          <a:lstStyle/>
          <a:p>
            <a:r>
              <a:rPr lang="en-US" sz="2000" dirty="0" smtClean="0"/>
              <a:t>The three physical tiers of switches is not a strict requirement</a:t>
            </a:r>
          </a:p>
          <a:p>
            <a:r>
              <a:rPr lang="en-US" sz="2000" dirty="0" smtClean="0"/>
              <a:t>In a smaller campus, the two tiers of core and distribution can be combined into one physical switch: a collapsed distribution and core</a:t>
            </a:r>
          </a:p>
          <a:p>
            <a:r>
              <a:rPr lang="en-US" sz="2000" dirty="0" smtClean="0"/>
              <a:t>This however requires a fully meshed network between each building as shown below</a:t>
            </a:r>
          </a:p>
          <a:p>
            <a:endParaRPr lang="en-AU" dirty="0"/>
          </a:p>
        </p:txBody>
      </p:sp>
      <p:grpSp>
        <p:nvGrpSpPr>
          <p:cNvPr id="6" name="Group 3"/>
          <p:cNvGrpSpPr>
            <a:grpSpLocks noGrp="1" noUngrp="1" noChangeAspect="1"/>
          </p:cNvGrpSpPr>
          <p:nvPr/>
        </p:nvGrpSpPr>
        <p:grpSpPr bwMode="auto">
          <a:xfrm>
            <a:off x="2627784" y="3412010"/>
            <a:ext cx="4752528" cy="3169322"/>
            <a:chOff x="685800" y="855663"/>
            <a:chExt cx="7772400" cy="5526087"/>
          </a:xfrm>
        </p:grpSpPr>
        <p:pic>
          <p:nvPicPr>
            <p:cNvPr id="7" name="Picture 1" descr="Figure 2-10 Collapsed Core Desig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55663"/>
              <a:ext cx="7772400"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038850"/>
              <a:ext cx="7772400" cy="34290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347604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The need for a Core Layer</a:t>
            </a:r>
            <a:endParaRPr lang="en-AU" dirty="0">
              <a:solidFill>
                <a:schemeClr val="accent5">
                  <a:lumMod val="75000"/>
                </a:schemeClr>
              </a:solidFill>
            </a:endParaRPr>
          </a:p>
        </p:txBody>
      </p:sp>
      <p:sp>
        <p:nvSpPr>
          <p:cNvPr id="5" name="Content Placeholder 4"/>
          <p:cNvSpPr>
            <a:spLocks noGrp="1"/>
          </p:cNvSpPr>
          <p:nvPr>
            <p:ph idx="1"/>
          </p:nvPr>
        </p:nvSpPr>
        <p:spPr>
          <a:xfrm>
            <a:off x="683568" y="1150734"/>
            <a:ext cx="7940675" cy="5589241"/>
          </a:xfrm>
        </p:spPr>
        <p:txBody>
          <a:bodyPr/>
          <a:lstStyle/>
          <a:p>
            <a:r>
              <a:rPr lang="en-US" dirty="0" smtClean="0"/>
              <a:t>Despite a possible lower initial cost to build, the collapsed core is difficult to scale</a:t>
            </a:r>
          </a:p>
          <a:p>
            <a:r>
              <a:rPr lang="en-US" dirty="0" smtClean="0"/>
              <a:t>Each new building require full-mesh connectivity to all distribution switches</a:t>
            </a:r>
          </a:p>
          <a:p>
            <a:r>
              <a:rPr lang="en-US" dirty="0" smtClean="0"/>
              <a:t>The routing complexity also increases due to the number of routing peers</a:t>
            </a:r>
          </a:p>
          <a:p>
            <a:r>
              <a:rPr lang="en-US" dirty="0" smtClean="0"/>
              <a:t> With the 4 buildings shown previously, a total of 28 links was required between the distribution switches.    n(n-1)/2</a:t>
            </a:r>
          </a:p>
          <a:p>
            <a:r>
              <a:rPr lang="en-US" dirty="0" smtClean="0"/>
              <a:t>A dedicated core layer allows growth without requiring full mesh connectivity between the distribution switches</a:t>
            </a:r>
          </a:p>
          <a:p>
            <a:endParaRPr lang="en-AU" dirty="0"/>
          </a:p>
        </p:txBody>
      </p:sp>
      <p:grpSp>
        <p:nvGrpSpPr>
          <p:cNvPr id="6" name="Group 3"/>
          <p:cNvGrpSpPr>
            <a:grpSpLocks noGrp="1" noUngrp="1" noChangeAspect="1"/>
          </p:cNvGrpSpPr>
          <p:nvPr/>
        </p:nvGrpSpPr>
        <p:grpSpPr bwMode="auto">
          <a:xfrm>
            <a:off x="5364088" y="4077072"/>
            <a:ext cx="3232150" cy="2640013"/>
            <a:chOff x="979488" y="685800"/>
            <a:chExt cx="7183437" cy="5867400"/>
          </a:xfrm>
        </p:grpSpPr>
        <p:pic>
          <p:nvPicPr>
            <p:cNvPr id="7" name="Picture 1" descr="Figure 2-11 Scaling with a Core Layer"/>
            <p:cNvPicPr>
              <a:picLocks noRot="1" noChangeAspect="1" noMove="1" noResize="1"/>
            </p:cNvPicPr>
            <p:nvPr isPhoto="1"/>
          </p:nvPicPr>
          <p:blipFill>
            <a:blip r:embed="rId2" cstate="print">
              <a:extLst>
                <a:ext uri="{28A0092B-C50C-407E-A947-70E740481C1C}">
                  <a14:useLocalDpi xmlns:a14="http://schemas.microsoft.com/office/drawing/2010/main" val="0"/>
                </a:ext>
              </a:extLst>
            </a:blip>
            <a:srcRect/>
            <a:stretch>
              <a:fillRect/>
            </a:stretch>
          </p:blipFill>
          <p:spPr bwMode="auto">
            <a:xfrm>
              <a:off x="979488" y="685800"/>
              <a:ext cx="718343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79488" y="6210964"/>
              <a:ext cx="7183437" cy="342236"/>
            </a:xfrm>
            <a:prstGeom prst="rect">
              <a:avLst/>
            </a:prstGeom>
            <a:noFill/>
            <a:ln>
              <a:noFill/>
            </a:ln>
          </p:spPr>
          <p:txBody>
            <a:bodyPr anchor="ctr">
              <a:normAutofit fontScale="25000" lnSpcReduction="20000"/>
            </a:bodyPr>
            <a:lstStyle/>
            <a:p>
              <a:pPr algn="ctr" fontAlgn="auto">
                <a:spcBef>
                  <a:spcPts val="0"/>
                </a:spcBef>
                <a:spcAft>
                  <a:spcPts val="0"/>
                </a:spcAft>
                <a:defRPr/>
              </a:pPr>
              <a:endParaRPr lang="en-US" sz="2400" dirty="0">
                <a:latin typeface="+mn-lt"/>
                <a:cs typeface="+mn-cs"/>
              </a:endParaRPr>
            </a:p>
          </p:txBody>
        </p:sp>
      </p:grpSp>
      <p:grpSp>
        <p:nvGrpSpPr>
          <p:cNvPr id="9" name="Group 3"/>
          <p:cNvGrpSpPr>
            <a:grpSpLocks noGrp="1" noUngrp="1" noChangeAspect="1"/>
          </p:cNvGrpSpPr>
          <p:nvPr/>
        </p:nvGrpSpPr>
        <p:grpSpPr bwMode="auto">
          <a:xfrm>
            <a:off x="683568" y="4110863"/>
            <a:ext cx="3600400" cy="2401002"/>
            <a:chOff x="685800" y="855663"/>
            <a:chExt cx="7772400" cy="5526087"/>
          </a:xfrm>
        </p:grpSpPr>
        <p:pic>
          <p:nvPicPr>
            <p:cNvPr id="10" name="Picture 1" descr="Figure 2-10 Collapsed Core Design"/>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855663"/>
              <a:ext cx="7772400" cy="514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5800" y="6038850"/>
              <a:ext cx="7772400" cy="342900"/>
            </a:xfrm>
            <a:prstGeom prst="rect">
              <a:avLst/>
            </a:prstGeom>
            <a:noFill/>
            <a:ln>
              <a:noFill/>
            </a:ln>
          </p:spPr>
          <p:txBody>
            <a:bodyPr anchor="ctr">
              <a:normAutofit fontScale="2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23105161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smtClean="0">
                <a:solidFill>
                  <a:schemeClr val="bg1"/>
                </a:solidFill>
                <a:latin typeface="+mj-lt"/>
                <a:ea typeface="+mj-ea"/>
                <a:cs typeface="+mj-cs"/>
              </a:rPr>
              <a:t>Types of Cisco Switches</a:t>
            </a:r>
            <a:endParaRPr lang="en-US" sz="3000" kern="0" dirty="0">
              <a:solidFill>
                <a:schemeClr val="bg1"/>
              </a:solidFill>
              <a:latin typeface="+mj-lt"/>
              <a:ea typeface="+mj-ea"/>
              <a:cs typeface="+mj-cs"/>
            </a:endParaRPr>
          </a:p>
        </p:txBody>
      </p:sp>
    </p:spTree>
    <p:extLst>
      <p:ext uri="{BB962C8B-B14F-4D97-AF65-F5344CB8AC3E}">
        <p14:creationId xmlns:p14="http://schemas.microsoft.com/office/powerpoint/2010/main" val="277884887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Types</a:t>
            </a:r>
            <a:r>
              <a:rPr lang="pt-PT" dirty="0"/>
              <a:t> </a:t>
            </a:r>
            <a:r>
              <a:rPr lang="pt-PT" dirty="0" err="1"/>
              <a:t>of</a:t>
            </a:r>
            <a:r>
              <a:rPr lang="pt-PT" dirty="0"/>
              <a:t> Cisco </a:t>
            </a:r>
            <a:r>
              <a:rPr lang="pt-PT" dirty="0" err="1"/>
              <a:t>Switches</a:t>
            </a:r>
            <a:endParaRPr lang="pt-PT" dirty="0"/>
          </a:p>
        </p:txBody>
      </p:sp>
      <p:sp>
        <p:nvSpPr>
          <p:cNvPr id="3" name="Content Placeholder 2"/>
          <p:cNvSpPr>
            <a:spLocks noGrp="1"/>
          </p:cNvSpPr>
          <p:nvPr>
            <p:ph idx="1"/>
          </p:nvPr>
        </p:nvSpPr>
        <p:spPr/>
        <p:txBody>
          <a:bodyPr>
            <a:normAutofit/>
          </a:bodyPr>
          <a:lstStyle/>
          <a:p>
            <a:r>
              <a:rPr lang="en-US" dirty="0"/>
              <a:t>Cisco designs the Catalyst switches for campus networks and </a:t>
            </a:r>
            <a:r>
              <a:rPr lang="en-US" dirty="0" smtClean="0"/>
              <a:t>Nexus switches </a:t>
            </a:r>
            <a:r>
              <a:rPr lang="en-US" dirty="0"/>
              <a:t>for data centers. T</a:t>
            </a:r>
            <a:r>
              <a:rPr lang="en-US" dirty="0" smtClean="0"/>
              <a:t>he </a:t>
            </a:r>
            <a:r>
              <a:rPr lang="en-US" dirty="0"/>
              <a:t>context of </a:t>
            </a:r>
            <a:r>
              <a:rPr lang="en-US" dirty="0" smtClean="0"/>
              <a:t>CCNP</a:t>
            </a:r>
            <a:r>
              <a:rPr lang="en-US" dirty="0"/>
              <a:t> </a:t>
            </a:r>
            <a:r>
              <a:rPr lang="en-US" dirty="0" smtClean="0"/>
              <a:t>will focus </a:t>
            </a:r>
            <a:r>
              <a:rPr lang="en-US" dirty="0"/>
              <a:t>mostly on </a:t>
            </a:r>
            <a:r>
              <a:rPr lang="en-US" dirty="0" smtClean="0"/>
              <a:t>Catalyst </a:t>
            </a:r>
            <a:r>
              <a:rPr lang="pt-PT" dirty="0" err="1" smtClean="0"/>
              <a:t>switches</a:t>
            </a:r>
            <a:r>
              <a:rPr lang="pt-PT" dirty="0"/>
              <a:t>.</a:t>
            </a:r>
          </a:p>
        </p:txBody>
      </p:sp>
      <p:pic>
        <p:nvPicPr>
          <p:cNvPr id="4" name="Picture 3"/>
          <p:cNvPicPr>
            <a:picLocks noChangeAspect="1"/>
          </p:cNvPicPr>
          <p:nvPr/>
        </p:nvPicPr>
        <p:blipFill>
          <a:blip r:embed="rId2"/>
          <a:stretch>
            <a:fillRect/>
          </a:stretch>
        </p:blipFill>
        <p:spPr>
          <a:xfrm>
            <a:off x="557308" y="2389015"/>
            <a:ext cx="7964539" cy="3837589"/>
          </a:xfrm>
          <a:prstGeom prst="rect">
            <a:avLst/>
          </a:prstGeom>
        </p:spPr>
      </p:pic>
    </p:spTree>
    <p:extLst>
      <p:ext uri="{BB962C8B-B14F-4D97-AF65-F5344CB8AC3E}">
        <p14:creationId xmlns:p14="http://schemas.microsoft.com/office/powerpoint/2010/main" val="25727186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Comparing Layer 2 and Multilayer Switches</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dirty="0" smtClean="0"/>
              <a:t>L2 switches </a:t>
            </a:r>
            <a:r>
              <a:rPr lang="en-US" dirty="0"/>
              <a:t>make decisions about forwarding frames based on the </a:t>
            </a:r>
            <a:r>
              <a:rPr lang="en-US" dirty="0" smtClean="0"/>
              <a:t>destination MAC </a:t>
            </a:r>
            <a:r>
              <a:rPr lang="en-US" dirty="0"/>
              <a:t>addresses found within the frame.</a:t>
            </a:r>
          </a:p>
          <a:p>
            <a:r>
              <a:rPr lang="en-US" dirty="0" smtClean="0"/>
              <a:t>When </a:t>
            </a:r>
            <a:r>
              <a:rPr lang="en-US" dirty="0"/>
              <a:t>a switch receives in </a:t>
            </a:r>
            <a:r>
              <a:rPr lang="en-US" b="1" dirty="0"/>
              <a:t>store-n-forward mode</a:t>
            </a:r>
            <a:r>
              <a:rPr lang="en-US" dirty="0"/>
              <a:t>, the frame is checked for errors, </a:t>
            </a:r>
            <a:r>
              <a:rPr lang="en-US" dirty="0" smtClean="0"/>
              <a:t>and frames </a:t>
            </a:r>
            <a:r>
              <a:rPr lang="en-US" dirty="0"/>
              <a:t>with a valid cyclic redundancy check (CRC) are regenerated and transmitted. </a:t>
            </a:r>
            <a:endParaRPr lang="en-US" dirty="0" smtClean="0"/>
          </a:p>
          <a:p>
            <a:r>
              <a:rPr lang="en-US" dirty="0" smtClean="0"/>
              <a:t>Some</a:t>
            </a:r>
            <a:r>
              <a:rPr lang="en-US" dirty="0"/>
              <a:t> </a:t>
            </a:r>
            <a:r>
              <a:rPr lang="en-US" dirty="0" smtClean="0"/>
              <a:t>models </a:t>
            </a:r>
            <a:r>
              <a:rPr lang="en-US" dirty="0"/>
              <a:t>of switches, mostly Nexus switches, opt to switch frames based only on </a:t>
            </a:r>
            <a:r>
              <a:rPr lang="en-US" dirty="0" smtClean="0"/>
              <a:t>reading the </a:t>
            </a:r>
            <a:r>
              <a:rPr lang="en-US" dirty="0"/>
              <a:t>Layer 2 information and bypassing the CRC check. </a:t>
            </a:r>
            <a:endParaRPr lang="en-US" dirty="0" smtClean="0"/>
          </a:p>
          <a:p>
            <a:r>
              <a:rPr lang="en-US" dirty="0" smtClean="0"/>
              <a:t>This </a:t>
            </a:r>
            <a:r>
              <a:rPr lang="en-US" dirty="0"/>
              <a:t>bypass, referred to </a:t>
            </a:r>
            <a:r>
              <a:rPr lang="en-US" dirty="0" smtClean="0"/>
              <a:t>as </a:t>
            </a:r>
            <a:r>
              <a:rPr lang="en-US" b="1" dirty="0" smtClean="0"/>
              <a:t>cut-through </a:t>
            </a:r>
            <a:r>
              <a:rPr lang="en-US" b="1" dirty="0"/>
              <a:t>switching</a:t>
            </a:r>
            <a:r>
              <a:rPr lang="en-US" dirty="0"/>
              <a:t>, lowers the latency of the frame transmission as the entire frame </a:t>
            </a:r>
            <a:r>
              <a:rPr lang="en-US" dirty="0" smtClean="0"/>
              <a:t>is not </a:t>
            </a:r>
            <a:r>
              <a:rPr lang="en-US" dirty="0"/>
              <a:t>stored before transmission to another port. </a:t>
            </a:r>
            <a:endParaRPr lang="en-US" dirty="0" smtClean="0"/>
          </a:p>
          <a:p>
            <a:r>
              <a:rPr lang="en-US" dirty="0" smtClean="0"/>
              <a:t>Lower </a:t>
            </a:r>
            <a:r>
              <a:rPr lang="en-US" dirty="0"/>
              <a:t>switching latency is beneficial </a:t>
            </a:r>
            <a:r>
              <a:rPr lang="en-US" dirty="0" smtClean="0"/>
              <a:t>for low-latency </a:t>
            </a:r>
            <a:r>
              <a:rPr lang="en-US" dirty="0"/>
              <a:t>applications such as algorithm trading programs found in the data center. </a:t>
            </a:r>
            <a:r>
              <a:rPr lang="en-US" dirty="0" smtClean="0"/>
              <a:t>The assumption </a:t>
            </a:r>
            <a:r>
              <a:rPr lang="en-US" dirty="0"/>
              <a:t>is that the end device network interface card (NIC) or an upper-level </a:t>
            </a:r>
            <a:r>
              <a:rPr lang="en-US" dirty="0" smtClean="0"/>
              <a:t>protocol will </a:t>
            </a:r>
            <a:r>
              <a:rPr lang="en-US" dirty="0"/>
              <a:t>eventually discard the bad frame. </a:t>
            </a:r>
            <a:endParaRPr lang="en-US" dirty="0" smtClean="0"/>
          </a:p>
          <a:p>
            <a:r>
              <a:rPr lang="en-US" dirty="0" smtClean="0"/>
              <a:t>Most </a:t>
            </a:r>
            <a:r>
              <a:rPr lang="en-US" dirty="0"/>
              <a:t>Catalyst switches are store-n-forward.</a:t>
            </a:r>
            <a:endParaRPr lang="pt-PT" dirty="0"/>
          </a:p>
        </p:txBody>
      </p:sp>
    </p:spTree>
    <p:extLst>
      <p:ext uri="{BB962C8B-B14F-4D97-AF65-F5344CB8AC3E}">
        <p14:creationId xmlns:p14="http://schemas.microsoft.com/office/powerpoint/2010/main" val="15901227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MAC Address Forwarding</a:t>
            </a:r>
            <a:endParaRPr lang="en-AU" dirty="0">
              <a:solidFill>
                <a:schemeClr val="accent5">
                  <a:lumMod val="75000"/>
                </a:schemeClr>
              </a:solidFill>
            </a:endParaRPr>
          </a:p>
        </p:txBody>
      </p:sp>
      <p:sp>
        <p:nvSpPr>
          <p:cNvPr id="5" name="Content Placeholder 4"/>
          <p:cNvSpPr>
            <a:spLocks noGrp="1"/>
          </p:cNvSpPr>
          <p:nvPr>
            <p:ph idx="1"/>
          </p:nvPr>
        </p:nvSpPr>
        <p:spPr>
          <a:xfrm>
            <a:off x="683568" y="1196751"/>
            <a:ext cx="7940675" cy="5661249"/>
          </a:xfrm>
        </p:spPr>
        <p:txBody>
          <a:bodyPr/>
          <a:lstStyle/>
          <a:p>
            <a:r>
              <a:rPr lang="en-US" sz="2000" dirty="0" smtClean="0"/>
              <a:t>Given the information below, where should these two frames be forwarded</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smtClean="0"/>
              <a:t>The switch must look up its MAC address table</a:t>
            </a:r>
          </a:p>
          <a:p>
            <a:r>
              <a:rPr lang="en-US" sz="2000" dirty="0" smtClean="0"/>
              <a:t>What happens if the destination MAC address of the frame is unknown?</a:t>
            </a:r>
          </a:p>
          <a:p>
            <a:r>
              <a:rPr lang="en-US" sz="2000" dirty="0" smtClean="0"/>
              <a:t>The switch uses </a:t>
            </a:r>
            <a:r>
              <a:rPr lang="en-US" sz="2000" i="1" dirty="0" smtClean="0"/>
              <a:t>unknown unicast flooding</a:t>
            </a:r>
          </a:p>
          <a:p>
            <a:r>
              <a:rPr lang="en-US" sz="2000" dirty="0" smtClean="0"/>
              <a:t>The switch forwards the frame through all ports within the VLAN except the port the frame was received on</a:t>
            </a:r>
            <a:endParaRPr lang="en-US" sz="2000" dirty="0"/>
          </a:p>
          <a:p>
            <a:endParaRPr lang="en-US" sz="2000" dirty="0" smtClean="0"/>
          </a:p>
          <a:p>
            <a:endParaRPr lang="en-US" dirty="0"/>
          </a:p>
          <a:p>
            <a:endParaRPr lang="en-US" dirty="0" smtClean="0"/>
          </a:p>
          <a:p>
            <a:endParaRPr lang="en-US" dirty="0"/>
          </a:p>
          <a:p>
            <a:endParaRPr lang="en-US" dirty="0" smtClean="0"/>
          </a:p>
          <a:p>
            <a:endParaRPr lang="en-US" dirty="0"/>
          </a:p>
          <a:p>
            <a:pPr marL="4762" indent="0">
              <a:buNone/>
            </a:pPr>
            <a:endParaRPr lang="en-AU" dirty="0"/>
          </a:p>
        </p:txBody>
      </p:sp>
      <p:grpSp>
        <p:nvGrpSpPr>
          <p:cNvPr id="6" name="Group 3"/>
          <p:cNvGrpSpPr>
            <a:grpSpLocks noGrp="1" noUngrp="1" noChangeAspect="1"/>
          </p:cNvGrpSpPr>
          <p:nvPr/>
        </p:nvGrpSpPr>
        <p:grpSpPr bwMode="auto">
          <a:xfrm>
            <a:off x="2411760" y="1844824"/>
            <a:ext cx="4670236" cy="2728121"/>
            <a:chOff x="685800" y="1349375"/>
            <a:chExt cx="7772400" cy="4540250"/>
          </a:xfrm>
        </p:grpSpPr>
        <p:pic>
          <p:nvPicPr>
            <p:cNvPr id="7" name="Picture 1" descr="Figure 2-13"/>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349375"/>
              <a:ext cx="7772400"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546725"/>
              <a:ext cx="7772400" cy="34290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8022833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0" y="1841500"/>
            <a:ext cx="3233738" cy="2743200"/>
          </a:xfrm>
          <a:prstGeom prst="rect">
            <a:avLst/>
          </a:prstGeom>
          <a:noFill/>
        </p:spPr>
        <p:txBody>
          <a:bodyPr anchor="ctr"/>
          <a:lstStyle/>
          <a:p>
            <a:r>
              <a:rPr lang="en-US" sz="3000" b="0" dirty="0">
                <a:solidFill>
                  <a:schemeClr val="bg1"/>
                </a:solidFill>
              </a:rPr>
              <a:t>Campus Network Structure</a:t>
            </a:r>
            <a:endParaRPr lang="en-US" sz="3000" b="0" dirty="0" smtClean="0">
              <a:solidFill>
                <a:schemeClr val="bg1"/>
              </a:solidFill>
            </a:endParaRPr>
          </a:p>
        </p:txBody>
      </p:sp>
    </p:spTree>
    <p:extLst>
      <p:ext uri="{BB962C8B-B14F-4D97-AF65-F5344CB8AC3E}">
        <p14:creationId xmlns:p14="http://schemas.microsoft.com/office/powerpoint/2010/main" val="1536271779"/>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4382" y="0"/>
            <a:ext cx="8145462" cy="1124743"/>
          </a:xfrm>
        </p:spPr>
        <p:txBody>
          <a:bodyPr/>
          <a:lstStyle/>
          <a:p>
            <a:r>
              <a:rPr lang="en-US" dirty="0" smtClean="0">
                <a:solidFill>
                  <a:schemeClr val="accent5">
                    <a:lumMod val="75000"/>
                  </a:schemeClr>
                </a:solidFill>
              </a:rPr>
              <a:t>Layer 2 Switch Operation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smtClean="0"/>
              <a:t>When a switch receives a frame it places the frame into an ingress queue</a:t>
            </a:r>
          </a:p>
          <a:p>
            <a:r>
              <a:rPr lang="en-US" sz="2000" dirty="0" smtClean="0"/>
              <a:t>The switch needs to answer some questions:</a:t>
            </a:r>
          </a:p>
          <a:p>
            <a:pPr lvl="1"/>
            <a:r>
              <a:rPr lang="en-US" sz="2000" dirty="0" smtClean="0"/>
              <a:t>Where should the frame be forwarded?</a:t>
            </a:r>
          </a:p>
          <a:p>
            <a:pPr lvl="1"/>
            <a:r>
              <a:rPr lang="en-US" sz="2000" dirty="0" smtClean="0"/>
              <a:t>Are there restrictions preventing the forwarding of the frame?</a:t>
            </a:r>
          </a:p>
          <a:p>
            <a:pPr lvl="1"/>
            <a:r>
              <a:rPr lang="en-US" sz="2000" dirty="0" smtClean="0"/>
              <a:t>Is there any prioritization or marking that needs to be applied to the frame?</a:t>
            </a:r>
          </a:p>
          <a:p>
            <a:endParaRPr lang="en-AU" dirty="0"/>
          </a:p>
        </p:txBody>
      </p:sp>
      <p:grpSp>
        <p:nvGrpSpPr>
          <p:cNvPr id="6" name="Group 3"/>
          <p:cNvGrpSpPr>
            <a:grpSpLocks noGrp="1" noUngrp="1" noChangeAspect="1"/>
          </p:cNvGrpSpPr>
          <p:nvPr/>
        </p:nvGrpSpPr>
        <p:grpSpPr bwMode="auto">
          <a:xfrm>
            <a:off x="2699792" y="3461033"/>
            <a:ext cx="4968552" cy="3233212"/>
            <a:chOff x="685800" y="1090613"/>
            <a:chExt cx="7772400" cy="5057775"/>
          </a:xfrm>
        </p:grpSpPr>
        <p:pic>
          <p:nvPicPr>
            <p:cNvPr id="7" name="Picture 1" descr="Figure 2-14"/>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090613"/>
              <a:ext cx="77724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805488"/>
              <a:ext cx="7772400" cy="342900"/>
            </a:xfrm>
            <a:prstGeom prst="rect">
              <a:avLst/>
            </a:prstGeom>
            <a:noFill/>
            <a:ln>
              <a:noFill/>
            </a:ln>
          </p:spPr>
          <p:txBody>
            <a:bodyPr anchor="ctr">
              <a:normAutofit fontScale="4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16480283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Layer 2 Switch Operation</a:t>
            </a:r>
            <a:endParaRPr lang="en-AU" dirty="0">
              <a:solidFill>
                <a:schemeClr val="accent5">
                  <a:lumMod val="75000"/>
                </a:schemeClr>
              </a:solidFill>
            </a:endParaRPr>
          </a:p>
        </p:txBody>
      </p:sp>
      <p:sp>
        <p:nvSpPr>
          <p:cNvPr id="5" name="Content Placeholder 4"/>
          <p:cNvSpPr>
            <a:spLocks noGrp="1"/>
          </p:cNvSpPr>
          <p:nvPr>
            <p:ph idx="1"/>
          </p:nvPr>
        </p:nvSpPr>
        <p:spPr/>
        <p:txBody>
          <a:bodyPr>
            <a:normAutofit/>
          </a:bodyPr>
          <a:lstStyle/>
          <a:p>
            <a:r>
              <a:rPr lang="en-US" sz="2000" b="1" dirty="0" smtClean="0"/>
              <a:t>Layer 2 forwarding table</a:t>
            </a:r>
            <a:r>
              <a:rPr lang="en-US" sz="2000" dirty="0" smtClean="0"/>
              <a:t>: is decided by the MAC table</a:t>
            </a:r>
          </a:p>
          <a:p>
            <a:r>
              <a:rPr lang="en-US" sz="2000" b="1" dirty="0" smtClean="0"/>
              <a:t>ACLs:</a:t>
            </a:r>
            <a:r>
              <a:rPr lang="en-US" sz="2000" dirty="0" smtClean="0"/>
              <a:t> do not only apply to routers. Higher-end switches support ACLs based on both MAC and IP addresses, whereas Layer 2 switches support only ACLs with MAC addresses</a:t>
            </a:r>
          </a:p>
          <a:p>
            <a:r>
              <a:rPr lang="en-US" sz="2000" b="1" dirty="0" err="1" smtClean="0"/>
              <a:t>QoS</a:t>
            </a:r>
            <a:r>
              <a:rPr lang="en-US" sz="2000" b="1" dirty="0" smtClean="0"/>
              <a:t>:</a:t>
            </a:r>
            <a:r>
              <a:rPr lang="en-US" sz="2000" dirty="0" smtClean="0"/>
              <a:t> incoming frames can be classified according to </a:t>
            </a:r>
            <a:r>
              <a:rPr lang="en-US" sz="2000" dirty="0" err="1" smtClean="0"/>
              <a:t>QoS</a:t>
            </a:r>
            <a:r>
              <a:rPr lang="en-US" sz="2000" dirty="0" smtClean="0"/>
              <a:t> parameters. Traffic can then be marked, prioritized, or rate-limited</a:t>
            </a:r>
          </a:p>
          <a:p>
            <a:r>
              <a:rPr lang="en-US" sz="2000" dirty="0" smtClean="0"/>
              <a:t>For the MAC table, switches use content-addressable memory (CAM), whereas the ACL and </a:t>
            </a:r>
            <a:r>
              <a:rPr lang="en-US" sz="2000" dirty="0" err="1" smtClean="0"/>
              <a:t>QoS</a:t>
            </a:r>
            <a:r>
              <a:rPr lang="en-US" sz="2000" dirty="0" smtClean="0"/>
              <a:t> tables are housed in ternary content-addressable memory (TCAM)</a:t>
            </a:r>
          </a:p>
          <a:p>
            <a:r>
              <a:rPr lang="en-US" sz="2000" dirty="0" smtClean="0"/>
              <a:t>CAM only supports two results: 0 or 1, hence useful for Layer 2 forwarding tables.</a:t>
            </a:r>
          </a:p>
        </p:txBody>
      </p:sp>
    </p:spTree>
    <p:extLst>
      <p:ext uri="{BB962C8B-B14F-4D97-AF65-F5344CB8AC3E}">
        <p14:creationId xmlns:p14="http://schemas.microsoft.com/office/powerpoint/2010/main" val="220704979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Ternary Content-addressable Memory (TCAM)</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a:t>TCAM provides for three results: 0, 1, and don’t care. TCAM is useful for building tables that search on longest matches, such as IP routing tables.</a:t>
            </a:r>
          </a:p>
          <a:p>
            <a:r>
              <a:rPr lang="en-US" sz="2000" dirty="0"/>
              <a:t>With a TCAM, a packet can be evaluated against an entire access list within a single table lookup</a:t>
            </a:r>
          </a:p>
          <a:p>
            <a:r>
              <a:rPr lang="en-US" sz="2000" dirty="0"/>
              <a:t>TCAM entries are composed of Value, Mask, and Result (VMR) combinations</a:t>
            </a:r>
          </a:p>
          <a:p>
            <a:r>
              <a:rPr lang="en-US" sz="2000" dirty="0"/>
              <a:t>Fields from frame or packet headers are fed into the TCAM, where they are matched against the value and mask pairs to yield a </a:t>
            </a:r>
            <a:r>
              <a:rPr lang="en-US" sz="2000" dirty="0" smtClean="0"/>
              <a:t>result</a:t>
            </a:r>
          </a:p>
          <a:p>
            <a:r>
              <a:rPr lang="en-US" sz="2000" dirty="0"/>
              <a:t>Most switches have multiple TCAMs so that both inbound and outbound security and </a:t>
            </a:r>
            <a:r>
              <a:rPr lang="en-US" sz="2000" dirty="0" err="1"/>
              <a:t>QoS</a:t>
            </a:r>
            <a:r>
              <a:rPr lang="en-US" sz="2000" dirty="0"/>
              <a:t> ACLs can be evaluated simultaneously, or entirely in parallel with a Layer 2 or Layer 3 forwarding decision</a:t>
            </a:r>
            <a:br>
              <a:rPr lang="en-US" sz="2000" dirty="0"/>
            </a:br>
            <a:r>
              <a:rPr lang="en-US" sz="2000" dirty="0"/>
              <a:t/>
            </a:r>
            <a:br>
              <a:rPr lang="en-US" sz="2000" dirty="0"/>
            </a:br>
            <a:endParaRPr lang="en-AU" sz="2000" dirty="0"/>
          </a:p>
          <a:p>
            <a:endParaRPr lang="en-AU" dirty="0"/>
          </a:p>
        </p:txBody>
      </p:sp>
    </p:spTree>
    <p:extLst>
      <p:ext uri="{BB962C8B-B14F-4D97-AF65-F5344CB8AC3E}">
        <p14:creationId xmlns:p14="http://schemas.microsoft.com/office/powerpoint/2010/main" val="282780237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Layer 3 (Multilayer) Switch Operation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smtClean="0"/>
              <a:t>Multilayer switches not only perform Layer 2 switching but also forward frames based on Layer 3 and 4 information</a:t>
            </a:r>
          </a:p>
          <a:p>
            <a:r>
              <a:rPr lang="en-US" sz="2000" dirty="0" smtClean="0"/>
              <a:t>Multilayer switches apply the same behavior as a Layer 2 switch but add an additional parallel lookup on how to route a packet.</a:t>
            </a:r>
          </a:p>
          <a:p>
            <a:r>
              <a:rPr lang="en-US" sz="2000" dirty="0" smtClean="0"/>
              <a:t>The associated table for Layer 3 lookups is called a Forwarding Information Base (FIB) table</a:t>
            </a:r>
          </a:p>
          <a:p>
            <a:r>
              <a:rPr lang="en-US" sz="2000" dirty="0" smtClean="0"/>
              <a:t>The FIB table not only contains egress ports and VLAN information, but also MAC rewrite information</a:t>
            </a:r>
          </a:p>
          <a:p>
            <a:r>
              <a:rPr lang="en-US" sz="2000" dirty="0" smtClean="0"/>
              <a:t>The ACL and </a:t>
            </a:r>
            <a:r>
              <a:rPr lang="en-US" sz="2000" dirty="0" err="1" smtClean="0"/>
              <a:t>QoS</a:t>
            </a:r>
            <a:r>
              <a:rPr lang="en-US" sz="2000" dirty="0" smtClean="0"/>
              <a:t> parallel lookups happen the same as in Layer 2 switches, except there may be additional support Layer 3 ACLs and </a:t>
            </a:r>
            <a:r>
              <a:rPr lang="en-US" sz="2000" dirty="0" err="1" smtClean="0"/>
              <a:t>QoS</a:t>
            </a:r>
            <a:r>
              <a:rPr lang="en-US" sz="2000" dirty="0" smtClean="0"/>
              <a:t> prioritization</a:t>
            </a:r>
          </a:p>
          <a:p>
            <a:r>
              <a:rPr lang="en-US" sz="2000" dirty="0" smtClean="0"/>
              <a:t>An example is a Layer 2 switch may only be able to rate-limit frames based on source or destination MAC addresses, whereas a MLS switch can rate-limit on IP/MAC addresses </a:t>
            </a:r>
            <a:endParaRPr lang="en-AU" sz="2000" dirty="0"/>
          </a:p>
        </p:txBody>
      </p:sp>
    </p:spTree>
    <p:extLst>
      <p:ext uri="{BB962C8B-B14F-4D97-AF65-F5344CB8AC3E}">
        <p14:creationId xmlns:p14="http://schemas.microsoft.com/office/powerpoint/2010/main" val="19689895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Multilayer Switch Operation</a:t>
            </a:r>
            <a:endParaRPr lang="en-AU" dirty="0">
              <a:solidFill>
                <a:schemeClr val="accent5">
                  <a:lumMod val="75000"/>
                </a:schemeClr>
              </a:solidFill>
            </a:endParaRPr>
          </a:p>
        </p:txBody>
      </p:sp>
      <p:grpSp>
        <p:nvGrpSpPr>
          <p:cNvPr id="9" name="Group 3"/>
          <p:cNvGrpSpPr>
            <a:grpSpLocks noGrp="1" noUngrp="1" noChangeAspect="1"/>
          </p:cNvGrpSpPr>
          <p:nvPr/>
        </p:nvGrpSpPr>
        <p:grpSpPr bwMode="auto">
          <a:xfrm>
            <a:off x="971600" y="1268760"/>
            <a:ext cx="7272808" cy="5280025"/>
            <a:chOff x="862013" y="685800"/>
            <a:chExt cx="7419975" cy="5867400"/>
          </a:xfrm>
        </p:grpSpPr>
        <p:pic>
          <p:nvPicPr>
            <p:cNvPr id="10" name="Picture 1" descr="Figure 2-15 Multilayer Switch Opera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862013" y="685800"/>
              <a:ext cx="74199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862013" y="6210964"/>
              <a:ext cx="7419975"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cxnSp>
        <p:nvCxnSpPr>
          <p:cNvPr id="3" name="Straight Arrow Connector 2"/>
          <p:cNvCxnSpPr/>
          <p:nvPr/>
        </p:nvCxnSpPr>
        <p:spPr bwMode="auto">
          <a:xfrm flipV="1">
            <a:off x="3779912" y="1844824"/>
            <a:ext cx="216024" cy="432048"/>
          </a:xfrm>
          <a:prstGeom prst="straightConnector1">
            <a:avLst/>
          </a:prstGeom>
          <a:ln w="22225">
            <a:solidFill>
              <a:schemeClr val="accent1">
                <a:lumMod val="75000"/>
              </a:schemeClr>
            </a:solidFill>
            <a:headEnd type="none" w="med" len="med"/>
            <a:tailEnd type="stealth"/>
          </a:ln>
          <a:extLst/>
        </p:spPr>
        <p:style>
          <a:lnRef idx="1">
            <a:schemeClr val="accent2"/>
          </a:lnRef>
          <a:fillRef idx="0">
            <a:schemeClr val="accent2"/>
          </a:fillRef>
          <a:effectRef idx="0">
            <a:schemeClr val="accent2"/>
          </a:effectRef>
          <a:fontRef idx="minor">
            <a:schemeClr val="tx1"/>
          </a:fontRef>
        </p:style>
      </p:cxnSp>
      <p:cxnSp>
        <p:nvCxnSpPr>
          <p:cNvPr id="18" name="Straight Arrow Connector 17"/>
          <p:cNvCxnSpPr/>
          <p:nvPr/>
        </p:nvCxnSpPr>
        <p:spPr bwMode="auto">
          <a:xfrm>
            <a:off x="5220072" y="1772816"/>
            <a:ext cx="216024" cy="648072"/>
          </a:xfrm>
          <a:prstGeom prst="straightConnector1">
            <a:avLst/>
          </a:prstGeom>
          <a:ln w="22225">
            <a:solidFill>
              <a:schemeClr val="accent1">
                <a:lumMod val="75000"/>
              </a:schemeClr>
            </a:solidFill>
            <a:headEnd type="none" w="med" len="med"/>
            <a:tailEnd type="stealth"/>
          </a:ln>
          <a:extLst/>
        </p:spPr>
        <p:style>
          <a:lnRef idx="1">
            <a:schemeClr val="accent2"/>
          </a:lnRef>
          <a:fillRef idx="0">
            <a:schemeClr val="accent2"/>
          </a:fillRef>
          <a:effectRef idx="0">
            <a:schemeClr val="accent2"/>
          </a:effectRef>
          <a:fontRef idx="minor">
            <a:schemeClr val="tx1"/>
          </a:fontRef>
        </p:style>
      </p:cxnSp>
      <p:sp>
        <p:nvSpPr>
          <p:cNvPr id="20" name="TextBox 19"/>
          <p:cNvSpPr txBox="1"/>
          <p:nvPr/>
        </p:nvSpPr>
        <p:spPr>
          <a:xfrm>
            <a:off x="3795558" y="2311756"/>
            <a:ext cx="184731" cy="461665"/>
          </a:xfrm>
          <a:prstGeom prst="rect">
            <a:avLst/>
          </a:prstGeom>
          <a:solidFill>
            <a:schemeClr val="tx1"/>
          </a:solidFill>
        </p:spPr>
        <p:txBody>
          <a:bodyPr wrap="none" rtlCol="0">
            <a:spAutoFit/>
          </a:bodyPr>
          <a:lstStyle/>
          <a:p>
            <a:endParaRPr lang="en-AU" dirty="0"/>
          </a:p>
        </p:txBody>
      </p:sp>
      <p:sp>
        <p:nvSpPr>
          <p:cNvPr id="21" name="TextBox 20"/>
          <p:cNvSpPr txBox="1"/>
          <p:nvPr/>
        </p:nvSpPr>
        <p:spPr>
          <a:xfrm>
            <a:off x="5235718" y="2420888"/>
            <a:ext cx="184731" cy="461665"/>
          </a:xfrm>
          <a:prstGeom prst="rect">
            <a:avLst/>
          </a:prstGeom>
          <a:solidFill>
            <a:schemeClr val="tx1"/>
          </a:solidFill>
        </p:spPr>
        <p:txBody>
          <a:bodyPr wrap="none" rtlCol="0">
            <a:spAutoFit/>
          </a:bodyPr>
          <a:lstStyle/>
          <a:p>
            <a:endParaRPr lang="en-AU" dirty="0"/>
          </a:p>
        </p:txBody>
      </p:sp>
    </p:spTree>
    <p:extLst>
      <p:ext uri="{BB962C8B-B14F-4D97-AF65-F5344CB8AC3E}">
        <p14:creationId xmlns:p14="http://schemas.microsoft.com/office/powerpoint/2010/main" val="414590127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Commands for Viewing MAC Address Tables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smtClean="0"/>
              <a:t>There </a:t>
            </a:r>
            <a:r>
              <a:rPr lang="en-US" sz="2000" dirty="0"/>
              <a:t>i</a:t>
            </a:r>
            <a:r>
              <a:rPr lang="en-US" sz="2000" dirty="0" smtClean="0"/>
              <a:t>s one command for viewing the Layer 2 forwarding table on Catalyst switches: </a:t>
            </a:r>
            <a:r>
              <a:rPr lang="en-US" sz="2000" b="1" dirty="0" smtClean="0"/>
              <a:t>show mac address-table</a:t>
            </a:r>
          </a:p>
          <a:p>
            <a:r>
              <a:rPr lang="en-US" sz="2000" dirty="0" smtClean="0"/>
              <a:t>The full command options are as follows:</a:t>
            </a:r>
          </a:p>
          <a:p>
            <a:pPr marL="304800" lvl="1" indent="0">
              <a:buNone/>
            </a:pPr>
            <a:r>
              <a:rPr lang="en-US" sz="2000" b="1" dirty="0" smtClean="0"/>
              <a:t>show mac-address-table </a:t>
            </a:r>
            <a:r>
              <a:rPr lang="en-US" sz="2000" dirty="0" smtClean="0"/>
              <a:t>[</a:t>
            </a:r>
            <a:r>
              <a:rPr lang="en-US" sz="2000" b="1" dirty="0" smtClean="0"/>
              <a:t>aging-time | count | dynamic | static</a:t>
            </a:r>
            <a:r>
              <a:rPr lang="en-US" sz="2000" dirty="0" smtClean="0"/>
              <a:t>] [ </a:t>
            </a:r>
            <a:r>
              <a:rPr lang="en-US" sz="2000" b="1" dirty="0" smtClean="0"/>
              <a:t>address </a:t>
            </a:r>
            <a:r>
              <a:rPr lang="en-US" sz="2000" i="1" dirty="0" err="1" smtClean="0"/>
              <a:t>bw-addr</a:t>
            </a:r>
            <a:r>
              <a:rPr lang="en-US" sz="2000" dirty="0" smtClean="0"/>
              <a:t>] [</a:t>
            </a:r>
            <a:r>
              <a:rPr lang="en-US" sz="2000" b="1" dirty="0" smtClean="0"/>
              <a:t>interface </a:t>
            </a:r>
            <a:r>
              <a:rPr lang="en-US" sz="2000" i="1" dirty="0" smtClean="0"/>
              <a:t>interface-id</a:t>
            </a:r>
            <a:r>
              <a:rPr lang="en-US" sz="2000" dirty="0" smtClean="0"/>
              <a:t>] [</a:t>
            </a:r>
            <a:r>
              <a:rPr lang="en-US" sz="2000" b="1" dirty="0" err="1" smtClean="0"/>
              <a:t>vlan</a:t>
            </a:r>
            <a:r>
              <a:rPr lang="en-US" sz="2000" b="1" dirty="0" smtClean="0"/>
              <a:t> </a:t>
            </a:r>
            <a:r>
              <a:rPr lang="en-US" sz="2000" i="1" dirty="0" err="1" smtClean="0"/>
              <a:t>vlan</a:t>
            </a:r>
            <a:r>
              <a:rPr lang="en-US" sz="2000" i="1" dirty="0" smtClean="0"/>
              <a:t>-id</a:t>
            </a:r>
            <a:r>
              <a:rPr lang="en-US" sz="2000" dirty="0" smtClean="0"/>
              <a:t>] [ </a:t>
            </a:r>
            <a:r>
              <a:rPr lang="en-US" sz="2000" b="1" dirty="0" smtClean="0"/>
              <a:t>| </a:t>
            </a:r>
            <a:r>
              <a:rPr lang="en-US" sz="2000" dirty="0" smtClean="0"/>
              <a:t>{</a:t>
            </a:r>
            <a:r>
              <a:rPr lang="en-US" sz="2000" b="1" dirty="0" smtClean="0"/>
              <a:t>begin | exclude | include</a:t>
            </a:r>
            <a:r>
              <a:rPr lang="en-US" sz="2000" dirty="0" smtClean="0"/>
              <a:t>} </a:t>
            </a:r>
            <a:r>
              <a:rPr lang="en-US" sz="2000" i="1" dirty="0" smtClean="0"/>
              <a:t>expression</a:t>
            </a:r>
            <a:r>
              <a:rPr lang="en-US" sz="2000" dirty="0" smtClean="0"/>
              <a:t>]</a:t>
            </a:r>
            <a:endParaRPr lang="en-US" sz="2000" b="1" dirty="0" smtClean="0"/>
          </a:p>
          <a:p>
            <a:endParaRPr lang="en-AU" dirty="0"/>
          </a:p>
        </p:txBody>
      </p:sp>
      <p:sp>
        <p:nvSpPr>
          <p:cNvPr id="7" name="Text Placeholder 2"/>
          <p:cNvSpPr txBox="1">
            <a:spLocks/>
          </p:cNvSpPr>
          <p:nvPr/>
        </p:nvSpPr>
        <p:spPr bwMode="auto">
          <a:xfrm>
            <a:off x="323528" y="3717032"/>
            <a:ext cx="8520113" cy="2778397"/>
          </a:xfrm>
          <a:prstGeom prst="rect">
            <a:avLst/>
          </a:prstGeom>
          <a:noFill/>
          <a:ln w="9525" algn="ctr">
            <a:solidFill>
              <a:srgbClr val="000000"/>
            </a:solidFill>
            <a:miter lim="800000"/>
            <a:headEnd/>
            <a:tailEnd/>
          </a:ln>
        </p:spPr>
        <p:txBody>
          <a:bodyPr vert="horz" wrap="square" lIns="82124" tIns="41061" rIns="82124" bIns="41061" numCol="1" anchor="t" anchorCtr="0" compatLnSpc="1">
            <a:prstTxWarp prst="textNoShape">
              <a:avLst/>
            </a:prstTxWarp>
            <a:normAutofit/>
          </a:bodyPr>
          <a:lstStyle>
            <a:lvl1pPr marL="0" indent="0" algn="l" defTabSz="814388" rtl="0" eaLnBrk="1" fontAlgn="base" hangingPunct="1">
              <a:lnSpc>
                <a:spcPct val="100000"/>
              </a:lnSpc>
              <a:spcBef>
                <a:spcPts val="0"/>
              </a:spcBef>
              <a:spcAft>
                <a:spcPts val="0"/>
              </a:spcAft>
              <a:buClr>
                <a:srgbClr val="708CA1"/>
              </a:buClr>
              <a:buFont typeface="Wingdings" pitchFamily="2" charset="2"/>
              <a:buNone/>
              <a:defRPr sz="1600">
                <a:solidFill>
                  <a:schemeClr val="tx1"/>
                </a:solidFill>
                <a:latin typeface="Courier New" pitchFamily="49" charset="0"/>
                <a:ea typeface="+mn-ea"/>
                <a:cs typeface="Courier New" pitchFamily="49" charset="0"/>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None/>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None/>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Switch# </a:t>
            </a:r>
            <a:r>
              <a:rPr kumimoji="0" lang="en-US" sz="1400" b="1"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show mac-address-table interface </a:t>
            </a:r>
            <a:r>
              <a:rPr kumimoji="0" lang="en-US" sz="1400" b="1"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GigabitEthernet</a:t>
            </a:r>
            <a:r>
              <a:rPr kumimoji="0" lang="en-US" sz="1400" b="1"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0/1 </a:t>
            </a:r>
            <a:r>
              <a:rPr kumimoji="0" lang="en-US" sz="1400" b="1"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vlan</a:t>
            </a:r>
            <a:r>
              <a:rPr kumimoji="0" lang="en-US" sz="1400" b="1"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1</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endPar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endParaRP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Mac Address Table</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err="1" smtClean="0">
                <a:ln>
                  <a:noFill/>
                </a:ln>
                <a:solidFill>
                  <a:srgbClr val="000000"/>
                </a:solidFill>
                <a:effectLst/>
                <a:uLnTx/>
                <a:uFillTx/>
                <a:latin typeface="Courier New" pitchFamily="49" charset="0"/>
                <a:ea typeface="+mn-ea"/>
                <a:cs typeface="Courier New" pitchFamily="49" charset="0"/>
              </a:rPr>
              <a:t>Vlan</a:t>
            </a: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Mac Address 	Type 	Ports</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 	----------- 	---- 	-----</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1 	0008.2199.2bc1 	DYNAMIC Gi0/1</a:t>
            </a: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endPar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endParaRPr>
          </a:p>
          <a:p>
            <a:pPr marL="0" marR="0" lvl="0" indent="0" algn="l" defTabSz="814388" rtl="0" eaLnBrk="1" fontAlgn="base" latinLnBrk="0" hangingPunct="1">
              <a:lnSpc>
                <a:spcPct val="100000"/>
              </a:lnSpc>
              <a:spcBef>
                <a:spcPts val="0"/>
              </a:spcBef>
              <a:spcAft>
                <a:spcPts val="0"/>
              </a:spcAft>
              <a:buClr>
                <a:srgbClr val="708CA1"/>
              </a:buClr>
              <a:buSzTx/>
              <a:buFont typeface="Wingdings" pitchFamily="2" charset="2"/>
              <a:buNone/>
              <a:tabLst/>
              <a:defRPr/>
            </a:pPr>
            <a:r>
              <a:rPr kumimoji="0" lang="en-US" sz="1400" b="0" i="0" u="none" strike="noStrike" kern="0" cap="none" spc="0" normalizeH="0" baseline="0" noProof="0" dirty="0" smtClean="0">
                <a:ln>
                  <a:noFill/>
                </a:ln>
                <a:solidFill>
                  <a:srgbClr val="000000"/>
                </a:solidFill>
                <a:effectLst/>
                <a:uLnTx/>
                <a:uFillTx/>
                <a:latin typeface="Courier New" pitchFamily="49" charset="0"/>
                <a:ea typeface="+mn-ea"/>
                <a:cs typeface="Courier New" pitchFamily="49" charset="0"/>
              </a:rPr>
              <a:t>Total Mac Addresses for this criterion: 1</a:t>
            </a:r>
          </a:p>
        </p:txBody>
      </p:sp>
    </p:spTree>
    <p:extLst>
      <p:ext uri="{BB962C8B-B14F-4D97-AF65-F5344CB8AC3E}">
        <p14:creationId xmlns:p14="http://schemas.microsoft.com/office/powerpoint/2010/main" val="3198730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7</a:t>
            </a:r>
            <a:r>
              <a:rPr lang="en-AU" b="1" dirty="0" smtClean="0"/>
              <a:t>.</a:t>
            </a:r>
            <a:r>
              <a:rPr lang="en-AU" dirty="0"/>
              <a:t> Which of the following are benefits to using Layer 3 in the access layer? (Choose two.)</a:t>
            </a:r>
          </a:p>
          <a:p>
            <a:pPr marL="4762" indent="0">
              <a:buNone/>
            </a:pPr>
            <a:r>
              <a:rPr lang="en-AU" b="1" dirty="0"/>
              <a:t>a.</a:t>
            </a:r>
            <a:r>
              <a:rPr lang="en-AU" dirty="0"/>
              <a:t> Reduced cost</a:t>
            </a:r>
          </a:p>
          <a:p>
            <a:pPr marL="4762" indent="0">
              <a:buNone/>
            </a:pPr>
            <a:r>
              <a:rPr lang="en-AU" b="1" dirty="0"/>
              <a:t>b.</a:t>
            </a:r>
            <a:r>
              <a:rPr lang="en-AU" dirty="0"/>
              <a:t> Reduced Layer 2 domain</a:t>
            </a:r>
          </a:p>
          <a:p>
            <a:pPr marL="4762" indent="0">
              <a:buNone/>
            </a:pPr>
            <a:r>
              <a:rPr lang="en-AU" b="1" dirty="0"/>
              <a:t>c.</a:t>
            </a:r>
            <a:r>
              <a:rPr lang="en-AU" dirty="0"/>
              <a:t> Reduced spanning-tree domain</a:t>
            </a:r>
          </a:p>
          <a:p>
            <a:pPr marL="4762" indent="0">
              <a:buNone/>
            </a:pPr>
            <a:r>
              <a:rPr lang="en-AU" b="1" dirty="0"/>
              <a:t>d.</a:t>
            </a:r>
            <a:r>
              <a:rPr lang="en-AU" dirty="0"/>
              <a:t> Mobility</a:t>
            </a:r>
          </a:p>
          <a:p>
            <a:pPr marL="4762" indent="0">
              <a:buNone/>
            </a:pPr>
            <a:r>
              <a:rPr lang="en-AU" b="1" dirty="0" smtClean="0">
                <a:hlinkClick r:id="rId3"/>
              </a:rPr>
              <a:t>8</a:t>
            </a:r>
            <a:r>
              <a:rPr lang="en-AU" b="1" dirty="0" smtClean="0"/>
              <a:t>.</a:t>
            </a:r>
            <a:r>
              <a:rPr lang="en-AU" dirty="0"/>
              <a:t> Which of the following is the biggest disadvantage with using Layer 3 in the access layer using current technologies?</a:t>
            </a:r>
          </a:p>
          <a:p>
            <a:pPr marL="4762" indent="0">
              <a:buNone/>
            </a:pPr>
            <a:r>
              <a:rPr lang="en-AU" b="1" dirty="0"/>
              <a:t>a.</a:t>
            </a:r>
            <a:r>
              <a:rPr lang="en-AU" dirty="0"/>
              <a:t> More difficult troubleshooting</a:t>
            </a:r>
          </a:p>
          <a:p>
            <a:pPr marL="4762" indent="0">
              <a:buNone/>
            </a:pPr>
            <a:r>
              <a:rPr lang="en-AU" b="1" dirty="0"/>
              <a:t>b.</a:t>
            </a:r>
            <a:r>
              <a:rPr lang="en-AU" dirty="0"/>
              <a:t> Lack of broadcast forwarding</a:t>
            </a:r>
          </a:p>
          <a:p>
            <a:pPr marL="4762" indent="0">
              <a:buNone/>
            </a:pPr>
            <a:r>
              <a:rPr lang="en-AU" b="1" dirty="0"/>
              <a:t>c.</a:t>
            </a:r>
            <a:r>
              <a:rPr lang="en-AU" dirty="0"/>
              <a:t> Native mobility without additional features</a:t>
            </a:r>
          </a:p>
          <a:p>
            <a:pPr marL="4762" indent="0">
              <a:buNone/>
            </a:pPr>
            <a:r>
              <a:rPr lang="en-AU" b="1" dirty="0"/>
              <a:t>d.</a:t>
            </a:r>
            <a:r>
              <a:rPr lang="en-AU" dirty="0"/>
              <a:t> Lack of high availability</a:t>
            </a:r>
          </a:p>
          <a:p>
            <a:endParaRPr lang="en-AU" dirty="0"/>
          </a:p>
        </p:txBody>
      </p:sp>
    </p:spTree>
    <p:extLst>
      <p:ext uri="{BB962C8B-B14F-4D97-AF65-F5344CB8AC3E}">
        <p14:creationId xmlns:p14="http://schemas.microsoft.com/office/powerpoint/2010/main" val="38462109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9</a:t>
            </a:r>
            <a:r>
              <a:rPr lang="en-AU" b="1" dirty="0" smtClean="0"/>
              <a:t>.</a:t>
            </a:r>
            <a:r>
              <a:rPr lang="en-AU" dirty="0"/>
              <a:t> A Layer 2-only switch makes forwarding decisions based on what?</a:t>
            </a:r>
          </a:p>
          <a:p>
            <a:pPr marL="4762" indent="0">
              <a:buNone/>
            </a:pPr>
            <a:r>
              <a:rPr lang="en-AU" b="1" dirty="0"/>
              <a:t>a.</a:t>
            </a:r>
            <a:r>
              <a:rPr lang="en-AU" dirty="0"/>
              <a:t> Source MAC address</a:t>
            </a:r>
          </a:p>
          <a:p>
            <a:pPr marL="4762" indent="0">
              <a:buNone/>
            </a:pPr>
            <a:r>
              <a:rPr lang="en-AU" b="1" dirty="0"/>
              <a:t>b.</a:t>
            </a:r>
            <a:r>
              <a:rPr lang="en-AU" dirty="0"/>
              <a:t> Destination MAC address</a:t>
            </a:r>
          </a:p>
          <a:p>
            <a:pPr marL="4762" indent="0">
              <a:buNone/>
            </a:pPr>
            <a:r>
              <a:rPr lang="en-AU" b="1" dirty="0"/>
              <a:t>c.</a:t>
            </a:r>
            <a:r>
              <a:rPr lang="en-AU" dirty="0"/>
              <a:t> Source IP address</a:t>
            </a:r>
          </a:p>
          <a:p>
            <a:pPr marL="4762" indent="0">
              <a:buNone/>
            </a:pPr>
            <a:r>
              <a:rPr lang="en-AU" b="1" dirty="0"/>
              <a:t>d.</a:t>
            </a:r>
            <a:r>
              <a:rPr lang="en-AU" dirty="0"/>
              <a:t> Destination IP address</a:t>
            </a:r>
          </a:p>
          <a:p>
            <a:pPr marL="4762" indent="0">
              <a:buNone/>
            </a:pPr>
            <a:r>
              <a:rPr lang="en-AU" b="1" dirty="0" smtClean="0">
                <a:hlinkClick r:id="rId3"/>
              </a:rPr>
              <a:t>10</a:t>
            </a:r>
            <a:r>
              <a:rPr lang="en-AU" b="1" dirty="0" smtClean="0"/>
              <a:t>.</a:t>
            </a:r>
            <a:r>
              <a:rPr lang="en-AU" dirty="0"/>
              <a:t> What does a switch do when it does not know how to forward a frame?</a:t>
            </a:r>
          </a:p>
          <a:p>
            <a:pPr marL="4762" indent="0">
              <a:buNone/>
            </a:pPr>
            <a:r>
              <a:rPr lang="en-AU" b="1" dirty="0"/>
              <a:t>a.</a:t>
            </a:r>
            <a:r>
              <a:rPr lang="en-AU" dirty="0"/>
              <a:t> Drops the frame</a:t>
            </a:r>
          </a:p>
          <a:p>
            <a:pPr marL="4762" indent="0">
              <a:buNone/>
            </a:pPr>
            <a:r>
              <a:rPr lang="en-AU" b="1" dirty="0"/>
              <a:t>b.</a:t>
            </a:r>
            <a:r>
              <a:rPr lang="en-AU" dirty="0"/>
              <a:t> Floods the frames on all ports in the same Layer 2 domain except the source port</a:t>
            </a:r>
          </a:p>
          <a:p>
            <a:pPr marL="4762" indent="0">
              <a:buNone/>
            </a:pPr>
            <a:r>
              <a:rPr lang="en-AU" b="1" dirty="0"/>
              <a:t>c.</a:t>
            </a:r>
            <a:r>
              <a:rPr lang="en-AU" dirty="0"/>
              <a:t> Stores the frame for later transmission</a:t>
            </a:r>
          </a:p>
          <a:p>
            <a:pPr marL="4762" indent="0">
              <a:buNone/>
            </a:pPr>
            <a:r>
              <a:rPr lang="en-AU" b="1" dirty="0"/>
              <a:t>d.</a:t>
            </a:r>
            <a:r>
              <a:rPr lang="en-AU" dirty="0"/>
              <a:t> Resends the frame out the port where it was received</a:t>
            </a:r>
          </a:p>
          <a:p>
            <a:pPr marL="4762" indent="0">
              <a:buNone/>
            </a:pPr>
            <a:endParaRPr lang="en-AU" dirty="0"/>
          </a:p>
        </p:txBody>
      </p:sp>
    </p:spTree>
    <p:extLst>
      <p:ext uri="{BB962C8B-B14F-4D97-AF65-F5344CB8AC3E}">
        <p14:creationId xmlns:p14="http://schemas.microsoft.com/office/powerpoint/2010/main" val="397826384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11</a:t>
            </a:r>
            <a:r>
              <a:rPr lang="en-AU" b="1" dirty="0" smtClean="0"/>
              <a:t>.</a:t>
            </a:r>
            <a:r>
              <a:rPr lang="en-AU" dirty="0"/>
              <a:t> The Layer 2 forwarding table of Cisco switches is also referred to as which of the following?</a:t>
            </a:r>
          </a:p>
          <a:p>
            <a:pPr marL="4762" indent="0">
              <a:buNone/>
            </a:pPr>
            <a:r>
              <a:rPr lang="en-AU" b="1" dirty="0"/>
              <a:t>a.</a:t>
            </a:r>
            <a:r>
              <a:rPr lang="en-AU" dirty="0"/>
              <a:t> CAM table</a:t>
            </a:r>
          </a:p>
          <a:p>
            <a:pPr marL="4762" indent="0">
              <a:buNone/>
            </a:pPr>
            <a:r>
              <a:rPr lang="en-AU" b="1" dirty="0"/>
              <a:t>b.</a:t>
            </a:r>
            <a:r>
              <a:rPr lang="en-AU" dirty="0"/>
              <a:t> Routing table</a:t>
            </a:r>
          </a:p>
          <a:p>
            <a:pPr marL="4762" indent="0">
              <a:buNone/>
            </a:pPr>
            <a:r>
              <a:rPr lang="en-AU" b="1" dirty="0"/>
              <a:t>c.</a:t>
            </a:r>
            <a:r>
              <a:rPr lang="en-AU" dirty="0"/>
              <a:t> MAC address table</a:t>
            </a:r>
          </a:p>
          <a:p>
            <a:pPr marL="4762" indent="0">
              <a:buNone/>
            </a:pPr>
            <a:r>
              <a:rPr lang="en-AU" b="1" dirty="0"/>
              <a:t>d.</a:t>
            </a:r>
            <a:r>
              <a:rPr lang="en-AU" dirty="0"/>
              <a:t> FIB table</a:t>
            </a:r>
          </a:p>
          <a:p>
            <a:pPr marL="4762" indent="0">
              <a:buNone/>
            </a:pPr>
            <a:r>
              <a:rPr lang="en-AU" b="1" dirty="0" smtClean="0">
                <a:hlinkClick r:id="rId3"/>
              </a:rPr>
              <a:t>12</a:t>
            </a:r>
            <a:r>
              <a:rPr lang="en-AU" b="1" dirty="0" smtClean="0"/>
              <a:t>.</a:t>
            </a:r>
            <a:r>
              <a:rPr lang="en-AU" dirty="0"/>
              <a:t> Which of the following lookups does a Layer 2-only Cisco Catalyst switch perform on an ingress frame?</a:t>
            </a:r>
          </a:p>
          <a:p>
            <a:pPr marL="4762" indent="0">
              <a:buNone/>
            </a:pPr>
            <a:r>
              <a:rPr lang="en-AU" b="1" dirty="0"/>
              <a:t>a.</a:t>
            </a:r>
            <a:r>
              <a:rPr lang="en-AU" dirty="0"/>
              <a:t> Layer 2 forwarding for destination port</a:t>
            </a:r>
          </a:p>
          <a:p>
            <a:pPr marL="4762" indent="0">
              <a:buNone/>
            </a:pPr>
            <a:r>
              <a:rPr lang="en-AU" b="1" dirty="0"/>
              <a:t>b.</a:t>
            </a:r>
            <a:r>
              <a:rPr lang="en-AU" dirty="0"/>
              <a:t> ACL for access control</a:t>
            </a:r>
          </a:p>
          <a:p>
            <a:pPr marL="4762" indent="0">
              <a:buNone/>
            </a:pPr>
            <a:r>
              <a:rPr lang="en-AU" b="1" dirty="0"/>
              <a:t>c.</a:t>
            </a:r>
            <a:r>
              <a:rPr lang="en-AU" dirty="0"/>
              <a:t> </a:t>
            </a:r>
            <a:r>
              <a:rPr lang="en-AU" dirty="0" err="1"/>
              <a:t>NetFlow</a:t>
            </a:r>
            <a:r>
              <a:rPr lang="en-AU" dirty="0"/>
              <a:t> for statistics monitoring</a:t>
            </a:r>
          </a:p>
          <a:p>
            <a:pPr marL="4762" indent="0">
              <a:buNone/>
            </a:pPr>
            <a:r>
              <a:rPr lang="en-AU" b="1" dirty="0"/>
              <a:t>d.</a:t>
            </a:r>
            <a:r>
              <a:rPr lang="en-AU" dirty="0"/>
              <a:t> </a:t>
            </a:r>
            <a:r>
              <a:rPr lang="en-AU" dirty="0" err="1"/>
              <a:t>QoS</a:t>
            </a:r>
            <a:r>
              <a:rPr lang="en-AU" dirty="0"/>
              <a:t> for classification, marking, or policing</a:t>
            </a:r>
          </a:p>
          <a:p>
            <a:endParaRPr lang="en-AU" dirty="0"/>
          </a:p>
        </p:txBody>
      </p:sp>
    </p:spTree>
    <p:extLst>
      <p:ext uri="{BB962C8B-B14F-4D97-AF65-F5344CB8AC3E}">
        <p14:creationId xmlns:p14="http://schemas.microsoft.com/office/powerpoint/2010/main" val="220084849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Forwarding Information Base (FIB)</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smtClean="0"/>
              <a:t>Derived from the IP routing table.</a:t>
            </a:r>
          </a:p>
          <a:p>
            <a:r>
              <a:rPr lang="en-US" sz="2000" dirty="0" smtClean="0"/>
              <a:t>Arranged for maximum lookup throughput. </a:t>
            </a:r>
          </a:p>
          <a:p>
            <a:r>
              <a:rPr lang="en-US" sz="2000" dirty="0" smtClean="0"/>
              <a:t>IP destination prefixes stored in TCAM, from most-specific to least-specific entry. </a:t>
            </a:r>
          </a:p>
          <a:p>
            <a:r>
              <a:rPr lang="en-US" sz="2000" dirty="0" smtClean="0"/>
              <a:t>FIB lookup based on Layer 3 destination address prefix (longest match) – matches structure of CEF entries within the TCAM. </a:t>
            </a:r>
          </a:p>
          <a:p>
            <a:r>
              <a:rPr lang="en-US" sz="2000" dirty="0" smtClean="0"/>
              <a:t>When TCAM full, wildcard entry redirects frames to the Layer 3 engine. </a:t>
            </a:r>
          </a:p>
          <a:p>
            <a:r>
              <a:rPr lang="en-US" sz="2000" dirty="0" smtClean="0"/>
              <a:t>Updated after each network change but only once. Each change in the IP routing table triggers a similar change in the FIB.</a:t>
            </a:r>
          </a:p>
          <a:p>
            <a:r>
              <a:rPr lang="en-US" sz="2000" dirty="0" smtClean="0"/>
              <a:t>Contains all known routes. Contains all next-hop addresses associated with all destination networks.</a:t>
            </a:r>
            <a:endParaRPr lang="en-US" sz="2000" dirty="0"/>
          </a:p>
        </p:txBody>
      </p:sp>
    </p:spTree>
    <p:extLst>
      <p:ext uri="{BB962C8B-B14F-4D97-AF65-F5344CB8AC3E}">
        <p14:creationId xmlns:p14="http://schemas.microsoft.com/office/powerpoint/2010/main" val="317474389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11560" y="0"/>
            <a:ext cx="8145462" cy="1124743"/>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Campus Network Structure</a:t>
            </a:r>
          </a:p>
        </p:txBody>
      </p:sp>
      <p:sp>
        <p:nvSpPr>
          <p:cNvPr id="2" name="Content Placeholder 1"/>
          <p:cNvSpPr>
            <a:spLocks noGrp="1"/>
          </p:cNvSpPr>
          <p:nvPr>
            <p:ph idx="1"/>
          </p:nvPr>
        </p:nvSpPr>
        <p:spPr>
          <a:xfrm>
            <a:off x="395536" y="1141453"/>
            <a:ext cx="7940675" cy="3038206"/>
          </a:xfrm>
        </p:spPr>
        <p:txBody>
          <a:bodyPr/>
          <a:lstStyle/>
          <a:p>
            <a:r>
              <a:rPr lang="en-US" sz="2000" dirty="0"/>
              <a:t>A </a:t>
            </a:r>
            <a:r>
              <a:rPr lang="en-US" sz="2000" b="1" i="1" dirty="0"/>
              <a:t>campus network </a:t>
            </a:r>
            <a:r>
              <a:rPr lang="en-US" sz="2000" dirty="0" smtClean="0"/>
              <a:t>describes the portion of an enterprise infrastructure that interconnects end devices such as computers, laptops, and wireless access points to services such as intranet resources or the Internet  </a:t>
            </a:r>
          </a:p>
          <a:p>
            <a:r>
              <a:rPr lang="en-US" sz="2000" dirty="0" smtClean="0"/>
              <a:t>Prior to the mid 2000’s campus networks also included application server farms and computing infrastructure as well.</a:t>
            </a:r>
          </a:p>
          <a:p>
            <a:r>
              <a:rPr lang="en-US" sz="2000" dirty="0" smtClean="0"/>
              <a:t>Today , the infrastructure that interconnects server farms, application servers, and computing nodes are clearly distinguished from campus networks, and are  referred to as </a:t>
            </a:r>
            <a:r>
              <a:rPr lang="en-US" sz="2000" b="1" i="1" dirty="0" smtClean="0"/>
              <a:t>data </a:t>
            </a:r>
            <a:r>
              <a:rPr lang="en-US" sz="2000" b="1" i="1" dirty="0" err="1" smtClean="0"/>
              <a:t>centres</a:t>
            </a:r>
            <a:r>
              <a:rPr lang="en-US" sz="2000" b="1" dirty="0" smtClean="0"/>
              <a:t> </a:t>
            </a:r>
          </a:p>
          <a:p>
            <a:endParaRPr lang="en-US" sz="2000" b="1" dirty="0" smtClean="0"/>
          </a:p>
          <a:p>
            <a:pPr marL="4762" indent="0">
              <a:buNone/>
            </a:pPr>
            <a:endParaRPr lang="en-US" dirty="0" smtClean="0"/>
          </a:p>
          <a:p>
            <a:pPr marL="4762"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l-GR" dirty="0"/>
          </a:p>
        </p:txBody>
      </p:sp>
      <p:pic>
        <p:nvPicPr>
          <p:cNvPr id="3" name="Picture 2"/>
          <p:cNvPicPr>
            <a:picLocks noChangeAspect="1"/>
          </p:cNvPicPr>
          <p:nvPr/>
        </p:nvPicPr>
        <p:blipFill>
          <a:blip r:embed="rId3"/>
          <a:stretch>
            <a:fillRect/>
          </a:stretch>
        </p:blipFill>
        <p:spPr>
          <a:xfrm>
            <a:off x="2555776" y="4200223"/>
            <a:ext cx="3312368" cy="2558867"/>
          </a:xfrm>
          <a:prstGeom prst="rect">
            <a:avLst/>
          </a:prstGeom>
        </p:spPr>
      </p:pic>
    </p:spTree>
    <p:extLst>
      <p:ext uri="{BB962C8B-B14F-4D97-AF65-F5344CB8AC3E}">
        <p14:creationId xmlns:p14="http://schemas.microsoft.com/office/powerpoint/2010/main" val="353367530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Planes of Operation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smtClean="0"/>
              <a:t>Network devices contain at least three planes of operation:</a:t>
            </a:r>
          </a:p>
          <a:p>
            <a:pPr lvl="1"/>
            <a:r>
              <a:rPr lang="en-US" sz="2000" dirty="0" smtClean="0"/>
              <a:t>Management plane</a:t>
            </a:r>
          </a:p>
          <a:p>
            <a:pPr lvl="1"/>
            <a:r>
              <a:rPr lang="en-US" sz="2000" dirty="0" smtClean="0"/>
              <a:t>Control plane</a:t>
            </a:r>
          </a:p>
          <a:p>
            <a:pPr lvl="1"/>
            <a:r>
              <a:rPr lang="en-US" sz="2000" dirty="0" smtClean="0"/>
              <a:t>Forwarding or data plane</a:t>
            </a:r>
          </a:p>
          <a:p>
            <a:r>
              <a:rPr lang="en-US" sz="2000" dirty="0"/>
              <a:t>Management plane is responsible for network management, such as SSH access and SNMP, and may operate over an out-of-band (OOB) port</a:t>
            </a:r>
          </a:p>
          <a:p>
            <a:r>
              <a:rPr lang="en-US" sz="2000" dirty="0"/>
              <a:t>Control plane is responsible for protocols and routing decisions</a:t>
            </a:r>
          </a:p>
          <a:p>
            <a:r>
              <a:rPr lang="en-US" sz="2000" dirty="0"/>
              <a:t>Forwarding plane is responsible for the actual routing (or switching) of most packets</a:t>
            </a:r>
          </a:p>
          <a:p>
            <a:endParaRPr lang="en-US" sz="2000" dirty="0" smtClean="0"/>
          </a:p>
        </p:txBody>
      </p:sp>
    </p:spTree>
    <p:extLst>
      <p:ext uri="{BB962C8B-B14F-4D97-AF65-F5344CB8AC3E}">
        <p14:creationId xmlns:p14="http://schemas.microsoft.com/office/powerpoint/2010/main" val="73833015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Frame Rewrite</a:t>
            </a:r>
          </a:p>
        </p:txBody>
      </p:sp>
      <p:sp>
        <p:nvSpPr>
          <p:cNvPr id="6" name="Content Placeholder 5"/>
          <p:cNvSpPr>
            <a:spLocks noGrp="1"/>
          </p:cNvSpPr>
          <p:nvPr>
            <p:ph idx="10"/>
          </p:nvPr>
        </p:nvSpPr>
        <p:spPr/>
        <p:txBody>
          <a:bodyPr>
            <a:normAutofit/>
          </a:bodyPr>
          <a:lstStyle/>
          <a:p>
            <a:r>
              <a:rPr lang="en-US" sz="2000" dirty="0" smtClean="0"/>
              <a:t>The incoming frame checksum is verified to ensure that no frame corruption or alteration occurs during transit.</a:t>
            </a:r>
          </a:p>
          <a:p>
            <a:r>
              <a:rPr lang="en-US" sz="2000" dirty="0" smtClean="0"/>
              <a:t>The incoming IP header checksum is verified to ensure that no packet corruption or alteration occurs during transit.</a:t>
            </a:r>
          </a:p>
        </p:txBody>
      </p:sp>
      <p:pic>
        <p:nvPicPr>
          <p:cNvPr id="5122" name="Picture 2"/>
          <p:cNvPicPr>
            <a:picLocks noChangeAspect="1" noChangeArrowheads="1"/>
          </p:cNvPicPr>
          <p:nvPr/>
        </p:nvPicPr>
        <p:blipFill>
          <a:blip r:embed="rId3" cstate="print"/>
          <a:stretch>
            <a:fillRect/>
          </a:stretch>
        </p:blipFill>
        <p:spPr bwMode="auto">
          <a:xfrm>
            <a:off x="826739" y="3900395"/>
            <a:ext cx="7172325" cy="1602867"/>
          </a:xfrm>
          <a:prstGeom prst="rect">
            <a:avLst/>
          </a:prstGeom>
          <a:noFill/>
          <a:ln w="9525">
            <a:noFill/>
            <a:miter lim="800000"/>
            <a:headEnd/>
            <a:tailEnd/>
          </a:ln>
        </p:spPr>
      </p:pic>
    </p:spTree>
    <p:extLst>
      <p:ext uri="{BB962C8B-B14F-4D97-AF65-F5344CB8AC3E}">
        <p14:creationId xmlns:p14="http://schemas.microsoft.com/office/powerpoint/2010/main" val="3329771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5">
                    <a:lumMod val="75000"/>
                  </a:schemeClr>
                </a:solidFill>
              </a:rPr>
              <a:t>IP Unicast Packet Rewrite on Output Interface</a:t>
            </a:r>
          </a:p>
        </p:txBody>
      </p:sp>
      <p:sp>
        <p:nvSpPr>
          <p:cNvPr id="6" name="Content Placeholder 5"/>
          <p:cNvSpPr>
            <a:spLocks noGrp="1"/>
          </p:cNvSpPr>
          <p:nvPr>
            <p:ph idx="10"/>
          </p:nvPr>
        </p:nvSpPr>
        <p:spPr>
          <a:xfrm>
            <a:off x="279400" y="1206653"/>
            <a:ext cx="8520354" cy="2942427"/>
          </a:xfrm>
        </p:spPr>
        <p:txBody>
          <a:bodyPr>
            <a:normAutofit/>
          </a:bodyPr>
          <a:lstStyle/>
          <a:p>
            <a:r>
              <a:rPr lang="en-US" sz="2000" dirty="0" smtClean="0"/>
              <a:t>The source MAC address changes from the sender MAC address to the outgoing router MAC address.</a:t>
            </a:r>
          </a:p>
          <a:p>
            <a:r>
              <a:rPr lang="en-US" sz="2000" dirty="0" smtClean="0"/>
              <a:t>The destination MAC address changes from the MAC address of the router’s incoming interface to the MAC address of the next-hop router’s receiving interface.</a:t>
            </a:r>
          </a:p>
          <a:p>
            <a:r>
              <a:rPr lang="en-US" sz="2000" dirty="0" smtClean="0"/>
              <a:t>The TTL is decremented by one, and as a result, the IP header checksum is recalculated.</a:t>
            </a:r>
          </a:p>
          <a:p>
            <a:r>
              <a:rPr lang="en-US" sz="2000" dirty="0" smtClean="0"/>
              <a:t>The frame checksum is recalculated.</a:t>
            </a:r>
          </a:p>
        </p:txBody>
      </p:sp>
      <p:pic>
        <p:nvPicPr>
          <p:cNvPr id="5122" name="Picture 2"/>
          <p:cNvPicPr>
            <a:picLocks noChangeAspect="1" noChangeArrowheads="1"/>
          </p:cNvPicPr>
          <p:nvPr/>
        </p:nvPicPr>
        <p:blipFill>
          <a:blip r:embed="rId3" cstate="print"/>
          <a:stretch>
            <a:fillRect/>
          </a:stretch>
        </p:blipFill>
        <p:spPr bwMode="auto">
          <a:xfrm>
            <a:off x="467544" y="4005064"/>
            <a:ext cx="8160110" cy="2304256"/>
          </a:xfrm>
          <a:prstGeom prst="rect">
            <a:avLst/>
          </a:prstGeom>
          <a:noFill/>
          <a:ln w="9525">
            <a:noFill/>
            <a:miter lim="800000"/>
            <a:headEnd/>
            <a:tailEnd/>
          </a:ln>
        </p:spPr>
      </p:pic>
    </p:spTree>
    <p:extLst>
      <p:ext uri="{BB962C8B-B14F-4D97-AF65-F5344CB8AC3E}">
        <p14:creationId xmlns:p14="http://schemas.microsoft.com/office/powerpoint/2010/main" val="37861699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lumMod val="75000"/>
                  </a:schemeClr>
                </a:solidFill>
              </a:rPr>
              <a:t>Distributed Hardware Forwarding</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smtClean="0"/>
              <a:t>Multilayer </a:t>
            </a:r>
            <a:r>
              <a:rPr lang="en-US" sz="2000" dirty="0"/>
              <a:t>switches deploy independent control and forwarding planes.</a:t>
            </a:r>
          </a:p>
          <a:p>
            <a:r>
              <a:rPr lang="en-US" sz="2000" dirty="0"/>
              <a:t>Multilayer switches may also employ multiple forwarding planes.</a:t>
            </a:r>
          </a:p>
          <a:p>
            <a:r>
              <a:rPr lang="en-US" sz="2000" dirty="0"/>
              <a:t>For example, Catalyst 6800 used forwarding planes on each line module, with a central control plane on the supervisor module </a:t>
            </a:r>
            <a:endParaRPr lang="en-AU" sz="2000" dirty="0"/>
          </a:p>
          <a:p>
            <a:endParaRPr lang="en-AU" dirty="0"/>
          </a:p>
        </p:txBody>
      </p:sp>
      <p:grpSp>
        <p:nvGrpSpPr>
          <p:cNvPr id="6" name="Group 3"/>
          <p:cNvGrpSpPr>
            <a:grpSpLocks noGrp="1" noUngrp="1" noChangeAspect="1"/>
          </p:cNvGrpSpPr>
          <p:nvPr/>
        </p:nvGrpSpPr>
        <p:grpSpPr bwMode="auto">
          <a:xfrm>
            <a:off x="521256" y="3212976"/>
            <a:ext cx="7772400" cy="2859087"/>
            <a:chOff x="685800" y="2189163"/>
            <a:chExt cx="7772400" cy="2859087"/>
          </a:xfrm>
        </p:grpSpPr>
        <p:pic>
          <p:nvPicPr>
            <p:cNvPr id="7" name="Picture 1" descr="Figure 2-16 Distributed Hardware Forwarding"/>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189163"/>
              <a:ext cx="7772400"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705350"/>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2441257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Cisco Forwarding Decision Methods</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r>
              <a:rPr lang="en-US" sz="2000" b="1" dirty="0"/>
              <a:t>Route caching: </a:t>
            </a:r>
            <a:r>
              <a:rPr lang="en-US" sz="2000" dirty="0"/>
              <a:t>Also known as flow-based or demand-based switching, a Layer 3 route cache is built within hardware functions as the switch sees traffic flow into the switch. This is functionally equivalent to Fast Switching in the Cisco router IOS.</a:t>
            </a:r>
          </a:p>
          <a:p>
            <a:r>
              <a:rPr lang="en-US" sz="2000" b="1" dirty="0"/>
              <a:t>Topology-based switching: </a:t>
            </a:r>
            <a:r>
              <a:rPr lang="en-US" sz="2000" dirty="0"/>
              <a:t>Information from the routing table is used to populate the route cache, regardless of traffic flow. The populated route cache is called the FIB. CEF is the facility that builds the FIB. This is functionally equivalent to CEF in the Cisco router IOS.</a:t>
            </a:r>
          </a:p>
          <a:p>
            <a:endParaRPr lang="en-AU" sz="2000" dirty="0"/>
          </a:p>
        </p:txBody>
      </p:sp>
    </p:spTree>
    <p:extLst>
      <p:ext uri="{BB962C8B-B14F-4D97-AF65-F5344CB8AC3E}">
        <p14:creationId xmlns:p14="http://schemas.microsoft.com/office/powerpoint/2010/main" val="323961350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Route Caching</a:t>
            </a:r>
          </a:p>
        </p:txBody>
      </p:sp>
      <p:sp>
        <p:nvSpPr>
          <p:cNvPr id="6" name="Content Placeholder 5"/>
          <p:cNvSpPr>
            <a:spLocks noGrp="1"/>
          </p:cNvSpPr>
          <p:nvPr>
            <p:ph sz="half" idx="1"/>
          </p:nvPr>
        </p:nvSpPr>
        <p:spPr>
          <a:xfrm>
            <a:off x="539552" y="1268760"/>
            <a:ext cx="3894137" cy="4791075"/>
          </a:xfrm>
        </p:spPr>
        <p:txBody>
          <a:bodyPr>
            <a:normAutofit/>
          </a:bodyPr>
          <a:lstStyle/>
          <a:p>
            <a:pPr marL="168275" indent="-168275"/>
            <a:r>
              <a:rPr lang="en-US" sz="2000" kern="1200" dirty="0" smtClean="0">
                <a:latin typeface="Arial" charset="0"/>
              </a:rPr>
              <a:t>First packet in a stream is switched in software by the route processor.</a:t>
            </a:r>
          </a:p>
          <a:p>
            <a:pPr marL="168275" indent="-168275"/>
            <a:r>
              <a:rPr lang="en-US" sz="2000" kern="1200" dirty="0" smtClean="0">
                <a:latin typeface="Arial" charset="0"/>
              </a:rPr>
              <a:t>Information is stored in cache table as a flow.</a:t>
            </a:r>
          </a:p>
          <a:p>
            <a:pPr marL="168275" indent="-168275"/>
            <a:r>
              <a:rPr lang="en-US" sz="2000" kern="1200" dirty="0" smtClean="0">
                <a:latin typeface="Arial" charset="0"/>
              </a:rPr>
              <a:t>All subsequent packets are switched in hardware.</a:t>
            </a:r>
          </a:p>
          <a:p>
            <a:pPr marL="168275" indent="-168275"/>
            <a:endParaRPr lang="en-US" dirty="0" smtClean="0"/>
          </a:p>
        </p:txBody>
      </p:sp>
      <p:pic>
        <p:nvPicPr>
          <p:cNvPr id="6146" name="Picture 2"/>
          <p:cNvPicPr>
            <a:picLocks noChangeAspect="1" noChangeArrowheads="1"/>
          </p:cNvPicPr>
          <p:nvPr/>
        </p:nvPicPr>
        <p:blipFill>
          <a:blip r:embed="rId3" cstate="print"/>
          <a:stretch>
            <a:fillRect/>
          </a:stretch>
        </p:blipFill>
        <p:spPr bwMode="auto">
          <a:xfrm>
            <a:off x="5390147" y="786358"/>
            <a:ext cx="2812778" cy="5625555"/>
          </a:xfrm>
          <a:prstGeom prst="rect">
            <a:avLst/>
          </a:prstGeom>
          <a:noFill/>
          <a:ln w="9525">
            <a:noFill/>
            <a:miter lim="800000"/>
            <a:headEnd/>
            <a:tailEnd/>
          </a:ln>
        </p:spPr>
      </p:pic>
    </p:spTree>
    <p:extLst>
      <p:ext uri="{BB962C8B-B14F-4D97-AF65-F5344CB8AC3E}">
        <p14:creationId xmlns:p14="http://schemas.microsoft.com/office/powerpoint/2010/main" val="243073007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807" y="360492"/>
            <a:ext cx="8521700" cy="740664"/>
          </a:xfrm>
        </p:spPr>
        <p:txBody>
          <a:bodyPr/>
          <a:lstStyle/>
          <a:p>
            <a:pPr>
              <a:defRPr/>
            </a:pPr>
            <a:r>
              <a:rPr lang="en-US" dirty="0" smtClean="0">
                <a:solidFill>
                  <a:schemeClr val="accent5">
                    <a:lumMod val="75000"/>
                  </a:schemeClr>
                </a:solidFill>
              </a:rPr>
              <a:t>Topology-Based Switching</a:t>
            </a:r>
          </a:p>
        </p:txBody>
      </p:sp>
      <p:sp>
        <p:nvSpPr>
          <p:cNvPr id="6" name="Content Placeholder 5"/>
          <p:cNvSpPr>
            <a:spLocks noGrp="1"/>
          </p:cNvSpPr>
          <p:nvPr>
            <p:ph idx="10"/>
          </p:nvPr>
        </p:nvSpPr>
        <p:spPr>
          <a:xfrm>
            <a:off x="300480" y="5373216"/>
            <a:ext cx="8520354" cy="1253452"/>
          </a:xfrm>
        </p:spPr>
        <p:txBody>
          <a:bodyPr>
            <a:normAutofit/>
          </a:bodyPr>
          <a:lstStyle/>
          <a:p>
            <a:r>
              <a:rPr lang="en-US" sz="2000" dirty="0" smtClean="0"/>
              <a:t>Faster than route caching. Even first packet forwarded by hardware.</a:t>
            </a:r>
          </a:p>
          <a:p>
            <a:r>
              <a:rPr lang="en-US" sz="2000" dirty="0" smtClean="0"/>
              <a:t>CEF populates FIB with information from routing table.</a:t>
            </a:r>
          </a:p>
        </p:txBody>
      </p:sp>
      <p:grpSp>
        <p:nvGrpSpPr>
          <p:cNvPr id="9" name="Group 8"/>
          <p:cNvGrpSpPr/>
          <p:nvPr/>
        </p:nvGrpSpPr>
        <p:grpSpPr>
          <a:xfrm>
            <a:off x="980908" y="1268760"/>
            <a:ext cx="7174910" cy="4070285"/>
            <a:chOff x="980908" y="866709"/>
            <a:chExt cx="7174910" cy="4070285"/>
          </a:xfrm>
        </p:grpSpPr>
        <p:pic>
          <p:nvPicPr>
            <p:cNvPr id="5122" name="Picture 2"/>
            <p:cNvPicPr>
              <a:picLocks noChangeAspect="1" noChangeArrowheads="1"/>
            </p:cNvPicPr>
            <p:nvPr/>
          </p:nvPicPr>
          <p:blipFill>
            <a:blip r:embed="rId3" cstate="print"/>
            <a:stretch>
              <a:fillRect/>
            </a:stretch>
          </p:blipFill>
          <p:spPr bwMode="auto">
            <a:xfrm>
              <a:off x="983493" y="866709"/>
              <a:ext cx="7172325" cy="2039090"/>
            </a:xfrm>
            <a:prstGeom prst="rect">
              <a:avLst/>
            </a:prstGeom>
            <a:noFill/>
            <a:ln w="9525">
              <a:noFill/>
              <a:miter lim="800000"/>
              <a:headEnd/>
              <a:tailEnd/>
            </a:ln>
          </p:spPr>
        </p:pic>
        <p:pic>
          <p:nvPicPr>
            <p:cNvPr id="5" name="Picture 4" descr="Topology-Based Switching 2.jpg"/>
            <p:cNvPicPr>
              <a:picLocks noChangeAspect="1"/>
            </p:cNvPicPr>
            <p:nvPr/>
          </p:nvPicPr>
          <p:blipFill>
            <a:blip r:embed="rId4" cstate="print"/>
            <a:stretch>
              <a:fillRect/>
            </a:stretch>
          </p:blipFill>
          <p:spPr>
            <a:xfrm>
              <a:off x="980908" y="2901549"/>
              <a:ext cx="7159498" cy="2035445"/>
            </a:xfrm>
            <a:prstGeom prst="rect">
              <a:avLst/>
            </a:prstGeom>
          </p:spPr>
        </p:pic>
      </p:grpSp>
    </p:spTree>
    <p:extLst>
      <p:ext uri="{BB962C8B-B14F-4D97-AF65-F5344CB8AC3E}">
        <p14:creationId xmlns:p14="http://schemas.microsoft.com/office/powerpoint/2010/main" val="2132505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accent5">
                    <a:lumMod val="75000"/>
                  </a:schemeClr>
                </a:solidFill>
              </a:rPr>
              <a:t>CEF Processing</a:t>
            </a:r>
          </a:p>
        </p:txBody>
      </p:sp>
      <p:sp>
        <p:nvSpPr>
          <p:cNvPr id="6" name="Content Placeholder 5"/>
          <p:cNvSpPr>
            <a:spLocks noGrp="1"/>
          </p:cNvSpPr>
          <p:nvPr>
            <p:ph idx="11"/>
          </p:nvPr>
        </p:nvSpPr>
        <p:spPr>
          <a:xfrm>
            <a:off x="296545" y="1124745"/>
            <a:ext cx="8531225" cy="1872208"/>
          </a:xfrm>
        </p:spPr>
        <p:txBody>
          <a:bodyPr>
            <a:normAutofit/>
          </a:bodyPr>
          <a:lstStyle/>
          <a:p>
            <a:pPr>
              <a:buFont typeface="Wingdings" pitchFamily="2" charset="2"/>
              <a:buChar char="§"/>
            </a:pPr>
            <a:r>
              <a:rPr lang="en-US" sz="1800" dirty="0" smtClean="0"/>
              <a:t>CEF uses special strategies to switch data packets to their destinations expediently. It caches the information generated by the Layer 3 routing engine even before the switch encounters any data flows. </a:t>
            </a:r>
          </a:p>
          <a:p>
            <a:pPr>
              <a:buFont typeface="Wingdings" pitchFamily="2" charset="2"/>
              <a:buChar char="§"/>
            </a:pPr>
            <a:r>
              <a:rPr lang="en-US" sz="1800" dirty="0" smtClean="0"/>
              <a:t>CEF caches routing information in one table (FIB) and caches Layer 2 next-hop addresses and frame header rewrite information for all FIB entries in another table, called the adjacency table (AT).</a:t>
            </a:r>
          </a:p>
        </p:txBody>
      </p:sp>
      <p:pic>
        <p:nvPicPr>
          <p:cNvPr id="5122" name="Picture 2"/>
          <p:cNvPicPr>
            <a:picLocks noChangeAspect="1" noChangeArrowheads="1"/>
          </p:cNvPicPr>
          <p:nvPr/>
        </p:nvPicPr>
        <p:blipFill>
          <a:blip r:embed="rId3" cstate="print"/>
          <a:stretch>
            <a:fillRect/>
          </a:stretch>
        </p:blipFill>
        <p:spPr bwMode="auto">
          <a:xfrm>
            <a:off x="899592" y="2996952"/>
            <a:ext cx="7051823" cy="3700462"/>
          </a:xfrm>
          <a:prstGeom prst="rect">
            <a:avLst/>
          </a:prstGeom>
          <a:noFill/>
          <a:ln w="9525">
            <a:noFill/>
            <a:miter lim="800000"/>
            <a:headEnd/>
            <a:tailEnd/>
          </a:ln>
        </p:spPr>
      </p:pic>
    </p:spTree>
    <p:extLst>
      <p:ext uri="{BB962C8B-B14F-4D97-AF65-F5344CB8AC3E}">
        <p14:creationId xmlns:p14="http://schemas.microsoft.com/office/powerpoint/2010/main" val="3721299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Adjacency Table (AT)</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smtClean="0"/>
              <a:t>Derived from ARP table and contains Layer 2 header rewrite (MAC) information for each next hop contained in the FIB. Nodes in network are said to be adjacent if they are within a single hop from each other. </a:t>
            </a:r>
          </a:p>
          <a:p>
            <a:r>
              <a:rPr lang="en-US" sz="2000" dirty="0" smtClean="0"/>
              <a:t>Maintains Layer 2 next-hop addresses and link-layer header information for all FIB entries. </a:t>
            </a:r>
          </a:p>
          <a:p>
            <a:r>
              <a:rPr lang="en-US" sz="2000" dirty="0" smtClean="0"/>
              <a:t>Populated as adjacencies are discovered.</a:t>
            </a:r>
          </a:p>
          <a:p>
            <a:r>
              <a:rPr lang="en-US" sz="2000" dirty="0" smtClean="0"/>
              <a:t>Each time adjacency entry created (such as via ARP), a Layer 2 header for that adjacent node is pre-computed and stored in the adjacency table.</a:t>
            </a:r>
          </a:p>
          <a:p>
            <a:r>
              <a:rPr lang="en-US" sz="2000" dirty="0" smtClean="0"/>
              <a:t>When the adjacency table is full, a CEF TCAM entry points to the Layer 3 engine to redirect the adjacency.</a:t>
            </a:r>
            <a:endParaRPr lang="en-US" sz="2000" dirty="0"/>
          </a:p>
        </p:txBody>
      </p:sp>
    </p:spTree>
    <p:extLst>
      <p:ext uri="{BB962C8B-B14F-4D97-AF65-F5344CB8AC3E}">
        <p14:creationId xmlns:p14="http://schemas.microsoft.com/office/powerpoint/2010/main" val="186070223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Packet Types Forcing Software Processing</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smtClean="0"/>
              <a:t>Use of IP header options (packets that use TCP header options are switched in hardware because they do not affect the forwarding decision).</a:t>
            </a:r>
          </a:p>
          <a:p>
            <a:r>
              <a:rPr lang="en-US" sz="2000" dirty="0" smtClean="0"/>
              <a:t>Have an expiring IP TTL counter</a:t>
            </a:r>
          </a:p>
          <a:p>
            <a:r>
              <a:rPr lang="en-US" sz="2000" dirty="0" smtClean="0"/>
              <a:t>Forwarded to a tunnel interface</a:t>
            </a:r>
          </a:p>
          <a:p>
            <a:r>
              <a:rPr lang="en-US" sz="2000" dirty="0" smtClean="0"/>
              <a:t>Arrive with non-supported encapsulation types</a:t>
            </a:r>
          </a:p>
          <a:p>
            <a:r>
              <a:rPr lang="en-US" sz="2000" dirty="0" smtClean="0"/>
              <a:t>Routed to interface with non-supported encapsulation type </a:t>
            </a:r>
          </a:p>
          <a:p>
            <a:r>
              <a:rPr lang="en-US" sz="2000" dirty="0" smtClean="0"/>
              <a:t>Exceed the maximum transmission unit (MTU) of an output interface and must be fragmented</a:t>
            </a:r>
          </a:p>
          <a:p>
            <a:r>
              <a:rPr lang="en-US" sz="2000" dirty="0" smtClean="0"/>
              <a:t>Network Address Translation (NAT)</a:t>
            </a:r>
            <a:endParaRPr lang="en-US" sz="2000" dirty="0"/>
          </a:p>
        </p:txBody>
      </p:sp>
    </p:spTree>
    <p:extLst>
      <p:ext uri="{BB962C8B-B14F-4D97-AF65-F5344CB8AC3E}">
        <p14:creationId xmlns:p14="http://schemas.microsoft.com/office/powerpoint/2010/main" val="168326045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Flat Network vs Hierarchical Network Design</a:t>
            </a:r>
          </a:p>
        </p:txBody>
      </p:sp>
      <p:pic>
        <p:nvPicPr>
          <p:cNvPr id="3" name="Picture 2"/>
          <p:cNvPicPr>
            <a:picLocks noChangeAspect="1"/>
          </p:cNvPicPr>
          <p:nvPr/>
        </p:nvPicPr>
        <p:blipFill>
          <a:blip r:embed="rId3"/>
          <a:stretch>
            <a:fillRect/>
          </a:stretch>
        </p:blipFill>
        <p:spPr>
          <a:xfrm>
            <a:off x="2236787" y="4581128"/>
            <a:ext cx="4667250" cy="1152525"/>
          </a:xfrm>
          <a:prstGeom prst="rect">
            <a:avLst/>
          </a:prstGeom>
        </p:spPr>
      </p:pic>
      <p:grpSp>
        <p:nvGrpSpPr>
          <p:cNvPr id="8" name="Group 3"/>
          <p:cNvGrpSpPr>
            <a:grpSpLocks noGrp="1" noUngrp="1" noChangeAspect="1"/>
          </p:cNvGrpSpPr>
          <p:nvPr/>
        </p:nvGrpSpPr>
        <p:grpSpPr bwMode="auto">
          <a:xfrm>
            <a:off x="650424" y="1227828"/>
            <a:ext cx="8064896" cy="5061462"/>
            <a:chOff x="685800" y="928688"/>
            <a:chExt cx="7772400" cy="5380037"/>
          </a:xfrm>
        </p:grpSpPr>
        <p:pic>
          <p:nvPicPr>
            <p:cNvPr id="9" name="Picture 1" descr="Figure 2-1 Flat Versus Hierarchical Network Design"/>
            <p:cNvPicPr>
              <a:picLocks noRot="1" noChangeAspect="1" noMove="1" noResize="1"/>
            </p:cNvPicPr>
            <p:nvPr isPhoto="1"/>
          </p:nvPicPr>
          <p:blipFill>
            <a:blip r:embed="rId4">
              <a:extLst>
                <a:ext uri="{28A0092B-C50C-407E-A947-70E740481C1C}">
                  <a14:useLocalDpi xmlns:a14="http://schemas.microsoft.com/office/drawing/2010/main" val="0"/>
                </a:ext>
              </a:extLst>
            </a:blip>
            <a:srcRect/>
            <a:stretch>
              <a:fillRect/>
            </a:stretch>
          </p:blipFill>
          <p:spPr bwMode="auto">
            <a:xfrm>
              <a:off x="685800" y="928688"/>
              <a:ext cx="7772400" cy="499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85800" y="5966519"/>
              <a:ext cx="7772400" cy="34220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62849725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CEF Load Sharing</a:t>
            </a:r>
            <a:endParaRPr lang="en-US"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smtClean="0"/>
              <a:t>Up to 6 adjacencies for a single FIB entry on a Catalyst 6500 – for load sharing per destination.</a:t>
            </a:r>
          </a:p>
          <a:p>
            <a:r>
              <a:rPr lang="en-US" sz="2000" dirty="0" smtClean="0"/>
              <a:t>CEF selects a particular adjacency based on the hash of the following packet characteristics (default varies with Catalyst switch families):</a:t>
            </a:r>
          </a:p>
          <a:p>
            <a:pPr lvl="1"/>
            <a:r>
              <a:rPr lang="en-US" sz="2000" dirty="0" smtClean="0"/>
              <a:t>Source IP address</a:t>
            </a:r>
          </a:p>
          <a:p>
            <a:pPr lvl="1"/>
            <a:r>
              <a:rPr lang="en-US" sz="2000" dirty="0" smtClean="0"/>
              <a:t>Destination IP address</a:t>
            </a:r>
          </a:p>
          <a:p>
            <a:pPr lvl="1"/>
            <a:r>
              <a:rPr lang="en-US" sz="2000" dirty="0" smtClean="0"/>
              <a:t>Source and destination IP Layer 4 ports</a:t>
            </a:r>
          </a:p>
          <a:p>
            <a:r>
              <a:rPr lang="en-US" sz="2000" dirty="0" smtClean="0"/>
              <a:t>Because CEF by default would always select the same path for a given host pair, CEF “polarizes” the traffic. CEF polarization decreases as the number of host-pairs increase. In smaller networks, CEF tuning may be needed.</a:t>
            </a:r>
            <a:endParaRPr lang="en-US" sz="2000" dirty="0"/>
          </a:p>
        </p:txBody>
      </p:sp>
    </p:spTree>
    <p:extLst>
      <p:ext uri="{BB962C8B-B14F-4D97-AF65-F5344CB8AC3E}">
        <p14:creationId xmlns:p14="http://schemas.microsoft.com/office/powerpoint/2010/main" val="152323060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13</a:t>
            </a:r>
            <a:r>
              <a:rPr lang="en-AU" b="1" dirty="0" smtClean="0"/>
              <a:t>.</a:t>
            </a:r>
            <a:r>
              <a:rPr lang="en-AU" dirty="0"/>
              <a:t> Why is TCAM necessary for IP routing tables over CAM?</a:t>
            </a:r>
          </a:p>
          <a:p>
            <a:pPr marL="4762" indent="0">
              <a:buNone/>
            </a:pPr>
            <a:r>
              <a:rPr lang="en-AU" b="1" dirty="0"/>
              <a:t>a.</a:t>
            </a:r>
            <a:r>
              <a:rPr lang="en-AU" dirty="0"/>
              <a:t> TCAM supports longest matching instead of match or not match.</a:t>
            </a:r>
          </a:p>
          <a:p>
            <a:pPr marL="4762" indent="0">
              <a:buNone/>
            </a:pPr>
            <a:r>
              <a:rPr lang="en-AU" b="1" dirty="0"/>
              <a:t>b.</a:t>
            </a:r>
            <a:r>
              <a:rPr lang="en-AU" dirty="0"/>
              <a:t> TCAM is faster than CAM.</a:t>
            </a:r>
          </a:p>
          <a:p>
            <a:pPr marL="4762" indent="0">
              <a:buNone/>
            </a:pPr>
            <a:r>
              <a:rPr lang="en-AU" b="1" dirty="0"/>
              <a:t>c.</a:t>
            </a:r>
            <a:r>
              <a:rPr lang="en-AU" dirty="0"/>
              <a:t> TCAM memory is cheaper than CAM.</a:t>
            </a:r>
          </a:p>
          <a:p>
            <a:pPr marL="4762" indent="0">
              <a:buNone/>
            </a:pPr>
            <a:r>
              <a:rPr lang="en-AU" b="1" dirty="0" smtClean="0">
                <a:hlinkClick r:id="rId3"/>
              </a:rPr>
              <a:t>14</a:t>
            </a:r>
            <a:r>
              <a:rPr lang="en-AU" b="1" dirty="0" smtClean="0"/>
              <a:t>.</a:t>
            </a:r>
            <a:r>
              <a:rPr lang="en-AU" dirty="0"/>
              <a:t> Cisco Catalyst switches leverage which of the following technologies for Layer 3 forwarding?</a:t>
            </a:r>
          </a:p>
          <a:p>
            <a:pPr marL="4762" indent="0">
              <a:buNone/>
            </a:pPr>
            <a:r>
              <a:rPr lang="en-AU" b="1" dirty="0"/>
              <a:t>a.</a:t>
            </a:r>
            <a:r>
              <a:rPr lang="en-AU" dirty="0"/>
              <a:t> Route caching</a:t>
            </a:r>
          </a:p>
          <a:p>
            <a:pPr marL="4762" indent="0">
              <a:buNone/>
            </a:pPr>
            <a:r>
              <a:rPr lang="en-AU" b="1" dirty="0"/>
              <a:t>b.</a:t>
            </a:r>
            <a:r>
              <a:rPr lang="en-AU" dirty="0"/>
              <a:t> Processor/CPU switching</a:t>
            </a:r>
          </a:p>
          <a:p>
            <a:pPr marL="4762" indent="0">
              <a:buNone/>
            </a:pPr>
            <a:r>
              <a:rPr lang="en-AU" b="1" dirty="0"/>
              <a:t>c.</a:t>
            </a:r>
            <a:r>
              <a:rPr lang="en-AU" dirty="0"/>
              <a:t> </a:t>
            </a:r>
            <a:r>
              <a:rPr lang="en-AU" dirty="0" err="1"/>
              <a:t>NetFlow</a:t>
            </a:r>
            <a:endParaRPr lang="en-AU" dirty="0"/>
          </a:p>
          <a:p>
            <a:pPr marL="4762" indent="0">
              <a:buNone/>
            </a:pPr>
            <a:r>
              <a:rPr lang="en-AU" b="1" dirty="0"/>
              <a:t>d.</a:t>
            </a:r>
            <a:r>
              <a:rPr lang="en-AU" dirty="0"/>
              <a:t> CEF</a:t>
            </a:r>
          </a:p>
          <a:p>
            <a:endParaRPr lang="en-AU" dirty="0"/>
          </a:p>
        </p:txBody>
      </p:sp>
    </p:spTree>
    <p:extLst>
      <p:ext uri="{BB962C8B-B14F-4D97-AF65-F5344CB8AC3E}">
        <p14:creationId xmlns:p14="http://schemas.microsoft.com/office/powerpoint/2010/main" val="357561332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Review Questions</a:t>
            </a:r>
            <a:endParaRPr lang="en-AU" dirty="0"/>
          </a:p>
        </p:txBody>
      </p:sp>
      <p:sp>
        <p:nvSpPr>
          <p:cNvPr id="5" name="Content Placeholder 4"/>
          <p:cNvSpPr>
            <a:spLocks noGrp="1"/>
          </p:cNvSpPr>
          <p:nvPr>
            <p:ph idx="1"/>
          </p:nvPr>
        </p:nvSpPr>
        <p:spPr/>
        <p:txBody>
          <a:bodyPr/>
          <a:lstStyle/>
          <a:p>
            <a:pPr marL="4762" indent="0">
              <a:buNone/>
            </a:pPr>
            <a:r>
              <a:rPr lang="en-AU" b="1" dirty="0" smtClean="0">
                <a:hlinkClick r:id="rId2"/>
              </a:rPr>
              <a:t>15</a:t>
            </a:r>
            <a:r>
              <a:rPr lang="en-AU" b="1" dirty="0" smtClean="0"/>
              <a:t>.</a:t>
            </a:r>
            <a:r>
              <a:rPr lang="en-AU" dirty="0"/>
              <a:t> With regard to load balancing, what term describes the situation where less than optimal use of all links occurs?</a:t>
            </a:r>
          </a:p>
          <a:p>
            <a:pPr marL="4762" indent="0">
              <a:buNone/>
            </a:pPr>
            <a:r>
              <a:rPr lang="en-AU" b="1" dirty="0"/>
              <a:t>a.</a:t>
            </a:r>
            <a:r>
              <a:rPr lang="en-AU" dirty="0"/>
              <a:t> Reverse path forwarding (RPF)</a:t>
            </a:r>
          </a:p>
          <a:p>
            <a:pPr marL="4762" indent="0">
              <a:buNone/>
            </a:pPr>
            <a:r>
              <a:rPr lang="en-AU" b="1" dirty="0"/>
              <a:t>b.</a:t>
            </a:r>
            <a:r>
              <a:rPr lang="en-AU" dirty="0"/>
              <a:t> Polarization</a:t>
            </a:r>
          </a:p>
          <a:p>
            <a:pPr marL="4762" indent="0">
              <a:buNone/>
            </a:pPr>
            <a:r>
              <a:rPr lang="en-AU" b="1" dirty="0"/>
              <a:t>c.</a:t>
            </a:r>
            <a:r>
              <a:rPr lang="en-AU" dirty="0"/>
              <a:t> Inverse routing</a:t>
            </a:r>
          </a:p>
          <a:p>
            <a:pPr marL="4762" indent="0">
              <a:buNone/>
            </a:pPr>
            <a:r>
              <a:rPr lang="en-AU" b="1" dirty="0"/>
              <a:t>d.</a:t>
            </a:r>
            <a:r>
              <a:rPr lang="en-AU" dirty="0"/>
              <a:t> Unicast flooding</a:t>
            </a:r>
          </a:p>
          <a:p>
            <a:pPr marL="4762" indent="0">
              <a:buNone/>
            </a:pPr>
            <a:r>
              <a:rPr lang="en-AU" b="1" dirty="0" smtClean="0">
                <a:hlinkClick r:id="rId3"/>
              </a:rPr>
              <a:t>16</a:t>
            </a:r>
            <a:r>
              <a:rPr lang="en-AU" b="1" dirty="0" smtClean="0"/>
              <a:t>.</a:t>
            </a:r>
            <a:r>
              <a:rPr lang="en-AU" dirty="0"/>
              <a:t> What is the default load-balancing mechanism found on Cisco Catalyst switches?</a:t>
            </a:r>
          </a:p>
          <a:p>
            <a:pPr marL="4762" indent="0">
              <a:buNone/>
            </a:pPr>
            <a:r>
              <a:rPr lang="en-AU" b="1" dirty="0"/>
              <a:t>a.</a:t>
            </a:r>
            <a:r>
              <a:rPr lang="en-AU" dirty="0"/>
              <a:t> Per-flow</a:t>
            </a:r>
          </a:p>
          <a:p>
            <a:pPr marL="4762" indent="0">
              <a:buNone/>
            </a:pPr>
            <a:r>
              <a:rPr lang="en-AU" b="1" dirty="0"/>
              <a:t>b.</a:t>
            </a:r>
            <a:r>
              <a:rPr lang="en-AU" dirty="0"/>
              <a:t> </a:t>
            </a:r>
            <a:r>
              <a:rPr lang="en-AU" dirty="0" smtClean="0"/>
              <a:t>Per-source - destination </a:t>
            </a:r>
            <a:r>
              <a:rPr lang="en-AU" dirty="0"/>
              <a:t>IP address</a:t>
            </a:r>
          </a:p>
          <a:p>
            <a:pPr marL="4762" indent="0">
              <a:buNone/>
            </a:pPr>
            <a:r>
              <a:rPr lang="en-AU" b="1" dirty="0"/>
              <a:t>c.</a:t>
            </a:r>
            <a:r>
              <a:rPr lang="en-AU" dirty="0"/>
              <a:t> Per-packet</a:t>
            </a:r>
          </a:p>
          <a:p>
            <a:pPr marL="4762" indent="0">
              <a:buNone/>
            </a:pPr>
            <a:r>
              <a:rPr lang="en-AU" b="1" dirty="0"/>
              <a:t>d.</a:t>
            </a:r>
            <a:r>
              <a:rPr lang="en-AU" dirty="0"/>
              <a:t> </a:t>
            </a:r>
            <a:r>
              <a:rPr lang="en-AU" dirty="0" smtClean="0"/>
              <a:t>Per source - destination </a:t>
            </a:r>
            <a:r>
              <a:rPr lang="en-AU" dirty="0"/>
              <a:t>MAC address</a:t>
            </a:r>
          </a:p>
          <a:p>
            <a:pPr marL="4762" indent="0">
              <a:buNone/>
            </a:pPr>
            <a:endParaRPr lang="en-AU" dirty="0"/>
          </a:p>
        </p:txBody>
      </p:sp>
    </p:spTree>
    <p:extLst>
      <p:ext uri="{BB962C8B-B14F-4D97-AF65-F5344CB8AC3E}">
        <p14:creationId xmlns:p14="http://schemas.microsoft.com/office/powerpoint/2010/main" val="227778449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Chapter </a:t>
            </a:r>
            <a:r>
              <a:rPr lang="en-US" dirty="0" smtClean="0">
                <a:solidFill>
                  <a:schemeClr val="accent5">
                    <a:lumMod val="75000"/>
                  </a:schemeClr>
                </a:solidFill>
              </a:rPr>
              <a:t>2 </a:t>
            </a:r>
            <a:r>
              <a:rPr lang="en-US" dirty="0">
                <a:solidFill>
                  <a:schemeClr val="accent5">
                    <a:lumMod val="75000"/>
                  </a:schemeClr>
                </a:solidFill>
              </a:rPr>
              <a:t>Summary</a:t>
            </a:r>
          </a:p>
        </p:txBody>
      </p:sp>
      <p:sp>
        <p:nvSpPr>
          <p:cNvPr id="3" name="Content Placeholder 2"/>
          <p:cNvSpPr>
            <a:spLocks noGrp="1"/>
          </p:cNvSpPr>
          <p:nvPr>
            <p:ph idx="1"/>
          </p:nvPr>
        </p:nvSpPr>
        <p:spPr/>
        <p:txBody>
          <a:bodyPr>
            <a:normAutofit/>
          </a:bodyPr>
          <a:lstStyle/>
          <a:p>
            <a:r>
              <a:rPr lang="en-US" dirty="0" smtClean="0"/>
              <a:t>Flat Layer 2 networks are extremely limited in scale and in most cases will only scale to 10 to 20 end users before adverse conditions may occur.</a:t>
            </a:r>
          </a:p>
          <a:p>
            <a:r>
              <a:rPr lang="en-US" dirty="0" smtClean="0"/>
              <a:t>Despite its age, the hierarchical model continues to be a key design fundamental of any network design, including campus network designs.</a:t>
            </a:r>
          </a:p>
          <a:p>
            <a:r>
              <a:rPr lang="en-US" dirty="0" smtClean="0"/>
              <a:t>The hierarchical model consists of an access, distribution, and core layer, thus allowing for scalability and growth of a campus network in a seamless manner.</a:t>
            </a:r>
          </a:p>
          <a:p>
            <a:r>
              <a:rPr lang="en-US" dirty="0" smtClean="0"/>
              <a:t>The different models of Cisco Catalyst switches provide for a range of capabilities depending on need and placement within the hierarchical model.</a:t>
            </a:r>
          </a:p>
          <a:p>
            <a:r>
              <a:rPr lang="en-US" dirty="0" smtClean="0"/>
              <a:t>Cisco Catalyst switches leverage CAM for Layer 2 forwarding tables and TCAM for Layer 3 forwarding tables to achieve line-rate performance.</a:t>
            </a:r>
          </a:p>
          <a:p>
            <a:r>
              <a:rPr lang="en-US" dirty="0" smtClean="0"/>
              <a:t>Cisco Catalyst switches leverage CEF (topology-based switching) for routing, utilizing a distributed hardware forwarding model that is centralized or distributed per </a:t>
            </a:r>
            <a:r>
              <a:rPr lang="pt-PT" dirty="0" err="1" smtClean="0"/>
              <a:t>line</a:t>
            </a:r>
            <a:r>
              <a:rPr lang="pt-PT" dirty="0" smtClean="0"/>
              <a:t> </a:t>
            </a:r>
            <a:r>
              <a:rPr lang="pt-PT" dirty="0" err="1" smtClean="0"/>
              <a:t>card</a:t>
            </a:r>
            <a:r>
              <a:rPr lang="pt-PT" dirty="0" smtClean="0"/>
              <a:t> .</a:t>
            </a:r>
            <a:endParaRPr lang="en-US" dirty="0"/>
          </a:p>
        </p:txBody>
      </p:sp>
    </p:spTree>
    <p:extLst>
      <p:ext uri="{BB962C8B-B14F-4D97-AF65-F5344CB8AC3E}">
        <p14:creationId xmlns:p14="http://schemas.microsoft.com/office/powerpoint/2010/main" val="393882237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lumMod val="75000"/>
                  </a:schemeClr>
                </a:solidFill>
              </a:rPr>
              <a:t>Chapter 2 Labs</a:t>
            </a:r>
            <a:endParaRPr lang="en-US" dirty="0">
              <a:solidFill>
                <a:schemeClr val="accent5">
                  <a:lumMod val="75000"/>
                </a:schemeClr>
              </a:solidFill>
            </a:endParaRPr>
          </a:p>
        </p:txBody>
      </p:sp>
      <p:sp>
        <p:nvSpPr>
          <p:cNvPr id="9" name="Content Placeholder 8"/>
          <p:cNvSpPr>
            <a:spLocks noGrp="1"/>
          </p:cNvSpPr>
          <p:nvPr>
            <p:ph idx="1"/>
          </p:nvPr>
        </p:nvSpPr>
        <p:spPr/>
        <p:txBody>
          <a:bodyPr/>
          <a:lstStyle/>
          <a:p>
            <a:r>
              <a:rPr lang="en-US" b="1" dirty="0" smtClean="0">
                <a:ea typeface="Times New Roman"/>
                <a:cs typeface="Arial"/>
              </a:rPr>
              <a:t>None</a:t>
            </a:r>
            <a:endParaRPr lang="en-US" b="1" dirty="0"/>
          </a:p>
        </p:txBody>
      </p:sp>
    </p:spTree>
    <p:extLst>
      <p:ext uri="{BB962C8B-B14F-4D97-AF65-F5344CB8AC3E}">
        <p14:creationId xmlns:p14="http://schemas.microsoft.com/office/powerpoint/2010/main" val="17257583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Flat Network Design</a:t>
            </a:r>
          </a:p>
        </p:txBody>
      </p:sp>
      <p:sp>
        <p:nvSpPr>
          <p:cNvPr id="2" name="Content Placeholder 1"/>
          <p:cNvSpPr>
            <a:spLocks noGrp="1"/>
          </p:cNvSpPr>
          <p:nvPr>
            <p:ph idx="1"/>
          </p:nvPr>
        </p:nvSpPr>
        <p:spPr>
          <a:xfrm>
            <a:off x="395536" y="2492896"/>
            <a:ext cx="7940675" cy="3960440"/>
          </a:xfrm>
        </p:spPr>
        <p:txBody>
          <a:bodyPr/>
          <a:lstStyle/>
          <a:p>
            <a:r>
              <a:rPr lang="en-US" sz="2000" dirty="0" smtClean="0"/>
              <a:t>All PCs, servers, and printers are connected  to each other using Layer 2 switches</a:t>
            </a:r>
          </a:p>
          <a:p>
            <a:r>
              <a:rPr lang="en-US" sz="2000" dirty="0" smtClean="0"/>
              <a:t>Does not use subnets for any design purposes.</a:t>
            </a:r>
          </a:p>
          <a:p>
            <a:r>
              <a:rPr lang="en-US" sz="2000" dirty="0" smtClean="0"/>
              <a:t>All devices are in the same broadcast domain, and broadcasts will be flooded to all attached network devices</a:t>
            </a:r>
          </a:p>
          <a:p>
            <a:r>
              <a:rPr lang="en-US" sz="2000" dirty="0" smtClean="0"/>
              <a:t>In a network size of 10 devices, this is not an issue</a:t>
            </a:r>
          </a:p>
          <a:p>
            <a:r>
              <a:rPr lang="en-US" sz="2000" dirty="0" smtClean="0"/>
              <a:t>In a network of 1000s of devices, this becomes a major issue</a:t>
            </a:r>
          </a:p>
          <a:p>
            <a:r>
              <a:rPr lang="en-US" sz="2000" dirty="0" smtClean="0"/>
              <a:t>Hence does not scale, and thus a hierarchical model is used.</a:t>
            </a:r>
            <a:r>
              <a:rPr lang="en-US" sz="2000" dirty="0"/>
              <a:t/>
            </a:r>
            <a:br>
              <a:rPr lang="en-US" sz="2000" dirty="0"/>
            </a:br>
            <a:r>
              <a:rPr lang="en-US" sz="2000" dirty="0">
                <a:latin typeface="Calibri" panose="020F0502020204030204" pitchFamily="34" charset="0"/>
              </a:rPr>
              <a:t/>
            </a:r>
            <a:br>
              <a:rPr lang="en-US" sz="2000" dirty="0">
                <a:latin typeface="Calibri" panose="020F0502020204030204" pitchFamily="34" charset="0"/>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l-GR" dirty="0"/>
          </a:p>
        </p:txBody>
      </p:sp>
      <p:pic>
        <p:nvPicPr>
          <p:cNvPr id="3" name="Picture 2"/>
          <p:cNvPicPr>
            <a:picLocks noChangeAspect="1"/>
          </p:cNvPicPr>
          <p:nvPr/>
        </p:nvPicPr>
        <p:blipFill>
          <a:blip r:embed="rId3"/>
          <a:stretch>
            <a:fillRect/>
          </a:stretch>
        </p:blipFill>
        <p:spPr>
          <a:xfrm>
            <a:off x="2123728" y="1249337"/>
            <a:ext cx="4667250" cy="1152525"/>
          </a:xfrm>
          <a:prstGeom prst="rect">
            <a:avLst/>
          </a:prstGeom>
        </p:spPr>
      </p:pic>
    </p:spTree>
    <p:extLst>
      <p:ext uri="{BB962C8B-B14F-4D97-AF65-F5344CB8AC3E}">
        <p14:creationId xmlns:p14="http://schemas.microsoft.com/office/powerpoint/2010/main" val="23163569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The Hierarchical Model</a:t>
            </a:r>
          </a:p>
        </p:txBody>
      </p:sp>
      <p:sp>
        <p:nvSpPr>
          <p:cNvPr id="2" name="Content Placeholder 1"/>
          <p:cNvSpPr>
            <a:spLocks noGrp="1"/>
          </p:cNvSpPr>
          <p:nvPr>
            <p:ph idx="1"/>
          </p:nvPr>
        </p:nvSpPr>
        <p:spPr>
          <a:xfrm>
            <a:off x="323528" y="1412776"/>
            <a:ext cx="4188581" cy="4896544"/>
          </a:xfrm>
        </p:spPr>
        <p:txBody>
          <a:bodyPr/>
          <a:lstStyle/>
          <a:p>
            <a:r>
              <a:rPr lang="en-US" sz="2000" dirty="0" smtClean="0"/>
              <a:t>Hierarchical models for network design allow network to be designed in layers.</a:t>
            </a:r>
          </a:p>
          <a:p>
            <a:r>
              <a:rPr lang="en-US" sz="2000" dirty="0" smtClean="0"/>
              <a:t>Simplifies campus network design by allowing focus at different layers that build on each other.</a:t>
            </a:r>
          </a:p>
          <a:p>
            <a:r>
              <a:rPr lang="en-US" sz="2000" dirty="0" smtClean="0"/>
              <a:t>The layers are divided into specific functions of </a:t>
            </a:r>
            <a:r>
              <a:rPr lang="en-US" sz="2000" dirty="0"/>
              <a:t>categorized </a:t>
            </a:r>
            <a:r>
              <a:rPr lang="en-US" sz="2000" b="1" dirty="0" smtClean="0"/>
              <a:t>as</a:t>
            </a:r>
            <a:r>
              <a:rPr lang="en-US" sz="2000" dirty="0" smtClean="0"/>
              <a:t> </a:t>
            </a:r>
            <a:r>
              <a:rPr lang="en-US" sz="2000" b="1" dirty="0" smtClean="0"/>
              <a:t>core</a:t>
            </a:r>
            <a:r>
              <a:rPr lang="en-US" sz="2000" dirty="0"/>
              <a:t>, </a:t>
            </a:r>
            <a:r>
              <a:rPr lang="en-US" sz="2000" b="1" dirty="0" smtClean="0"/>
              <a:t>distribution</a:t>
            </a:r>
            <a:r>
              <a:rPr lang="en-US" sz="2000" dirty="0" smtClean="0"/>
              <a:t> and </a:t>
            </a:r>
            <a:r>
              <a:rPr lang="en-US" sz="2000" b="1" dirty="0" smtClean="0"/>
              <a:t>access layers.</a:t>
            </a:r>
          </a:p>
          <a:p>
            <a:r>
              <a:rPr lang="en-US" sz="2000" dirty="0" smtClean="0"/>
              <a:t>This categorization provides for modular and flexible design, with the ability to grow and scale the design </a:t>
            </a:r>
            <a:r>
              <a:rPr lang="en-US" sz="2000" i="1" dirty="0" smtClean="0"/>
              <a:t>without </a:t>
            </a:r>
            <a:r>
              <a:rPr lang="en-US" sz="2000" dirty="0" smtClean="0"/>
              <a:t>major modifications or reworks</a:t>
            </a:r>
          </a:p>
          <a:p>
            <a:pPr marL="4762" indent="0">
              <a:buNone/>
            </a:pPr>
            <a:r>
              <a:rPr lang="en-US" sz="2000" dirty="0"/>
              <a:t/>
            </a:r>
            <a:br>
              <a:rPr lang="en-US" sz="20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l-GR" dirty="0"/>
          </a:p>
        </p:txBody>
      </p:sp>
      <p:grpSp>
        <p:nvGrpSpPr>
          <p:cNvPr id="7" name="Group 3"/>
          <p:cNvGrpSpPr>
            <a:grpSpLocks noGrp="1" noUngrp="1" noChangeAspect="1"/>
          </p:cNvGrpSpPr>
          <p:nvPr/>
        </p:nvGrpSpPr>
        <p:grpSpPr bwMode="auto">
          <a:xfrm>
            <a:off x="4512109" y="1442303"/>
            <a:ext cx="4348944" cy="4650993"/>
            <a:chOff x="1828800" y="685800"/>
            <a:chExt cx="5486400" cy="5867400"/>
          </a:xfrm>
        </p:grpSpPr>
        <p:pic>
          <p:nvPicPr>
            <p:cNvPr id="8" name="Picture 1" descr="Figure 2-2 The Hierarchical Model"/>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1828800" y="685800"/>
              <a:ext cx="5486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1828800" y="6210964"/>
              <a:ext cx="5486400" cy="342236"/>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88013411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latin typeface="+mj-lt"/>
              </a:rPr>
              <a:t>The Hierarchical Model - Characteristics</a:t>
            </a:r>
            <a:endParaRPr lang="en-AU" dirty="0">
              <a:solidFill>
                <a:schemeClr val="accent5">
                  <a:lumMod val="75000"/>
                </a:schemeClr>
              </a:solidFill>
              <a:latin typeface="+mj-lt"/>
            </a:endParaRPr>
          </a:p>
        </p:txBody>
      </p:sp>
      <p:sp>
        <p:nvSpPr>
          <p:cNvPr id="3" name="Content Placeholder 2"/>
          <p:cNvSpPr>
            <a:spLocks noGrp="1"/>
          </p:cNvSpPr>
          <p:nvPr>
            <p:ph idx="1"/>
          </p:nvPr>
        </p:nvSpPr>
        <p:spPr>
          <a:xfrm>
            <a:off x="251520" y="1124744"/>
            <a:ext cx="8640960" cy="5445225"/>
          </a:xfrm>
        </p:spPr>
        <p:txBody>
          <a:bodyPr>
            <a:normAutofit/>
          </a:bodyPr>
          <a:lstStyle/>
          <a:p>
            <a:pPr marL="4762" indent="0">
              <a:buNone/>
            </a:pPr>
            <a:r>
              <a:rPr lang="en-US" sz="2000" b="1" dirty="0" smtClean="0">
                <a:solidFill>
                  <a:schemeClr val="accent5">
                    <a:lumMod val="50000"/>
                  </a:schemeClr>
                </a:solidFill>
              </a:rPr>
              <a:t>Access Layer</a:t>
            </a:r>
          </a:p>
          <a:p>
            <a:pPr>
              <a:spcBef>
                <a:spcPts val="600"/>
              </a:spcBef>
            </a:pPr>
            <a:r>
              <a:rPr lang="en-US" sz="2000" dirty="0" smtClean="0"/>
              <a:t>Used to grant the user access to network applications and functions</a:t>
            </a:r>
          </a:p>
          <a:p>
            <a:pPr>
              <a:spcBef>
                <a:spcPts val="600"/>
              </a:spcBef>
            </a:pPr>
            <a:r>
              <a:rPr lang="en-US" sz="2000" dirty="0" smtClean="0"/>
              <a:t>In a campus network, generally incorporates switched LAN devices with ports that provide connectivity to workstations, IP phones, access points and printers</a:t>
            </a:r>
          </a:p>
          <a:p>
            <a:pPr marL="4762" indent="0">
              <a:spcBef>
                <a:spcPts val="600"/>
              </a:spcBef>
              <a:buNone/>
            </a:pPr>
            <a:r>
              <a:rPr lang="en-US" sz="2000" b="1" dirty="0" smtClean="0">
                <a:solidFill>
                  <a:schemeClr val="accent5">
                    <a:lumMod val="50000"/>
                  </a:schemeClr>
                </a:solidFill>
              </a:rPr>
              <a:t>Distribution </a:t>
            </a:r>
            <a:r>
              <a:rPr lang="en-US" sz="2000" b="1" dirty="0" smtClean="0">
                <a:solidFill>
                  <a:schemeClr val="accent5">
                    <a:lumMod val="50000"/>
                  </a:schemeClr>
                </a:solidFill>
              </a:rPr>
              <a:t>Layer</a:t>
            </a:r>
          </a:p>
          <a:p>
            <a:r>
              <a:rPr lang="en-US" sz="2000" dirty="0" smtClean="0"/>
              <a:t>Aggregates the access layer switches wiring closets, floors, or other physical domain by leveraging module or Layer 3 switches.</a:t>
            </a:r>
          </a:p>
          <a:p>
            <a:pPr marL="4762" indent="0">
              <a:buNone/>
            </a:pPr>
            <a:r>
              <a:rPr lang="en-US" sz="2000" b="1" dirty="0" smtClean="0">
                <a:solidFill>
                  <a:schemeClr val="accent5">
                    <a:lumMod val="50000"/>
                  </a:schemeClr>
                </a:solidFill>
              </a:rPr>
              <a:t>Core </a:t>
            </a:r>
            <a:r>
              <a:rPr lang="en-US" sz="2000" b="1" dirty="0" smtClean="0">
                <a:solidFill>
                  <a:schemeClr val="accent5">
                    <a:lumMod val="50000"/>
                  </a:schemeClr>
                </a:solidFill>
              </a:rPr>
              <a:t>Layer (also referred to as the backbone)</a:t>
            </a:r>
          </a:p>
          <a:p>
            <a:r>
              <a:rPr lang="en-US" sz="2000" dirty="0" smtClean="0"/>
              <a:t>High speed backbone which is designed to switch packets as fast as possible</a:t>
            </a:r>
            <a:r>
              <a:rPr lang="en-US" sz="2000" dirty="0"/>
              <a:t>. </a:t>
            </a:r>
            <a:r>
              <a:rPr lang="en-US" sz="2000" dirty="0" smtClean="0"/>
              <a:t>In </a:t>
            </a:r>
            <a:r>
              <a:rPr lang="en-US" sz="2000" dirty="0"/>
              <a:t>most campus networks, the core layer has routing capabilities. </a:t>
            </a:r>
            <a:endParaRPr lang="en-US" sz="2000" dirty="0" smtClean="0"/>
          </a:p>
          <a:p>
            <a:r>
              <a:rPr lang="en-US" sz="2000" dirty="0" smtClean="0"/>
              <a:t>Must provide a high level of availability and adapt to changes quickly</a:t>
            </a:r>
          </a:p>
          <a:p>
            <a:r>
              <a:rPr lang="en-US" sz="2000" dirty="0" smtClean="0"/>
              <a:t>Provides dynamic scaling to accommodate growth and fast convergence in the event of a failure.</a:t>
            </a:r>
          </a:p>
          <a:p>
            <a:endParaRPr lang="en-US" b="1" dirty="0" smtClean="0"/>
          </a:p>
          <a:p>
            <a:endParaRPr lang="en-AU" dirty="0">
              <a:latin typeface="Calibri" panose="020F0502020204030204" pitchFamily="34" charset="0"/>
            </a:endParaRPr>
          </a:p>
        </p:txBody>
      </p:sp>
    </p:spTree>
    <p:extLst>
      <p:ext uri="{BB962C8B-B14F-4D97-AF65-F5344CB8AC3E}">
        <p14:creationId xmlns:p14="http://schemas.microsoft.com/office/powerpoint/2010/main" val="26788884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
          <p:cNvGrpSpPr>
            <a:grpSpLocks noGrp="1" noUngrp="1" noChangeAspect="1"/>
          </p:cNvGrpSpPr>
          <p:nvPr/>
        </p:nvGrpSpPr>
        <p:grpSpPr bwMode="auto">
          <a:xfrm>
            <a:off x="3275856" y="4838964"/>
            <a:ext cx="4392488" cy="1884930"/>
            <a:chOff x="685800" y="1951038"/>
            <a:chExt cx="7772400" cy="3335337"/>
          </a:xfrm>
        </p:grpSpPr>
        <p:pic>
          <p:nvPicPr>
            <p:cNvPr id="9" name="Picture 1" descr="Figure 2-3 Access Laye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951038"/>
              <a:ext cx="7772400" cy="29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5800" y="4943475"/>
              <a:ext cx="7772400" cy="34290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
        <p:nvSpPr>
          <p:cNvPr id="2" name="Title 1"/>
          <p:cNvSpPr>
            <a:spLocks noGrp="1"/>
          </p:cNvSpPr>
          <p:nvPr>
            <p:ph type="title"/>
          </p:nvPr>
        </p:nvSpPr>
        <p:spPr>
          <a:xfrm>
            <a:off x="683568" y="6195"/>
            <a:ext cx="8145462" cy="1124743"/>
          </a:xfrm>
        </p:spPr>
        <p:txBody>
          <a:bodyPr/>
          <a:lstStyle/>
          <a:p>
            <a:r>
              <a:rPr lang="en-US" dirty="0" smtClean="0">
                <a:solidFill>
                  <a:schemeClr val="accent5">
                    <a:lumMod val="75000"/>
                  </a:schemeClr>
                </a:solidFill>
              </a:rPr>
              <a:t>Access Layer</a:t>
            </a:r>
            <a:endParaRPr lang="en-AU" dirty="0">
              <a:solidFill>
                <a:schemeClr val="accent5">
                  <a:lumMod val="75000"/>
                </a:schemeClr>
              </a:solidFill>
            </a:endParaRPr>
          </a:p>
        </p:txBody>
      </p:sp>
      <p:sp>
        <p:nvSpPr>
          <p:cNvPr id="7" name="Content Placeholder 6"/>
          <p:cNvSpPr>
            <a:spLocks noGrp="1"/>
          </p:cNvSpPr>
          <p:nvPr>
            <p:ph idx="1"/>
          </p:nvPr>
        </p:nvSpPr>
        <p:spPr>
          <a:xfrm>
            <a:off x="251520" y="1268760"/>
            <a:ext cx="8362277" cy="5445225"/>
          </a:xfrm>
        </p:spPr>
        <p:txBody>
          <a:bodyPr/>
          <a:lstStyle/>
          <a:p>
            <a:pPr marL="423863" lvl="1" indent="0">
              <a:buNone/>
            </a:pPr>
            <a:r>
              <a:rPr lang="en-US" sz="2000" dirty="0"/>
              <a:t>Access switches usually provide Layer 2 (VLAN) connectivity between users.</a:t>
            </a:r>
          </a:p>
          <a:p>
            <a:pPr marL="423863" lvl="1" indent="0">
              <a:buNone/>
            </a:pPr>
            <a:r>
              <a:rPr lang="en-US" sz="2000" dirty="0"/>
              <a:t>Devices in this layer, sometimes called building access switches, should have the following capabilities:</a:t>
            </a:r>
          </a:p>
          <a:p>
            <a:pPr lvl="2"/>
            <a:r>
              <a:rPr lang="en-US" sz="2000" dirty="0"/>
              <a:t>Low cost per switch port</a:t>
            </a:r>
          </a:p>
          <a:p>
            <a:pPr lvl="2"/>
            <a:r>
              <a:rPr lang="en-US" sz="2000" dirty="0"/>
              <a:t>High port density</a:t>
            </a:r>
          </a:p>
          <a:p>
            <a:pPr lvl="2"/>
            <a:r>
              <a:rPr lang="en-US" sz="2000" dirty="0"/>
              <a:t> Scalable uplinks to higher layers</a:t>
            </a:r>
          </a:p>
          <a:p>
            <a:pPr lvl="2"/>
            <a:r>
              <a:rPr lang="en-US" sz="2000" dirty="0"/>
              <a:t> High availability</a:t>
            </a:r>
          </a:p>
          <a:p>
            <a:pPr lvl="2"/>
            <a:r>
              <a:rPr lang="en-US" sz="2000" dirty="0"/>
              <a:t> Ability to converge network services (that is, data, voice, video)</a:t>
            </a:r>
          </a:p>
          <a:p>
            <a:pPr lvl="2"/>
            <a:r>
              <a:rPr lang="en-US" sz="2000" dirty="0"/>
              <a:t> Security features and quality of service (</a:t>
            </a:r>
            <a:r>
              <a:rPr lang="en-US" sz="2000" dirty="0" err="1"/>
              <a:t>QoS</a:t>
            </a:r>
            <a:r>
              <a:rPr lang="en-US" sz="2000" dirty="0"/>
              <a:t>)</a:t>
            </a: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394917361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65060</TotalTime>
  <Pages>0</Pages>
  <Words>4495</Words>
  <Characters>0</Characters>
  <Application>Microsoft Office PowerPoint</Application>
  <PresentationFormat>On-screen Show (4:3)</PresentationFormat>
  <Lines>0</Lines>
  <Paragraphs>379</Paragraphs>
  <Slides>55</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Arial Italic</vt:lpstr>
      <vt:lpstr>Calibri</vt:lpstr>
      <vt:lpstr>Calibri Light</vt:lpstr>
      <vt:lpstr>Courier New</vt:lpstr>
      <vt:lpstr>Lucida Grande</vt:lpstr>
      <vt:lpstr>Times New Roman</vt:lpstr>
      <vt:lpstr>Wingdings</vt:lpstr>
      <vt:lpstr>ヒラギノ角ゴ ProN W3</vt:lpstr>
      <vt:lpstr>ヒラギノ角ゴ ProN W6</vt:lpstr>
      <vt:lpstr>2_10 10 PPT MWO TEMPLATE_Blk121606</vt:lpstr>
      <vt:lpstr>Chapter 2: Network Design Fundamentals </vt:lpstr>
      <vt:lpstr>Chapter 2 Objectives</vt:lpstr>
      <vt:lpstr>Campus Network Structure</vt:lpstr>
      <vt:lpstr>Campus Network Structure</vt:lpstr>
      <vt:lpstr>Flat Network vs Hierarchical Network Design</vt:lpstr>
      <vt:lpstr>Flat Network Design</vt:lpstr>
      <vt:lpstr>The Hierarchical Model</vt:lpstr>
      <vt:lpstr>The Hierarchical Model - Characteristics</vt:lpstr>
      <vt:lpstr>Access Layer</vt:lpstr>
      <vt:lpstr>Access Layer Capabilities</vt:lpstr>
      <vt:lpstr>Distribution Layer</vt:lpstr>
      <vt:lpstr>Distribution Layer</vt:lpstr>
      <vt:lpstr>Distribution Layer Functions</vt:lpstr>
      <vt:lpstr>Core Layer (Backbone)</vt:lpstr>
      <vt:lpstr>Core Layer (Backbone)</vt:lpstr>
      <vt:lpstr>Core Layer – Large Campus Network</vt:lpstr>
      <vt:lpstr>Core Layer Functions</vt:lpstr>
      <vt:lpstr>Core Layer Interconnecting with the Enterprise Network</vt:lpstr>
      <vt:lpstr>Review Questions</vt:lpstr>
      <vt:lpstr>Review Questions</vt:lpstr>
      <vt:lpstr>Review Questions</vt:lpstr>
      <vt:lpstr>Layer 3 in the Access Layer</vt:lpstr>
      <vt:lpstr>Layer 3 in the Access Layer</vt:lpstr>
      <vt:lpstr>The Collapsed Core</vt:lpstr>
      <vt:lpstr>The need for a Core Layer</vt:lpstr>
      <vt:lpstr>PowerPoint Presentation</vt:lpstr>
      <vt:lpstr>Types of Cisco Switches</vt:lpstr>
      <vt:lpstr>Comparing Layer 2 and Multilayer Switches</vt:lpstr>
      <vt:lpstr>MAC Address Forwarding</vt:lpstr>
      <vt:lpstr>Layer 2 Switch Operation</vt:lpstr>
      <vt:lpstr>Layer 2 Switch Operation</vt:lpstr>
      <vt:lpstr>Ternary Content-addressable Memory (TCAM)</vt:lpstr>
      <vt:lpstr>Layer 3 (Multilayer) Switch Operation</vt:lpstr>
      <vt:lpstr>Multilayer Switch Operation</vt:lpstr>
      <vt:lpstr>Commands for Viewing MAC Address Tables</vt:lpstr>
      <vt:lpstr>Review Questions</vt:lpstr>
      <vt:lpstr>Review Questions</vt:lpstr>
      <vt:lpstr>Review questions</vt:lpstr>
      <vt:lpstr>Forwarding Information Base (FIB)</vt:lpstr>
      <vt:lpstr>Planes of Operation</vt:lpstr>
      <vt:lpstr>Frame Rewrite</vt:lpstr>
      <vt:lpstr>IP Unicast Packet Rewrite on Output Interface</vt:lpstr>
      <vt:lpstr>Distributed Hardware Forwarding</vt:lpstr>
      <vt:lpstr>Cisco Forwarding Decision Methods</vt:lpstr>
      <vt:lpstr>Route Caching</vt:lpstr>
      <vt:lpstr>Topology-Based Switching</vt:lpstr>
      <vt:lpstr>CEF Processing</vt:lpstr>
      <vt:lpstr>Adjacency Table (AT)</vt:lpstr>
      <vt:lpstr>Packet Types Forcing Software Processing</vt:lpstr>
      <vt:lpstr>CEF Load Sharing</vt:lpstr>
      <vt:lpstr>Review Questions</vt:lpstr>
      <vt:lpstr>Review Questions</vt:lpstr>
      <vt:lpstr>Chapter 2 Summary</vt:lpstr>
      <vt:lpstr>Chapter 2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694</cp:revision>
  <dcterms:modified xsi:type="dcterms:W3CDTF">2019-03-04T02:45:30Z</dcterms:modified>
</cp:coreProperties>
</file>