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9" r:id="rId1"/>
  </p:sldMasterIdLst>
  <p:notesMasterIdLst>
    <p:notesMasterId r:id="rId107"/>
  </p:notesMasterIdLst>
  <p:sldIdLst>
    <p:sldId id="256" r:id="rId2"/>
    <p:sldId id="257" r:id="rId3"/>
    <p:sldId id="383" r:id="rId4"/>
    <p:sldId id="384" r:id="rId5"/>
    <p:sldId id="311" r:id="rId6"/>
    <p:sldId id="385" r:id="rId7"/>
    <p:sldId id="386" r:id="rId8"/>
    <p:sldId id="316" r:id="rId9"/>
    <p:sldId id="312" r:id="rId10"/>
    <p:sldId id="313" r:id="rId11"/>
    <p:sldId id="387" r:id="rId12"/>
    <p:sldId id="388" r:id="rId13"/>
    <p:sldId id="389" r:id="rId14"/>
    <p:sldId id="314" r:id="rId15"/>
    <p:sldId id="315"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415" r:id="rId31"/>
    <p:sldId id="331" r:id="rId32"/>
    <p:sldId id="333" r:id="rId33"/>
    <p:sldId id="390" r:id="rId34"/>
    <p:sldId id="334" r:id="rId35"/>
    <p:sldId id="335" r:id="rId36"/>
    <p:sldId id="340" r:id="rId37"/>
    <p:sldId id="336" r:id="rId38"/>
    <p:sldId id="337" r:id="rId39"/>
    <p:sldId id="411" r:id="rId40"/>
    <p:sldId id="338" r:id="rId41"/>
    <p:sldId id="341" r:id="rId42"/>
    <p:sldId id="342" r:id="rId43"/>
    <p:sldId id="339" r:id="rId44"/>
    <p:sldId id="343" r:id="rId45"/>
    <p:sldId id="344" r:id="rId46"/>
    <p:sldId id="345" r:id="rId47"/>
    <p:sldId id="413" r:id="rId48"/>
    <p:sldId id="414" r:id="rId49"/>
    <p:sldId id="416" r:id="rId50"/>
    <p:sldId id="417" r:id="rId51"/>
    <p:sldId id="391" r:id="rId52"/>
    <p:sldId id="392" r:id="rId53"/>
    <p:sldId id="362" r:id="rId54"/>
    <p:sldId id="347" r:id="rId55"/>
    <p:sldId id="393" r:id="rId56"/>
    <p:sldId id="350" r:id="rId57"/>
    <p:sldId id="363" r:id="rId58"/>
    <p:sldId id="349" r:id="rId59"/>
    <p:sldId id="394" r:id="rId60"/>
    <p:sldId id="395" r:id="rId61"/>
    <p:sldId id="351" r:id="rId62"/>
    <p:sldId id="352" r:id="rId63"/>
    <p:sldId id="353" r:id="rId64"/>
    <p:sldId id="354" r:id="rId65"/>
    <p:sldId id="357" r:id="rId66"/>
    <p:sldId id="358" r:id="rId67"/>
    <p:sldId id="359" r:id="rId68"/>
    <p:sldId id="360" r:id="rId69"/>
    <p:sldId id="364" r:id="rId70"/>
    <p:sldId id="365" r:id="rId71"/>
    <p:sldId id="366" r:id="rId72"/>
    <p:sldId id="367" r:id="rId73"/>
    <p:sldId id="356" r:id="rId74"/>
    <p:sldId id="361" r:id="rId75"/>
    <p:sldId id="418" r:id="rId76"/>
    <p:sldId id="396" r:id="rId77"/>
    <p:sldId id="398" r:id="rId78"/>
    <p:sldId id="397" r:id="rId79"/>
    <p:sldId id="368" r:id="rId80"/>
    <p:sldId id="399" r:id="rId81"/>
    <p:sldId id="400" r:id="rId82"/>
    <p:sldId id="401" r:id="rId83"/>
    <p:sldId id="371" r:id="rId84"/>
    <p:sldId id="402" r:id="rId85"/>
    <p:sldId id="403" r:id="rId86"/>
    <p:sldId id="370" r:id="rId87"/>
    <p:sldId id="404" r:id="rId88"/>
    <p:sldId id="405" r:id="rId89"/>
    <p:sldId id="406" r:id="rId90"/>
    <p:sldId id="407" r:id="rId91"/>
    <p:sldId id="373" r:id="rId92"/>
    <p:sldId id="410" r:id="rId93"/>
    <p:sldId id="374" r:id="rId94"/>
    <p:sldId id="375" r:id="rId95"/>
    <p:sldId id="376" r:id="rId96"/>
    <p:sldId id="377" r:id="rId97"/>
    <p:sldId id="378" r:id="rId98"/>
    <p:sldId id="381" r:id="rId99"/>
    <p:sldId id="412" r:id="rId100"/>
    <p:sldId id="379" r:id="rId101"/>
    <p:sldId id="382" r:id="rId102"/>
    <p:sldId id="419" r:id="rId103"/>
    <p:sldId id="408" r:id="rId104"/>
    <p:sldId id="409" r:id="rId105"/>
    <p:sldId id="310" r:id="rId10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1pPr>
    <a:lvl2pPr marL="4572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2pPr>
    <a:lvl3pPr marL="9144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3pPr>
    <a:lvl4pPr marL="13716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4pPr>
    <a:lvl5pPr marL="1828800" algn="l" rtl="0" eaLnBrk="0" fontAlgn="base" hangingPunct="0">
      <a:spcBef>
        <a:spcPct val="0"/>
      </a:spcBef>
      <a:spcAft>
        <a:spcPct val="0"/>
      </a:spcAft>
      <a:defRPr sz="2400" kern="1200">
        <a:solidFill>
          <a:srgbClr val="FFFFFF"/>
        </a:solidFill>
        <a:latin typeface="Arial Italic" charset="0"/>
        <a:ea typeface="ヒラギノ角ゴ ProN W3" charset="0"/>
        <a:cs typeface="ヒラギノ角ゴ ProN W3" charset="0"/>
        <a:sym typeface="Arial Italic" charset="0"/>
      </a:defRPr>
    </a:lvl5pPr>
    <a:lvl6pPr marL="22860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6pPr>
    <a:lvl7pPr marL="27432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7pPr>
    <a:lvl8pPr marL="32004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8pPr>
    <a:lvl9pPr marL="3657600" algn="l" defTabSz="914400" rtl="0" eaLnBrk="1" latinLnBrk="0" hangingPunct="1">
      <a:defRPr sz="2400" kern="1200">
        <a:solidFill>
          <a:srgbClr val="FFFFFF"/>
        </a:solidFill>
        <a:latin typeface="Arial Italic" charset="0"/>
        <a:ea typeface="ヒラギノ角ゴ ProN W3" charset="0"/>
        <a:cs typeface="ヒラギノ角ゴ ProN W3" charset="0"/>
        <a:sym typeface="Arial Itali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FF"/>
    <a:srgbClr val="66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5" autoAdjust="0"/>
    <p:restoredTop sz="99096" autoAdjust="0"/>
  </p:normalViewPr>
  <p:slideViewPr>
    <p:cSldViewPr>
      <p:cViewPr varScale="1">
        <p:scale>
          <a:sx n="90" d="100"/>
          <a:sy n="90" d="100"/>
        </p:scale>
        <p:origin x="78" y="6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lnSpc>
                <a:spcPct val="90000"/>
              </a:lnSpc>
              <a:defRPr sz="1200"/>
            </a:lvl1pPr>
          </a:lstStyle>
          <a:p>
            <a:pPr>
              <a:defRPr/>
            </a:pPr>
            <a:endParaRPr lang="el-G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lnSpc>
                <a:spcPct val="90000"/>
              </a:lnSpc>
              <a:defRPr sz="1200"/>
            </a:lvl1pPr>
          </a:lstStyle>
          <a:p>
            <a:pPr>
              <a:defRPr/>
            </a:pPr>
            <a:fld id="{134C06FD-F1D1-46AF-BE93-F747421744EB}" type="datetimeFigureOut">
              <a:rPr lang="el-GR"/>
              <a:pPr>
                <a:defRPr/>
              </a:pPr>
              <a:t>11/3/2019</a:t>
            </a:fld>
            <a:endParaRPr lang="el-G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l-G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l-GR"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lnSpc>
                <a:spcPct val="90000"/>
              </a:lnSpc>
              <a:defRPr sz="1200"/>
            </a:lvl1pPr>
          </a:lstStyle>
          <a:p>
            <a:pPr>
              <a:defRPr/>
            </a:pPr>
            <a:endParaRPr lang="el-G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lnSpc>
                <a:spcPct val="90000"/>
              </a:lnSpc>
              <a:defRPr sz="1200" smtClean="0"/>
            </a:lvl1pPr>
          </a:lstStyle>
          <a:p>
            <a:pPr>
              <a:defRPr/>
            </a:pPr>
            <a:fld id="{4136B15E-CDED-4792-A7F6-8C67D6EB53E6}" type="slidenum">
              <a:rPr lang="el-GR"/>
              <a:pPr>
                <a:defRPr/>
              </a:pPr>
              <a:t>‹#›</a:t>
            </a:fld>
            <a:endParaRPr lang="el-GR"/>
          </a:p>
        </p:txBody>
      </p:sp>
    </p:spTree>
    <p:extLst>
      <p:ext uri="{BB962C8B-B14F-4D97-AF65-F5344CB8AC3E}">
        <p14:creationId xmlns:p14="http://schemas.microsoft.com/office/powerpoint/2010/main" val="25819162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24325" indent="-224325">
              <a:spcBef>
                <a:spcPts val="0"/>
              </a:spcBef>
              <a:spcAft>
                <a:spcPts val="589"/>
              </a:spcAft>
            </a:pP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sz="1100" dirty="0">
                <a:latin typeface="Arial" charset="0"/>
              </a:rPr>
              <a:t>To delete a VLAN in global configuration mode, follow these steps:</a:t>
            </a:r>
          </a:p>
          <a:p>
            <a:pPr>
              <a:buNone/>
            </a:pPr>
            <a:r>
              <a:rPr lang="en-US" sz="1100" b="1" dirty="0">
                <a:latin typeface="Arial" charset="0"/>
              </a:rPr>
              <a:t>Step 1. </a:t>
            </a:r>
            <a:r>
              <a:rPr lang="en-US" sz="1100" dirty="0">
                <a:latin typeface="Arial" charset="0"/>
              </a:rPr>
              <a:t>Enter global configuration mode:</a:t>
            </a:r>
          </a:p>
          <a:p>
            <a:pPr lvl="1">
              <a:buNone/>
            </a:pPr>
            <a:r>
              <a:rPr lang="en-US" sz="1100" dirty="0">
                <a:latin typeface="Arial" charset="0"/>
              </a:rPr>
              <a:t>Switch# </a:t>
            </a:r>
            <a:r>
              <a:rPr lang="en-US" sz="1100" b="1" dirty="0">
                <a:latin typeface="Arial" charset="0"/>
              </a:rPr>
              <a:t>configure terminal</a:t>
            </a:r>
          </a:p>
          <a:p>
            <a:pPr>
              <a:buNone/>
            </a:pPr>
            <a:r>
              <a:rPr lang="en-US" sz="1100" b="1" dirty="0">
                <a:latin typeface="Arial" charset="0"/>
              </a:rPr>
              <a:t>Step 2. </a:t>
            </a:r>
            <a:r>
              <a:rPr lang="en-US" sz="1100" dirty="0">
                <a:latin typeface="Arial" charset="0"/>
              </a:rPr>
              <a:t>Delete the VLAN by referencing its ID number:</a:t>
            </a:r>
          </a:p>
          <a:p>
            <a:pPr lvl="1">
              <a:buNone/>
            </a:pPr>
            <a:r>
              <a:rPr lang="en-US" sz="1100" dirty="0">
                <a:latin typeface="Arial" charset="0"/>
              </a:rPr>
              <a:t>Switch(config)# </a:t>
            </a:r>
            <a:r>
              <a:rPr lang="en-US" sz="1100" b="1" dirty="0">
                <a:latin typeface="Arial" charset="0"/>
              </a:rPr>
              <a:t>no vlan </a:t>
            </a:r>
            <a:r>
              <a:rPr lang="en-US" sz="1100" i="1" dirty="0">
                <a:latin typeface="Arial" charset="0"/>
              </a:rPr>
              <a:t>vlan-id</a:t>
            </a:r>
          </a:p>
          <a:p>
            <a:r>
              <a:rPr lang="en-US" sz="1100" b="1">
                <a:latin typeface="Arial" charset="0"/>
              </a:rPr>
              <a:t>Note</a:t>
            </a:r>
            <a:r>
              <a:rPr lang="en-US" sz="1100" dirty="0">
                <a:latin typeface="Arial" charset="0"/>
              </a:rPr>
              <a:t>: After a VLAN is deleted, the access ports that belong to that VLAN move into the inactive state until the ports are moved to another VLAN. As a security measure, ports in the inactive state do not forward traffic.</a:t>
            </a:r>
            <a:endParaRPr lang="en-US" sz="1100" b="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r>
              <a:rPr lang="en-US" sz="1100" dirty="0"/>
              <a:t>Semantics: a port is assigned to a VLAN – a VLAN is not assigned to a port.</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sz="1100" dirty="0">
                <a:latin typeface="Arial" charset="0"/>
              </a:rPr>
              <a:t>Use the </a:t>
            </a:r>
            <a:r>
              <a:rPr lang="en-US" sz="1100" b="1" dirty="0">
                <a:latin typeface="Arial" charset="0"/>
              </a:rPr>
              <a:t>switchport </a:t>
            </a:r>
            <a:r>
              <a:rPr lang="en-US" sz="1100" dirty="0">
                <a:latin typeface="Arial" charset="0"/>
              </a:rPr>
              <a:t>command with no keywords to configure interfaces as Layer 2 interfaces on Layer 3 switches. After configuring the interface as a Layer 2 interface, use additional </a:t>
            </a:r>
            <a:r>
              <a:rPr lang="en-US" sz="1100" b="1" dirty="0">
                <a:latin typeface="Arial" charset="0"/>
              </a:rPr>
              <a:t>switchport </a:t>
            </a:r>
            <a:r>
              <a:rPr lang="en-US" sz="1100" dirty="0">
                <a:latin typeface="Arial" charset="0"/>
              </a:rPr>
              <a:t>commands with keywords to configure Layer 2 properties such as access VLANs or trunking.</a:t>
            </a:r>
            <a:endParaRPr lang="en-US" sz="1100" b="1" i="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29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sz="1100" dirty="0">
                <a:latin typeface="Arial" charset="0"/>
              </a:rPr>
              <a:t>The term end-to-end VLAN refers to a single VLAN that is associated with switch ports widely dispersed throughout an enterprise network on multiple switches. A Layer 2 switched campus network carries traffic for each VLAN throughout the network, as shown in the figure, where VLANs 1, 2 and 3 are spread across the campus network.  </a:t>
            </a:r>
          </a:p>
          <a:p>
            <a:pPr marL="224325" indent="-224325"/>
            <a:r>
              <a:rPr lang="en-US" sz="1100" dirty="0">
                <a:latin typeface="Arial" charset="0"/>
              </a:rPr>
              <a:t>If more than one VLAN in a network is operating in the end-to-end mode, special links (Layer 2 trunks) are required between switches to carry the traffic of all the different VLANs.</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r>
              <a:rPr lang="en-US" sz="1100" b="1" dirty="0" err="1">
                <a:latin typeface="Arial" charset="0"/>
              </a:rPr>
              <a:t>Dest</a:t>
            </a:r>
            <a:r>
              <a:rPr lang="en-US" sz="1100" b="1" dirty="0">
                <a:latin typeface="Arial" charset="0"/>
              </a:rPr>
              <a:t>: </a:t>
            </a:r>
            <a:r>
              <a:rPr lang="en-US" sz="1100" dirty="0">
                <a:latin typeface="Arial" charset="0"/>
              </a:rPr>
              <a:t>Destination MAC address (6 bytes) </a:t>
            </a:r>
          </a:p>
          <a:p>
            <a:pPr marL="222768" indent="-222768"/>
            <a:r>
              <a:rPr lang="en-US" sz="1100" b="1" dirty="0" err="1">
                <a:latin typeface="Arial" charset="0"/>
              </a:rPr>
              <a:t>Src</a:t>
            </a:r>
            <a:r>
              <a:rPr lang="en-US" sz="1100" b="1" dirty="0">
                <a:latin typeface="Arial" charset="0"/>
              </a:rPr>
              <a:t>: </a:t>
            </a:r>
            <a:r>
              <a:rPr lang="en-US" sz="1100" dirty="0">
                <a:latin typeface="Arial" charset="0"/>
              </a:rPr>
              <a:t>Source MAC address (6 bytes) </a:t>
            </a:r>
          </a:p>
          <a:p>
            <a:pPr marL="222768" indent="-222768"/>
            <a:r>
              <a:rPr lang="en-US" sz="1100" b="1">
                <a:latin typeface="Arial" charset="0"/>
              </a:rPr>
              <a:t>Tag</a:t>
            </a:r>
            <a:r>
              <a:rPr lang="en-US" sz="1100" b="1" dirty="0">
                <a:latin typeface="Arial" charset="0"/>
              </a:rPr>
              <a:t>: </a:t>
            </a:r>
            <a:r>
              <a:rPr lang="en-US" sz="1100" dirty="0">
                <a:latin typeface="Arial" charset="0"/>
              </a:rPr>
              <a:t>Inserted 802.1Q tag (4 bytes, detailed here): </a:t>
            </a:r>
          </a:p>
          <a:p>
            <a:pPr marL="448650" lvl="2" indent="-172918"/>
            <a:r>
              <a:rPr lang="en-US" sz="1100" b="1" dirty="0" err="1">
                <a:latin typeface="Arial" charset="0"/>
              </a:rPr>
              <a:t>EtherType</a:t>
            </a:r>
            <a:r>
              <a:rPr lang="en-US" sz="1100" b="1" dirty="0">
                <a:latin typeface="Arial" charset="0"/>
              </a:rPr>
              <a:t>(</a:t>
            </a:r>
            <a:r>
              <a:rPr lang="en-US" sz="1100" b="1" dirty="0" err="1">
                <a:latin typeface="Arial" charset="0"/>
              </a:rPr>
              <a:t>TPID</a:t>
            </a:r>
            <a:r>
              <a:rPr lang="en-US" sz="1100" b="1" dirty="0">
                <a:latin typeface="Arial" charset="0"/>
              </a:rPr>
              <a:t>): </a:t>
            </a:r>
            <a:r>
              <a:rPr lang="en-US" sz="1100" dirty="0">
                <a:latin typeface="Arial" charset="0"/>
              </a:rPr>
              <a:t>Set to </a:t>
            </a:r>
            <a:r>
              <a:rPr lang="en-US" sz="1100" dirty="0" err="1">
                <a:latin typeface="Arial" charset="0"/>
              </a:rPr>
              <a:t>0x8100</a:t>
            </a:r>
            <a:r>
              <a:rPr lang="en-US" sz="1100" dirty="0">
                <a:latin typeface="Arial" charset="0"/>
              </a:rPr>
              <a:t> to specify that the 802.1Q tag follows. </a:t>
            </a:r>
          </a:p>
          <a:p>
            <a:pPr marL="448650" lvl="2" indent="-172918"/>
            <a:r>
              <a:rPr lang="en-US" sz="1100" b="1" dirty="0">
                <a:latin typeface="Arial" charset="0"/>
              </a:rPr>
              <a:t>PRI: </a:t>
            </a:r>
            <a:r>
              <a:rPr lang="en-US" sz="1100" dirty="0">
                <a:latin typeface="Arial" charset="0"/>
              </a:rPr>
              <a:t>3-bit </a:t>
            </a:r>
            <a:r>
              <a:rPr lang="en-US" sz="1100" dirty="0" err="1">
                <a:latin typeface="Arial" charset="0"/>
              </a:rPr>
              <a:t>802.1p</a:t>
            </a:r>
            <a:r>
              <a:rPr lang="en-US" sz="1100" dirty="0">
                <a:latin typeface="Arial" charset="0"/>
              </a:rPr>
              <a:t> priority field. </a:t>
            </a:r>
          </a:p>
          <a:p>
            <a:pPr marL="448650" lvl="2" indent="-172918"/>
            <a:r>
              <a:rPr lang="en-US" sz="1100" b="1" dirty="0">
                <a:latin typeface="Arial" charset="0"/>
              </a:rPr>
              <a:t>CFI: </a:t>
            </a:r>
            <a:r>
              <a:rPr lang="en-US" sz="1100" dirty="0">
                <a:latin typeface="Arial" charset="0"/>
              </a:rPr>
              <a:t>Canonical Format Identifier; is always set to 0 for Ethernet switches and to 1 for Token Ring-type networks. </a:t>
            </a:r>
          </a:p>
          <a:p>
            <a:pPr marL="448650" lvl="2" indent="-172918"/>
            <a:r>
              <a:rPr lang="en-US" sz="1100" b="1" dirty="0">
                <a:latin typeface="Arial" charset="0"/>
              </a:rPr>
              <a:t>VLAN ID: </a:t>
            </a:r>
            <a:r>
              <a:rPr lang="en-US" sz="1100" dirty="0">
                <a:latin typeface="Arial" charset="0"/>
              </a:rPr>
              <a:t>12-bit VLAN field. Of the 4096 possible VLAN IDs, the maximum number of possible VLAN configurations is 4094. A VLAN ID of 0 indicates priority frames, and value 4095 (</a:t>
            </a:r>
            <a:r>
              <a:rPr lang="en-US" sz="1100" dirty="0" err="1">
                <a:latin typeface="Arial" charset="0"/>
              </a:rPr>
              <a:t>FFF</a:t>
            </a:r>
            <a:r>
              <a:rPr lang="en-US" sz="1100" dirty="0">
                <a:latin typeface="Arial" charset="0"/>
              </a:rPr>
              <a:t>) is reserved. CFI, PRI, and VLAN ID are represented as Tag Control information (TCI) fields. </a:t>
            </a:r>
          </a:p>
          <a:p>
            <a:pPr marL="222768" indent="-222768"/>
            <a:r>
              <a:rPr lang="en-US" sz="1100" b="1" dirty="0">
                <a:latin typeface="Arial" charset="0"/>
              </a:rPr>
              <a:t>Len/</a:t>
            </a:r>
            <a:r>
              <a:rPr lang="en-US" sz="1100" b="1" dirty="0" err="1">
                <a:latin typeface="Arial" charset="0"/>
              </a:rPr>
              <a:t>Etype</a:t>
            </a:r>
            <a:r>
              <a:rPr lang="en-US" sz="1100" b="1" dirty="0">
                <a:latin typeface="Arial" charset="0"/>
              </a:rPr>
              <a:t>: </a:t>
            </a:r>
            <a:r>
              <a:rPr lang="en-US" sz="1100" dirty="0">
                <a:latin typeface="Arial" charset="0"/>
              </a:rPr>
              <a:t>2-byte field specifying length (802.3) or type (Ethernet II). </a:t>
            </a:r>
          </a:p>
          <a:p>
            <a:pPr marL="222768" indent="-222768"/>
            <a:r>
              <a:rPr lang="en-US" sz="1100" b="1" dirty="0">
                <a:latin typeface="Arial" charset="0"/>
              </a:rPr>
              <a:t>Data: </a:t>
            </a:r>
            <a:r>
              <a:rPr lang="en-US" sz="1100" dirty="0">
                <a:latin typeface="Arial" charset="0"/>
              </a:rPr>
              <a:t>Data itself. </a:t>
            </a:r>
          </a:p>
          <a:p>
            <a:pPr marL="222768" indent="-222768"/>
            <a:r>
              <a:rPr lang="en-US" sz="1100" b="1" dirty="0" err="1">
                <a:latin typeface="Arial" charset="0"/>
              </a:rPr>
              <a:t>FCS</a:t>
            </a:r>
            <a:r>
              <a:rPr lang="en-US" sz="1100" b="1" dirty="0">
                <a:latin typeface="Arial" charset="0"/>
              </a:rPr>
              <a:t>: </a:t>
            </a:r>
            <a:r>
              <a:rPr lang="en-US" sz="1100" dirty="0">
                <a:latin typeface="Arial" charset="0"/>
              </a:rPr>
              <a:t>Frame check sequence (4 bytes).</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charset="0"/>
                <a:ea typeface="+mn-ea"/>
                <a:cs typeface="+mn-cs"/>
              </a:rPr>
              <a:t>If a non-802.1Q-enabled device or an access port receives an 802.1Q frame, the tag data is ignored, and the packet is switched at Layer 2 as a standard Ethernet frame. This allows for the placement of Layer 2 intermediate devices, such as unmanaged switches or bridges, along the 802.1Q trunk path. To process an 802.1Q tagged frame, a device must enable a maximum transmission unit (MTU) of 1522 or higher.</a:t>
            </a:r>
          </a:p>
          <a:p>
            <a:r>
              <a:rPr lang="en-US" sz="1200" b="0" i="0" u="none" strike="noStrike" kern="1200" baseline="0" dirty="0">
                <a:solidFill>
                  <a:schemeClr val="tx1"/>
                </a:solidFill>
                <a:latin typeface="Arial" charset="0"/>
                <a:ea typeface="+mn-ea"/>
                <a:cs typeface="+mn-cs"/>
              </a:rPr>
              <a:t>Baby giants are frames that are larger than the standard MTU of 1500 bytes but less than 2000 bytes. Because ISL and 802.1Q tagged frames increase the MTU beyond 1500 bytes, switches consider both frames as baby giants. ISL-encapsulated packets over Ethernet have an MTU of 1548 bytes, whereas 802.1Q has an MTU of 1522 bytes.</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33</a:t>
            </a:fld>
            <a:endParaRPr lang="en-US" dirty="0"/>
          </a:p>
        </p:txBody>
      </p:sp>
    </p:spTree>
    <p:extLst>
      <p:ext uri="{BB962C8B-B14F-4D97-AF65-F5344CB8AC3E}">
        <p14:creationId xmlns:p14="http://schemas.microsoft.com/office/powerpoint/2010/main" val="4083485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defTabSz="1001675">
              <a:lnSpc>
                <a:spcPct val="90000"/>
              </a:lnSpc>
              <a:spcBef>
                <a:spcPct val="50000"/>
              </a:spcBef>
              <a:buSzPct val="100000"/>
              <a:buFontTx/>
              <a:buChar char="•"/>
              <a:defRPr/>
            </a:pPr>
            <a:r>
              <a:rPr lang="en-US" sz="1100" dirty="0">
                <a:latin typeface="Arial" charset="0"/>
              </a:rPr>
              <a:t>802.1Q trunks define a native VLAN for frames that are not tagged by default. Switches transmit any Layer 2 frames from a native VLAN on the trunk port untagged. The receiving switch forwards all untagged packets to its native VLAN. The native VLAN is the default VLAN configuration of the port. When the port is not trunking, the access VLAN configuration defines the native VLAN. In the case of Cisco switches, the default native VLAN is VLAN 1, and you can configure any other VLAN as the native VLAN. </a:t>
            </a:r>
          </a:p>
          <a:p>
            <a:pPr marL="222768" indent="-222768"/>
            <a:r>
              <a:rPr lang="en-US" sz="1100" dirty="0">
                <a:latin typeface="Arial" charset="0"/>
              </a:rPr>
              <a:t>It is important that the 802.1Q trunk port between two devices have the same native VLAN configuration on both sides of the link. If there is a native VLAN mismatch on an 802.1Q link, CDP (if used and functioning) issues a Native VLAN Mismatch error. On select versions of Cisco IOS Software, CDP might not be transmitted or will be automatically turned off if VLAN1 is disabled on the trunk. In addition, If there is a native VLAN mismatch on either side of an 802.1Q link, Layer 2 loops might occur because VLAN1 STP bridge protocol data units (BPDU) are sent to the IEEE STP MAC address (</a:t>
            </a:r>
            <a:r>
              <a:rPr lang="en-US" sz="1100" dirty="0" err="1">
                <a:latin typeface="Arial" charset="0"/>
              </a:rPr>
              <a:t>0180.c200.0000</a:t>
            </a:r>
            <a:r>
              <a:rPr lang="en-US" sz="1100" dirty="0">
                <a:latin typeface="Arial" charset="0"/>
              </a:rPr>
              <a:t>) </a:t>
            </a:r>
            <a:r>
              <a:rPr lang="en-US" sz="1100">
                <a:latin typeface="Arial" charset="0"/>
              </a:rPr>
              <a:t>untagged.</a:t>
            </a:r>
            <a:endParaRPr lang="en-US" sz="1100"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r>
              <a:rPr lang="en-US" sz="1100" dirty="0">
                <a:latin typeface="Arial" charset="0"/>
              </a:rPr>
              <a:t>All recent Cisco Catalyst switches, except for the Catalyst </a:t>
            </a:r>
            <a:r>
              <a:rPr lang="en-US" sz="1100" dirty="0" err="1">
                <a:latin typeface="Arial" charset="0"/>
              </a:rPr>
              <a:t>2900XL</a:t>
            </a:r>
            <a:r>
              <a:rPr lang="en-US" sz="1100" dirty="0">
                <a:latin typeface="Arial" charset="0"/>
              </a:rPr>
              <a:t> and </a:t>
            </a:r>
            <a:r>
              <a:rPr lang="en-US" sz="1100" dirty="0" err="1">
                <a:latin typeface="Arial" charset="0"/>
              </a:rPr>
              <a:t>3500XL</a:t>
            </a:r>
            <a:r>
              <a:rPr lang="en-US" sz="1100" dirty="0">
                <a:latin typeface="Arial" charset="0"/>
              </a:rPr>
              <a:t>, use a Cisco proprietary point-to-point protocol called Dynamic Trunking Protocol (DTP) on trunk ports to negotiate the trunking state. DTP negotiates the operational mode of directly connected switch ports to a trunk port and selects an appropriate trunking protocol. Nego­tiating trunking is a recommended practice in multilayer switched networks because it avoids network issues resulting from trunking misconfigurations for initial configuration, but best practice is when the network is stable, change to trunk mode. </a:t>
            </a:r>
          </a:p>
          <a:p>
            <a:pPr marL="222768" indent="-222768"/>
            <a:r>
              <a:rPr lang="en-US" sz="1100" dirty="0">
                <a:latin typeface="Arial" charset="0"/>
              </a:rPr>
              <a:t>The default interface trunking mode is </a:t>
            </a:r>
            <a:r>
              <a:rPr lang="en-US" sz="1100" b="1" dirty="0">
                <a:latin typeface="Arial" charset="0"/>
              </a:rPr>
              <a:t>dynamic auto</a:t>
            </a:r>
            <a:r>
              <a:rPr lang="en-US" sz="1100" dirty="0">
                <a:latin typeface="Arial" charset="0"/>
              </a:rPr>
              <a:t>.</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35</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r>
              <a:rPr lang="en-US" sz="1100" dirty="0">
                <a:latin typeface="Arial" charset="0"/>
              </a:rPr>
              <a:t>With Cisco IOS Software Release 12.1(13)E and later, VLAN IDs might be in the range of 1 to 4094, except in the case of reserved VLANs. With Cisco IOS Release 12.1(</a:t>
            </a:r>
            <a:r>
              <a:rPr lang="en-US" sz="1100" dirty="0" err="1">
                <a:latin typeface="Arial" charset="0"/>
              </a:rPr>
              <a:t>11b</a:t>
            </a:r>
            <a:r>
              <a:rPr lang="en-US" sz="1100" dirty="0">
                <a:latin typeface="Arial" charset="0"/>
              </a:rPr>
              <a:t>)E or later, you can remove VLAN 1 from a trunk port. Even after removing VLAN 1 from a trunk, the trunk interface continues to send and receive management traffic. For example, CDP, VTP, Port Aggregation Protocol (PAgP), and DTP all use VLAN 1, regardless of the existence of VLAN 1 on the port.</a:t>
            </a:r>
          </a:p>
          <a:p>
            <a:pPr marL="222768" indent="-222768"/>
            <a:r>
              <a:rPr lang="en-US" sz="1100" dirty="0"/>
              <a:t>Use the </a:t>
            </a:r>
            <a:r>
              <a:rPr lang="en-US" sz="1100" b="1" dirty="0"/>
              <a:t>switchport mode trunk </a:t>
            </a:r>
            <a:r>
              <a:rPr lang="en-US" sz="1100" dirty="0"/>
              <a:t>and</a:t>
            </a:r>
            <a:r>
              <a:rPr lang="en-US" sz="1100" b="1" dirty="0">
                <a:latin typeface="Arial" charset="0"/>
              </a:rPr>
              <a:t> switchport nonegotiate</a:t>
            </a:r>
            <a:r>
              <a:rPr lang="en-US" sz="1100" dirty="0"/>
              <a:t> interface configuration commands to cause the interface to become a trunk but to not generate DTP frames. </a:t>
            </a:r>
            <a:endParaRPr lang="en-US" sz="1100" b="1" i="1"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38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Slide Number Placeholder 3"/>
          <p:cNvSpPr>
            <a:spLocks noGrp="1"/>
          </p:cNvSpPr>
          <p:nvPr>
            <p:ph type="sldNum" sz="quarter" idx="5"/>
          </p:nvPr>
        </p:nvSpPr>
        <p:spPr>
          <a:noFill/>
        </p:spPr>
        <p:txBody>
          <a:bodyPr/>
          <a:lstStyle/>
          <a:p>
            <a:fld id="{F79FD225-4FE6-4F01-AFE5-7B3AF4B89B23}" type="slidenum">
              <a:rPr lang="en-US" smtClean="0"/>
              <a:pPr/>
              <a:t>40</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41</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43</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a:r>
              <a:rPr lang="en-US" dirty="0"/>
              <a:t>See</a:t>
            </a:r>
            <a:r>
              <a:rPr lang="en-US" baseline="0" dirty="0"/>
              <a:t> previous slide for commands to verify trunk configuration.</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sz="1100" dirty="0">
                <a:latin typeface="Arial" charset="0"/>
              </a:rPr>
              <a:t>The Campus Enterprise Architecture is based on the local VLAN model wherein users of geographically common switches are grouped into a single VLAN, regardless of the organizational function of the users. </a:t>
            </a:r>
          </a:p>
          <a:p>
            <a:pPr marL="224325" indent="-224325"/>
            <a:r>
              <a:rPr lang="en-US" sz="1100" dirty="0">
                <a:latin typeface="Arial" charset="0"/>
              </a:rPr>
              <a:t>Local VLANs are generally confined to a wiring closet, as shown in the figure, and VLANs are local to one access switch which trunks to the distribution switch. </a:t>
            </a:r>
          </a:p>
          <a:p>
            <a:pPr marL="224325" indent="-224325"/>
            <a:r>
              <a:rPr lang="en-US" sz="1100" dirty="0">
                <a:latin typeface="Arial" charset="0"/>
              </a:rPr>
              <a:t>If users move from one location to another in the campus, their connection changes to the new VLAN at the new physical location. </a:t>
            </a:r>
          </a:p>
          <a:p>
            <a:pPr marL="224325" indent="-224325"/>
            <a:r>
              <a:rPr lang="en-US" sz="1100" dirty="0">
                <a:latin typeface="Arial" charset="0"/>
              </a:rPr>
              <a:t>In the local VLAN model, Layer 2 switching is implemented at the access level and routing is implemented at the distribution and core level, as shown in the figure, to enable users to maintain access to the resources they need.</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51</a:t>
            </a:fld>
            <a:endParaRPr lang="en-US" dirty="0"/>
          </a:p>
        </p:txBody>
      </p:sp>
    </p:spTree>
    <p:extLst>
      <p:ext uri="{BB962C8B-B14F-4D97-AF65-F5344CB8AC3E}">
        <p14:creationId xmlns:p14="http://schemas.microsoft.com/office/powerpoint/2010/main" val="2140203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2768" indent="-222768"/>
            <a:r>
              <a:rPr lang="en-US" sz="1100" dirty="0"/>
              <a:t>VTP server mode is the default.</a:t>
            </a:r>
          </a:p>
          <a:p>
            <a:pPr marL="222768" indent="-222768"/>
            <a:r>
              <a:rPr lang="en-US" sz="1100" dirty="0"/>
              <a:t>Catalyst switches do not propagate VTP information out trunk interfaces until a management domain is specified or learned.</a:t>
            </a:r>
          </a:p>
          <a:p>
            <a:pPr marL="222768" indent="-222768"/>
            <a:r>
              <a:rPr lang="en-US" sz="1100" dirty="0">
                <a:latin typeface="Arial" charset="0"/>
              </a:rPr>
              <a:t>In VTP version 3, there is a concept of a primary server and a secondary server.</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54</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56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defTabSz="1001675">
              <a:lnSpc>
                <a:spcPct val="90000"/>
              </a:lnSpc>
              <a:spcBef>
                <a:spcPct val="50000"/>
              </a:spcBef>
              <a:buSzPct val="100000"/>
              <a:defRPr/>
            </a:pPr>
            <a:r>
              <a:rPr lang="en-US" sz="1100" dirty="0">
                <a:latin typeface="Arial" charset="0"/>
              </a:rPr>
              <a:t>TLV optional information may be encoded as a type-length-value or TLV element inside the protocol. One of the advantages of using a TLV representation is that TLV sequences are easily searched using generalized parsing functions. </a:t>
            </a:r>
          </a:p>
          <a:p>
            <a:pPr marL="224325" indent="-224325"/>
            <a:r>
              <a:rPr lang="en-US" sz="1100" dirty="0">
                <a:latin typeface="Arial" charset="0"/>
              </a:rPr>
              <a:t>VTP version 3 is supported in Cisco </a:t>
            </a:r>
            <a:r>
              <a:rPr lang="en-US" sz="1100" dirty="0" err="1">
                <a:latin typeface="Arial" charset="0"/>
              </a:rPr>
              <a:t>CatOS</a:t>
            </a:r>
            <a:r>
              <a:rPr lang="en-US" sz="1100" dirty="0">
                <a:latin typeface="Arial" charset="0"/>
              </a:rPr>
              <a:t> Software versions 8.1 and above and all the latest Cisco IOS images. VTP version 3 differs from earlier VTP versions in that it does not directly handle VLANs. Instead, it is responsible for distributing a list of databases over an administrative domain. The following items are enhancements in VTP version 3: </a:t>
            </a:r>
          </a:p>
          <a:p>
            <a:pPr marL="699459" lvl="2" indent="-224325"/>
            <a:r>
              <a:rPr lang="en-US" sz="1100" dirty="0">
                <a:latin typeface="Arial" charset="0"/>
              </a:rPr>
              <a:t>Support for extended VLANs (1025 to 4094) </a:t>
            </a:r>
          </a:p>
          <a:p>
            <a:pPr marL="699459" lvl="2" indent="-224325"/>
            <a:r>
              <a:rPr lang="en-US" sz="1100" dirty="0">
                <a:latin typeface="Arial" charset="0"/>
              </a:rPr>
              <a:t>Support for the creation and advertising of Private VLANs </a:t>
            </a:r>
          </a:p>
          <a:p>
            <a:pPr marL="699459" lvl="2" indent="-224325"/>
            <a:r>
              <a:rPr lang="en-US" sz="1100" dirty="0">
                <a:latin typeface="Arial" charset="0"/>
              </a:rPr>
              <a:t>Improved server authentication </a:t>
            </a:r>
          </a:p>
          <a:p>
            <a:pPr marL="699459" lvl="2" indent="-224325"/>
            <a:r>
              <a:rPr lang="en-US" sz="1100" dirty="0">
                <a:latin typeface="Arial" charset="0"/>
              </a:rPr>
              <a:t>Enhancements to a mechanism for protection from the “wrong” database accidentally being inserted into a VTP domain </a:t>
            </a:r>
          </a:p>
          <a:p>
            <a:pPr marL="699459" lvl="2" indent="-224325"/>
            <a:r>
              <a:rPr lang="en-US" sz="1100" dirty="0">
                <a:latin typeface="Arial" charset="0"/>
              </a:rPr>
              <a:t>Interaction with VTP versions 1 and 2 </a:t>
            </a:r>
          </a:p>
          <a:p>
            <a:pPr marL="699459" lvl="2" indent="-224325"/>
            <a:r>
              <a:rPr lang="en-US" sz="1100" dirty="0">
                <a:latin typeface="Arial" charset="0"/>
              </a:rPr>
              <a:t>Configurable on a per-port basis </a:t>
            </a:r>
          </a:p>
          <a:p>
            <a:pPr marL="224325" indent="-224325"/>
            <a:r>
              <a:rPr lang="en-US" sz="1100" dirty="0">
                <a:latin typeface="Arial" charset="0"/>
              </a:rPr>
              <a:t> </a:t>
            </a:r>
            <a:r>
              <a:rPr lang="en-US" sz="1100" b="1" dirty="0">
                <a:latin typeface="Arial" charset="0"/>
              </a:rPr>
              <a:t>Note: </a:t>
            </a:r>
            <a:r>
              <a:rPr lang="en-US" sz="1100" dirty="0">
                <a:latin typeface="Arial" charset="0"/>
              </a:rPr>
              <a:t>Check the config guide of a platform to find the VTP version supported. VTP version 3 has the same features as VTP versions 1 and 2 except for the addition of the modes of primary and secondary server and the concept of database consistency. </a:t>
            </a:r>
          </a:p>
          <a:p>
            <a:pPr marL="224325" indent="-224325"/>
            <a:r>
              <a:rPr lang="en-US" sz="1100" b="1" dirty="0">
                <a:latin typeface="Arial" charset="0"/>
              </a:rPr>
              <a:t>Note: </a:t>
            </a:r>
            <a:r>
              <a:rPr lang="en-US" sz="1100" dirty="0">
                <a:latin typeface="Arial" charset="0"/>
              </a:rPr>
              <a:t>VTP version 3 is still not common in the field and not the focus of the certification exam. </a:t>
            </a:r>
          </a:p>
          <a:p>
            <a:pPr marL="224325" indent="-224325"/>
            <a:endParaRPr lang="en-US" sz="9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58</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224325" indent="-224325"/>
            <a:r>
              <a:rPr lang="en-US" dirty="0"/>
              <a:t>Benefits of Local VLANs:</a:t>
            </a:r>
          </a:p>
          <a:p>
            <a:pPr marL="224325" indent="-224325"/>
            <a:r>
              <a:rPr lang="en-US" b="1" dirty="0">
                <a:latin typeface="Arial" charset="0"/>
              </a:rPr>
              <a:t>Deterministic traffic flow: </a:t>
            </a:r>
            <a:r>
              <a:rPr lang="en-US" dirty="0">
                <a:latin typeface="Arial" charset="0"/>
              </a:rPr>
              <a:t>The simple layout provides a predictable Layer 2 and Layer 3 traffic path. If a failure occurs that was not mitigated by the redundancy features, the simplicity of the model facilitates expedient problem isolation and resolu­tion within the switch block. </a:t>
            </a:r>
          </a:p>
          <a:p>
            <a:pPr marL="224325" indent="-224325"/>
            <a:r>
              <a:rPr lang="en-US" b="1" dirty="0">
                <a:latin typeface="Arial" charset="0"/>
              </a:rPr>
              <a:t>Active redundant paths:</a:t>
            </a:r>
            <a:r>
              <a:rPr lang="en-US" dirty="0">
                <a:latin typeface="Arial" charset="0"/>
              </a:rPr>
              <a:t> When implementing Per VLAN Spanning Tree (PVST) or Multiple Spanning Tree Protocol (MSTP) because there is no loop, all links can be used to make use of the redundant paths. </a:t>
            </a:r>
          </a:p>
          <a:p>
            <a:pPr marL="224325" indent="-224325"/>
            <a:r>
              <a:rPr lang="en-US" b="1" dirty="0">
                <a:latin typeface="Arial" charset="0"/>
              </a:rPr>
              <a:t>High availability: </a:t>
            </a:r>
            <a:r>
              <a:rPr lang="en-US" dirty="0">
                <a:latin typeface="Arial" charset="0"/>
              </a:rPr>
              <a:t>Redundant paths exist at all infrastructure levels. Local VLAN traffic on access switches can be passed to the building distribution switches across an alternative Layer 2 path if a primary path failure occurs. Router redundancy protocols can provide failover if the default gateway for the access VLAN fails. When both the Spanning Tree Protocol (STP) instance and VLAN are confined to a specific access and distribution block, Layer 2 and Layer 3 redundancy measures and protocols can be configured to failover in a coordinated manner. </a:t>
            </a:r>
          </a:p>
          <a:p>
            <a:pPr marL="224325" indent="-224325"/>
            <a:r>
              <a:rPr lang="en-US" b="1" dirty="0">
                <a:latin typeface="Arial" charset="0"/>
              </a:rPr>
              <a:t>Finite failure domain:</a:t>
            </a:r>
            <a:r>
              <a:rPr lang="en-US" dirty="0">
                <a:latin typeface="Arial" charset="0"/>
              </a:rPr>
              <a:t> If VLANs are local to a switch block, and the number of devices on each VLAN is kept small, failures at Layer 2 are confined to a small subset of users. </a:t>
            </a:r>
          </a:p>
          <a:p>
            <a:pPr marL="224325" indent="-224325"/>
            <a:r>
              <a:rPr lang="en-US" b="1" dirty="0">
                <a:latin typeface="Arial" charset="0"/>
              </a:rPr>
              <a:t>Scalable design:</a:t>
            </a:r>
            <a:r>
              <a:rPr lang="en-US" dirty="0">
                <a:latin typeface="Arial" charset="0"/>
              </a:rPr>
              <a:t> Following the enterprise campus architecture design, new access switches can be easily incorporated, and new </a:t>
            </a:r>
            <a:r>
              <a:rPr lang="en-US" dirty="0" err="1">
                <a:latin typeface="Arial" charset="0"/>
              </a:rPr>
              <a:t>submodules</a:t>
            </a:r>
            <a:r>
              <a:rPr lang="en-US" dirty="0">
                <a:latin typeface="Arial" charset="0"/>
              </a:rPr>
              <a:t> can be added when necessary. </a:t>
            </a:r>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67</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68</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r>
              <a:rPr lang="en-US" b="1" dirty="0">
                <a:latin typeface="Arial" charset="0"/>
              </a:rPr>
              <a:t>Best Practices for VTP implementation </a:t>
            </a:r>
            <a:endParaRPr lang="en-US" dirty="0">
              <a:latin typeface="Arial" charset="0"/>
            </a:endParaRPr>
          </a:p>
          <a:p>
            <a:pPr marL="224325" indent="-224325"/>
            <a:r>
              <a:rPr lang="en-US" dirty="0">
                <a:latin typeface="Arial" charset="0"/>
              </a:rPr>
              <a:t>VTP is often used in a new network to facilitate the implementation of new VLANs. However, as the network grows larger, this benefit can turn into a liability. If a VLAN is deleted by accident on one server, it is deleted throughout the network. If a switch that already has a VLAN database defined is inserted into the network, it can hijack the VLAN database by deleting added VLANs. Because of this, it is the recommended practice to configure all switches to transparent VTP mode and manually add VLANs as needed, especially in a larger campus network. VTP is better suited for small environments. </a:t>
            </a:r>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73</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74</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76</a:t>
            </a:fld>
            <a:endParaRPr lang="en-US" dirty="0"/>
          </a:p>
        </p:txBody>
      </p:sp>
    </p:spTree>
    <p:extLst>
      <p:ext uri="{BB962C8B-B14F-4D97-AF65-F5344CB8AC3E}">
        <p14:creationId xmlns:p14="http://schemas.microsoft.com/office/powerpoint/2010/main" val="10784771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Arial" charset="0"/>
                <a:ea typeface="+mn-ea"/>
                <a:cs typeface="+mn-cs"/>
              </a:rPr>
              <a:t>Note </a:t>
            </a:r>
            <a:r>
              <a:rPr lang="en-US" sz="1200" b="0" i="0" u="none" strike="noStrike" kern="1200" baseline="0" dirty="0">
                <a:solidFill>
                  <a:schemeClr val="tx1"/>
                </a:solidFill>
                <a:latin typeface="Arial" charset="0"/>
                <a:ea typeface="+mn-ea"/>
                <a:cs typeface="+mn-cs"/>
              </a:rPr>
              <a:t>Using new technologies like VSS (Virtual Switching System) and </a:t>
            </a:r>
            <a:r>
              <a:rPr lang="en-US" sz="1200" b="0" i="0" u="none" strike="noStrike" kern="1200" baseline="0" dirty="0" err="1">
                <a:solidFill>
                  <a:schemeClr val="tx1"/>
                </a:solidFill>
                <a:latin typeface="Arial" charset="0"/>
                <a:ea typeface="+mn-ea"/>
                <a:cs typeface="+mn-cs"/>
              </a:rPr>
              <a:t>vPC</a:t>
            </a:r>
            <a:r>
              <a:rPr lang="en-US" sz="1200" b="0" i="0" u="none" strike="noStrike" kern="1200" baseline="0" dirty="0">
                <a:solidFill>
                  <a:schemeClr val="tx1"/>
                </a:solidFill>
                <a:latin typeface="Arial" charset="0"/>
                <a:ea typeface="+mn-ea"/>
                <a:cs typeface="+mn-cs"/>
              </a:rPr>
              <a:t> (Virtual Port Channel), a port channel can be created across two aggregation switches from the same access layer to provide better redundancy.</a:t>
            </a:r>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78</a:t>
            </a:fld>
            <a:endParaRPr lang="en-US" dirty="0"/>
          </a:p>
        </p:txBody>
      </p:sp>
    </p:spTree>
    <p:extLst>
      <p:ext uri="{BB962C8B-B14F-4D97-AF65-F5344CB8AC3E}">
        <p14:creationId xmlns:p14="http://schemas.microsoft.com/office/powerpoint/2010/main" val="13764632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79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24325" indent="-224325">
              <a:spcBef>
                <a:spcPts val="0"/>
              </a:spcBef>
              <a:spcAft>
                <a:spcPts val="589"/>
              </a:spcAft>
            </a:pPr>
            <a:r>
              <a:rPr lang="en-US" sz="1100" dirty="0">
                <a:latin typeface="Arial" charset="0"/>
              </a:rPr>
              <a:t>LACP provides the same negotiation benefits as PAgP. LACP helps create the EtherChannel link by detecting each side’s configuration and making sure they are compatible so that the EtherChannel link can be enabled when needed. Just like with PAgP, modes must be compatible on both sides for the EtherChannel link to form, as shown in the figure; the figure displays the different options setting on both sides of the links and its results if EtherChannel is created. The On form creates an EtherChannel configuration unconditionally.</a:t>
            </a:r>
          </a:p>
          <a:p>
            <a:pPr marL="224325" indent="-224325">
              <a:spcBef>
                <a:spcPts val="0"/>
              </a:spcBef>
              <a:spcAft>
                <a:spcPts val="589"/>
              </a:spcAft>
            </a:pPr>
            <a:r>
              <a:rPr lang="en-US" sz="1100" dirty="0">
                <a:latin typeface="Arial" charset="0"/>
              </a:rPr>
              <a:t>The following are some additional parameters that you can use when configuring LACP:</a:t>
            </a:r>
          </a:p>
          <a:p>
            <a:pPr marL="445535" lvl="1" indent="-224325">
              <a:spcBef>
                <a:spcPts val="0"/>
              </a:spcBef>
              <a:spcAft>
                <a:spcPts val="589"/>
              </a:spcAft>
            </a:pPr>
            <a:r>
              <a:rPr lang="en-US" sz="1100" b="1" dirty="0">
                <a:latin typeface="Arial" charset="0"/>
              </a:rPr>
              <a:t>System priority: </a:t>
            </a:r>
            <a:r>
              <a:rPr lang="en-US" sz="1100" dirty="0">
                <a:latin typeface="Arial" charset="0"/>
              </a:rPr>
              <a:t>Each switch running LACP must have a system priority. The system priority can be specified automatically or through the command-line interface (CLI). The switch uses the MAC address and the system priority to form the system ID.</a:t>
            </a:r>
          </a:p>
          <a:p>
            <a:pPr marL="445535" lvl="1" indent="-224325">
              <a:spcBef>
                <a:spcPts val="0"/>
              </a:spcBef>
              <a:spcAft>
                <a:spcPts val="589"/>
              </a:spcAft>
            </a:pPr>
            <a:r>
              <a:rPr lang="en-US" sz="1100" b="1" dirty="0">
                <a:latin typeface="Arial" charset="0"/>
              </a:rPr>
              <a:t>Port priority: </a:t>
            </a:r>
            <a:r>
              <a:rPr lang="en-US" sz="1100" dirty="0">
                <a:latin typeface="Arial" charset="0"/>
              </a:rPr>
              <a:t>Each port in the switch must have a port priority. The port priority can be specified automatically or through the CLI. The port priority and the port number form the port identifier. The switch uses the port priority to decide which ports to put in standby mode when a hardware limitation prevents all compatible ports from aggregating.</a:t>
            </a:r>
          </a:p>
          <a:p>
            <a:pPr marL="445535" lvl="1" indent="-224325">
              <a:spcBef>
                <a:spcPts val="0"/>
              </a:spcBef>
              <a:spcAft>
                <a:spcPts val="589"/>
              </a:spcAft>
            </a:pPr>
            <a:r>
              <a:rPr lang="en-US" sz="1100" b="1" dirty="0">
                <a:latin typeface="Arial" charset="0"/>
              </a:rPr>
              <a:t>Administrative key: </a:t>
            </a:r>
            <a:r>
              <a:rPr lang="en-US" sz="1100" dirty="0">
                <a:latin typeface="Arial" charset="0"/>
              </a:rPr>
              <a:t>Each port in the switch must have an administrative key value, which can be specified automatically or through the CLI. The administrative key defines the capability of a port to aggregate with other ports, determined by these factors:</a:t>
            </a:r>
          </a:p>
          <a:p>
            <a:pPr marL="669860" lvl="2" indent="-224325">
              <a:spcBef>
                <a:spcPts val="0"/>
              </a:spcBef>
              <a:spcAft>
                <a:spcPts val="589"/>
              </a:spcAft>
            </a:pPr>
            <a:r>
              <a:rPr lang="en-US" sz="1100" dirty="0">
                <a:latin typeface="Arial" charset="0"/>
              </a:rPr>
              <a:t>The port physical characteristics, such as data rate, duplex capability, and point-to-point or shared medium</a:t>
            </a:r>
          </a:p>
          <a:p>
            <a:pPr marL="669860" lvl="2" indent="-224325">
              <a:spcBef>
                <a:spcPts val="0"/>
              </a:spcBef>
              <a:spcAft>
                <a:spcPts val="589"/>
              </a:spcAft>
            </a:pPr>
            <a:r>
              <a:rPr lang="en-US" sz="1100" dirty="0">
                <a:latin typeface="Arial" charset="0"/>
              </a:rPr>
              <a:t>The configuration constraints that you establish</a:t>
            </a:r>
          </a:p>
          <a:p>
            <a:pPr marL="224325" indent="-224325">
              <a:spcBef>
                <a:spcPts val="0"/>
              </a:spcBef>
              <a:spcAft>
                <a:spcPts val="589"/>
              </a:spcAft>
            </a:pPr>
            <a:r>
              <a:rPr lang="en-US" sz="1100" b="1" dirty="0">
                <a:latin typeface="Arial" charset="0"/>
              </a:rPr>
              <a:t>Note: </a:t>
            </a:r>
            <a:r>
              <a:rPr lang="en-US" sz="1100" dirty="0">
                <a:latin typeface="Arial" charset="0"/>
              </a:rPr>
              <a:t>All the preceding options of LACP are optional to configure. Usually, defaults are the best to use. To configure any of these options, refer to your configuration guide.</a:t>
            </a:r>
          </a:p>
          <a:p>
            <a:pPr marL="224325" indent="-224325">
              <a:spcBef>
                <a:spcPts val="0"/>
              </a:spcBef>
              <a:spcAft>
                <a:spcPts val="589"/>
              </a:spcAft>
            </a:pPr>
            <a:r>
              <a:rPr lang="en-US" sz="1100" dirty="0">
                <a:latin typeface="Arial" charset="0"/>
              </a:rPr>
              <a:t>When enabled, LACP attempts to configure the maximum number of compatible ports in a channel. In some instances, LACP cannot aggregate all the compatible ports. For example, the remote system might have more restrictive hardware limitations. When this occurs, all the ports that cannot be actively included in the channel are put in a hot standby state and used only if one of the channeled ports fails.</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83</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12713" marR="0" lvl="1" indent="-112713" algn="l" defTabSz="1020763" rtl="0" eaLnBrk="0" fontAlgn="base" latinLnBrk="0" hangingPunct="0">
              <a:lnSpc>
                <a:spcPct val="90000"/>
              </a:lnSpc>
              <a:spcBef>
                <a:spcPct val="50000"/>
              </a:spcBef>
              <a:spcAft>
                <a:spcPct val="0"/>
              </a:spcAft>
              <a:buClrTx/>
              <a:buSzPct val="100000"/>
              <a:buFontTx/>
              <a:buChar char="•"/>
              <a:tabLst/>
              <a:defRPr/>
            </a:pPr>
            <a:r>
              <a:rPr lang="en-US" dirty="0"/>
              <a:t>The port priority and the port number form the port identifier. The switch uses the port priority to decide which ports to put in standby mode when a hardware limitation prevents all compatible </a:t>
            </a:r>
            <a:r>
              <a:rPr lang="pt-PT" dirty="0" err="1"/>
              <a:t>ports</a:t>
            </a:r>
            <a:r>
              <a:rPr lang="pt-PT" dirty="0"/>
              <a:t> </a:t>
            </a:r>
            <a:r>
              <a:rPr lang="pt-PT" dirty="0" err="1"/>
              <a:t>from</a:t>
            </a:r>
            <a:r>
              <a:rPr lang="pt-PT" dirty="0"/>
              <a:t> </a:t>
            </a:r>
            <a:r>
              <a:rPr lang="pt-PT" dirty="0" err="1"/>
              <a:t>aggregating</a:t>
            </a:r>
            <a:r>
              <a:rPr lang="pt-PT" dirty="0"/>
              <a:t>.</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84</a:t>
            </a:fld>
            <a:endParaRPr lang="en-US" dirty="0"/>
          </a:p>
        </p:txBody>
      </p:sp>
    </p:spTree>
    <p:extLst>
      <p:ext uri="{BB962C8B-B14F-4D97-AF65-F5344CB8AC3E}">
        <p14:creationId xmlns:p14="http://schemas.microsoft.com/office/powerpoint/2010/main" val="16140327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configured speed, duplex, or VLAN of a port in</a:t>
            </a:r>
            <a:r>
              <a:rPr lang="en-US" baseline="0" dirty="0"/>
              <a:t> </a:t>
            </a:r>
            <a:r>
              <a:rPr lang="en-US" dirty="0"/>
              <a:t>a bundle is changed, </a:t>
            </a:r>
            <a:r>
              <a:rPr lang="en-US" dirty="0" err="1"/>
              <a:t>PAgP</a:t>
            </a:r>
            <a:r>
              <a:rPr lang="en-US" dirty="0"/>
              <a:t> reconfigures that parameter for all ports in the bundle. </a:t>
            </a:r>
          </a:p>
          <a:p>
            <a:endParaRPr lang="pt-PT"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85</a:t>
            </a:fld>
            <a:endParaRPr lang="en-US" dirty="0"/>
          </a:p>
        </p:txBody>
      </p:sp>
    </p:spTree>
    <p:extLst>
      <p:ext uri="{BB962C8B-B14F-4D97-AF65-F5344CB8AC3E}">
        <p14:creationId xmlns:p14="http://schemas.microsoft.com/office/powerpoint/2010/main" val="30746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endParaRPr lang="en-US" sz="1100" dirty="0">
              <a:latin typeface="Arial" charset="0"/>
            </a:endParaRP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4325" indent="-224325">
              <a:spcBef>
                <a:spcPts val="0"/>
              </a:spcBef>
              <a:spcAft>
                <a:spcPts val="589"/>
              </a:spcAft>
            </a:pPr>
            <a:r>
              <a:rPr lang="en-US" sz="1100" dirty="0"/>
              <a:t>PAgP manages the EtherChannel. PAgP packets are sent every 30 seconds. PAgP checks for configuration consistency and manages link additions and failures between two switches. </a:t>
            </a:r>
          </a:p>
          <a:p>
            <a:pPr marL="224325" indent="-224325">
              <a:spcBef>
                <a:spcPts val="0"/>
              </a:spcBef>
              <a:spcAft>
                <a:spcPts val="589"/>
              </a:spcAft>
            </a:pPr>
            <a:r>
              <a:rPr lang="en-US" sz="1100" dirty="0"/>
              <a:t>PAgP helps create the EtherChannel link by detecting each side’s configuration and making sure they are compatible.</a:t>
            </a:r>
          </a:p>
          <a:p>
            <a:pPr marL="224325" indent="-224325">
              <a:spcBef>
                <a:spcPts val="0"/>
              </a:spcBef>
              <a:spcAft>
                <a:spcPts val="589"/>
              </a:spcAft>
            </a:pPr>
            <a:r>
              <a:rPr lang="en-US" sz="1100" b="1" dirty="0">
                <a:latin typeface="Arial" charset="0"/>
              </a:rPr>
              <a:t>Caution</a:t>
            </a:r>
            <a:r>
              <a:rPr lang="en-US" sz="1100" dirty="0">
                <a:latin typeface="Arial" charset="0"/>
              </a:rPr>
              <a:t>: PAgP modes are similar to the DTP modes, but they have different functions.</a:t>
            </a:r>
          </a:p>
          <a:p>
            <a:pPr marL="224325" indent="-224325">
              <a:spcBef>
                <a:spcPts val="0"/>
              </a:spcBef>
              <a:spcAft>
                <a:spcPts val="589"/>
              </a:spcAft>
            </a:pPr>
            <a:r>
              <a:rPr lang="en-US" sz="1100" dirty="0">
                <a:latin typeface="Arial" charset="0"/>
              </a:rPr>
              <a:t>Referencing the table,</a:t>
            </a:r>
          </a:p>
          <a:p>
            <a:pPr marL="224325" indent="-224325">
              <a:spcBef>
                <a:spcPts val="0"/>
              </a:spcBef>
              <a:spcAft>
                <a:spcPts val="589"/>
              </a:spcAft>
            </a:pPr>
            <a:r>
              <a:rPr lang="en-US" sz="1100" dirty="0">
                <a:latin typeface="Arial" charset="0"/>
              </a:rPr>
              <a:t>If you configure an interface to be in Auto mode, it will be placed in a passive state, waiting for the other side to initiate the EtherChannel negotiation. If the other side is also set to Auto, the negotiation never starts and the EtherChannel does not form. If you “unconfigure” all modes by using the </a:t>
            </a:r>
            <a:r>
              <a:rPr lang="en-US" sz="1100" b="1" dirty="0">
                <a:latin typeface="Arial" charset="0"/>
              </a:rPr>
              <a:t>no </a:t>
            </a:r>
            <a:r>
              <a:rPr lang="en-US" sz="1100" dirty="0">
                <a:latin typeface="Arial" charset="0"/>
              </a:rPr>
              <a:t>command or if no mode is configured, the interface is placed in an Off mode and EtherChannel is disabled.</a:t>
            </a:r>
          </a:p>
          <a:p>
            <a:pPr marL="224325" indent="-224325">
              <a:spcBef>
                <a:spcPts val="0"/>
              </a:spcBef>
              <a:spcAft>
                <a:spcPts val="589"/>
              </a:spcAft>
            </a:pPr>
            <a:r>
              <a:rPr lang="en-US" sz="1100" dirty="0">
                <a:latin typeface="Arial" charset="0"/>
              </a:rPr>
              <a:t>Notice the “On” form. This command manually places the interface in EtherChannel without any negotiation. It works only if the other side is also set to On. If the other side is set to negotiate parameters through PAgP, no EtherChannel will form because the On side will not negotiate.</a:t>
            </a:r>
            <a:endParaRPr lang="en-US" sz="11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86</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marL="224325" indent="-224325">
              <a:spcBef>
                <a:spcPts val="0"/>
              </a:spcBef>
              <a:spcAft>
                <a:spcPts val="589"/>
              </a:spcAft>
            </a:pPr>
            <a:r>
              <a:rPr lang="en-US" sz="1100" dirty="0">
                <a:latin typeface="Arial" charset="0"/>
              </a:rPr>
              <a:t>The first step is to identify the ports for the EtherChannel on both switches. This helps identify any issues with previous configurations on the ports and ensures that the proper connections are available.</a:t>
            </a:r>
          </a:p>
          <a:p>
            <a:pPr marL="224325" indent="-224325">
              <a:spcBef>
                <a:spcPts val="0"/>
              </a:spcBef>
              <a:spcAft>
                <a:spcPts val="589"/>
              </a:spcAft>
            </a:pPr>
            <a:r>
              <a:rPr lang="en-US" sz="1100" dirty="0">
                <a:latin typeface="Arial" charset="0"/>
              </a:rPr>
              <a:t>The network designer should already have decided whether this is going to be a Layer 3 or a Layer 2 connection. If it is a Layer 2 connection, each interface should have the appropriate protocol identified (PAgP or LACP), have a channel group number to associate all the given interfaces to a port group, and know whether negotiations should occur.</a:t>
            </a:r>
          </a:p>
          <a:p>
            <a:pPr marL="224325" indent="-224325">
              <a:spcBef>
                <a:spcPts val="0"/>
              </a:spcBef>
              <a:spcAft>
                <a:spcPts val="589"/>
              </a:spcAft>
            </a:pPr>
            <a:r>
              <a:rPr lang="en-US" sz="1100" dirty="0">
                <a:latin typeface="Arial" charset="0"/>
              </a:rPr>
              <a:t>If this is a Layer 3 connection, a new virtual interface is created. This port-channel interface is then given an IP address. Each of the physical interfaces is then made into an EtherChannel by specifying the same channel group number as the port-channel interface number.</a:t>
            </a:r>
          </a:p>
          <a:p>
            <a:pPr marL="224325" indent="-224325">
              <a:spcBef>
                <a:spcPts val="0"/>
              </a:spcBef>
              <a:spcAft>
                <a:spcPts val="589"/>
              </a:spcAft>
            </a:pPr>
            <a:r>
              <a:rPr lang="en-US" sz="1100" dirty="0">
                <a:latin typeface="Arial" charset="0"/>
              </a:rPr>
              <a:t>When the connections are established, a couple of commands can ensure that both sides of the EtherChannel have formed and are providing aggregated bandwidth.</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224325" indent="-224325">
              <a:lnSpc>
                <a:spcPct val="110000"/>
              </a:lnSpc>
              <a:spcBef>
                <a:spcPts val="0"/>
              </a:spcBef>
              <a:spcAft>
                <a:spcPts val="589"/>
              </a:spcAft>
            </a:pPr>
            <a:r>
              <a:rPr lang="en-US">
                <a:latin typeface="Arial" charset="0"/>
              </a:rPr>
              <a:t>This </a:t>
            </a:r>
            <a:r>
              <a:rPr lang="en-US" dirty="0">
                <a:latin typeface="Arial" charset="0"/>
              </a:rPr>
              <a:t>example shows a Layer 2 EtherChannel bundle between two switches using LACP. Each switch shows two ports that are left to their default configuration. The switch on the left created EtherChannel 2, and the switch on the right created EtherChannel 5. These numbers are locally significant and do not need to match the neighbor configuration. The actual configuration of the link is then conducted on the EtherChannel interface. The link is configured to be unconditionally in 802.1q trunk mode, and some VLANs are pruned.</a:t>
            </a:r>
          </a:p>
          <a:p>
            <a:pPr marL="224325" indent="-224325">
              <a:lnSpc>
                <a:spcPct val="110000"/>
              </a:lnSpc>
              <a:spcBef>
                <a:spcPts val="0"/>
              </a:spcBef>
              <a:spcAft>
                <a:spcPts val="589"/>
              </a:spcAft>
            </a:pPr>
            <a:r>
              <a:rPr lang="en-US" b="1">
                <a:latin typeface="Arial" charset="0"/>
              </a:rPr>
              <a:t>Speed </a:t>
            </a:r>
            <a:r>
              <a:rPr lang="en-US" b="1" dirty="0">
                <a:latin typeface="Arial" charset="0"/>
              </a:rPr>
              <a:t>and duplex: </a:t>
            </a:r>
            <a:r>
              <a:rPr lang="en-US" dirty="0">
                <a:latin typeface="Arial" charset="0"/>
              </a:rPr>
              <a:t>Configure all interfaces in an EtherChannel to operate at the same speed and in the same duplex mode.</a:t>
            </a:r>
          </a:p>
          <a:p>
            <a:pPr marL="224325" indent="-224325">
              <a:lnSpc>
                <a:spcPct val="110000"/>
              </a:lnSpc>
              <a:spcBef>
                <a:spcPts val="0"/>
              </a:spcBef>
              <a:spcAft>
                <a:spcPts val="589"/>
              </a:spcAft>
            </a:pPr>
            <a:r>
              <a:rPr lang="en-US" b="1" dirty="0">
                <a:latin typeface="Arial" charset="0"/>
              </a:rPr>
              <a:t>VLAN match: </a:t>
            </a:r>
            <a:r>
              <a:rPr lang="en-US" dirty="0">
                <a:latin typeface="Arial" charset="0"/>
              </a:rPr>
              <a:t>All interfaces in the EtherChannel bundle must be assigned to the same VLAN or be configured as a trunk. Also make sure that all the interfaces are part of the same native VLANs on both switches.</a:t>
            </a:r>
          </a:p>
          <a:p>
            <a:pPr marL="224325" indent="-224325">
              <a:lnSpc>
                <a:spcPct val="110000"/>
              </a:lnSpc>
              <a:spcBef>
                <a:spcPts val="0"/>
              </a:spcBef>
              <a:spcAft>
                <a:spcPts val="589"/>
              </a:spcAft>
            </a:pPr>
            <a:r>
              <a:rPr lang="en-US" b="1" dirty="0">
                <a:latin typeface="Arial" charset="0"/>
              </a:rPr>
              <a:t>Range of VLANs: </a:t>
            </a:r>
            <a:r>
              <a:rPr lang="en-US" dirty="0">
                <a:latin typeface="Arial" charset="0"/>
              </a:rPr>
              <a:t>An EtherChannel supports the same allowed range of VLANs on all the interfaces in a trunking Layer 2 EtherChannel.</a:t>
            </a:r>
          </a:p>
          <a:p>
            <a:pPr marL="224325" indent="-224325">
              <a:lnSpc>
                <a:spcPct val="110000"/>
              </a:lnSpc>
              <a:spcBef>
                <a:spcPts val="0"/>
              </a:spcBef>
              <a:spcAft>
                <a:spcPts val="589"/>
              </a:spcAft>
            </a:pPr>
            <a:r>
              <a:rPr lang="en-US">
                <a:latin typeface="Arial" charset="0"/>
              </a:rPr>
              <a:t>Keep </a:t>
            </a:r>
            <a:r>
              <a:rPr lang="en-US" dirty="0">
                <a:latin typeface="Arial" charset="0"/>
              </a:rPr>
              <a:t>in mind that the EtherChannel interface configuration must be compatible with the underlying physical ports configuration. In the example, initially there is no specific configuration on each individual port for trunking, which implies that the default dynamic auto mode is applied. In this mode, ports detect whether the other side is a trunk and dynamically changes to trunk mode if needed. This mode is compatible with the trunk mode configured on the EtherChannel interface. The physical ports inherit the EtherChannel configuration and change to trunk mode.</a:t>
            </a:r>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93</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94</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95</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96</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97</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pPr marL="224325" indent="-224325">
              <a:lnSpc>
                <a:spcPct val="120000"/>
              </a:lnSpc>
              <a:spcBef>
                <a:spcPts val="0"/>
              </a:spcBef>
              <a:spcAft>
                <a:spcPts val="589"/>
              </a:spcAft>
            </a:pPr>
            <a:r>
              <a:rPr lang="en-US" sz="600" dirty="0">
                <a:latin typeface="Arial" charset="0"/>
              </a:rPr>
              <a:t>When the EtherChannel becomes one entity, the traffic is load balanced across multiple links. This subsection describes the configuration of load balancing among the ports included in an EtherChannel. Load balancing traffic across port members of the same EtherChannel is a key element in an EtherChannel configuration. As shown in the figure, two workstations communicate with a router through a switch. The link between the router and the switch is an EtherChannel link relying on two physical ports. Suppose that the majority of the traffic is going from the PCs toward the router. How should the traffic be load balanced across the two physical links? If load balancing is based on the destination IP address, most traffic will go through the same physical link. Because the router has only one single IP address for its bundled interface, this IP address will be associated to a first physical port, and all traffic destined to it will go through a single physical link. This renders the load-balancing mechanism inefficient. On the other hand, if load balancing is based on the source MAC address, the traffic might be far better balanced across both physical links because each PC has its MAC address seen on the switch.</a:t>
            </a:r>
          </a:p>
          <a:p>
            <a:pPr marL="224325" indent="-224325">
              <a:lnSpc>
                <a:spcPct val="120000"/>
              </a:lnSpc>
              <a:spcBef>
                <a:spcPts val="0"/>
              </a:spcBef>
              <a:spcAft>
                <a:spcPts val="589"/>
              </a:spcAft>
            </a:pPr>
            <a:r>
              <a:rPr lang="en-US" sz="600" dirty="0">
                <a:latin typeface="Arial" charset="0"/>
              </a:rPr>
              <a:t>As a rule, use the load-balancing option that provides the greatest variety in your configuration. For example, if the traffic on a channel is going to only a single MAC address, using the destination-MAC address always chooses the same link in the channel; using source addresses might result in better load balancing.</a:t>
            </a:r>
          </a:p>
          <a:p>
            <a:pPr marL="224325" indent="-224325">
              <a:lnSpc>
                <a:spcPct val="120000"/>
              </a:lnSpc>
              <a:spcBef>
                <a:spcPts val="0"/>
              </a:spcBef>
              <a:spcAft>
                <a:spcPts val="589"/>
              </a:spcAft>
            </a:pPr>
            <a:r>
              <a:rPr lang="en-US" sz="600" b="1" dirty="0">
                <a:latin typeface="Arial" charset="0"/>
              </a:rPr>
              <a:t>Note: </a:t>
            </a:r>
            <a:r>
              <a:rPr lang="en-US" sz="600" dirty="0">
                <a:latin typeface="Arial" charset="0"/>
              </a:rPr>
              <a:t>EtherChannel balances traffic load across the links in a channel. The default and the load balancing methods available can vary among the Cisco switch families. The 2960, 3560, 3750 default to </a:t>
            </a:r>
            <a:r>
              <a:rPr lang="en-US" sz="600" dirty="0" err="1">
                <a:latin typeface="Arial" charset="0"/>
              </a:rPr>
              <a:t>src</a:t>
            </a:r>
            <a:r>
              <a:rPr lang="en-US" sz="600" dirty="0">
                <a:latin typeface="Arial" charset="0"/>
              </a:rPr>
              <a:t>-mac, whereas the 4550 and 6500 families default to </a:t>
            </a:r>
            <a:r>
              <a:rPr lang="en-US" sz="600" dirty="0" err="1">
                <a:latin typeface="Arial" charset="0"/>
              </a:rPr>
              <a:t>src</a:t>
            </a:r>
            <a:r>
              <a:rPr lang="en-US" sz="600" dirty="0">
                <a:latin typeface="Arial" charset="0"/>
              </a:rPr>
              <a:t>-</a:t>
            </a:r>
            <a:r>
              <a:rPr lang="en-US" sz="600" dirty="0" err="1">
                <a:latin typeface="Arial" charset="0"/>
              </a:rPr>
              <a:t>dst</a:t>
            </a:r>
            <a:r>
              <a:rPr lang="en-US" sz="600" dirty="0">
                <a:latin typeface="Arial" charset="0"/>
              </a:rPr>
              <a:t>-ip; this is the recommended option for Layer 3 switches. </a:t>
            </a:r>
          </a:p>
          <a:p>
            <a:pPr marL="224325" indent="-224325">
              <a:lnSpc>
                <a:spcPct val="120000"/>
              </a:lnSpc>
              <a:spcBef>
                <a:spcPts val="0"/>
              </a:spcBef>
              <a:spcAft>
                <a:spcPts val="589"/>
              </a:spcAft>
            </a:pPr>
            <a:r>
              <a:rPr lang="en-US" sz="600" dirty="0">
                <a:latin typeface="Arial" charset="0"/>
              </a:rPr>
              <a:t>Load balancing is applied globally for all EtherChannel bundles in the switch. To config­ure EtherChannel load balancing, use the </a:t>
            </a:r>
            <a:r>
              <a:rPr lang="en-US" sz="600" b="1" dirty="0">
                <a:latin typeface="Arial" charset="0"/>
              </a:rPr>
              <a:t>port-channel load-balance</a:t>
            </a:r>
            <a:r>
              <a:rPr lang="en-US" sz="600" dirty="0">
                <a:latin typeface="Arial" charset="0"/>
              </a:rPr>
              <a:t> command. Load balancing can be based on these variables. The load-balancing keywords are as follows: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-mac:</a:t>
            </a:r>
            <a:r>
              <a:rPr lang="en-US" sz="600" dirty="0">
                <a:latin typeface="Arial" charset="0"/>
              </a:rPr>
              <a:t> Source MAC addresses </a:t>
            </a:r>
          </a:p>
          <a:p>
            <a:pPr marL="445535" lvl="1" indent="-224325">
              <a:lnSpc>
                <a:spcPct val="120000"/>
              </a:lnSpc>
              <a:spcBef>
                <a:spcPts val="0"/>
              </a:spcBef>
              <a:spcAft>
                <a:spcPts val="589"/>
              </a:spcAft>
            </a:pPr>
            <a:r>
              <a:rPr lang="en-US" sz="600" b="1" dirty="0" err="1">
                <a:latin typeface="Arial" charset="0"/>
              </a:rPr>
              <a:t>dst</a:t>
            </a:r>
            <a:r>
              <a:rPr lang="en-US" sz="600" b="1" dirty="0">
                <a:latin typeface="Arial" charset="0"/>
              </a:rPr>
              <a:t>-mac:</a:t>
            </a:r>
            <a:r>
              <a:rPr lang="en-US" sz="600" dirty="0">
                <a:latin typeface="Arial" charset="0"/>
              </a:rPr>
              <a:t> Destination MAC addresses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a:t>
            </a:r>
            <a:r>
              <a:rPr lang="en-US" sz="600" b="1" dirty="0" err="1">
                <a:latin typeface="Arial" charset="0"/>
              </a:rPr>
              <a:t>dst</a:t>
            </a:r>
            <a:r>
              <a:rPr lang="en-US" sz="600" b="1" dirty="0">
                <a:latin typeface="Arial" charset="0"/>
              </a:rPr>
              <a:t>-mac: </a:t>
            </a:r>
            <a:r>
              <a:rPr lang="en-US" sz="600" dirty="0">
                <a:latin typeface="Arial" charset="0"/>
              </a:rPr>
              <a:t>Source and destination MAC addresses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-ip:</a:t>
            </a:r>
            <a:r>
              <a:rPr lang="en-US" sz="600" dirty="0">
                <a:latin typeface="Arial" charset="0"/>
              </a:rPr>
              <a:t> Source IP addresses </a:t>
            </a:r>
          </a:p>
          <a:p>
            <a:pPr marL="445535" lvl="1" indent="-224325">
              <a:lnSpc>
                <a:spcPct val="120000"/>
              </a:lnSpc>
              <a:spcBef>
                <a:spcPts val="0"/>
              </a:spcBef>
              <a:spcAft>
                <a:spcPts val="589"/>
              </a:spcAft>
            </a:pPr>
            <a:r>
              <a:rPr lang="en-US" sz="600" b="1" dirty="0" err="1">
                <a:latin typeface="Arial" charset="0"/>
              </a:rPr>
              <a:t>dst</a:t>
            </a:r>
            <a:r>
              <a:rPr lang="en-US" sz="600" b="1" dirty="0">
                <a:latin typeface="Arial" charset="0"/>
              </a:rPr>
              <a:t>-ip:</a:t>
            </a:r>
            <a:r>
              <a:rPr lang="en-US" sz="600" dirty="0">
                <a:latin typeface="Arial" charset="0"/>
              </a:rPr>
              <a:t> Destination IP addresses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a:t>
            </a:r>
            <a:r>
              <a:rPr lang="en-US" sz="600" b="1" dirty="0" err="1">
                <a:latin typeface="Arial" charset="0"/>
              </a:rPr>
              <a:t>dst</a:t>
            </a:r>
            <a:r>
              <a:rPr lang="en-US" sz="600" b="1" dirty="0">
                <a:latin typeface="Arial" charset="0"/>
              </a:rPr>
              <a:t>-ip:</a:t>
            </a:r>
            <a:r>
              <a:rPr lang="en-US" sz="600" dirty="0">
                <a:latin typeface="Arial" charset="0"/>
              </a:rPr>
              <a:t> Source and destination IP addresses (default)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-port:</a:t>
            </a:r>
            <a:r>
              <a:rPr lang="en-US" sz="600" dirty="0">
                <a:latin typeface="Arial" charset="0"/>
              </a:rPr>
              <a:t> Source TCP/User Datagram Protocol (UDP) port </a:t>
            </a:r>
          </a:p>
          <a:p>
            <a:pPr marL="445535" lvl="1" indent="-224325">
              <a:lnSpc>
                <a:spcPct val="120000"/>
              </a:lnSpc>
              <a:spcBef>
                <a:spcPts val="0"/>
              </a:spcBef>
              <a:spcAft>
                <a:spcPts val="589"/>
              </a:spcAft>
            </a:pPr>
            <a:r>
              <a:rPr lang="en-US" sz="600" b="1" dirty="0" err="1">
                <a:latin typeface="Arial" charset="0"/>
              </a:rPr>
              <a:t>dst</a:t>
            </a:r>
            <a:r>
              <a:rPr lang="en-US" sz="600" b="1" dirty="0">
                <a:latin typeface="Arial" charset="0"/>
              </a:rPr>
              <a:t>-port:</a:t>
            </a:r>
            <a:r>
              <a:rPr lang="en-US" sz="600" dirty="0">
                <a:latin typeface="Arial" charset="0"/>
              </a:rPr>
              <a:t> Destination TCP/UDP port </a:t>
            </a:r>
          </a:p>
          <a:p>
            <a:pPr marL="445535" lvl="1" indent="-224325">
              <a:lnSpc>
                <a:spcPct val="120000"/>
              </a:lnSpc>
              <a:spcBef>
                <a:spcPts val="0"/>
              </a:spcBef>
              <a:spcAft>
                <a:spcPts val="589"/>
              </a:spcAft>
            </a:pPr>
            <a:r>
              <a:rPr lang="en-US" sz="600" b="1" dirty="0" err="1">
                <a:latin typeface="Arial" charset="0"/>
              </a:rPr>
              <a:t>src</a:t>
            </a:r>
            <a:r>
              <a:rPr lang="en-US" sz="600" b="1" dirty="0">
                <a:latin typeface="Arial" charset="0"/>
              </a:rPr>
              <a:t>-</a:t>
            </a:r>
            <a:r>
              <a:rPr lang="en-US" sz="600" b="1" dirty="0" err="1">
                <a:latin typeface="Arial" charset="0"/>
              </a:rPr>
              <a:t>dst</a:t>
            </a:r>
            <a:r>
              <a:rPr lang="en-US" sz="600" b="1" dirty="0">
                <a:latin typeface="Arial" charset="0"/>
              </a:rPr>
              <a:t>-port: </a:t>
            </a:r>
            <a:r>
              <a:rPr lang="en-US" sz="600" dirty="0">
                <a:latin typeface="Arial" charset="0"/>
              </a:rPr>
              <a:t>Source and destination TCP/UDP port </a:t>
            </a:r>
          </a:p>
          <a:p>
            <a:pPr marL="224325" indent="-224325">
              <a:lnSpc>
                <a:spcPct val="120000"/>
              </a:lnSpc>
              <a:spcBef>
                <a:spcPts val="0"/>
              </a:spcBef>
              <a:spcAft>
                <a:spcPts val="589"/>
              </a:spcAft>
            </a:pPr>
            <a:r>
              <a:rPr lang="en-US" sz="600" dirty="0">
                <a:latin typeface="Arial" charset="0"/>
              </a:rPr>
              <a:t>Each mode is self-explanatory. For example, with source-MAC address forwarding, when packets are forwarded to an EtherChannel, they are distributed across the ports in the channel based on the source -MAC address of the incoming packet. Therefore, to provide load balancing, packets from different hosts use different ports in the channel, but packets from the same host use the same port in the channel. (And the MAC address learned by the switch does not change.) </a:t>
            </a:r>
          </a:p>
          <a:p>
            <a:pPr marL="224325" indent="-224325">
              <a:lnSpc>
                <a:spcPct val="120000"/>
              </a:lnSpc>
              <a:spcBef>
                <a:spcPts val="0"/>
              </a:spcBef>
              <a:spcAft>
                <a:spcPts val="589"/>
              </a:spcAft>
              <a:defRPr/>
            </a:pPr>
            <a:r>
              <a:rPr lang="en-US" sz="600" dirty="0">
                <a:latin typeface="Arial" charset="0"/>
              </a:rPr>
              <a:t>With destination-MAC address forwarding, when packets are forwarded to an EtherChan­nel, they are distributed across the ports in the channel based on the destination-MAC ad­dress of the frame. Therefore, packets to the same destination are forwarded over the same port, and packets to a different destination are sent on a different port in the channel. You configure the load balancing and forwarding method by using the port-channel load-balance global configuration command. </a:t>
            </a:r>
            <a:endParaRPr lang="en-US" sz="600"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100</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xfrm>
            <a:off x="751647" y="4306549"/>
            <a:ext cx="5350048" cy="418319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endParaRPr lang="en-US" dirty="0"/>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13134" eaLnBrk="0" hangingPunct="0">
              <a:lnSpc>
                <a:spcPct val="90000"/>
              </a:lnSpc>
              <a:defRPr sz="2400">
                <a:solidFill>
                  <a:schemeClr val="tx1"/>
                </a:solidFill>
                <a:latin typeface="Arial" charset="0"/>
              </a:defRPr>
            </a:lvl1pPr>
            <a:lvl2pPr marL="751048" indent="-288865" algn="ctr" defTabSz="913134" eaLnBrk="0" hangingPunct="0">
              <a:lnSpc>
                <a:spcPct val="90000"/>
              </a:lnSpc>
              <a:defRPr sz="2400">
                <a:solidFill>
                  <a:schemeClr val="tx1"/>
                </a:solidFill>
                <a:latin typeface="Arial" charset="0"/>
              </a:defRPr>
            </a:lvl2pPr>
            <a:lvl3pPr marL="1155459" indent="-231092" algn="ctr" defTabSz="913134" eaLnBrk="0" hangingPunct="0">
              <a:lnSpc>
                <a:spcPct val="90000"/>
              </a:lnSpc>
              <a:defRPr sz="2400">
                <a:solidFill>
                  <a:schemeClr val="tx1"/>
                </a:solidFill>
                <a:latin typeface="Arial" charset="0"/>
              </a:defRPr>
            </a:lvl3pPr>
            <a:lvl4pPr marL="1617642" indent="-231092" algn="ctr" defTabSz="913134" eaLnBrk="0" hangingPunct="0">
              <a:lnSpc>
                <a:spcPct val="90000"/>
              </a:lnSpc>
              <a:defRPr sz="2400">
                <a:solidFill>
                  <a:schemeClr val="tx1"/>
                </a:solidFill>
                <a:latin typeface="Arial" charset="0"/>
              </a:defRPr>
            </a:lvl4pPr>
            <a:lvl5pPr marL="2079826" indent="-231092" algn="ctr" defTabSz="913134" eaLnBrk="0" hangingPunct="0">
              <a:lnSpc>
                <a:spcPct val="90000"/>
              </a:lnSpc>
              <a:defRPr sz="2400">
                <a:solidFill>
                  <a:schemeClr val="tx1"/>
                </a:solidFill>
                <a:latin typeface="Arial" charset="0"/>
              </a:defRPr>
            </a:lvl5pPr>
            <a:lvl6pPr marL="2542009" indent="-231092" algn="ctr" defTabSz="913134" eaLnBrk="0" fontAlgn="base" hangingPunct="0">
              <a:lnSpc>
                <a:spcPct val="90000"/>
              </a:lnSpc>
              <a:spcBef>
                <a:spcPct val="0"/>
              </a:spcBef>
              <a:spcAft>
                <a:spcPct val="0"/>
              </a:spcAft>
              <a:defRPr sz="2400">
                <a:solidFill>
                  <a:schemeClr val="tx1"/>
                </a:solidFill>
                <a:latin typeface="Arial" charset="0"/>
              </a:defRPr>
            </a:lvl6pPr>
            <a:lvl7pPr marL="3004193" indent="-231092" algn="ctr" defTabSz="913134" eaLnBrk="0" fontAlgn="base" hangingPunct="0">
              <a:lnSpc>
                <a:spcPct val="90000"/>
              </a:lnSpc>
              <a:spcBef>
                <a:spcPct val="0"/>
              </a:spcBef>
              <a:spcAft>
                <a:spcPct val="0"/>
              </a:spcAft>
              <a:defRPr sz="2400">
                <a:solidFill>
                  <a:schemeClr val="tx1"/>
                </a:solidFill>
                <a:latin typeface="Arial" charset="0"/>
              </a:defRPr>
            </a:lvl7pPr>
            <a:lvl8pPr marL="3466376" indent="-231092" algn="ctr" defTabSz="913134" eaLnBrk="0" fontAlgn="base" hangingPunct="0">
              <a:lnSpc>
                <a:spcPct val="90000"/>
              </a:lnSpc>
              <a:spcBef>
                <a:spcPct val="0"/>
              </a:spcBef>
              <a:spcAft>
                <a:spcPct val="0"/>
              </a:spcAft>
              <a:defRPr sz="2400">
                <a:solidFill>
                  <a:schemeClr val="tx1"/>
                </a:solidFill>
                <a:latin typeface="Arial" charset="0"/>
              </a:defRPr>
            </a:lvl8pPr>
            <a:lvl9pPr marL="3928560" indent="-231092" algn="ctr" defTabSz="913134" eaLnBrk="0" fontAlgn="base" hangingPunct="0">
              <a:lnSpc>
                <a:spcPct val="90000"/>
              </a:lnSpc>
              <a:spcBef>
                <a:spcPct val="0"/>
              </a:spcBef>
              <a:spcAft>
                <a:spcPct val="0"/>
              </a:spcAft>
              <a:defRPr sz="2400">
                <a:solidFill>
                  <a:schemeClr val="tx1"/>
                </a:solidFill>
                <a:latin typeface="Arial" charset="0"/>
              </a:defRPr>
            </a:lvl9pPr>
          </a:lstStyle>
          <a:p>
            <a:pPr algn="r">
              <a:lnSpc>
                <a:spcPct val="100000"/>
              </a:lnSpc>
            </a:pPr>
            <a:fld id="{83D1C57B-CC36-473B-A351-2AAC96C0CE96}" type="slidenum">
              <a:rPr lang="en-US" sz="800" smtClean="0"/>
              <a:pPr algn="r">
                <a:lnSpc>
                  <a:spcPct val="100000"/>
                </a:lnSpc>
              </a:pPr>
              <a:t>105</a:t>
            </a:fld>
            <a:endParaRPr lang="en-US" sz="8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16</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a:r>
              <a:rPr lang="en-US" sz="1100" dirty="0">
                <a:latin typeface="Arial" charset="0"/>
              </a:rPr>
              <a:t>Each Cisco Catalyst switch supports a different number of VLANs, with high-end Cisco Catalyst switches supporting as many as 4096 VLANs.</a:t>
            </a:r>
            <a:endParaRPr lang="en-US" sz="9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a:spLocks noGrp="1" noChangeArrowheads="1"/>
          </p:cNvSpPr>
          <p:nvPr>
            <p:ph type="sldNum" sz="quarter" idx="5"/>
          </p:nvPr>
        </p:nvSpPr>
        <p:spPr>
          <a:noFill/>
        </p:spPr>
        <p:txBody>
          <a:bodyPr/>
          <a:lstStyle/>
          <a:p>
            <a:fld id="{37549710-DC87-43B2-91FF-5F30F857836B}" type="slidenum">
              <a:rPr lang="en-US" smtClean="0"/>
              <a:pPr/>
              <a:t>17</a:t>
            </a:fld>
            <a:endParaRPr 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marL="224325" indent="-224325"/>
            <a:r>
              <a:rPr lang="en-US" sz="1100" dirty="0">
                <a:latin typeface="Arial" charset="0"/>
              </a:rPr>
              <a:t>Cisco Catalyst switches support up to 4096 VLANs depending on the platform and software version.</a:t>
            </a:r>
          </a:p>
          <a:p>
            <a:pPr marL="224325" indent="-224325"/>
            <a:r>
              <a:rPr lang="en-US" sz="1100" dirty="0">
                <a:latin typeface="Arial" charset="0"/>
              </a:rPr>
              <a:t>The Catalyst 2950 and 2955 support as many as 64 VLANs with the Standard Software image and up to 250 VLANs with the Enhanced Software image. </a:t>
            </a:r>
          </a:p>
          <a:p>
            <a:pPr marL="224325" indent="-224325"/>
            <a:r>
              <a:rPr lang="en-US" sz="1100" dirty="0">
                <a:latin typeface="Arial" charset="0"/>
              </a:rPr>
              <a:t>Cisco Catalyst switches do not support VLANs 1002 through 1005; these are reserved for Token Ring and FDDI VLANs. </a:t>
            </a:r>
          </a:p>
          <a:p>
            <a:pPr marL="224325" indent="-224325"/>
            <a:r>
              <a:rPr lang="en-US" sz="1100" dirty="0">
                <a:latin typeface="Arial" charset="0"/>
              </a:rPr>
              <a:t>Catalyst 4500 and 6500 families of switches do not support VLANs 1006 through 1024. </a:t>
            </a:r>
          </a:p>
          <a:p>
            <a:pPr marL="224325" indent="-224325"/>
            <a:r>
              <a:rPr lang="en-US" sz="1100" dirty="0">
                <a:latin typeface="Arial" charset="0"/>
              </a:rPr>
              <a:t>Several families of switches </a:t>
            </a:r>
            <a:r>
              <a:rPr lang="en-US" sz="1100" i="1" dirty="0">
                <a:latin typeface="Arial" charset="0"/>
              </a:rPr>
              <a:t>support more VLANs than the number of spanning-tree instances</a:t>
            </a:r>
            <a:r>
              <a:rPr lang="en-US" sz="1100" dirty="0">
                <a:latin typeface="Arial" charset="0"/>
              </a:rPr>
              <a:t>. For example, the Cisco Catalyst 2970 supports 1005 VLANs but only 128 spanning-tree instances. For information on the number of supported spanning-tree instances, refer to the Cisco Product Technical Documentation</a:t>
            </a:r>
          </a:p>
          <a:p>
            <a:pPr marL="224325" indent="-224325"/>
            <a:endParaRPr lang="en-US" sz="9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224325" indent="-224325">
              <a:spcBef>
                <a:spcPts val="0"/>
              </a:spcBef>
              <a:spcAft>
                <a:spcPts val="589"/>
              </a:spcAft>
            </a:pPr>
            <a:r>
              <a:rPr lang="en-US" b="1" dirty="0">
                <a:latin typeface="Arial" charset="0"/>
              </a:rPr>
              <a:t>VLAN Types </a:t>
            </a:r>
            <a:r>
              <a:rPr lang="en-US" dirty="0">
                <a:latin typeface="Arial" charset="0"/>
              </a:rPr>
              <a:t>(from CCNA). Among the (port-based) VLANs are a number of types of VLANs. Some VLAN types are defined by the type of traffic they support; others are defined by the specific functions they perform. The principal VLAN types are data VLANs, the default VLAN, the black hole VLAN, native VLANs, management VLANs, and voice VLANs. Because switches will be carrying traffic associated with several VLANs, ports connecting to other switches are used to carry traffic for more than one VLAN; these are called trunk ports (coming soon). </a:t>
            </a:r>
          </a:p>
          <a:p>
            <a:pPr marL="224325" indent="-224325">
              <a:spcBef>
                <a:spcPts val="0"/>
              </a:spcBef>
              <a:spcAft>
                <a:spcPts val="589"/>
              </a:spcAft>
            </a:pPr>
            <a:r>
              <a:rPr lang="en-US" dirty="0">
                <a:latin typeface="Arial" charset="0"/>
              </a:rPr>
              <a:t>A </a:t>
            </a:r>
            <a:r>
              <a:rPr lang="en-US" b="1" dirty="0">
                <a:latin typeface="Arial" charset="0"/>
              </a:rPr>
              <a:t>data VLAN </a:t>
            </a:r>
            <a:r>
              <a:rPr lang="en-US" dirty="0">
                <a:latin typeface="Arial" charset="0"/>
              </a:rPr>
              <a:t>is a VLAN that is configured to carry only user-generated traffic. Typically, multiple data VLANs populate a switched infrastructure. A VLAN could carry voice-based traffic or traffic used to manage the switch, but this traffic would not be part of a data VLAN. It is common practice to separate voice and management traffic from data traffic. The importance of separating user data from switch management control data and voice traffic is highlighted by the use of a special term used to identify VLANs that carry only user data—a data VLAN. A data VLAN is sometimes called a user VLAN. </a:t>
            </a:r>
          </a:p>
          <a:p>
            <a:pPr marL="224325" indent="-224325">
              <a:spcBef>
                <a:spcPts val="0"/>
              </a:spcBef>
              <a:spcAft>
                <a:spcPts val="589"/>
              </a:spcAft>
            </a:pPr>
            <a:r>
              <a:rPr lang="en-US" dirty="0">
                <a:latin typeface="Arial" charset="0"/>
              </a:rPr>
              <a:t>The </a:t>
            </a:r>
            <a:r>
              <a:rPr lang="en-US" b="1" dirty="0">
                <a:latin typeface="Arial" charset="0"/>
              </a:rPr>
              <a:t>default VLAN </a:t>
            </a:r>
            <a:r>
              <a:rPr lang="en-US" dirty="0">
                <a:latin typeface="Arial" charset="0"/>
              </a:rPr>
              <a:t>is the VLAN that all the ports on a switch are members of when a switch is reset to factory defaults. All switch ports are members of the default VLAN after the initial boot of the switch. If all the switch ports are members of the default VLAN, they are all part of the same broadcast domain; this allows any device connected to any switch port to communicate with any device on any other switch port. The default VLAN for Cisco switches is VLAN 1. VLAN 1 has all the features of any VLAN, except that you cannot rename it and you cannot delete it. Layer 2 control traffic, such as CDP and Spanning Tree Protocol traffic, will always be associated with VLAN 1—this cannot be changed. It is a security best practice to restrict VLAN 1 to serve as a conduit only for Layer 2 control traffic, supporting no other traffic.</a:t>
            </a:r>
          </a:p>
          <a:p>
            <a:pPr marL="224325" indent="-224325">
              <a:spcBef>
                <a:spcPts val="0"/>
              </a:spcBef>
              <a:spcAft>
                <a:spcPts val="589"/>
              </a:spcAft>
            </a:pPr>
            <a:r>
              <a:rPr lang="en-US" dirty="0">
                <a:latin typeface="Arial" charset="0"/>
              </a:rPr>
              <a:t>Some network engineers use the term default VLAN to mean a VLAN other than VLAN 1 defined by the network engineer as the VLAN that all ports are assigned to when they are not in use. We use the term </a:t>
            </a:r>
            <a:r>
              <a:rPr lang="en-US" i="1" dirty="0">
                <a:latin typeface="Arial" charset="0"/>
              </a:rPr>
              <a:t>black hole VLAN </a:t>
            </a:r>
            <a:r>
              <a:rPr lang="en-US" dirty="0">
                <a:latin typeface="Arial" charset="0"/>
              </a:rPr>
              <a:t>to distinguish this VLAN from the default VLAN. The default VLAN is intrinsic to the switch out-of-the-box; it is VLAN 1 on Cisco switches. The black hole VLAN is defined by the switch administrator. It is a security best practice to define a black hole VLAN to be a dummy VLAN distinct from all other VLANs defined in the switched LAN. All unused switch ports are assigned to the black hole VLAN so that any device connecting to an unused switch port will be assigned to the black hole VLAN. Any traffic associated with the black hole VLAN is not allowed on trunk links, thus preventing any device associated with the black hole VLAN from communicating beyond the switch to which it is connected.</a:t>
            </a:r>
          </a:p>
          <a:p>
            <a:pPr marL="224325" indent="-224325">
              <a:spcBef>
                <a:spcPts val="0"/>
              </a:spcBef>
              <a:spcAft>
                <a:spcPts val="589"/>
              </a:spcAft>
            </a:pPr>
            <a:r>
              <a:rPr lang="en-US" dirty="0">
                <a:latin typeface="Arial" charset="0"/>
              </a:rPr>
              <a:t>A </a:t>
            </a:r>
            <a:r>
              <a:rPr lang="en-US" b="1" dirty="0">
                <a:latin typeface="Arial" charset="0"/>
              </a:rPr>
              <a:t>native VLAN </a:t>
            </a:r>
            <a:r>
              <a:rPr lang="en-US" dirty="0">
                <a:latin typeface="Arial" charset="0"/>
              </a:rPr>
              <a:t>(introduced later) is assigned to an 802.1Q trunk port. An IEEE 802.1Q trunk port supports traffic coming from many VLANs (tagged traffic) as well as traffic that does not come from a VLAN (untagged traffic). The 802.1Q trunk port places untagged traffic on the native VLAN. Native VLANs are set out in the IEEE 802.1Q specification to maintain backward compatibility with untagged traffic common to legacy LAN scenarios. For our purposes, a native VLAN serves as a common identifier on opposing ends of a trunk link. It is a security best practice to define a native VLAN to be a dummy VLAN distinct from all other VLANs defined in the switched LAN. The native VLAN is not used for any traffic in the switched network unless legacy bridging devices happen to be present in the network, or a </a:t>
            </a:r>
            <a:r>
              <a:rPr lang="en-US" dirty="0" err="1">
                <a:latin typeface="Arial" charset="0"/>
              </a:rPr>
              <a:t>multiaccess</a:t>
            </a:r>
            <a:r>
              <a:rPr lang="en-US" dirty="0">
                <a:latin typeface="Arial" charset="0"/>
              </a:rPr>
              <a:t> interconnection exists between switches joined by a hub (not likely in a modern network).</a:t>
            </a:r>
          </a:p>
          <a:p>
            <a:pPr marL="224325" indent="-224325">
              <a:spcBef>
                <a:spcPts val="0"/>
              </a:spcBef>
              <a:spcAft>
                <a:spcPts val="589"/>
              </a:spcAft>
            </a:pPr>
            <a:r>
              <a:rPr lang="en-US" dirty="0">
                <a:latin typeface="Arial" charset="0"/>
              </a:rPr>
              <a:t>A </a:t>
            </a:r>
            <a:r>
              <a:rPr lang="en-US" b="1" dirty="0">
                <a:latin typeface="Arial" charset="0"/>
              </a:rPr>
              <a:t>management VLAN </a:t>
            </a:r>
            <a:r>
              <a:rPr lang="en-US" dirty="0">
                <a:latin typeface="Arial" charset="0"/>
              </a:rPr>
              <a:t>is a VLAN defined by the switch administrator as a means to accessing the management capabilities of a switch. VLAN 1 would serve as the management VLAN if you did not proactively define a unique VLAN to serve as the management VLAN. You assign the management VLAN an IP address and subnet mask. A switch can be managed via HTTP, Telnet, SSH, or SNMP. Because the out-of-the-box configuration of a Catalyst switch has VLAN 1 as the default VLAN, you see that VLAN 1 or the black hole VLAN would be a bad choice as the management VLAN; you wouldn’t want an arbitrary user connecting to a switch to default to the management VLAN. It is a security best practice to define the management VLAN to be a VLAN distinct from all other VLANs defined in the switched LAN.</a:t>
            </a:r>
          </a:p>
          <a:p>
            <a:pPr marL="224325" indent="-224325">
              <a:spcBef>
                <a:spcPts val="0"/>
              </a:spcBef>
              <a:spcAft>
                <a:spcPts val="589"/>
              </a:spcAft>
            </a:pPr>
            <a:r>
              <a:rPr lang="en-US" dirty="0">
                <a:latin typeface="Arial" charset="0"/>
              </a:rPr>
              <a:t>A </a:t>
            </a:r>
            <a:r>
              <a:rPr lang="en-US" b="1" dirty="0">
                <a:latin typeface="Arial" charset="0"/>
              </a:rPr>
              <a:t>voice VLAN  </a:t>
            </a:r>
            <a:r>
              <a:rPr lang="en-US" dirty="0">
                <a:latin typeface="Arial" charset="0"/>
              </a:rPr>
              <a:t>is a dedicated VLAN for Voice over IP traffic and associated signaling traffic. Typically in an enterprise campus network, a PC connects to an IP phone which in turn connects to an access layer switch port configured with a data VLAN and a voice VLAN (it is a sort of trunk port carrying only 2 VLANs). A Cisco switch can use CDP to communicate with a Cisco IP phone to help optimize the configuration of the switch and IP phone for </a:t>
            </a:r>
            <a:r>
              <a:rPr lang="en-US" dirty="0" err="1">
                <a:latin typeface="Arial" charset="0"/>
              </a:rPr>
              <a:t>QoS</a:t>
            </a:r>
            <a:r>
              <a:rPr lang="en-US" dirty="0">
                <a:latin typeface="Arial" charset="0"/>
              </a:rPr>
              <a:t> support of the simultaneous data and voice traffic over the link. Voice traffic is tagged with the voice VLAN and data traffic is tagged with the data VLAN for the attached PC (note this scenario also can work with a PC running a </a:t>
            </a:r>
            <a:r>
              <a:rPr lang="en-US" dirty="0" err="1">
                <a:latin typeface="Arial" charset="0"/>
              </a:rPr>
              <a:t>softphone</a:t>
            </a:r>
            <a:r>
              <a:rPr lang="en-US" dirty="0">
                <a:latin typeface="Arial" charset="0"/>
              </a:rPr>
              <a:t>).</a:t>
            </a:r>
            <a:endParaRPr lang="en-US" dirty="0"/>
          </a:p>
          <a:p>
            <a:endParaRPr lang="en-AU"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t>See</a:t>
            </a:r>
            <a:r>
              <a:rPr lang="en-US" baseline="0" dirty="0"/>
              <a:t> previous slide for VLAN ID information.</a:t>
            </a:r>
            <a:endParaRPr lang="en-US" dirty="0"/>
          </a:p>
        </p:txBody>
      </p:sp>
      <p:sp>
        <p:nvSpPr>
          <p:cNvPr id="4" name="Slide Number Placeholder 3"/>
          <p:cNvSpPr>
            <a:spLocks noGrp="1"/>
          </p:cNvSpPr>
          <p:nvPr>
            <p:ph type="sldNum" sz="quarter" idx="10"/>
          </p:nvPr>
        </p:nvSpPr>
        <p:spPr/>
        <p:txBody>
          <a:bodyPr/>
          <a:lstStyle/>
          <a:p>
            <a:pPr>
              <a:defRPr/>
            </a:pPr>
            <a:fld id="{48A860EF-3C9C-408F-AA5B-BAB3242BE1D0}" type="slidenum">
              <a:rPr lang="en-US" smtClean="0"/>
              <a:pPr>
                <a:defRPr/>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mj-lt"/>
                <a:cs typeface="Calibri Light" panose="020F0302020204030204" pitchFamily="34" charset="0"/>
              </a:defRPr>
            </a:lvl1pPr>
          </a:lstStyle>
          <a:p>
            <a:r>
              <a:rPr lang="en-US"/>
              <a:t>Click to edit Master title style</a:t>
            </a:r>
            <a:endParaRPr lang="el-GR" dirty="0"/>
          </a:p>
        </p:txBody>
      </p:sp>
      <p:sp>
        <p:nvSpPr>
          <p:cNvPr id="3" name="Content Placeholder 2"/>
          <p:cNvSpPr>
            <a:spLocks noGrp="1"/>
          </p:cNvSpPr>
          <p:nvPr>
            <p:ph idx="1"/>
          </p:nvPr>
        </p:nvSpPr>
        <p:spPr>
          <a:xfrm>
            <a:off x="655638" y="1196752"/>
            <a:ext cx="7940675" cy="5661249"/>
          </a:xfrm>
        </p:spPr>
        <p:txBody>
          <a:bodyPr/>
          <a:lstStyle>
            <a:lvl1pPr>
              <a:defRPr>
                <a:latin typeface="+mn-lt"/>
                <a:cs typeface="Calibri Light" panose="020F0302020204030204" pitchFamily="34" charset="0"/>
              </a:defRPr>
            </a:lvl1pPr>
            <a:lvl2pPr>
              <a:defRPr>
                <a:latin typeface="+mn-lt"/>
                <a:cs typeface="Calibri Light" panose="020F0302020204030204" pitchFamily="34" charset="0"/>
              </a:defRPr>
            </a:lvl2pPr>
            <a:lvl3pPr>
              <a:defRPr>
                <a:latin typeface="+mn-lt"/>
                <a:cs typeface="Calibri Light" panose="020F0302020204030204" pitchFamily="34" charset="0"/>
              </a:defRPr>
            </a:lvl3pPr>
            <a:lvl4pPr>
              <a:defRPr>
                <a:latin typeface="+mn-lt"/>
                <a:cs typeface="Calibri Light" panose="020F0302020204030204" pitchFamily="34" charset="0"/>
              </a:defRPr>
            </a:lvl4pPr>
            <a:lvl5pPr>
              <a:defRPr>
                <a:latin typeface="+mn-lt"/>
                <a:cs typeface="Calibri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dirty="0"/>
          </a:p>
        </p:txBody>
      </p:sp>
      <p:pic>
        <p:nvPicPr>
          <p:cNvPr id="4" name="Picture 2"/>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6"/>
          <p:cNvSpPr>
            <a:spLocks noChangeArrowheads="1"/>
          </p:cNvSpPr>
          <p:nvPr userDrawn="1"/>
        </p:nvSpPr>
        <p:spPr bwMode="auto">
          <a:xfrm>
            <a:off x="8772943" y="6623051"/>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extLst>
      <p:ext uri="{BB962C8B-B14F-4D97-AF65-F5344CB8AC3E}">
        <p14:creationId xmlns:p14="http://schemas.microsoft.com/office/powerpoint/2010/main" val="359016227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0"/>
            <a:ext cx="2035175" cy="6858000"/>
          </a:xfrm>
        </p:spPr>
        <p:txBody>
          <a:bodyPr vert="eaVert"/>
          <a:lstStyle/>
          <a:p>
            <a:r>
              <a:rPr lang="en-US"/>
              <a:t>Click to edit Master title style</a:t>
            </a:r>
            <a:endParaRPr lang="el-GR"/>
          </a:p>
        </p:txBody>
      </p:sp>
      <p:sp>
        <p:nvSpPr>
          <p:cNvPr id="3" name="Vertical Text Placeholder 2"/>
          <p:cNvSpPr>
            <a:spLocks noGrp="1"/>
          </p:cNvSpPr>
          <p:nvPr>
            <p:ph type="body" orient="vert" idx="1"/>
          </p:nvPr>
        </p:nvSpPr>
        <p:spPr>
          <a:xfrm>
            <a:off x="655638" y="0"/>
            <a:ext cx="5957887"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0079407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2 column horizonta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a:t>
            </a:r>
          </a:p>
        </p:txBody>
      </p:sp>
      <p:sp>
        <p:nvSpPr>
          <p:cNvPr id="4" name="Content Placeholder 2"/>
          <p:cNvSpPr>
            <a:spLocks noGrp="1"/>
          </p:cNvSpPr>
          <p:nvPr>
            <p:ph idx="10"/>
          </p:nvPr>
        </p:nvSpPr>
        <p:spPr>
          <a:xfrm>
            <a:off x="279400" y="1003300"/>
            <a:ext cx="8520354" cy="272960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797451"/>
            <a:ext cx="8520354" cy="2717649"/>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09973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able Full P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80"/>
            <a:ext cx="8521700" cy="549020"/>
          </a:xfrm>
          <a:prstGeom prst="rect">
            <a:avLst/>
          </a:prstGeom>
        </p:spPr>
        <p:txBody>
          <a:bodyPr>
            <a:normAutofit/>
          </a:bodyPr>
          <a:lstStyle>
            <a:lvl1pPr>
              <a:defRPr/>
            </a:lvl1pPr>
          </a:lstStyle>
          <a:p>
            <a:r>
              <a:rPr lang="en-US"/>
              <a:t>Table</a:t>
            </a:r>
          </a:p>
        </p:txBody>
      </p:sp>
      <p:sp>
        <p:nvSpPr>
          <p:cNvPr id="3" name="Table Placeholder 2"/>
          <p:cNvSpPr>
            <a:spLocks noGrp="1"/>
          </p:cNvSpPr>
          <p:nvPr>
            <p:ph type="tbl" idx="1"/>
          </p:nvPr>
        </p:nvSpPr>
        <p:spPr>
          <a:xfrm>
            <a:off x="279400" y="1028700"/>
            <a:ext cx="8521700" cy="5435600"/>
          </a:xfrm>
        </p:spPr>
        <p:txBody>
          <a:bodyPr/>
          <a:lstStyle/>
          <a:p>
            <a:pPr lvl="0"/>
            <a:r>
              <a:rPr lang="en-US" noProof="0"/>
              <a:t>Click icon to add table</a:t>
            </a:r>
          </a:p>
        </p:txBody>
      </p:sp>
    </p:spTree>
    <p:extLst>
      <p:ext uri="{BB962C8B-B14F-4D97-AF65-F5344CB8AC3E}">
        <p14:creationId xmlns:p14="http://schemas.microsoft.com/office/powerpoint/2010/main" val="2594220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 and Command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Config Example 2 Rows</a:t>
            </a:r>
          </a:p>
        </p:txBody>
      </p:sp>
      <p:sp>
        <p:nvSpPr>
          <p:cNvPr id="4" name="Content Placeholder 2"/>
          <p:cNvSpPr>
            <a:spLocks noGrp="1"/>
          </p:cNvSpPr>
          <p:nvPr>
            <p:ph idx="10"/>
          </p:nvPr>
        </p:nvSpPr>
        <p:spPr>
          <a:xfrm>
            <a:off x="279400" y="1003301"/>
            <a:ext cx="8520354" cy="2667362"/>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hasCustomPrompt="1"/>
          </p:nvPr>
        </p:nvSpPr>
        <p:spPr>
          <a:xfrm>
            <a:off x="279400" y="3762102"/>
            <a:ext cx="8520113" cy="2778397"/>
          </a:xfrm>
          <a:ln>
            <a:solidFill>
              <a:schemeClr val="tx1"/>
            </a:solidFill>
          </a:ln>
        </p:spPr>
        <p:txBody>
          <a:bodyPr>
            <a:noAutofit/>
          </a:bodyPr>
          <a:lstStyle>
            <a:lvl1pPr marL="0" indent="0">
              <a:lnSpc>
                <a:spcPct val="100000"/>
              </a:lnSpc>
              <a:spcBef>
                <a:spcPts val="0"/>
              </a:spcBef>
              <a:spcAft>
                <a:spcPts val="0"/>
              </a:spcAft>
              <a:buNone/>
              <a:defRPr sz="1600">
                <a:latin typeface="Courier New" pitchFamily="49" charset="0"/>
                <a:cs typeface="Courier New" pitchFamily="49" charset="0"/>
              </a:defRPr>
            </a:lvl1pPr>
            <a:lvl2pPr>
              <a:buNone/>
              <a:defRPr/>
            </a:lvl2pPr>
            <a:lvl3pPr>
              <a:buNone/>
              <a:defRPr/>
            </a:lvl3pPr>
          </a:lstStyle>
          <a:p>
            <a:pPr lvl="0"/>
            <a:r>
              <a:rPr lang="en-US"/>
              <a:t>Config example</a:t>
            </a:r>
          </a:p>
        </p:txBody>
      </p:sp>
    </p:spTree>
    <p:extLst>
      <p:ext uri="{BB962C8B-B14F-4D97-AF65-F5344CB8AC3E}">
        <p14:creationId xmlns:p14="http://schemas.microsoft.com/office/powerpoint/2010/main" val="2997797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onfig Examp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740664"/>
          </a:xfrm>
          <a:prstGeom prst="rect">
            <a:avLst/>
          </a:prstGeom>
        </p:spPr>
        <p:txBody>
          <a:bodyPr/>
          <a:lstStyle>
            <a:lvl1pPr>
              <a:defRPr/>
            </a:lvl1pPr>
          </a:lstStyle>
          <a:p>
            <a:r>
              <a:rPr lang="en-US"/>
              <a:t>Config Example</a:t>
            </a:r>
          </a:p>
        </p:txBody>
      </p:sp>
      <p:sp>
        <p:nvSpPr>
          <p:cNvPr id="8" name="Content Placeholder 3"/>
          <p:cNvSpPr>
            <a:spLocks noGrp="1"/>
          </p:cNvSpPr>
          <p:nvPr>
            <p:ph sz="half" idx="10"/>
          </p:nvPr>
        </p:nvSpPr>
        <p:spPr>
          <a:xfrm>
            <a:off x="279399"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1"/>
          </p:nvPr>
        </p:nvSpPr>
        <p:spPr>
          <a:xfrm>
            <a:off x="4659554" y="1186191"/>
            <a:ext cx="4152751" cy="3957760"/>
          </a:xfrm>
        </p:spPr>
        <p:txBody>
          <a:bodyPr>
            <a:normAutofit/>
          </a:bodyPr>
          <a:lstStyle>
            <a:lvl1pPr>
              <a:defRPr sz="2400" baseline="0"/>
            </a:lvl1pPr>
            <a:lvl2pPr>
              <a:defRPr sz="2000" baseline="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2" hasCustomPrompt="1"/>
          </p:nvPr>
        </p:nvSpPr>
        <p:spPr>
          <a:xfrm>
            <a:off x="279400" y="5254375"/>
            <a:ext cx="8552628" cy="995821"/>
          </a:xfrm>
          <a:ln w="19050">
            <a:solidFill>
              <a:schemeClr val="tx1"/>
            </a:solidFill>
          </a:ln>
        </p:spPr>
        <p:txBody>
          <a:bodyPr/>
          <a:lstStyle>
            <a:lvl1pPr marL="0" indent="0" algn="l" defTabSz="814388">
              <a:lnSpc>
                <a:spcPts val="1800"/>
              </a:lnSpc>
              <a:spcBef>
                <a:spcPts val="0"/>
              </a:spcBef>
              <a:buNone/>
              <a:defRPr sz="1600" baseline="0">
                <a:latin typeface="Courier New" pitchFamily="49" charset="0"/>
                <a:cs typeface="Courier New" pitchFamily="49" charset="0"/>
              </a:defRPr>
            </a:lvl1pPr>
            <a:lvl2pPr>
              <a:buNone/>
              <a:defRPr sz="2000" baseline="0">
                <a:latin typeface="Courier New" pitchFamily="49" charset="0"/>
                <a:cs typeface="Courier New" pitchFamily="49" charset="0"/>
              </a:defRPr>
            </a:lvl2pPr>
            <a:lvl3pPr>
              <a:buNone/>
              <a:defRPr sz="1800">
                <a:latin typeface="Courier New" pitchFamily="49" charset="0"/>
                <a:cs typeface="Courier New" pitchFamily="49" charset="0"/>
              </a:defRPr>
            </a:lvl3pPr>
            <a:lvl4pPr>
              <a:defRPr sz="1800"/>
            </a:lvl4pPr>
            <a:lvl5pPr>
              <a:defRPr sz="1800"/>
            </a:lvl5pPr>
            <a:lvl6pPr>
              <a:defRPr sz="1800"/>
            </a:lvl6pPr>
            <a:lvl7pPr>
              <a:defRPr sz="1800"/>
            </a:lvl7pPr>
            <a:lvl8pPr>
              <a:defRPr sz="1800"/>
            </a:lvl8pPr>
            <a:lvl9pPr>
              <a:defRPr sz="1800"/>
            </a:lvl9pPr>
          </a:lstStyle>
          <a:p>
            <a:pPr algn="l" defTabSz="814388">
              <a:defRPr/>
            </a:pPr>
            <a:r>
              <a:rPr lang="en-US" sz="1800" b="0">
                <a:latin typeface="Courier New" pitchFamily="49" charset="0"/>
              </a:rPr>
              <a:t>RTB(config-if)# </a:t>
            </a:r>
            <a:r>
              <a:rPr lang="en-US" sz="1800" b="1">
                <a:latin typeface="Courier New" pitchFamily="49" charset="0"/>
              </a:rPr>
              <a:t>ip ospf network non-broadcast</a:t>
            </a:r>
          </a:p>
          <a:p>
            <a:pPr algn="l" defTabSz="814388">
              <a:defRPr/>
            </a:pPr>
            <a:r>
              <a:rPr lang="en-US" sz="1800" b="0">
                <a:latin typeface="Courier New" pitchFamily="49" charset="0"/>
              </a:rPr>
              <a:t>RTB(config-router)# </a:t>
            </a:r>
            <a:r>
              <a:rPr lang="en-US" sz="1800" b="1">
                <a:latin typeface="Courier New" pitchFamily="49" charset="0"/>
              </a:rPr>
              <a:t>network 3.1.1.0 0.0.0.255 area 0</a:t>
            </a:r>
          </a:p>
          <a:p>
            <a:pPr algn="l" defTabSz="814388">
              <a:defRPr/>
            </a:pPr>
            <a:r>
              <a:rPr lang="en-US" sz="1800" b="0">
                <a:latin typeface="Courier New" pitchFamily="49" charset="0"/>
              </a:rPr>
              <a:t>RTB(config-router)# </a:t>
            </a:r>
            <a:r>
              <a:rPr lang="en-US" sz="1800" b="1">
                <a:latin typeface="Courier New" pitchFamily="49" charset="0"/>
              </a:rPr>
              <a:t>neighbor 3.1.1.1</a:t>
            </a:r>
          </a:p>
          <a:p>
            <a:pPr algn="l" defTabSz="814388">
              <a:defRPr/>
            </a:pPr>
            <a:r>
              <a:rPr lang="en-US" sz="1800" b="0">
                <a:latin typeface="Courier New" pitchFamily="49" charset="0"/>
              </a:rPr>
              <a:t>RTB(config-router)# </a:t>
            </a:r>
            <a:r>
              <a:rPr lang="en-US" sz="1800" b="1">
                <a:latin typeface="Courier New" pitchFamily="49" charset="0"/>
              </a:rPr>
              <a:t>neighbor 3.1.1.3 </a:t>
            </a:r>
          </a:p>
        </p:txBody>
      </p:sp>
    </p:spTree>
    <p:extLst>
      <p:ext uri="{BB962C8B-B14F-4D97-AF65-F5344CB8AC3E}">
        <p14:creationId xmlns:p14="http://schemas.microsoft.com/office/powerpoint/2010/main" val="3332793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2 Rows Graphic Botto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 Graphic Bottom</a:t>
            </a:r>
          </a:p>
        </p:txBody>
      </p:sp>
      <p:sp>
        <p:nvSpPr>
          <p:cNvPr id="4" name="Content Placeholder 2"/>
          <p:cNvSpPr>
            <a:spLocks noGrp="1"/>
          </p:cNvSpPr>
          <p:nvPr>
            <p:ph idx="10"/>
          </p:nvPr>
        </p:nvSpPr>
        <p:spPr>
          <a:xfrm>
            <a:off x="279400" y="990600"/>
            <a:ext cx="8520354" cy="2452688"/>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11"/>
          </p:nvPr>
        </p:nvSpPr>
        <p:spPr>
          <a:xfrm>
            <a:off x="279400" y="3619500"/>
            <a:ext cx="8520113" cy="2921000"/>
          </a:xfrm>
        </p:spPr>
        <p:txBody>
          <a:bodyPr>
            <a:normAutofit/>
          </a:bodyPr>
          <a:lstStyle>
            <a:lvl1pPr>
              <a:buNone/>
              <a:defRPr/>
            </a:lvl1pPr>
            <a:lvl2pPr>
              <a:buNone/>
              <a:defRPr/>
            </a:lvl2pPr>
            <a:lvl3pPr>
              <a:buNone/>
              <a:defRPr/>
            </a:lvl3pPr>
          </a:lstStyle>
          <a:p>
            <a:pPr lvl="0"/>
            <a:r>
              <a:rPr lang="en-US"/>
              <a:t>Click to edit Master text styles</a:t>
            </a:r>
          </a:p>
        </p:txBody>
      </p:sp>
    </p:spTree>
    <p:extLst>
      <p:ext uri="{BB962C8B-B14F-4D97-AF65-F5344CB8AC3E}">
        <p14:creationId xmlns:p14="http://schemas.microsoft.com/office/powerpoint/2010/main" val="1737253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2 Rows Graphic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baseline="0"/>
            </a:lvl1pPr>
          </a:lstStyle>
          <a:p>
            <a:r>
              <a:rPr lang="en-US"/>
              <a:t>2 Rows Graphic Top</a:t>
            </a:r>
          </a:p>
        </p:txBody>
      </p:sp>
      <p:sp>
        <p:nvSpPr>
          <p:cNvPr id="5" name="Content Placeholder 2"/>
          <p:cNvSpPr>
            <a:spLocks noGrp="1"/>
          </p:cNvSpPr>
          <p:nvPr>
            <p:ph idx="11"/>
          </p:nvPr>
        </p:nvSpPr>
        <p:spPr>
          <a:xfrm>
            <a:off x="279400" y="3708401"/>
            <a:ext cx="8520354" cy="2715704"/>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8" name="Content Placeholder 7"/>
          <p:cNvSpPr>
            <a:spLocks noGrp="1"/>
          </p:cNvSpPr>
          <p:nvPr>
            <p:ph sz="quarter" idx="12"/>
          </p:nvPr>
        </p:nvSpPr>
        <p:spPr>
          <a:xfrm>
            <a:off x="279400" y="990601"/>
            <a:ext cx="8531225" cy="2654300"/>
          </a:xfrm>
        </p:spPr>
        <p:txBody>
          <a:bodyPr>
            <a:normAutofit/>
          </a:bodyPr>
          <a:lstStyle>
            <a:lvl1pPr>
              <a:buNone/>
              <a:defRPr/>
            </a:lvl1pPr>
          </a:lstStyle>
          <a:p>
            <a:pPr lvl="0"/>
            <a:r>
              <a:rPr lang="en-US"/>
              <a:t>Click to edit Master text styles</a:t>
            </a:r>
          </a:p>
        </p:txBody>
      </p:sp>
    </p:spTree>
    <p:extLst>
      <p:ext uri="{BB962C8B-B14F-4D97-AF65-F5344CB8AC3E}">
        <p14:creationId xmlns:p14="http://schemas.microsoft.com/office/powerpoint/2010/main" val="378169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Outp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8941" y="365379"/>
            <a:ext cx="8532159" cy="549021"/>
          </a:xfrm>
          <a:prstGeom prst="rect">
            <a:avLst/>
          </a:prstGeom>
        </p:spPr>
        <p:txBody>
          <a:bodyPr>
            <a:normAutofit/>
          </a:bodyPr>
          <a:lstStyle>
            <a:lvl1pPr>
              <a:defRPr/>
            </a:lvl1pPr>
          </a:lstStyle>
          <a:p>
            <a:r>
              <a:rPr lang="en-US"/>
              <a:t>Output</a:t>
            </a:r>
          </a:p>
        </p:txBody>
      </p:sp>
      <p:sp>
        <p:nvSpPr>
          <p:cNvPr id="5" name="Text Placeholder 4"/>
          <p:cNvSpPr>
            <a:spLocks noGrp="1"/>
          </p:cNvSpPr>
          <p:nvPr>
            <p:ph type="body" sz="quarter" idx="10" hasCustomPrompt="1"/>
          </p:nvPr>
        </p:nvSpPr>
        <p:spPr>
          <a:xfrm>
            <a:off x="279399" y="1003300"/>
            <a:ext cx="8531114" cy="5486400"/>
          </a:xfrm>
          <a:ln w="19050">
            <a:solidFill>
              <a:schemeClr val="tx1"/>
            </a:solidFill>
          </a:ln>
        </p:spPr>
        <p:txBody>
          <a:bodyPr>
            <a:noAutofit/>
          </a:bodyPr>
          <a:lstStyle>
            <a:lvl1pPr marL="0" indent="0">
              <a:lnSpc>
                <a:spcPct val="100000"/>
              </a:lnSpc>
              <a:spcBef>
                <a:spcPts val="0"/>
              </a:spcBef>
              <a:spcAft>
                <a:spcPts val="0"/>
              </a:spcAft>
              <a:buFont typeface="Arial" pitchFamily="34" charset="0"/>
              <a:buNone/>
              <a:defRPr sz="1400">
                <a:latin typeface="Courier New" pitchFamily="49" charset="0"/>
                <a:cs typeface="Courier New" pitchFamily="49" charset="0"/>
              </a:defRPr>
            </a:lvl1pPr>
            <a:lvl2pPr marL="0" indent="0">
              <a:lnSpc>
                <a:spcPct val="100000"/>
              </a:lnSpc>
              <a:spcBef>
                <a:spcPts val="0"/>
              </a:spcBef>
              <a:buNone/>
              <a:defRPr sz="1400">
                <a:latin typeface="Courier New" pitchFamily="49" charset="0"/>
                <a:cs typeface="Courier New" pitchFamily="49" charset="0"/>
              </a:defRPr>
            </a:lvl2pPr>
            <a:lvl3pPr marL="0" indent="0">
              <a:lnSpc>
                <a:spcPct val="100000"/>
              </a:lnSpc>
              <a:spcBef>
                <a:spcPts val="0"/>
              </a:spcBef>
              <a:buNone/>
              <a:defRPr sz="1400">
                <a:latin typeface="Courier New" pitchFamily="49" charset="0"/>
                <a:cs typeface="Courier New" pitchFamily="49" charset="0"/>
              </a:defRPr>
            </a:lvl3pPr>
            <a:lvl4pPr marL="0" indent="0">
              <a:lnSpc>
                <a:spcPct val="100000"/>
              </a:lnSpc>
              <a:spcBef>
                <a:spcPts val="0"/>
              </a:spcBef>
              <a:buFont typeface="Arial" pitchFamily="34" charset="0"/>
              <a:buNone/>
              <a:defRPr sz="1400">
                <a:latin typeface="Courier New" pitchFamily="49" charset="0"/>
                <a:cs typeface="Courier New" pitchFamily="49" charset="0"/>
              </a:defRPr>
            </a:lvl4pPr>
            <a:lvl5pPr marL="0" indent="0">
              <a:lnSpc>
                <a:spcPct val="100000"/>
              </a:lnSpc>
              <a:spcBef>
                <a:spcPts val="0"/>
              </a:spcBef>
              <a:buFont typeface="Arial" pitchFamily="34" charset="0"/>
              <a:buNone/>
              <a:defRPr sz="1400">
                <a:latin typeface="Courier New" pitchFamily="49" charset="0"/>
                <a:cs typeface="Courier New" pitchFamily="49" charset="0"/>
              </a:defRPr>
            </a:lvl5pPr>
          </a:lstStyle>
          <a:p>
            <a:pPr lvl="0"/>
            <a:r>
              <a:rPr lang="en-US"/>
              <a:t>Router# show command</a:t>
            </a:r>
          </a:p>
          <a:p>
            <a:pPr lvl="0"/>
            <a:r>
              <a:rPr lang="en-US"/>
              <a:t>Output output output output output</a:t>
            </a:r>
          </a:p>
        </p:txBody>
      </p:sp>
    </p:spTree>
    <p:extLst>
      <p:ext uri="{BB962C8B-B14F-4D97-AF65-F5344CB8AC3E}">
        <p14:creationId xmlns:p14="http://schemas.microsoft.com/office/powerpoint/2010/main" val="13148352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Column_Description_Comma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740664"/>
          </a:xfrm>
          <a:prstGeom prst="rect">
            <a:avLst/>
          </a:prstGeom>
        </p:spPr>
        <p:txBody>
          <a:bodyPr>
            <a:normAutofit/>
          </a:bodyPr>
          <a:lstStyle>
            <a:lvl1pPr>
              <a:defRPr baseline="0"/>
            </a:lvl1pPr>
          </a:lstStyle>
          <a:p>
            <a:r>
              <a:rPr lang="en-US"/>
              <a:t>2 Rows with Command Bottom</a:t>
            </a:r>
          </a:p>
        </p:txBody>
      </p:sp>
      <p:sp>
        <p:nvSpPr>
          <p:cNvPr id="4" name="Content Placeholder 2"/>
          <p:cNvSpPr>
            <a:spLocks noGrp="1"/>
          </p:cNvSpPr>
          <p:nvPr>
            <p:ph idx="10"/>
          </p:nvPr>
        </p:nvSpPr>
        <p:spPr>
          <a:xfrm>
            <a:off x="279400" y="1206653"/>
            <a:ext cx="8520354" cy="2526255"/>
          </a:xfrm>
        </p:spPr>
        <p:txBody>
          <a:bodyPr>
            <a:normAutofit/>
          </a:bodyPr>
          <a:lstStyle>
            <a:lvl1pPr>
              <a:defRPr sz="2400"/>
            </a:lvl1pPr>
            <a:lvl2pPr marL="461963" indent="-236538">
              <a:buFont typeface="Arial" pitchFamily="34" charset="0"/>
              <a:buChar char="•"/>
              <a:defRPr sz="2000"/>
            </a:lvl2pPr>
            <a:lvl3pPr marL="688975" indent="-227013">
              <a:buFont typeface="Arial" pitchFamily="34" charset="0"/>
              <a:buChar char="•"/>
              <a:defRPr sz="1800"/>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a:p>
            <a:pPr lvl="1"/>
            <a:r>
              <a:rPr lang="en-US"/>
              <a:t>Second level</a:t>
            </a:r>
          </a:p>
          <a:p>
            <a:pPr lvl="2"/>
            <a:r>
              <a:rPr lang="en-US"/>
              <a:t>Third level</a:t>
            </a:r>
          </a:p>
        </p:txBody>
      </p:sp>
      <p:sp>
        <p:nvSpPr>
          <p:cNvPr id="5" name="Content Placeholder 2"/>
          <p:cNvSpPr>
            <a:spLocks noGrp="1"/>
          </p:cNvSpPr>
          <p:nvPr>
            <p:ph idx="11"/>
          </p:nvPr>
        </p:nvSpPr>
        <p:spPr>
          <a:xfrm>
            <a:off x="279400" y="3797451"/>
            <a:ext cx="8520354" cy="2669685"/>
          </a:xfrm>
          <a:ln>
            <a:solidFill>
              <a:schemeClr val="tx1"/>
            </a:solidFill>
          </a:ln>
        </p:spPr>
        <p:txBody>
          <a:bodyPr>
            <a:normAutofit/>
          </a:bodyPr>
          <a:lstStyle>
            <a:lvl1pPr marL="0" indent="0">
              <a:lnSpc>
                <a:spcPct val="100000"/>
              </a:lnSpc>
              <a:spcBef>
                <a:spcPts val="0"/>
              </a:spcBef>
              <a:buNone/>
              <a:defRPr sz="1600">
                <a:latin typeface="Courier New" pitchFamily="49" charset="0"/>
                <a:cs typeface="Courier New" pitchFamily="49" charset="0"/>
              </a:defRPr>
            </a:lvl1pPr>
            <a:lvl2pPr marL="461963" indent="-236538">
              <a:buFont typeface="Arial" pitchFamily="34" charset="0"/>
              <a:buNone/>
              <a:defRPr sz="2000">
                <a:latin typeface="Courier New" pitchFamily="49" charset="0"/>
                <a:cs typeface="Courier New" pitchFamily="49" charset="0"/>
              </a:defRPr>
            </a:lvl2pPr>
            <a:lvl3pPr marL="688975" indent="-227013">
              <a:buFont typeface="Arial" pitchFamily="34" charset="0"/>
              <a:buNone/>
              <a:defRPr sz="1800">
                <a:latin typeface="Courier New" pitchFamily="49" charset="0"/>
                <a:cs typeface="Courier New" pitchFamily="49" charset="0"/>
              </a:defRPr>
            </a:lvl3pPr>
            <a:lvl4pPr marL="565150" indent="176213">
              <a:buFont typeface="Arial" pitchFamily="34" charset="0"/>
              <a:buChar char="•"/>
              <a:defRPr/>
            </a:lvl4pPr>
            <a:lvl5pPr marL="744538" indent="169863">
              <a:buFont typeface="Arial" pitchFamily="34" charset="0"/>
              <a:buChar char="•"/>
              <a:defRPr/>
            </a:lvl5pPr>
          </a:lstStyle>
          <a:p>
            <a:pPr lvl="0"/>
            <a:r>
              <a:rPr lang="en-US"/>
              <a:t>Click to edit Master text styles</a:t>
            </a:r>
          </a:p>
        </p:txBody>
      </p:sp>
    </p:spTree>
    <p:extLst>
      <p:ext uri="{BB962C8B-B14F-4D97-AF65-F5344CB8AC3E}">
        <p14:creationId xmlns:p14="http://schemas.microsoft.com/office/powerpoint/2010/main" val="3067311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and Graphic">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9400" y="365379"/>
            <a:ext cx="8521700" cy="549021"/>
          </a:xfrm>
          <a:prstGeom prst="rect">
            <a:avLst/>
          </a:prstGeom>
        </p:spPr>
        <p:txBody>
          <a:bodyPr>
            <a:normAutofit/>
          </a:bodyPr>
          <a:lstStyle>
            <a:lvl1pPr>
              <a:defRPr/>
            </a:lvl1pPr>
          </a:lstStyle>
          <a:p>
            <a:r>
              <a:rPr lang="en-US"/>
              <a:t>Title and Graphic</a:t>
            </a:r>
          </a:p>
        </p:txBody>
      </p:sp>
      <p:sp>
        <p:nvSpPr>
          <p:cNvPr id="6" name="Content Placeholder 5"/>
          <p:cNvSpPr>
            <a:spLocks noGrp="1"/>
          </p:cNvSpPr>
          <p:nvPr>
            <p:ph sz="quarter" idx="10"/>
          </p:nvPr>
        </p:nvSpPr>
        <p:spPr>
          <a:xfrm>
            <a:off x="279400" y="1016000"/>
            <a:ext cx="8509000" cy="5524500"/>
          </a:xfrm>
        </p:spPr>
        <p:txBody>
          <a:bodyPr>
            <a:normAutofit/>
          </a:bodyPr>
          <a:lstStyle>
            <a:lvl1pPr algn="ctr">
              <a:buNone/>
              <a:defRPr/>
            </a:lvl1pPr>
          </a:lstStyle>
          <a:p>
            <a:pPr lvl="0"/>
            <a:r>
              <a:rPr lang="en-US"/>
              <a:t>Click to edit Master text styles</a:t>
            </a:r>
          </a:p>
        </p:txBody>
      </p:sp>
    </p:spTree>
    <p:extLst>
      <p:ext uri="{BB962C8B-B14F-4D97-AF65-F5344CB8AC3E}">
        <p14:creationId xmlns:p14="http://schemas.microsoft.com/office/powerpoint/2010/main" val="242618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l-G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63448219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p>
            <a:r>
              <a:rPr lang="en-US"/>
              <a:t>Click to edit Master title style</a:t>
            </a:r>
            <a:endParaRPr lang="el-GR" dirty="0"/>
          </a:p>
        </p:txBody>
      </p:sp>
      <p:sp>
        <p:nvSpPr>
          <p:cNvPr id="3" name="Content Placeholder 2"/>
          <p:cNvSpPr>
            <a:spLocks noGrp="1"/>
          </p:cNvSpPr>
          <p:nvPr>
            <p:ph sz="half" idx="1"/>
          </p:nvPr>
        </p:nvSpPr>
        <p:spPr>
          <a:xfrm>
            <a:off x="655638" y="2066925"/>
            <a:ext cx="3894137"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Content Placeholder 3"/>
          <p:cNvSpPr>
            <a:spLocks noGrp="1"/>
          </p:cNvSpPr>
          <p:nvPr>
            <p:ph sz="half" idx="2"/>
          </p:nvPr>
        </p:nvSpPr>
        <p:spPr>
          <a:xfrm>
            <a:off x="4702175" y="2066925"/>
            <a:ext cx="3894138" cy="4791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34469401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l-GR"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492161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5638" y="1"/>
            <a:ext cx="8145462" cy="1124743"/>
          </a:xfrm>
        </p:spPr>
        <p:txBody>
          <a:bodyPr/>
          <a:lstStyle>
            <a:lvl1pPr>
              <a:defRPr>
                <a:latin typeface="Calibri Light" panose="020F0302020204030204" pitchFamily="34" charset="0"/>
              </a:defRPr>
            </a:lvl1pPr>
          </a:lstStyle>
          <a:p>
            <a:r>
              <a:rPr lang="en-US"/>
              <a:t>Click to edit Master title style</a:t>
            </a:r>
            <a:endParaRPr lang="el-GR" dirty="0"/>
          </a:p>
        </p:txBody>
      </p:sp>
    </p:spTree>
    <p:extLst>
      <p:ext uri="{BB962C8B-B14F-4D97-AF65-F5344CB8AC3E}">
        <p14:creationId xmlns:p14="http://schemas.microsoft.com/office/powerpoint/2010/main" val="209611711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58393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l-G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509742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l-G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sym typeface="Lucida Grande" charset="0"/>
              </a:rPr>
              <a:t>Click icon to add picture</a:t>
            </a:r>
            <a:endParaRPr lang="el-GR" noProof="0">
              <a:sym typeface="Lucida Grande"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025850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l-G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Tree>
    <p:extLst>
      <p:ext uri="{BB962C8B-B14F-4D97-AF65-F5344CB8AC3E}">
        <p14:creationId xmlns:p14="http://schemas.microsoft.com/office/powerpoint/2010/main" val="342815668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655638" y="1"/>
            <a:ext cx="8145462" cy="119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b" anchorCtr="0" compatLnSpc="1">
            <a:prstTxWarp prst="textNoShape">
              <a:avLst/>
            </a:prstTxWarp>
          </a:bodyPr>
          <a:lstStyle/>
          <a:p>
            <a:pPr lvl="0"/>
            <a:r>
              <a:rPr lang="en-US" altLang="el-GR">
                <a:sym typeface="Lucida Grande" charset="0"/>
              </a:rPr>
              <a:t>Click to edit Master title style</a:t>
            </a:r>
            <a:endParaRPr lang="en-US" altLang="el-GR" dirty="0">
              <a:sym typeface="Lucida Grande" charset="0"/>
            </a:endParaRPr>
          </a:p>
        </p:txBody>
      </p:sp>
      <p:sp>
        <p:nvSpPr>
          <p:cNvPr id="2051" name="Rectangle 2"/>
          <p:cNvSpPr>
            <a:spLocks noGrp="1" noChangeArrowheads="1"/>
          </p:cNvSpPr>
          <p:nvPr>
            <p:ph type="body" idx="1"/>
          </p:nvPr>
        </p:nvSpPr>
        <p:spPr bwMode="auto">
          <a:xfrm>
            <a:off x="655638" y="1340768"/>
            <a:ext cx="7940675" cy="5517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38100" tIns="38100" rIns="82124" bIns="38100" numCol="1" anchor="t" anchorCtr="0" compatLnSpc="1">
            <a:prstTxWarp prst="textNoShape">
              <a:avLst/>
            </a:prstTxWarp>
          </a:bodyPr>
          <a:lstStyle/>
          <a:p>
            <a:pPr lvl="0"/>
            <a:r>
              <a:rPr lang="en-US" altLang="el-GR">
                <a:sym typeface="Lucida Grande" charset="0"/>
              </a:rPr>
              <a:t>Click to edit Master text styles</a:t>
            </a:r>
          </a:p>
          <a:p>
            <a:pPr lvl="1"/>
            <a:r>
              <a:rPr lang="en-US" altLang="el-GR">
                <a:sym typeface="Lucida Grande" charset="0"/>
              </a:rPr>
              <a:t>Second level</a:t>
            </a:r>
          </a:p>
          <a:p>
            <a:pPr lvl="2"/>
            <a:r>
              <a:rPr lang="en-US" altLang="el-GR">
                <a:sym typeface="Lucida Grande" charset="0"/>
              </a:rPr>
              <a:t>Third level</a:t>
            </a:r>
          </a:p>
          <a:p>
            <a:pPr lvl="3"/>
            <a:r>
              <a:rPr lang="en-US" altLang="el-GR">
                <a:sym typeface="Lucida Grande" charset="0"/>
              </a:rPr>
              <a:t>Fourth level</a:t>
            </a:r>
          </a:p>
          <a:p>
            <a:pPr lvl="4"/>
            <a:r>
              <a:rPr lang="en-US" altLang="el-GR">
                <a:sym typeface="Lucida Grande" charset="0"/>
              </a:rPr>
              <a:t>Fifth level</a:t>
            </a:r>
            <a:endParaRPr lang="en-US" altLang="el-GR" dirty="0">
              <a:sym typeface="Lucida Grande" charset="0"/>
            </a:endParaRPr>
          </a:p>
        </p:txBody>
      </p:sp>
      <p:pic>
        <p:nvPicPr>
          <p:cNvPr id="4" name="Picture 2"/>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6"/>
          <p:cNvSpPr>
            <a:spLocks noChangeArrowheads="1"/>
          </p:cNvSpPr>
          <p:nvPr userDrawn="1"/>
        </p:nvSpPr>
        <p:spPr bwMode="auto">
          <a:xfrm>
            <a:off x="8772943" y="6623051"/>
            <a:ext cx="320675" cy="234950"/>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defRPr/>
            </a:pPr>
            <a:fld id="{F03A2297-76DB-42C1-A7DF-76792C553C4F}" type="slidenum">
              <a:rPr lang="en-US" sz="1000">
                <a:solidFill>
                  <a:schemeClr val="accent2"/>
                </a:solidFill>
              </a:rPr>
              <a:pPr algn="r" defTabSz="814388">
                <a:lnSpc>
                  <a:spcPct val="100000"/>
                </a:lnSpc>
                <a:defRPr/>
              </a:pPr>
              <a:t>‹#›</a:t>
            </a:fld>
            <a:endParaRPr lang="en-US" sz="1000" dirty="0">
              <a:solidFill>
                <a:schemeClr val="accent2"/>
              </a:solidFill>
            </a:endParaRPr>
          </a:p>
        </p:txBody>
      </p:sp>
    </p:spTree>
  </p:cSld>
  <p:clrMap bg1="dk2" tx1="lt1" bg2="dk1"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Lst>
  <p:transition/>
  <p:hf hdr="0" ftr="0" dt="0"/>
  <p:txStyles>
    <p:titleStyle>
      <a:lvl1pPr algn="l" rtl="0" eaLnBrk="1" fontAlgn="base" hangingPunct="1">
        <a:lnSpc>
          <a:spcPct val="90000"/>
        </a:lnSpc>
        <a:spcBef>
          <a:spcPct val="0"/>
        </a:spcBef>
        <a:spcAft>
          <a:spcPct val="0"/>
        </a:spcAft>
        <a:defRPr sz="2800" b="1">
          <a:solidFill>
            <a:srgbClr val="1A1A1A"/>
          </a:solidFill>
          <a:latin typeface="+mj-lt"/>
          <a:ea typeface="+mj-ea"/>
          <a:cs typeface="+mj-cs"/>
          <a:sym typeface="Lucida Grande" charset="0"/>
        </a:defRPr>
      </a:lvl1pPr>
      <a:lvl2pPr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2pPr>
      <a:lvl3pPr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3pPr>
      <a:lvl4pPr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4pPr>
      <a:lvl5pPr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5pPr>
      <a:lvl6pPr marL="457200"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6pPr>
      <a:lvl7pPr marL="914400"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7pPr>
      <a:lvl8pPr marL="1371600"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8pPr>
      <a:lvl9pPr marL="1828800" algn="l" rtl="0" eaLnBrk="1" fontAlgn="base" hangingPunct="1">
        <a:lnSpc>
          <a:spcPct val="90000"/>
        </a:lnSpc>
        <a:spcBef>
          <a:spcPct val="0"/>
        </a:spcBef>
        <a:spcAft>
          <a:spcPct val="0"/>
        </a:spcAft>
        <a:defRPr sz="2800" b="1">
          <a:solidFill>
            <a:srgbClr val="1A1A1A"/>
          </a:solidFill>
          <a:latin typeface="Lucida Grande" charset="0"/>
          <a:ea typeface="ヒラギノ角ゴ ProN W6" charset="0"/>
          <a:cs typeface="ヒラギノ角ゴ ProN W6" charset="0"/>
          <a:sym typeface="Lucida Grande" charset="0"/>
        </a:defRPr>
      </a:lvl9pPr>
    </p:titleStyle>
    <p:bodyStyle>
      <a:lvl1pPr marL="241300" indent="-236538" algn="l" rtl="0" eaLnBrk="1" fontAlgn="base" hangingPunct="1">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1" fontAlgn="base" hangingPunct="1">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1" fontAlgn="base" hangingPunct="1">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1" fontAlgn="base" hangingPunct="1">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0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10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9.xml"/></Relationships>
</file>

<file path=ppt/slides/_rels/slide102.xml.rels><?xml version="1.0" encoding="UTF-8" standalone="yes"?>
<Relationships xmlns="http://schemas.openxmlformats.org/package/2006/relationships"><Relationship Id="rId3" Type="http://schemas.openxmlformats.org/officeDocument/2006/relationships/hyperlink" Target="https://www.safaribooksonline.com/library/view/implementing-cisco-ip/9780133965827/app01.html#ch03ans28" TargetMode="External"/><Relationship Id="rId2" Type="http://schemas.openxmlformats.org/officeDocument/2006/relationships/hyperlink" Target="https://www.safaribooksonline.com/library/view/implementing-cisco-ip/9780133965827/app01.html#ch03ans34" TargetMode="Externa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hyperlink" Target="https://www.safaribooksonline.com/library/view/implementing-cisco-ip/9780133965827/app01.html#ch03ans13" TargetMode="External"/><Relationship Id="rId2" Type="http://schemas.openxmlformats.org/officeDocument/2006/relationships/hyperlink" Target="https://www.safaribooksonline.com/library/view/implementing-cisco-ip/9780133965827/app01.html#ch03ans12"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afaribooksonline.com/library/view/implementing-cisco-ip/9780133965827/app01.html#ch03ans06" TargetMode="Externa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afaribooksonline.com/library/view/implementing-cisco-ip/9780133965827/app01.html#ch03ans08" TargetMode="Externa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afaribooksonline.com/library/view/implementing-cisco-ip/9780133965827/app01.html#ch03ans09"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safaribooksonline.com/library/view/implementing-cisco-ip/9780133965827/app01.html#ch03ans09"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5.xml"/><Relationship Id="rId1" Type="http://schemas.openxmlformats.org/officeDocument/2006/relationships/slideLayout" Target="../slideLayouts/slideLayout11.xml"/></Relationships>
</file>

<file path=ppt/slides/_rels/slide6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6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hyperlink" Target="https://www.safaribooksonline.com/library/view/implementing-cisco-ip/9780133965827/app01.html#ch03ans32" TargetMode="External"/><Relationship Id="rId2" Type="http://schemas.openxmlformats.org/officeDocument/2006/relationships/hyperlink" Target="https://www.safaribooksonline.com/library/view/implementing-cisco-ip/9780133965827/app01.html#ch03ans31" TargetMode="Externa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emf"/><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50.xml"/><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2.xml"/><Relationship Id="rId1" Type="http://schemas.openxmlformats.org/officeDocument/2006/relationships/slideLayout" Target="../slideLayouts/slideLayout1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98613"/>
            <a:ext cx="9140825" cy="2741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4"/>
          <p:cNvSpPr>
            <a:spLocks noGrp="1" noChangeArrowheads="1"/>
          </p:cNvSpPr>
          <p:nvPr>
            <p:ph type="title"/>
          </p:nvPr>
        </p:nvSpPr>
        <p:spPr>
          <a:xfrm>
            <a:off x="650875" y="992188"/>
            <a:ext cx="4209157" cy="3960812"/>
          </a:xfrm>
        </p:spPr>
        <p:txBody>
          <a:bodyPr rIns="88048" anchor="ctr"/>
          <a:lstStyle/>
          <a:p>
            <a:pPr marL="42863">
              <a:defRPr/>
            </a:pPr>
            <a:r>
              <a:rPr lang="en-US" altLang="el-GR" sz="3200" dirty="0">
                <a:solidFill>
                  <a:schemeClr val="tx1"/>
                </a:solidFill>
                <a:latin typeface="Calibri" panose="020F0502020204030204" pitchFamily="34" charset="0"/>
                <a:ea typeface="Calibri" panose="020F0502020204030204" pitchFamily="34" charset="0"/>
              </a:rPr>
              <a:t>Chapter 3: Campus Network Architecture</a:t>
            </a:r>
            <a:br>
              <a:rPr lang="en-US" altLang="el-GR" sz="3200" dirty="0">
                <a:solidFill>
                  <a:schemeClr val="tx1"/>
                </a:solidFill>
                <a:latin typeface="Calibri" panose="020F0502020204030204" pitchFamily="34" charset="0"/>
                <a:ea typeface="Calibri" panose="020F0502020204030204" pitchFamily="34" charset="0"/>
              </a:rPr>
            </a:br>
            <a:endParaRPr lang="en-US" sz="3200" b="0" dirty="0">
              <a:solidFill>
                <a:schemeClr val="tx1"/>
              </a:solidFill>
              <a:ea typeface="ヒラギノ角ゴ ProN W3" charset="0"/>
              <a:cs typeface="ヒラギノ角ゴ ProN W3" charset="0"/>
            </a:endParaRPr>
          </a:p>
        </p:txBody>
      </p:sp>
      <p:sp>
        <p:nvSpPr>
          <p:cNvPr id="6150" name="Rectangle 5"/>
          <p:cNvSpPr>
            <a:spLocks noGrp="1" noChangeArrowheads="1"/>
          </p:cNvSpPr>
          <p:nvPr>
            <p:ph idx="1"/>
          </p:nvPr>
        </p:nvSpPr>
        <p:spPr>
          <a:xfrm>
            <a:off x="0" y="4700538"/>
            <a:ext cx="9036496" cy="492224"/>
          </a:xfrm>
        </p:spPr>
        <p:txBody>
          <a:bodyPr rIns="88048"/>
          <a:lstStyle/>
          <a:p>
            <a:pPr marL="42863" indent="0">
              <a:lnSpc>
                <a:spcPct val="90000"/>
              </a:lnSpc>
              <a:buNone/>
            </a:pPr>
            <a:r>
              <a:rPr lang="en-US" sz="2400" dirty="0"/>
              <a:t>CCNP  SWITCH V7.1: Implementing Cisco IP Switched Networks</a:t>
            </a:r>
          </a:p>
          <a:p>
            <a:pPr marL="42863" indent="0" algn="ctr" eaLnBrk="1" hangingPunct="1">
              <a:lnSpc>
                <a:spcPct val="90000"/>
              </a:lnSpc>
              <a:buFont typeface="Wingdings" pitchFamily="2" charset="2"/>
              <a:buNone/>
            </a:pPr>
            <a:endParaRPr lang="en-US" altLang="el-GR" sz="2400" b="1" dirty="0">
              <a:solidFill>
                <a:srgbClr val="1A1A1A"/>
              </a:solidFill>
              <a:latin typeface="Calibri" panose="020F0502020204030204" pitchFamily="34" charset="0"/>
              <a:ea typeface="Calibri" panose="020F0502020204030204" pitchFamily="34" charset="0"/>
            </a:endParaRPr>
          </a:p>
        </p:txBody>
      </p:sp>
      <p:pic>
        <p:nvPicPr>
          <p:cNvPr id="7" name="Picture 331" descr="Cisco_NewLogo"/>
          <p:cNvPicPr>
            <a:picLocks noChangeAspect="1" noChangeArrowheads="1"/>
          </p:cNvPicPr>
          <p:nvPr/>
        </p:nvPicPr>
        <p:blipFill>
          <a:blip r:embed="rId4" cstate="print"/>
          <a:srcRect/>
          <a:stretch>
            <a:fillRect/>
          </a:stretch>
        </p:blipFill>
        <p:spPr bwMode="auto">
          <a:xfrm>
            <a:off x="5483225" y="5940425"/>
            <a:ext cx="3354388" cy="474663"/>
          </a:xfrm>
          <a:prstGeom prst="rect">
            <a:avLst/>
          </a:prstGeom>
          <a:noFill/>
          <a:ln w="9525">
            <a:noFill/>
            <a:miter lim="800000"/>
            <a:headEnd/>
            <a:tailEnd/>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521700" cy="549021"/>
          </a:xfrm>
        </p:spPr>
        <p:txBody>
          <a:bodyPr>
            <a:normAutofit fontScale="90000"/>
          </a:bodyPr>
          <a:lstStyle/>
          <a:p>
            <a:r>
              <a:rPr lang="en-US" dirty="0">
                <a:solidFill>
                  <a:schemeClr val="accent5">
                    <a:lumMod val="75000"/>
                  </a:schemeClr>
                </a:solidFill>
              </a:rPr>
              <a:t>Local VLANs Characteristics and User Guidelines</a:t>
            </a:r>
          </a:p>
        </p:txBody>
      </p:sp>
      <p:sp>
        <p:nvSpPr>
          <p:cNvPr id="4" name="Content Placeholder 3"/>
          <p:cNvSpPr>
            <a:spLocks noGrp="1"/>
          </p:cNvSpPr>
          <p:nvPr>
            <p:ph idx="11"/>
          </p:nvPr>
        </p:nvSpPr>
        <p:spPr>
          <a:xfrm>
            <a:off x="179512" y="1268760"/>
            <a:ext cx="8520354" cy="4968552"/>
          </a:xfrm>
        </p:spPr>
        <p:txBody>
          <a:bodyPr>
            <a:normAutofit/>
          </a:bodyPr>
          <a:lstStyle/>
          <a:p>
            <a:pPr lvl="0"/>
            <a:r>
              <a:rPr lang="en-US" sz="2000" dirty="0"/>
              <a:t>Create local VLANs with physical boundaries in mind rather than job functions of the users on the end devices.  </a:t>
            </a:r>
          </a:p>
          <a:p>
            <a:pPr lvl="0"/>
            <a:r>
              <a:rPr lang="en-US" sz="2000" dirty="0"/>
              <a:t>Local VLANs exist between the access and distribution layers. </a:t>
            </a:r>
          </a:p>
          <a:p>
            <a:pPr lvl="0"/>
            <a:r>
              <a:rPr lang="en-US" sz="2000" dirty="0"/>
              <a:t>Traffic from a local VLAN is routed at the distribution and core levels to reach destinations on other networks  </a:t>
            </a:r>
          </a:p>
          <a:p>
            <a:pPr lvl="0"/>
            <a:r>
              <a:rPr lang="en-US" sz="2000" dirty="0"/>
              <a:t>Switches are configured in VTP transparent mode, because VLANs on a given access switch should not be advertised to all other switches in the network, nor do they need to be manually created in any other switch VLAN databases </a:t>
            </a:r>
          </a:p>
          <a:p>
            <a:r>
              <a:rPr lang="en-US" sz="2000" dirty="0"/>
              <a:t>Spanning tree is used only to prevent inadvertent loops in the wiring closet.</a:t>
            </a:r>
          </a:p>
          <a:p>
            <a:r>
              <a:rPr lang="en-US" sz="2000" dirty="0"/>
              <a:t>One to three VLANs per access layer switch recommended.</a:t>
            </a:r>
          </a:p>
        </p:txBody>
      </p:sp>
    </p:spTree>
    <p:extLst>
      <p:ext uri="{BB962C8B-B14F-4D97-AF65-F5344CB8AC3E}">
        <p14:creationId xmlns:p14="http://schemas.microsoft.com/office/powerpoint/2010/main" val="140382023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EtherChannel Load Balancing</a:t>
            </a:r>
          </a:p>
        </p:txBody>
      </p:sp>
      <p:sp>
        <p:nvSpPr>
          <p:cNvPr id="3" name="TextBox 2"/>
          <p:cNvSpPr txBox="1"/>
          <p:nvPr/>
        </p:nvSpPr>
        <p:spPr>
          <a:xfrm>
            <a:off x="251520" y="1148316"/>
            <a:ext cx="8784976" cy="1938992"/>
          </a:xfrm>
          <a:prstGeom prst="rect">
            <a:avLst/>
          </a:prstGeom>
          <a:noFill/>
        </p:spPr>
        <p:txBody>
          <a:bodyPr wrap="square" rtlCol="0">
            <a:spAutoFit/>
          </a:bodyPr>
          <a:lstStyle/>
          <a:p>
            <a:pPr marL="285750" indent="-285750">
              <a:buFont typeface="Arial" panose="020B0604020202020204" pitchFamily="34" charset="0"/>
              <a:buChar char="•"/>
            </a:pPr>
            <a:r>
              <a:rPr lang="en-AU" sz="2000" dirty="0">
                <a:solidFill>
                  <a:schemeClr val="tx2"/>
                </a:solidFill>
                <a:latin typeface="+mn-lt"/>
              </a:rPr>
              <a:t>The hash function gives a number between 0 and 7, and the following table shows how the 8 numbers are distributed among the 2 to 8 physical ports. </a:t>
            </a:r>
          </a:p>
          <a:p>
            <a:pPr marL="285750" indent="-285750">
              <a:buFont typeface="Arial" panose="020B0604020202020204" pitchFamily="34" charset="0"/>
              <a:buChar char="•"/>
            </a:pPr>
            <a:r>
              <a:rPr lang="en-AU" sz="2000" dirty="0">
                <a:solidFill>
                  <a:schemeClr val="tx2"/>
                </a:solidFill>
                <a:latin typeface="+mn-lt"/>
              </a:rPr>
              <a:t>In the hypothesis of real random hash algorithm, 2, 4 or 8 ports configurations lead to fair load-balancing, whereas other configurations lead to unfair load-balancing.</a:t>
            </a:r>
          </a:p>
        </p:txBody>
      </p:sp>
      <p:pic>
        <p:nvPicPr>
          <p:cNvPr id="9" name="Picture 8" descr="Picture"/>
          <p:cNvPicPr/>
          <p:nvPr/>
        </p:nvPicPr>
        <p:blipFill>
          <a:blip r:embed="rId3">
            <a:extLst>
              <a:ext uri="{28A0092B-C50C-407E-A947-70E740481C1C}">
                <a14:useLocalDpi xmlns:a14="http://schemas.microsoft.com/office/drawing/2010/main" val="0"/>
              </a:ext>
            </a:extLst>
          </a:blip>
          <a:srcRect/>
          <a:stretch>
            <a:fillRect/>
          </a:stretch>
        </p:blipFill>
        <p:spPr bwMode="auto">
          <a:xfrm>
            <a:off x="1403648" y="2996951"/>
            <a:ext cx="5892894" cy="3138075"/>
          </a:xfrm>
          <a:prstGeom prst="rect">
            <a:avLst/>
          </a:prstGeom>
          <a:noFill/>
          <a:ln>
            <a:noFill/>
          </a:ln>
        </p:spPr>
      </p:pic>
    </p:spTree>
    <p:extLst>
      <p:ext uri="{BB962C8B-B14F-4D97-AF65-F5344CB8AC3E}">
        <p14:creationId xmlns:p14="http://schemas.microsoft.com/office/powerpoint/2010/main" val="17063786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836712"/>
            <a:ext cx="8521700" cy="549021"/>
          </a:xfrm>
        </p:spPr>
        <p:txBody>
          <a:bodyPr/>
          <a:lstStyle/>
          <a:p>
            <a:r>
              <a:rPr lang="en-US" dirty="0" err="1">
                <a:solidFill>
                  <a:schemeClr val="accent5">
                    <a:lumMod val="75000"/>
                  </a:schemeClr>
                </a:solidFill>
              </a:rPr>
              <a:t>EtherChannel</a:t>
            </a:r>
            <a:r>
              <a:rPr lang="en-US" dirty="0">
                <a:solidFill>
                  <a:schemeClr val="accent5">
                    <a:lumMod val="75000"/>
                  </a:schemeClr>
                </a:solidFill>
              </a:rPr>
              <a:t> Load Balancing</a:t>
            </a:r>
            <a:endParaRPr lang="en-AU" dirty="0">
              <a:solidFill>
                <a:schemeClr val="accent5">
                  <a:lumMod val="75000"/>
                </a:schemeClr>
              </a:solidFill>
            </a:endParaRPr>
          </a:p>
        </p:txBody>
      </p:sp>
      <p:pic>
        <p:nvPicPr>
          <p:cNvPr id="4" name="Content Placeholder 4" descr="EtherChannel Load Balancing.jpg"/>
          <p:cNvPicPr>
            <a:picLocks noGrp="1" noChangeAspect="1"/>
          </p:cNvPicPr>
          <p:nvPr>
            <p:ph sz="quarter" idx="10"/>
          </p:nvPr>
        </p:nvPicPr>
        <p:blipFill>
          <a:blip r:embed="rId2" cstate="print"/>
          <a:stretch>
            <a:fillRect/>
          </a:stretch>
        </p:blipFill>
        <p:spPr>
          <a:xfrm>
            <a:off x="539552" y="1484784"/>
            <a:ext cx="6696744" cy="3172455"/>
          </a:xfrm>
        </p:spPr>
      </p:pic>
    </p:spTree>
    <p:extLst>
      <p:ext uri="{BB962C8B-B14F-4D97-AF65-F5344CB8AC3E}">
        <p14:creationId xmlns:p14="http://schemas.microsoft.com/office/powerpoint/2010/main" val="401390709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AU" b="1" dirty="0" smtClean="0">
                <a:hlinkClick r:id="rId2"/>
              </a:rPr>
              <a:t>9</a:t>
            </a:r>
            <a:r>
              <a:rPr lang="en-AU" b="1" dirty="0" smtClean="0"/>
              <a:t>.</a:t>
            </a:r>
            <a:r>
              <a:rPr lang="en-AU" dirty="0"/>
              <a:t> Which of the following </a:t>
            </a:r>
            <a:r>
              <a:rPr lang="en-AU" dirty="0" err="1"/>
              <a:t>EtherChannel</a:t>
            </a:r>
            <a:r>
              <a:rPr lang="en-AU" dirty="0"/>
              <a:t> modes does not send or receive any negotiation frames?</a:t>
            </a:r>
          </a:p>
          <a:p>
            <a:pPr marL="4762" indent="0">
              <a:buNone/>
            </a:pPr>
            <a:r>
              <a:rPr lang="en-AU" b="1" dirty="0"/>
              <a:t>a.</a:t>
            </a:r>
            <a:r>
              <a:rPr lang="en-AU" dirty="0"/>
              <a:t> Passive</a:t>
            </a:r>
          </a:p>
          <a:p>
            <a:pPr marL="4762" indent="0">
              <a:buNone/>
            </a:pPr>
            <a:r>
              <a:rPr lang="en-AU" b="1" dirty="0"/>
              <a:t>b.</a:t>
            </a:r>
            <a:r>
              <a:rPr lang="en-AU" dirty="0"/>
              <a:t> Active</a:t>
            </a:r>
          </a:p>
          <a:p>
            <a:pPr marL="4762" indent="0">
              <a:buNone/>
            </a:pPr>
            <a:r>
              <a:rPr lang="en-AU" b="1" dirty="0"/>
              <a:t>c.</a:t>
            </a:r>
            <a:r>
              <a:rPr lang="en-AU" dirty="0"/>
              <a:t> On</a:t>
            </a:r>
          </a:p>
          <a:p>
            <a:pPr marL="4762" indent="0">
              <a:buNone/>
            </a:pPr>
            <a:r>
              <a:rPr lang="en-AU" b="1" dirty="0"/>
              <a:t>d.</a:t>
            </a:r>
            <a:r>
              <a:rPr lang="en-AU" dirty="0"/>
              <a:t> Desirable auto</a:t>
            </a:r>
          </a:p>
          <a:p>
            <a:pPr marL="4762" indent="0">
              <a:buNone/>
            </a:pPr>
            <a:r>
              <a:rPr lang="en-AU" b="1" dirty="0" smtClean="0">
                <a:hlinkClick r:id="rId3"/>
              </a:rPr>
              <a:t>10</a:t>
            </a:r>
            <a:r>
              <a:rPr lang="en-AU" b="1" dirty="0" smtClean="0"/>
              <a:t>.</a:t>
            </a:r>
            <a:r>
              <a:rPr lang="en-AU" dirty="0"/>
              <a:t> Which of the following solutions are provided by </a:t>
            </a:r>
            <a:r>
              <a:rPr lang="en-AU" dirty="0" err="1"/>
              <a:t>EtherChannel</a:t>
            </a:r>
            <a:r>
              <a:rPr lang="en-AU" dirty="0"/>
              <a:t>? (Choose two.)</a:t>
            </a:r>
          </a:p>
          <a:p>
            <a:pPr marL="4762" indent="0">
              <a:buNone/>
            </a:pPr>
            <a:r>
              <a:rPr lang="en-AU" b="1" dirty="0"/>
              <a:t>a.</a:t>
            </a:r>
            <a:r>
              <a:rPr lang="en-AU" dirty="0"/>
              <a:t> Provide redundancy</a:t>
            </a:r>
          </a:p>
          <a:p>
            <a:pPr marL="4762" indent="0">
              <a:buNone/>
            </a:pPr>
            <a:r>
              <a:rPr lang="en-AU" b="1" dirty="0"/>
              <a:t>b.</a:t>
            </a:r>
            <a:r>
              <a:rPr lang="en-AU" dirty="0"/>
              <a:t> Help to overcome bandwidth limitation</a:t>
            </a:r>
          </a:p>
          <a:p>
            <a:pPr marL="4762" indent="0">
              <a:buNone/>
            </a:pPr>
            <a:r>
              <a:rPr lang="en-AU" b="1" dirty="0"/>
              <a:t>c.</a:t>
            </a:r>
            <a:r>
              <a:rPr lang="en-AU" dirty="0"/>
              <a:t> Because of </a:t>
            </a:r>
            <a:r>
              <a:rPr lang="en-AU" dirty="0" err="1"/>
              <a:t>EtherChannel</a:t>
            </a:r>
            <a:r>
              <a:rPr lang="en-AU" dirty="0"/>
              <a:t>, can transmit more than one VLAN over the links between switches</a:t>
            </a:r>
          </a:p>
          <a:p>
            <a:pPr marL="4762" indent="0">
              <a:buNone/>
            </a:pPr>
            <a:r>
              <a:rPr lang="en-AU" b="1" dirty="0"/>
              <a:t>d.</a:t>
            </a:r>
            <a:r>
              <a:rPr lang="en-AU" dirty="0"/>
              <a:t> Can limit the broadcast to the local switches</a:t>
            </a:r>
          </a:p>
          <a:p>
            <a:pPr marL="4762" indent="0">
              <a:buNone/>
            </a:pPr>
            <a:endParaRPr lang="en-AU" dirty="0"/>
          </a:p>
        </p:txBody>
      </p:sp>
    </p:spTree>
    <p:extLst>
      <p:ext uri="{BB962C8B-B14F-4D97-AF65-F5344CB8AC3E}">
        <p14:creationId xmlns:p14="http://schemas.microsoft.com/office/powerpoint/2010/main" val="210383651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Chapter 3 Summary</a:t>
            </a:r>
          </a:p>
        </p:txBody>
      </p:sp>
      <p:sp>
        <p:nvSpPr>
          <p:cNvPr id="3" name="Content Placeholder 2"/>
          <p:cNvSpPr>
            <a:spLocks noGrp="1"/>
          </p:cNvSpPr>
          <p:nvPr>
            <p:ph idx="1"/>
          </p:nvPr>
        </p:nvSpPr>
        <p:spPr/>
        <p:txBody>
          <a:bodyPr>
            <a:normAutofit/>
          </a:bodyPr>
          <a:lstStyle/>
          <a:p>
            <a:r>
              <a:rPr lang="en-US" sz="2000" dirty="0"/>
              <a:t>Implementing VLANs and trunks in campus switched architecture</a:t>
            </a:r>
          </a:p>
          <a:p>
            <a:r>
              <a:rPr lang="en-US" sz="2000" dirty="0"/>
              <a:t>Understanding the concept of VTP and its limitation and configurations</a:t>
            </a:r>
          </a:p>
          <a:p>
            <a:r>
              <a:rPr lang="pt-PT" sz="2000" dirty="0" err="1"/>
              <a:t>Implementing</a:t>
            </a:r>
            <a:r>
              <a:rPr lang="pt-PT" sz="2000" dirty="0"/>
              <a:t> </a:t>
            </a:r>
            <a:r>
              <a:rPr lang="pt-PT" sz="2000" dirty="0" err="1"/>
              <a:t>and</a:t>
            </a:r>
            <a:r>
              <a:rPr lang="pt-PT" sz="2000" dirty="0"/>
              <a:t> </a:t>
            </a:r>
            <a:r>
              <a:rPr lang="pt-PT" sz="2000" dirty="0" err="1"/>
              <a:t>configuring</a:t>
            </a:r>
            <a:r>
              <a:rPr lang="pt-PT" sz="2000" dirty="0"/>
              <a:t> </a:t>
            </a:r>
            <a:r>
              <a:rPr lang="pt-PT" sz="2000" dirty="0" err="1"/>
              <a:t>EtherChannel</a:t>
            </a:r>
            <a:endParaRPr lang="en-US" sz="2000" dirty="0"/>
          </a:p>
          <a:p>
            <a:endParaRPr lang="en-US" b="1" dirty="0"/>
          </a:p>
          <a:p>
            <a:endParaRPr lang="en-US" b="1" dirty="0"/>
          </a:p>
        </p:txBody>
      </p:sp>
    </p:spTree>
    <p:extLst>
      <p:ext uri="{BB962C8B-B14F-4D97-AF65-F5344CB8AC3E}">
        <p14:creationId xmlns:p14="http://schemas.microsoft.com/office/powerpoint/2010/main" val="342321210"/>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p:txBody>
          <a:bodyPr/>
          <a:lstStyle/>
          <a:p>
            <a:r>
              <a:rPr lang="en-US" sz="2000" b="1" dirty="0"/>
              <a:t>CCNPv7.1 SWITCH Lab3.1 VLAN TRUNK VTP</a:t>
            </a:r>
          </a:p>
          <a:p>
            <a:r>
              <a:rPr lang="en-US" sz="2000" b="1" dirty="0"/>
              <a:t>CCNPv7.1 SWITCH Lab3.2 ETHERCHANNEL</a:t>
            </a:r>
          </a:p>
        </p:txBody>
      </p:sp>
      <p:sp>
        <p:nvSpPr>
          <p:cNvPr id="5" name="Title 4"/>
          <p:cNvSpPr>
            <a:spLocks noGrp="1"/>
          </p:cNvSpPr>
          <p:nvPr>
            <p:ph type="title"/>
          </p:nvPr>
        </p:nvSpPr>
        <p:spPr/>
        <p:txBody>
          <a:bodyPr/>
          <a:lstStyle/>
          <a:p>
            <a:r>
              <a:rPr lang="en-US" dirty="0">
                <a:solidFill>
                  <a:schemeClr val="accent5">
                    <a:lumMod val="75000"/>
                  </a:schemeClr>
                </a:solidFill>
              </a:rPr>
              <a:t>Chapter 3 Labs</a:t>
            </a:r>
          </a:p>
        </p:txBody>
      </p:sp>
    </p:spTree>
    <p:extLst>
      <p:ext uri="{BB962C8B-B14F-4D97-AF65-F5344CB8AC3E}">
        <p14:creationId xmlns:p14="http://schemas.microsoft.com/office/powerpoint/2010/main" val="3265986091"/>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a:p>
        </p:txBody>
      </p:sp>
      <p:pic>
        <p:nvPicPr>
          <p:cNvPr id="16387" name="Picture 3" descr="CNA_largo-onwhit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024864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8712968" cy="1124743"/>
          </a:xfrm>
        </p:spPr>
        <p:txBody>
          <a:bodyPr>
            <a:normAutofit/>
          </a:bodyPr>
          <a:lstStyle/>
          <a:p>
            <a:r>
              <a:rPr lang="en-US" sz="2400" dirty="0">
                <a:solidFill>
                  <a:schemeClr val="accent5">
                    <a:lumMod val="75000"/>
                  </a:schemeClr>
                </a:solidFill>
              </a:rPr>
              <a:t>Comparison of End-to-End VLANs and Local VLANs</a:t>
            </a:r>
            <a:endParaRPr lang="pt-PT" sz="2400"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0" indent="0">
              <a:buNone/>
            </a:pPr>
            <a:r>
              <a:rPr lang="pt-PT" sz="2000" dirty="0">
                <a:solidFill>
                  <a:schemeClr val="accent5">
                    <a:lumMod val="50000"/>
                  </a:schemeClr>
                </a:solidFill>
              </a:rPr>
              <a:t>R</a:t>
            </a:r>
            <a:r>
              <a:rPr lang="en-US" sz="2000" dirty="0" err="1">
                <a:solidFill>
                  <a:schemeClr val="accent5">
                    <a:lumMod val="50000"/>
                  </a:schemeClr>
                </a:solidFill>
              </a:rPr>
              <a:t>easons</a:t>
            </a:r>
            <a:r>
              <a:rPr lang="en-US" sz="2000" dirty="0">
                <a:solidFill>
                  <a:schemeClr val="accent5">
                    <a:lumMod val="50000"/>
                  </a:schemeClr>
                </a:solidFill>
              </a:rPr>
              <a:t> for implementing the </a:t>
            </a:r>
            <a:r>
              <a:rPr lang="en-US" sz="2000" b="1" dirty="0">
                <a:solidFill>
                  <a:schemeClr val="accent5">
                    <a:lumMod val="50000"/>
                  </a:schemeClr>
                </a:solidFill>
              </a:rPr>
              <a:t>end-to-end</a:t>
            </a:r>
            <a:r>
              <a:rPr lang="en-US" sz="2000" dirty="0">
                <a:solidFill>
                  <a:schemeClr val="accent5">
                    <a:lumMod val="50000"/>
                  </a:schemeClr>
                </a:solidFill>
              </a:rPr>
              <a:t> design:</a:t>
            </a:r>
          </a:p>
          <a:p>
            <a:r>
              <a:rPr lang="en-US" sz="2000" b="1" dirty="0">
                <a:solidFill>
                  <a:schemeClr val="accent5">
                    <a:lumMod val="50000"/>
                  </a:schemeClr>
                </a:solidFill>
              </a:rPr>
              <a:t>Grouping users</a:t>
            </a:r>
          </a:p>
          <a:p>
            <a:pPr lvl="1"/>
            <a:r>
              <a:rPr lang="en-US" sz="2000" dirty="0"/>
              <a:t>Users can be grouped on a common IP segment, even though they are geographically dispersed. </a:t>
            </a:r>
          </a:p>
          <a:p>
            <a:r>
              <a:rPr lang="en-US" sz="2000" b="1" dirty="0">
                <a:solidFill>
                  <a:schemeClr val="accent5">
                    <a:lumMod val="50000"/>
                  </a:schemeClr>
                </a:solidFill>
              </a:rPr>
              <a:t>Security</a:t>
            </a:r>
            <a:r>
              <a:rPr lang="en-US" sz="2000" b="1" dirty="0"/>
              <a:t> </a:t>
            </a:r>
          </a:p>
          <a:p>
            <a:pPr lvl="1"/>
            <a:r>
              <a:rPr lang="en-US" sz="2000" dirty="0"/>
              <a:t>A VLAN can contain resources that should not be accessible to all users on the network, or there might be a reason to confine certain traffic to a particular </a:t>
            </a:r>
            <a:r>
              <a:rPr lang="pt-PT" sz="2000" dirty="0"/>
              <a:t>VLAN.</a:t>
            </a:r>
          </a:p>
          <a:p>
            <a:r>
              <a:rPr lang="en-US" sz="2000" b="1" dirty="0">
                <a:solidFill>
                  <a:schemeClr val="accent5">
                    <a:lumMod val="50000"/>
                  </a:schemeClr>
                </a:solidFill>
              </a:rPr>
              <a:t>Applying quality of service (</a:t>
            </a:r>
            <a:r>
              <a:rPr lang="en-US" sz="2000" b="1" dirty="0" err="1">
                <a:solidFill>
                  <a:schemeClr val="accent5">
                    <a:lumMod val="50000"/>
                  </a:schemeClr>
                </a:solidFill>
              </a:rPr>
              <a:t>QoS</a:t>
            </a:r>
            <a:r>
              <a:rPr lang="en-US" sz="2000" b="1" dirty="0">
                <a:solidFill>
                  <a:schemeClr val="accent5">
                    <a:lumMod val="50000"/>
                  </a:schemeClr>
                </a:solidFill>
              </a:rPr>
              <a:t>)</a:t>
            </a:r>
          </a:p>
          <a:p>
            <a:pPr lvl="1"/>
            <a:r>
              <a:rPr lang="en-US" sz="2000" dirty="0"/>
              <a:t>Traffic can be a higher- or lower-access priority to network resources from a given VLAN.</a:t>
            </a:r>
            <a:endParaRPr lang="pt-PT" sz="2000" dirty="0"/>
          </a:p>
        </p:txBody>
      </p:sp>
    </p:spTree>
    <p:extLst>
      <p:ext uri="{BB962C8B-B14F-4D97-AF65-F5344CB8AC3E}">
        <p14:creationId xmlns:p14="http://schemas.microsoft.com/office/powerpoint/2010/main" val="168704220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
            <a:ext cx="8405564" cy="1124743"/>
          </a:xfrm>
        </p:spPr>
        <p:txBody>
          <a:bodyPr>
            <a:normAutofit/>
          </a:bodyPr>
          <a:lstStyle/>
          <a:p>
            <a:r>
              <a:rPr lang="en-US" sz="2400" dirty="0">
                <a:solidFill>
                  <a:schemeClr val="accent5">
                    <a:lumMod val="75000"/>
                  </a:schemeClr>
                </a:solidFill>
              </a:rPr>
              <a:t>Comparison of End-to-End VLANs and Local VLANs</a:t>
            </a:r>
            <a:endParaRPr lang="pt-PT" sz="2400"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0" indent="0">
              <a:buNone/>
            </a:pPr>
            <a:r>
              <a:rPr lang="pt-PT" sz="2000" dirty="0">
                <a:solidFill>
                  <a:schemeClr val="accent5">
                    <a:lumMod val="50000"/>
                  </a:schemeClr>
                </a:solidFill>
              </a:rPr>
              <a:t>R</a:t>
            </a:r>
            <a:r>
              <a:rPr lang="en-US" sz="2000" dirty="0" err="1">
                <a:solidFill>
                  <a:schemeClr val="accent5">
                    <a:lumMod val="50000"/>
                  </a:schemeClr>
                </a:solidFill>
              </a:rPr>
              <a:t>easons</a:t>
            </a:r>
            <a:r>
              <a:rPr lang="en-US" sz="2000" dirty="0">
                <a:solidFill>
                  <a:schemeClr val="accent5">
                    <a:lumMod val="50000"/>
                  </a:schemeClr>
                </a:solidFill>
              </a:rPr>
              <a:t> for implementing the </a:t>
            </a:r>
            <a:r>
              <a:rPr lang="en-US" sz="2000" b="1" dirty="0">
                <a:solidFill>
                  <a:schemeClr val="accent5">
                    <a:lumMod val="50000"/>
                  </a:schemeClr>
                </a:solidFill>
              </a:rPr>
              <a:t>end-to-end</a:t>
            </a:r>
            <a:r>
              <a:rPr lang="en-US" sz="2000" dirty="0">
                <a:solidFill>
                  <a:schemeClr val="accent5">
                    <a:lumMod val="50000"/>
                  </a:schemeClr>
                </a:solidFill>
              </a:rPr>
              <a:t> design (cont.):</a:t>
            </a:r>
          </a:p>
          <a:p>
            <a:r>
              <a:rPr lang="en-US" sz="2000" b="1" dirty="0">
                <a:solidFill>
                  <a:schemeClr val="accent5">
                    <a:lumMod val="50000"/>
                  </a:schemeClr>
                </a:solidFill>
              </a:rPr>
              <a:t>Routing avoidance</a:t>
            </a:r>
          </a:p>
          <a:p>
            <a:pPr lvl="1"/>
            <a:r>
              <a:rPr lang="en-US" sz="2000" dirty="0"/>
              <a:t>If much of the VLAN user traffic is destined for devices on that same VLAN.</a:t>
            </a:r>
          </a:p>
          <a:p>
            <a:r>
              <a:rPr lang="en-US" sz="2000" b="1" dirty="0">
                <a:solidFill>
                  <a:schemeClr val="accent5">
                    <a:lumMod val="50000"/>
                  </a:schemeClr>
                </a:solidFill>
              </a:rPr>
              <a:t>Special-purpose VLAN</a:t>
            </a:r>
          </a:p>
          <a:p>
            <a:pPr lvl="1"/>
            <a:r>
              <a:rPr lang="en-US" sz="2000" dirty="0"/>
              <a:t>Sometimes a VLAN is provisioned to carry a single type of traffic that must be dispersed throughout the campus (for example, multicast, voice, </a:t>
            </a:r>
            <a:r>
              <a:rPr lang="pt-PT" sz="2000" dirty="0" err="1"/>
              <a:t>or</a:t>
            </a:r>
            <a:r>
              <a:rPr lang="pt-PT" sz="2000" dirty="0"/>
              <a:t> </a:t>
            </a:r>
            <a:r>
              <a:rPr lang="pt-PT" sz="2000" dirty="0" err="1"/>
              <a:t>visitor</a:t>
            </a:r>
            <a:r>
              <a:rPr lang="pt-PT" sz="2000" dirty="0"/>
              <a:t> </a:t>
            </a:r>
            <a:r>
              <a:rPr lang="pt-PT" sz="2000" dirty="0" err="1"/>
              <a:t>VLANs</a:t>
            </a:r>
            <a:r>
              <a:rPr lang="pt-PT" sz="2000" dirty="0"/>
              <a:t>).</a:t>
            </a:r>
          </a:p>
          <a:p>
            <a:r>
              <a:rPr lang="en-US" sz="2000" b="1" dirty="0">
                <a:solidFill>
                  <a:schemeClr val="accent5">
                    <a:lumMod val="50000"/>
                  </a:schemeClr>
                </a:solidFill>
              </a:rPr>
              <a:t>Poor design</a:t>
            </a:r>
          </a:p>
          <a:p>
            <a:pPr lvl="1"/>
            <a:r>
              <a:rPr lang="en-US" sz="2000" dirty="0"/>
              <a:t>For no clear purpose, users are placed in VLANs that span the campus or even span WANs. Sometimes when a network is already configured and running, organizations are hesitant to improve the design because of downtime or other </a:t>
            </a:r>
            <a:r>
              <a:rPr lang="pt-PT" sz="2000" dirty="0" err="1"/>
              <a:t>political</a:t>
            </a:r>
            <a:r>
              <a:rPr lang="pt-PT" sz="2000" dirty="0"/>
              <a:t> </a:t>
            </a:r>
            <a:r>
              <a:rPr lang="pt-PT" sz="2000" dirty="0" err="1"/>
              <a:t>reasons</a:t>
            </a:r>
            <a:r>
              <a:rPr lang="pt-PT" sz="2000" dirty="0"/>
              <a:t>.</a:t>
            </a:r>
          </a:p>
        </p:txBody>
      </p:sp>
    </p:spTree>
    <p:extLst>
      <p:ext uri="{BB962C8B-B14F-4D97-AF65-F5344CB8AC3E}">
        <p14:creationId xmlns:p14="http://schemas.microsoft.com/office/powerpoint/2010/main" val="376619277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8621588" cy="1124743"/>
          </a:xfrm>
        </p:spPr>
        <p:txBody>
          <a:bodyPr>
            <a:normAutofit/>
          </a:bodyPr>
          <a:lstStyle/>
          <a:p>
            <a:r>
              <a:rPr lang="en-US" sz="2400" dirty="0">
                <a:solidFill>
                  <a:schemeClr val="accent5">
                    <a:lumMod val="75000"/>
                  </a:schemeClr>
                </a:solidFill>
              </a:rPr>
              <a:t>Comparison of End-to-End VLANs and Local VLANs</a:t>
            </a:r>
            <a:endParaRPr lang="pt-PT" sz="2400" dirty="0">
              <a:solidFill>
                <a:schemeClr val="accent5">
                  <a:lumMod val="75000"/>
                </a:schemeClr>
              </a:solidFill>
            </a:endParaRPr>
          </a:p>
        </p:txBody>
      </p:sp>
      <p:sp>
        <p:nvSpPr>
          <p:cNvPr id="3" name="Content Placeholder 2"/>
          <p:cNvSpPr>
            <a:spLocks noGrp="1"/>
          </p:cNvSpPr>
          <p:nvPr>
            <p:ph idx="1"/>
          </p:nvPr>
        </p:nvSpPr>
        <p:spPr>
          <a:xfrm>
            <a:off x="539552" y="1196752"/>
            <a:ext cx="8056761" cy="5661249"/>
          </a:xfrm>
        </p:spPr>
        <p:txBody>
          <a:bodyPr>
            <a:noAutofit/>
          </a:bodyPr>
          <a:lstStyle/>
          <a:p>
            <a:pPr marL="0" indent="0">
              <a:buNone/>
            </a:pPr>
            <a:r>
              <a:rPr lang="en-US" sz="2000" dirty="0">
                <a:solidFill>
                  <a:schemeClr val="accent5">
                    <a:lumMod val="50000"/>
                  </a:schemeClr>
                </a:solidFill>
              </a:rPr>
              <a:t>End-to-End VLANs drawbacks:</a:t>
            </a:r>
          </a:p>
          <a:p>
            <a:r>
              <a:rPr lang="en-US" sz="2000" dirty="0"/>
              <a:t>Switch ports are provisioned for each user and associated with a given VLAN. Because users on an end-to-end VLAN can be anywhere in the network, all switches must be aware of that VLAN. </a:t>
            </a:r>
          </a:p>
          <a:p>
            <a:r>
              <a:rPr lang="en-US" sz="2000" dirty="0"/>
              <a:t>This means that all switches carrying traffic for end-to-end VLANs are required to have those specific VLANs defined in each switch’s </a:t>
            </a:r>
            <a:r>
              <a:rPr lang="pt-PT" sz="2000" dirty="0"/>
              <a:t>VLAN </a:t>
            </a:r>
            <a:r>
              <a:rPr lang="pt-PT" sz="2000" dirty="0" err="1"/>
              <a:t>database</a:t>
            </a:r>
            <a:r>
              <a:rPr lang="pt-PT" sz="2000" dirty="0"/>
              <a:t>.</a:t>
            </a:r>
          </a:p>
          <a:p>
            <a:r>
              <a:rPr lang="en-US" sz="2000" dirty="0"/>
              <a:t>Flooded traffic for the VLAN is, by default, passed to every switch even if it does not currently have any active ports in the particular end-to-end VLAN.</a:t>
            </a:r>
          </a:p>
          <a:p>
            <a:r>
              <a:rPr lang="en-US" sz="2000" dirty="0"/>
              <a:t>Troubleshooting devices on a campus with end-to-end VLANs can be challenging because the traffic for a single VLAN can traverse multiple switches in a large area of the campus, and that can easily cause potential spanning-tree problems.</a:t>
            </a:r>
            <a:endParaRPr lang="pt-PT" sz="2000" dirty="0"/>
          </a:p>
        </p:txBody>
      </p:sp>
    </p:spTree>
    <p:extLst>
      <p:ext uri="{BB962C8B-B14F-4D97-AF65-F5344CB8AC3E}">
        <p14:creationId xmlns:p14="http://schemas.microsoft.com/office/powerpoint/2010/main" val="395052637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20688"/>
            <a:ext cx="8521700" cy="549021"/>
          </a:xfrm>
        </p:spPr>
        <p:txBody>
          <a:bodyPr/>
          <a:lstStyle/>
          <a:p>
            <a:r>
              <a:rPr lang="en-AU" dirty="0">
                <a:solidFill>
                  <a:schemeClr val="accent5">
                    <a:lumMod val="75000"/>
                  </a:schemeClr>
                </a:solidFill>
              </a:rPr>
              <a:t>Benefits of Local VLANs</a:t>
            </a:r>
          </a:p>
        </p:txBody>
      </p:sp>
      <p:sp>
        <p:nvSpPr>
          <p:cNvPr id="3" name="Content Placeholder 2"/>
          <p:cNvSpPr>
            <a:spLocks noGrp="1"/>
          </p:cNvSpPr>
          <p:nvPr>
            <p:ph idx="10"/>
          </p:nvPr>
        </p:nvSpPr>
        <p:spPr>
          <a:xfrm>
            <a:off x="251520" y="1346898"/>
            <a:ext cx="8520354" cy="5485990"/>
          </a:xfrm>
        </p:spPr>
        <p:txBody>
          <a:bodyPr>
            <a:normAutofit fontScale="92500"/>
          </a:bodyPr>
          <a:lstStyle/>
          <a:p>
            <a:pPr marL="228600" lvl="0" indent="-228600"/>
            <a:r>
              <a:rPr lang="en-US" sz="2200" b="1" kern="1200" dirty="0">
                <a:solidFill>
                  <a:schemeClr val="accent5">
                    <a:lumMod val="50000"/>
                  </a:schemeClr>
                </a:solidFill>
              </a:rPr>
              <a:t>Deterministic traffic flow: </a:t>
            </a:r>
            <a:r>
              <a:rPr lang="en-US" sz="2200" kern="1200" dirty="0"/>
              <a:t>The simple layout provides a predictable Layer 2 and Layer 3 traffic path</a:t>
            </a:r>
          </a:p>
          <a:p>
            <a:pPr marL="228600" lvl="0" indent="-228600"/>
            <a:r>
              <a:rPr lang="en-US" sz="2200" b="1" kern="1200" dirty="0">
                <a:solidFill>
                  <a:schemeClr val="accent5">
                    <a:lumMod val="50000"/>
                  </a:schemeClr>
                </a:solidFill>
              </a:rPr>
              <a:t>Active redundant paths:</a:t>
            </a:r>
            <a:r>
              <a:rPr lang="en-US" sz="2200" kern="1200" dirty="0">
                <a:solidFill>
                  <a:schemeClr val="accent5">
                    <a:lumMod val="50000"/>
                  </a:schemeClr>
                </a:solidFill>
              </a:rPr>
              <a:t> </a:t>
            </a:r>
            <a:r>
              <a:rPr lang="en-US" sz="2200" kern="1200" dirty="0"/>
              <a:t>When implementing Per VLAN Spanning Tree (PVST) or Multiple Spanning Tree Protocol (MSTP) because there is no loop, all links can be used to make use of the redundant paths. </a:t>
            </a:r>
          </a:p>
          <a:p>
            <a:pPr marL="228600" lvl="0" indent="-228600"/>
            <a:r>
              <a:rPr lang="en-US" sz="2200" b="1" kern="1200" dirty="0">
                <a:solidFill>
                  <a:schemeClr val="accent5">
                    <a:lumMod val="50000"/>
                  </a:schemeClr>
                </a:solidFill>
              </a:rPr>
              <a:t>High availability: </a:t>
            </a:r>
            <a:r>
              <a:rPr lang="en-US" sz="2200" kern="1200" dirty="0"/>
              <a:t>Local VLAN traffic on access switches can be passed to the building distribution switches across an alternative Layer 2 path if a primary path failure occurs. Router redundancy protocols can provide failover if the default gateway for the access VLAN fails. </a:t>
            </a:r>
          </a:p>
          <a:p>
            <a:pPr marL="228600" lvl="0" indent="-228600"/>
            <a:r>
              <a:rPr lang="en-US" sz="2200" b="1" kern="1200" dirty="0">
                <a:solidFill>
                  <a:schemeClr val="accent5">
                    <a:lumMod val="50000"/>
                  </a:schemeClr>
                </a:solidFill>
              </a:rPr>
              <a:t>Finite failure domain:</a:t>
            </a:r>
            <a:r>
              <a:rPr lang="en-US" sz="2200" kern="1200" dirty="0">
                <a:solidFill>
                  <a:schemeClr val="accent5">
                    <a:lumMod val="50000"/>
                  </a:schemeClr>
                </a:solidFill>
              </a:rPr>
              <a:t> </a:t>
            </a:r>
            <a:r>
              <a:rPr lang="en-US" sz="2200" kern="1200" dirty="0"/>
              <a:t>If VLANs are local to a switch block, and the number of devices on each VLAN is kept small, failures at Layer 2 are confined to a small subset of users. </a:t>
            </a:r>
          </a:p>
          <a:p>
            <a:pPr marL="228600" lvl="0" indent="-228600"/>
            <a:r>
              <a:rPr lang="en-US" sz="2200" b="1" kern="1200" dirty="0">
                <a:solidFill>
                  <a:schemeClr val="accent5">
                    <a:lumMod val="50000"/>
                  </a:schemeClr>
                </a:solidFill>
              </a:rPr>
              <a:t>Scalable design:</a:t>
            </a:r>
            <a:r>
              <a:rPr lang="en-US" sz="2200" kern="1200" dirty="0">
                <a:solidFill>
                  <a:schemeClr val="accent5">
                    <a:lumMod val="50000"/>
                  </a:schemeClr>
                </a:solidFill>
              </a:rPr>
              <a:t> </a:t>
            </a:r>
            <a:r>
              <a:rPr lang="en-US" sz="2200" kern="1200" dirty="0"/>
              <a:t>Following the enterprise campus architecture design, new access switches can be easily incorporated, and new sub-modules can be added when necessary. </a:t>
            </a:r>
          </a:p>
          <a:p>
            <a:endParaRPr lang="en-AU" dirty="0"/>
          </a:p>
        </p:txBody>
      </p:sp>
    </p:spTree>
    <p:extLst>
      <p:ext uri="{BB962C8B-B14F-4D97-AF65-F5344CB8AC3E}">
        <p14:creationId xmlns:p14="http://schemas.microsoft.com/office/powerpoint/2010/main" val="36971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VLANs in Enterprise Campus Design</a:t>
            </a:r>
          </a:p>
        </p:txBody>
      </p:sp>
      <p:pic>
        <p:nvPicPr>
          <p:cNvPr id="5" name="Content Placeholder 4" descr="Benefits of Local VLANs.jpg"/>
          <p:cNvPicPr>
            <a:picLocks noGrp="1" noChangeAspect="1"/>
          </p:cNvPicPr>
          <p:nvPr>
            <p:ph idx="10"/>
          </p:nvPr>
        </p:nvPicPr>
        <p:blipFill>
          <a:blip r:embed="rId3" cstate="print"/>
          <a:stretch>
            <a:fillRect/>
          </a:stretch>
        </p:blipFill>
        <p:spPr>
          <a:xfrm>
            <a:off x="2123728" y="1052736"/>
            <a:ext cx="4932383" cy="2728913"/>
          </a:xfrm>
        </p:spPr>
      </p:pic>
      <p:sp>
        <p:nvSpPr>
          <p:cNvPr id="4" name="Content Placeholder 3"/>
          <p:cNvSpPr>
            <a:spLocks noGrp="1"/>
          </p:cNvSpPr>
          <p:nvPr>
            <p:ph idx="11"/>
          </p:nvPr>
        </p:nvSpPr>
        <p:spPr>
          <a:xfrm>
            <a:off x="251520" y="3861048"/>
            <a:ext cx="8520354" cy="2717649"/>
          </a:xfrm>
        </p:spPr>
        <p:txBody>
          <a:bodyPr>
            <a:normAutofit/>
          </a:bodyPr>
          <a:lstStyle/>
          <a:p>
            <a:r>
              <a:rPr lang="en-US" sz="2000" dirty="0"/>
              <a:t>VLANs used at the access layer should extend no further than their associated distribution switch.</a:t>
            </a:r>
          </a:p>
          <a:p>
            <a:r>
              <a:rPr lang="en-US" sz="2000" dirty="0"/>
              <a:t>Traffic is routed from the local VLAN as it is passed from the distribution layer into the core.</a:t>
            </a:r>
          </a:p>
          <a:p>
            <a:r>
              <a:rPr lang="en-US" sz="2000" dirty="0"/>
              <a:t>Blocks can contain one to three VLANs each.</a:t>
            </a:r>
          </a:p>
          <a:p>
            <a:r>
              <a:rPr lang="en-US" sz="2000" dirty="0"/>
              <a:t>STP is limited to access and distribution switches.</a:t>
            </a:r>
          </a:p>
          <a:p>
            <a:r>
              <a:rPr lang="en-US" sz="2000" dirty="0"/>
              <a:t>DHCP is used to assign IP addresses to users.</a:t>
            </a:r>
          </a:p>
        </p:txBody>
      </p:sp>
    </p:spTree>
    <p:extLst>
      <p:ext uri="{BB962C8B-B14F-4D97-AF65-F5344CB8AC3E}">
        <p14:creationId xmlns:p14="http://schemas.microsoft.com/office/powerpoint/2010/main" val="4061331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67544" y="620688"/>
            <a:ext cx="8233668" cy="549020"/>
          </a:xfrm>
        </p:spPr>
        <p:txBody>
          <a:bodyPr/>
          <a:lstStyle/>
          <a:p>
            <a:r>
              <a:rPr lang="en-US" dirty="0">
                <a:solidFill>
                  <a:schemeClr val="accent5">
                    <a:lumMod val="75000"/>
                  </a:schemeClr>
                </a:solidFill>
              </a:rPr>
              <a:t>VLAN Support on Catalyst Switches</a:t>
            </a:r>
          </a:p>
        </p:txBody>
      </p:sp>
      <p:graphicFrame>
        <p:nvGraphicFramePr>
          <p:cNvPr id="5" name="Table 4"/>
          <p:cNvGraphicFramePr>
            <a:graphicFrameLocks noGrp="1"/>
          </p:cNvGraphicFramePr>
          <p:nvPr>
            <p:extLst>
              <p:ext uri="{D42A27DB-BD31-4B8C-83A1-F6EECF244321}">
                <p14:modId xmlns:p14="http://schemas.microsoft.com/office/powerpoint/2010/main" val="1572506359"/>
              </p:ext>
            </p:extLst>
          </p:nvPr>
        </p:nvGraphicFramePr>
        <p:xfrm>
          <a:off x="251520" y="1556792"/>
          <a:ext cx="8548076" cy="4020926"/>
        </p:xfrm>
        <a:graphic>
          <a:graphicData uri="http://schemas.openxmlformats.org/drawingml/2006/table">
            <a:tbl>
              <a:tblPr firstRow="1" bandRow="1">
                <a:tableStyleId>{5C22544A-7EE6-4342-B048-85BDC9FD1C3A}</a:tableStyleId>
              </a:tblPr>
              <a:tblGrid>
                <a:gridCol w="3141088">
                  <a:extLst>
                    <a:ext uri="{9D8B030D-6E8A-4147-A177-3AD203B41FA5}">
                      <a16:colId xmlns:a16="http://schemas.microsoft.com/office/drawing/2014/main" val="20000"/>
                    </a:ext>
                  </a:extLst>
                </a:gridCol>
                <a:gridCol w="2557629">
                  <a:extLst>
                    <a:ext uri="{9D8B030D-6E8A-4147-A177-3AD203B41FA5}">
                      <a16:colId xmlns:a16="http://schemas.microsoft.com/office/drawing/2014/main" val="20001"/>
                    </a:ext>
                  </a:extLst>
                </a:gridCol>
                <a:gridCol w="2849359">
                  <a:extLst>
                    <a:ext uri="{9D8B030D-6E8A-4147-A177-3AD203B41FA5}">
                      <a16:colId xmlns:a16="http://schemas.microsoft.com/office/drawing/2014/main" val="20002"/>
                    </a:ext>
                  </a:extLst>
                </a:gridCol>
              </a:tblGrid>
              <a:tr h="574418">
                <a:tc>
                  <a:txBody>
                    <a:bodyPr/>
                    <a:lstStyle/>
                    <a:p>
                      <a:pPr algn="l"/>
                      <a:r>
                        <a:rPr lang="en-US" dirty="0"/>
                        <a:t>Catalyst Switch</a:t>
                      </a:r>
                    </a:p>
                  </a:txBody>
                  <a:tcPr anchor="ctr"/>
                </a:tc>
                <a:tc>
                  <a:txBody>
                    <a:bodyPr/>
                    <a:lstStyle/>
                    <a:p>
                      <a:pPr algn="l"/>
                      <a:r>
                        <a:rPr lang="en-US"/>
                        <a:t>Max VLANs</a:t>
                      </a:r>
                    </a:p>
                  </a:txBody>
                  <a:tcPr anchor="ctr"/>
                </a:tc>
                <a:tc>
                  <a:txBody>
                    <a:bodyPr/>
                    <a:lstStyle/>
                    <a:p>
                      <a:pPr algn="l"/>
                      <a:r>
                        <a:rPr lang="en-US"/>
                        <a:t>VLAN ID Range</a:t>
                      </a:r>
                    </a:p>
                  </a:txBody>
                  <a:tcPr anchor="ctr"/>
                </a:tc>
                <a:extLst>
                  <a:ext uri="{0D108BD9-81ED-4DB2-BD59-A6C34878D82A}">
                    <a16:rowId xmlns:a16="http://schemas.microsoft.com/office/drawing/2014/main" val="10000"/>
                  </a:ext>
                </a:extLst>
              </a:tr>
              <a:tr h="574418">
                <a:tc>
                  <a:txBody>
                    <a:bodyPr/>
                    <a:lstStyle/>
                    <a:p>
                      <a:pPr algn="l"/>
                      <a:r>
                        <a:rPr lang="en-US"/>
                        <a:t>2940</a:t>
                      </a:r>
                    </a:p>
                  </a:txBody>
                  <a:tcPr anchor="ctr"/>
                </a:tc>
                <a:tc>
                  <a:txBody>
                    <a:bodyPr/>
                    <a:lstStyle/>
                    <a:p>
                      <a:pPr algn="l"/>
                      <a:r>
                        <a:rPr lang="en-US"/>
                        <a:t>4</a:t>
                      </a:r>
                    </a:p>
                  </a:txBody>
                  <a:tcPr anchor="ctr"/>
                </a:tc>
                <a:tc>
                  <a:txBody>
                    <a:bodyPr/>
                    <a:lstStyle/>
                    <a:p>
                      <a:pPr algn="l"/>
                      <a:r>
                        <a:rPr lang="en-US"/>
                        <a:t>1 - 1005</a:t>
                      </a:r>
                    </a:p>
                  </a:txBody>
                  <a:tcPr anchor="ctr"/>
                </a:tc>
                <a:extLst>
                  <a:ext uri="{0D108BD9-81ED-4DB2-BD59-A6C34878D82A}">
                    <a16:rowId xmlns:a16="http://schemas.microsoft.com/office/drawing/2014/main" val="10001"/>
                  </a:ext>
                </a:extLst>
              </a:tr>
              <a:tr h="574418">
                <a:tc>
                  <a:txBody>
                    <a:bodyPr/>
                    <a:lstStyle/>
                    <a:p>
                      <a:pPr algn="l"/>
                      <a:r>
                        <a:rPr lang="en-US"/>
                        <a:t>2950/2955</a:t>
                      </a:r>
                    </a:p>
                  </a:txBody>
                  <a:tcPr anchor="ctr"/>
                </a:tc>
                <a:tc>
                  <a:txBody>
                    <a:bodyPr/>
                    <a:lstStyle/>
                    <a:p>
                      <a:pPr algn="l"/>
                      <a:r>
                        <a:rPr lang="en-US"/>
                        <a:t>250</a:t>
                      </a:r>
                    </a:p>
                  </a:txBody>
                  <a:tcPr anchor="ctr"/>
                </a:tc>
                <a:tc>
                  <a:txBody>
                    <a:bodyPr/>
                    <a:lstStyle/>
                    <a:p>
                      <a:pPr algn="l"/>
                      <a:r>
                        <a:rPr lang="en-US"/>
                        <a:t>1 - 4094</a:t>
                      </a:r>
                    </a:p>
                  </a:txBody>
                  <a:tcPr anchor="ctr"/>
                </a:tc>
                <a:extLst>
                  <a:ext uri="{0D108BD9-81ED-4DB2-BD59-A6C34878D82A}">
                    <a16:rowId xmlns:a16="http://schemas.microsoft.com/office/drawing/2014/main" val="10002"/>
                  </a:ext>
                </a:extLst>
              </a:tr>
              <a:tr h="574418">
                <a:tc>
                  <a:txBody>
                    <a:bodyPr/>
                    <a:lstStyle/>
                    <a:p>
                      <a:pPr algn="l"/>
                      <a:r>
                        <a:rPr lang="en-US"/>
                        <a:t>2960</a:t>
                      </a:r>
                    </a:p>
                  </a:txBody>
                  <a:tcPr anchor="ctr"/>
                </a:tc>
                <a:tc>
                  <a:txBody>
                    <a:bodyPr/>
                    <a:lstStyle/>
                    <a:p>
                      <a:pPr algn="l"/>
                      <a:r>
                        <a:rPr lang="en-US"/>
                        <a:t>255</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1 - 4094</a:t>
                      </a:r>
                    </a:p>
                  </a:txBody>
                  <a:tcPr anchor="ctr"/>
                </a:tc>
                <a:extLst>
                  <a:ext uri="{0D108BD9-81ED-4DB2-BD59-A6C34878D82A}">
                    <a16:rowId xmlns:a16="http://schemas.microsoft.com/office/drawing/2014/main" val="10003"/>
                  </a:ext>
                </a:extLst>
              </a:tr>
              <a:tr h="574418">
                <a:tc>
                  <a:txBody>
                    <a:bodyPr/>
                    <a:lstStyle/>
                    <a:p>
                      <a:pPr algn="l"/>
                      <a:r>
                        <a:rPr lang="en-US"/>
                        <a:t>2970/3550/3560/3750</a:t>
                      </a:r>
                    </a:p>
                  </a:txBody>
                  <a:tcPr anchor="ctr"/>
                </a:tc>
                <a:tc>
                  <a:txBody>
                    <a:bodyPr/>
                    <a:lstStyle/>
                    <a:p>
                      <a:pPr algn="l"/>
                      <a:r>
                        <a:rPr lang="en-US"/>
                        <a:t>1055</a:t>
                      </a:r>
                    </a:p>
                  </a:txBody>
                  <a:tcPr anchor="ctr"/>
                </a:tc>
                <a:tc>
                  <a:txBody>
                    <a:bodyPr/>
                    <a:lstStyle/>
                    <a:p>
                      <a:pPr algn="l"/>
                      <a:r>
                        <a:rPr lang="en-US"/>
                        <a:t>1 - 4094</a:t>
                      </a:r>
                    </a:p>
                  </a:txBody>
                  <a:tcPr anchor="ctr"/>
                </a:tc>
                <a:extLst>
                  <a:ext uri="{0D108BD9-81ED-4DB2-BD59-A6C34878D82A}">
                    <a16:rowId xmlns:a16="http://schemas.microsoft.com/office/drawing/2014/main" val="10004"/>
                  </a:ext>
                </a:extLst>
              </a:tr>
              <a:tr h="574418">
                <a:tc>
                  <a:txBody>
                    <a:bodyPr/>
                    <a:lstStyle/>
                    <a:p>
                      <a:pPr algn="l"/>
                      <a:r>
                        <a:rPr lang="en-US"/>
                        <a:t>2848G/2980G/4000/4500</a:t>
                      </a:r>
                    </a:p>
                  </a:txBody>
                  <a:tcPr anchor="ctr"/>
                </a:tc>
                <a:tc>
                  <a:txBody>
                    <a:bodyPr/>
                    <a:lstStyle/>
                    <a:p>
                      <a:pPr algn="l"/>
                      <a:r>
                        <a:rPr lang="en-US"/>
                        <a:t>4094</a:t>
                      </a:r>
                    </a:p>
                  </a:txBody>
                  <a:tcPr anchor="ctr"/>
                </a:tc>
                <a:tc>
                  <a:txBody>
                    <a:bodyPr/>
                    <a:lstStyle/>
                    <a:p>
                      <a:pPr algn="l"/>
                      <a:r>
                        <a:rPr lang="en-US"/>
                        <a:t>1 - 4094</a:t>
                      </a:r>
                    </a:p>
                  </a:txBody>
                  <a:tcPr anchor="ctr"/>
                </a:tc>
                <a:extLst>
                  <a:ext uri="{0D108BD9-81ED-4DB2-BD59-A6C34878D82A}">
                    <a16:rowId xmlns:a16="http://schemas.microsoft.com/office/drawing/2014/main" val="10005"/>
                  </a:ext>
                </a:extLst>
              </a:tr>
              <a:tr h="574418">
                <a:tc>
                  <a:txBody>
                    <a:bodyPr/>
                    <a:lstStyle/>
                    <a:p>
                      <a:pPr algn="l"/>
                      <a:r>
                        <a:rPr lang="en-US"/>
                        <a:t>6500</a:t>
                      </a:r>
                    </a:p>
                  </a:txBody>
                  <a:tcPr anchor="ctr"/>
                </a:tc>
                <a:tc>
                  <a:txBody>
                    <a:bodyPr/>
                    <a:lstStyle/>
                    <a:p>
                      <a:pPr algn="l"/>
                      <a:r>
                        <a:rPr lang="en-US" dirty="0"/>
                        <a:t>4094</a:t>
                      </a:r>
                    </a:p>
                  </a:txBody>
                  <a:tcPr anchor="ctr"/>
                </a:tc>
                <a:tc>
                  <a:txBody>
                    <a:bodyPr/>
                    <a:lstStyle/>
                    <a:p>
                      <a:pPr algn="l"/>
                      <a:r>
                        <a:rPr lang="en-US" dirty="0"/>
                        <a:t>1 - 4094</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805384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692696"/>
            <a:ext cx="8521700" cy="549020"/>
          </a:xfrm>
        </p:spPr>
        <p:txBody>
          <a:bodyPr/>
          <a:lstStyle/>
          <a:p>
            <a:pPr eaLnBrk="1" hangingPunct="1"/>
            <a:r>
              <a:rPr lang="en-US" dirty="0">
                <a:solidFill>
                  <a:schemeClr val="accent5">
                    <a:lumMod val="75000"/>
                  </a:schemeClr>
                </a:solidFill>
              </a:rPr>
              <a:t>VLAN Ranges on Catalyst Switches</a:t>
            </a:r>
          </a:p>
        </p:txBody>
      </p:sp>
      <p:graphicFrame>
        <p:nvGraphicFramePr>
          <p:cNvPr id="6" name="Table 5"/>
          <p:cNvGraphicFramePr>
            <a:graphicFrameLocks noGrp="1"/>
          </p:cNvGraphicFramePr>
          <p:nvPr>
            <p:extLst>
              <p:ext uri="{D42A27DB-BD31-4B8C-83A1-F6EECF244321}">
                <p14:modId xmlns:p14="http://schemas.microsoft.com/office/powerpoint/2010/main" val="17967505"/>
              </p:ext>
            </p:extLst>
          </p:nvPr>
        </p:nvGraphicFramePr>
        <p:xfrm>
          <a:off x="279399" y="1556792"/>
          <a:ext cx="8548077" cy="4982546"/>
        </p:xfrm>
        <a:graphic>
          <a:graphicData uri="http://schemas.openxmlformats.org/drawingml/2006/table">
            <a:tbl>
              <a:tblPr firstRow="1" bandRow="1">
                <a:tableStyleId>{5C22544A-7EE6-4342-B048-85BDC9FD1C3A}</a:tableStyleId>
              </a:tblPr>
              <a:tblGrid>
                <a:gridCol w="1486207">
                  <a:extLst>
                    <a:ext uri="{9D8B030D-6E8A-4147-A177-3AD203B41FA5}">
                      <a16:colId xmlns:a16="http://schemas.microsoft.com/office/drawing/2014/main" val="20000"/>
                    </a:ext>
                  </a:extLst>
                </a:gridCol>
                <a:gridCol w="1368074">
                  <a:extLst>
                    <a:ext uri="{9D8B030D-6E8A-4147-A177-3AD203B41FA5}">
                      <a16:colId xmlns:a16="http://schemas.microsoft.com/office/drawing/2014/main" val="20001"/>
                    </a:ext>
                  </a:extLst>
                </a:gridCol>
                <a:gridCol w="3556777">
                  <a:extLst>
                    <a:ext uri="{9D8B030D-6E8A-4147-A177-3AD203B41FA5}">
                      <a16:colId xmlns:a16="http://schemas.microsoft.com/office/drawing/2014/main" val="20002"/>
                    </a:ext>
                  </a:extLst>
                </a:gridCol>
                <a:gridCol w="2137019">
                  <a:extLst>
                    <a:ext uri="{9D8B030D-6E8A-4147-A177-3AD203B41FA5}">
                      <a16:colId xmlns:a16="http://schemas.microsoft.com/office/drawing/2014/main" val="20003"/>
                    </a:ext>
                  </a:extLst>
                </a:gridCol>
              </a:tblGrid>
              <a:tr h="126402">
                <a:tc>
                  <a:txBody>
                    <a:bodyPr/>
                    <a:lstStyle/>
                    <a:p>
                      <a:pPr>
                        <a:lnSpc>
                          <a:spcPct val="100000"/>
                        </a:lnSpc>
                        <a:spcAft>
                          <a:spcPts val="0"/>
                        </a:spcAft>
                      </a:pPr>
                      <a:r>
                        <a:rPr lang="en-US" sz="1600"/>
                        <a:t>VLAN Range</a:t>
                      </a:r>
                    </a:p>
                  </a:txBody>
                  <a:tcPr/>
                </a:tc>
                <a:tc>
                  <a:txBody>
                    <a:bodyPr/>
                    <a:lstStyle/>
                    <a:p>
                      <a:pPr>
                        <a:lnSpc>
                          <a:spcPct val="100000"/>
                        </a:lnSpc>
                        <a:spcAft>
                          <a:spcPts val="0"/>
                        </a:spcAft>
                      </a:pPr>
                      <a:r>
                        <a:rPr lang="en-US" sz="1600"/>
                        <a:t>Range</a:t>
                      </a:r>
                    </a:p>
                  </a:txBody>
                  <a:tcPr/>
                </a:tc>
                <a:tc>
                  <a:txBody>
                    <a:bodyPr/>
                    <a:lstStyle/>
                    <a:p>
                      <a:pPr>
                        <a:lnSpc>
                          <a:spcPct val="100000"/>
                        </a:lnSpc>
                        <a:spcAft>
                          <a:spcPts val="0"/>
                        </a:spcAft>
                      </a:pPr>
                      <a:r>
                        <a:rPr lang="en-US" sz="1600"/>
                        <a:t>Usage</a:t>
                      </a:r>
                    </a:p>
                  </a:txBody>
                  <a:tcPr/>
                </a:tc>
                <a:tc>
                  <a:txBody>
                    <a:bodyPr/>
                    <a:lstStyle/>
                    <a:p>
                      <a:pPr>
                        <a:lnSpc>
                          <a:spcPct val="100000"/>
                        </a:lnSpc>
                        <a:spcAft>
                          <a:spcPts val="0"/>
                        </a:spcAft>
                      </a:pPr>
                      <a:r>
                        <a:rPr lang="en-US" sz="1600"/>
                        <a:t>Popagated via VTP?</a:t>
                      </a:r>
                    </a:p>
                  </a:txBody>
                  <a:tcPr/>
                </a:tc>
                <a:extLst>
                  <a:ext uri="{0D108BD9-81ED-4DB2-BD59-A6C34878D82A}">
                    <a16:rowId xmlns:a16="http://schemas.microsoft.com/office/drawing/2014/main" val="10000"/>
                  </a:ext>
                </a:extLst>
              </a:tr>
              <a:tr h="639841">
                <a:tc>
                  <a:txBody>
                    <a:bodyPr/>
                    <a:lstStyle/>
                    <a:p>
                      <a:pPr>
                        <a:lnSpc>
                          <a:spcPct val="100000"/>
                        </a:lnSpc>
                        <a:spcAft>
                          <a:spcPts val="0"/>
                        </a:spcAft>
                      </a:pPr>
                      <a:r>
                        <a:rPr lang="en-US" sz="1600"/>
                        <a:t>0, 4095</a:t>
                      </a:r>
                    </a:p>
                  </a:txBody>
                  <a:tcPr/>
                </a:tc>
                <a:tc>
                  <a:txBody>
                    <a:bodyPr/>
                    <a:lstStyle/>
                    <a:p>
                      <a:pPr>
                        <a:lnSpc>
                          <a:spcPct val="100000"/>
                        </a:lnSpc>
                        <a:spcAft>
                          <a:spcPts val="0"/>
                        </a:spcAft>
                      </a:pPr>
                      <a:r>
                        <a:rPr lang="en-US" sz="1600"/>
                        <a:t>Reserved</a:t>
                      </a:r>
                    </a:p>
                  </a:txBody>
                  <a:tcPr/>
                </a:tc>
                <a:tc>
                  <a:txBody>
                    <a:bodyPr/>
                    <a:lstStyle/>
                    <a:p>
                      <a:pPr>
                        <a:lnSpc>
                          <a:spcPct val="100000"/>
                        </a:lnSpc>
                        <a:spcAft>
                          <a:spcPts val="0"/>
                        </a:spcAft>
                      </a:pPr>
                      <a:r>
                        <a:rPr lang="en-US" sz="1600"/>
                        <a:t>For system use only. You cannot see or use these.</a:t>
                      </a:r>
                    </a:p>
                  </a:txBody>
                  <a:tcPr/>
                </a:tc>
                <a:tc>
                  <a:txBody>
                    <a:bodyPr/>
                    <a:lstStyle/>
                    <a:p>
                      <a:pPr>
                        <a:lnSpc>
                          <a:spcPct val="100000"/>
                        </a:lnSpc>
                        <a:spcAft>
                          <a:spcPts val="0"/>
                        </a:spcAft>
                      </a:pPr>
                      <a:r>
                        <a:rPr lang="en-US" sz="1600"/>
                        <a:t>n/a</a:t>
                      </a:r>
                    </a:p>
                  </a:txBody>
                  <a:tcPr/>
                </a:tc>
                <a:extLst>
                  <a:ext uri="{0D108BD9-81ED-4DB2-BD59-A6C34878D82A}">
                    <a16:rowId xmlns:a16="http://schemas.microsoft.com/office/drawing/2014/main" val="10001"/>
                  </a:ext>
                </a:extLst>
              </a:tr>
              <a:tr h="639841">
                <a:tc>
                  <a:txBody>
                    <a:bodyPr/>
                    <a:lstStyle/>
                    <a:p>
                      <a:pPr>
                        <a:lnSpc>
                          <a:spcPct val="100000"/>
                        </a:lnSpc>
                        <a:spcAft>
                          <a:spcPts val="0"/>
                        </a:spcAft>
                      </a:pPr>
                      <a:r>
                        <a:rPr lang="en-US" sz="1600"/>
                        <a:t>1</a:t>
                      </a:r>
                    </a:p>
                  </a:txBody>
                  <a:tcPr/>
                </a:tc>
                <a:tc>
                  <a:txBody>
                    <a:bodyPr/>
                    <a:lstStyle/>
                    <a:p>
                      <a:pPr>
                        <a:lnSpc>
                          <a:spcPct val="100000"/>
                        </a:lnSpc>
                        <a:spcAft>
                          <a:spcPts val="0"/>
                        </a:spcAft>
                      </a:pPr>
                      <a:r>
                        <a:rPr lang="en-US" sz="1600"/>
                        <a:t>Normal</a:t>
                      </a:r>
                    </a:p>
                  </a:txBody>
                  <a:tcPr/>
                </a:tc>
                <a:tc>
                  <a:txBody>
                    <a:bodyPr/>
                    <a:lstStyle/>
                    <a:p>
                      <a:pPr>
                        <a:lnSpc>
                          <a:spcPct val="100000"/>
                        </a:lnSpc>
                        <a:spcAft>
                          <a:spcPts val="0"/>
                        </a:spcAft>
                      </a:pPr>
                      <a:r>
                        <a:rPr lang="en-US" sz="1600"/>
                        <a:t>Cisco default. You can use this VLAN, but you cannot delete it.</a:t>
                      </a:r>
                    </a:p>
                  </a:txBody>
                  <a:tcPr/>
                </a:tc>
                <a:tc>
                  <a:txBody>
                    <a:bodyPr/>
                    <a:lstStyle/>
                    <a:p>
                      <a:pPr>
                        <a:lnSpc>
                          <a:spcPct val="100000"/>
                        </a:lnSpc>
                        <a:spcAft>
                          <a:spcPts val="0"/>
                        </a:spcAft>
                      </a:pPr>
                      <a:r>
                        <a:rPr lang="en-US" sz="1600"/>
                        <a:t>Yes</a:t>
                      </a:r>
                    </a:p>
                  </a:txBody>
                  <a:tcPr/>
                </a:tc>
                <a:extLst>
                  <a:ext uri="{0D108BD9-81ED-4DB2-BD59-A6C34878D82A}">
                    <a16:rowId xmlns:a16="http://schemas.microsoft.com/office/drawing/2014/main" val="10002"/>
                  </a:ext>
                </a:extLst>
              </a:tr>
              <a:tr h="639841">
                <a:tc>
                  <a:txBody>
                    <a:bodyPr/>
                    <a:lstStyle/>
                    <a:p>
                      <a:pPr>
                        <a:lnSpc>
                          <a:spcPct val="100000"/>
                        </a:lnSpc>
                        <a:spcAft>
                          <a:spcPts val="0"/>
                        </a:spcAft>
                      </a:pPr>
                      <a:r>
                        <a:rPr lang="en-US" sz="1600"/>
                        <a:t>2 – 1001</a:t>
                      </a:r>
                    </a:p>
                  </a:txBody>
                  <a:tcPr/>
                </a:tc>
                <a:tc>
                  <a:txBody>
                    <a:bodyPr/>
                    <a:lstStyle/>
                    <a:p>
                      <a:pPr>
                        <a:lnSpc>
                          <a:spcPct val="100000"/>
                        </a:lnSpc>
                        <a:spcAft>
                          <a:spcPts val="0"/>
                        </a:spcAft>
                      </a:pPr>
                      <a:r>
                        <a:rPr lang="en-US" sz="1600"/>
                        <a:t>Normal</a:t>
                      </a:r>
                    </a:p>
                  </a:txBody>
                  <a:tcPr/>
                </a:tc>
                <a:tc>
                  <a:txBody>
                    <a:bodyPr/>
                    <a:lstStyle/>
                    <a:p>
                      <a:pPr>
                        <a:lnSpc>
                          <a:spcPct val="100000"/>
                        </a:lnSpc>
                        <a:spcAft>
                          <a:spcPts val="0"/>
                        </a:spcAft>
                      </a:pPr>
                      <a:r>
                        <a:rPr lang="en-US" sz="1600"/>
                        <a:t>For Ethernet VLANs. You can create, use, and delete these.</a:t>
                      </a:r>
                    </a:p>
                  </a:txBody>
                  <a:tcPr/>
                </a:tc>
                <a:tc>
                  <a:txBody>
                    <a:bodyPr/>
                    <a:lstStyle/>
                    <a:p>
                      <a:pPr>
                        <a:lnSpc>
                          <a:spcPct val="100000"/>
                        </a:lnSpc>
                        <a:spcAft>
                          <a:spcPts val="0"/>
                        </a:spcAft>
                      </a:pPr>
                      <a:r>
                        <a:rPr lang="en-US" sz="1600"/>
                        <a:t>Yes</a:t>
                      </a:r>
                    </a:p>
                  </a:txBody>
                  <a:tcPr/>
                </a:tc>
                <a:extLst>
                  <a:ext uri="{0D108BD9-81ED-4DB2-BD59-A6C34878D82A}">
                    <a16:rowId xmlns:a16="http://schemas.microsoft.com/office/drawing/2014/main" val="10003"/>
                  </a:ext>
                </a:extLst>
              </a:tr>
              <a:tr h="639841">
                <a:tc>
                  <a:txBody>
                    <a:bodyPr/>
                    <a:lstStyle/>
                    <a:p>
                      <a:pPr>
                        <a:lnSpc>
                          <a:spcPct val="100000"/>
                        </a:lnSpc>
                        <a:spcAft>
                          <a:spcPts val="0"/>
                        </a:spcAft>
                      </a:pPr>
                      <a:r>
                        <a:rPr lang="en-US" sz="1600"/>
                        <a:t>1002 – 1005</a:t>
                      </a:r>
                    </a:p>
                  </a:txBody>
                  <a:tcPr/>
                </a:tc>
                <a:tc>
                  <a:txBody>
                    <a:bodyPr/>
                    <a:lstStyle/>
                    <a:p>
                      <a:pPr>
                        <a:lnSpc>
                          <a:spcPct val="100000"/>
                        </a:lnSpc>
                        <a:spcAft>
                          <a:spcPts val="0"/>
                        </a:spcAft>
                      </a:pPr>
                      <a:r>
                        <a:rPr lang="en-US" sz="1600"/>
                        <a:t>Normal</a:t>
                      </a:r>
                    </a:p>
                  </a:txBody>
                  <a:tcPr/>
                </a:tc>
                <a:tc>
                  <a:txBody>
                    <a:bodyPr/>
                    <a:lstStyle/>
                    <a:p>
                      <a:pPr>
                        <a:lnSpc>
                          <a:spcPct val="100000"/>
                        </a:lnSpc>
                        <a:spcAft>
                          <a:spcPts val="0"/>
                        </a:spcAft>
                      </a:pPr>
                      <a:r>
                        <a:rPr lang="en-US" sz="1600"/>
                        <a:t>Cisco defaults for FDDI and Token Ring. You cannot delete these.</a:t>
                      </a:r>
                    </a:p>
                  </a:txBody>
                  <a:tcPr/>
                </a:tc>
                <a:tc>
                  <a:txBody>
                    <a:bodyPr/>
                    <a:lstStyle/>
                    <a:p>
                      <a:pPr>
                        <a:lnSpc>
                          <a:spcPct val="100000"/>
                        </a:lnSpc>
                        <a:spcAft>
                          <a:spcPts val="0"/>
                        </a:spcAft>
                      </a:pPr>
                      <a:r>
                        <a:rPr lang="en-US" sz="1600"/>
                        <a:t>Yes</a:t>
                      </a:r>
                    </a:p>
                  </a:txBody>
                  <a:tcPr/>
                </a:tc>
                <a:extLst>
                  <a:ext uri="{0D108BD9-81ED-4DB2-BD59-A6C34878D82A}">
                    <a16:rowId xmlns:a16="http://schemas.microsoft.com/office/drawing/2014/main" val="10004"/>
                  </a:ext>
                </a:extLst>
              </a:tr>
              <a:tr h="639841">
                <a:tc>
                  <a:txBody>
                    <a:bodyPr/>
                    <a:lstStyle/>
                    <a:p>
                      <a:pPr>
                        <a:lnSpc>
                          <a:spcPct val="100000"/>
                        </a:lnSpc>
                        <a:spcAft>
                          <a:spcPts val="0"/>
                        </a:spcAft>
                      </a:pPr>
                      <a:r>
                        <a:rPr lang="en-US" sz="1600"/>
                        <a:t>1006 – 1024</a:t>
                      </a:r>
                    </a:p>
                  </a:txBody>
                  <a:tcPr/>
                </a:tc>
                <a:tc>
                  <a:txBody>
                    <a:bodyPr/>
                    <a:lstStyle/>
                    <a:p>
                      <a:pPr>
                        <a:lnSpc>
                          <a:spcPct val="100000"/>
                        </a:lnSpc>
                        <a:spcAft>
                          <a:spcPts val="0"/>
                        </a:spcAft>
                      </a:pPr>
                      <a:r>
                        <a:rPr lang="en-US" sz="1600"/>
                        <a:t>Reserved</a:t>
                      </a:r>
                    </a:p>
                  </a:txBody>
                  <a:tcPr/>
                </a:tc>
                <a:tc>
                  <a:txBody>
                    <a:bodyPr/>
                    <a:lstStyle/>
                    <a:p>
                      <a:pPr>
                        <a:lnSpc>
                          <a:spcPct val="100000"/>
                        </a:lnSpc>
                        <a:spcAft>
                          <a:spcPts val="0"/>
                        </a:spcAft>
                      </a:pPr>
                      <a:r>
                        <a:rPr lang="en-US" sz="1600"/>
                        <a:t>For system use only. You cannot see or use these.</a:t>
                      </a:r>
                    </a:p>
                  </a:txBody>
                  <a:tcPr/>
                </a:tc>
                <a:tc>
                  <a:txBody>
                    <a:bodyPr/>
                    <a:lstStyle/>
                    <a:p>
                      <a:pPr>
                        <a:lnSpc>
                          <a:spcPct val="100000"/>
                        </a:lnSpc>
                        <a:spcAft>
                          <a:spcPts val="0"/>
                        </a:spcAft>
                      </a:pPr>
                      <a:r>
                        <a:rPr lang="en-US" sz="1600"/>
                        <a:t>n/a</a:t>
                      </a:r>
                    </a:p>
                  </a:txBody>
                  <a:tcPr/>
                </a:tc>
                <a:extLst>
                  <a:ext uri="{0D108BD9-81ED-4DB2-BD59-A6C34878D82A}">
                    <a16:rowId xmlns:a16="http://schemas.microsoft.com/office/drawing/2014/main" val="10005"/>
                  </a:ext>
                </a:extLst>
              </a:tr>
              <a:tr h="1448061">
                <a:tc>
                  <a:txBody>
                    <a:bodyPr/>
                    <a:lstStyle/>
                    <a:p>
                      <a:pPr>
                        <a:lnSpc>
                          <a:spcPct val="100000"/>
                        </a:lnSpc>
                        <a:spcAft>
                          <a:spcPts val="0"/>
                        </a:spcAft>
                      </a:pPr>
                      <a:r>
                        <a:rPr lang="en-US" sz="1600"/>
                        <a:t>1025 - 4094</a:t>
                      </a:r>
                    </a:p>
                  </a:txBody>
                  <a:tcPr/>
                </a:tc>
                <a:tc>
                  <a:txBody>
                    <a:bodyPr/>
                    <a:lstStyle/>
                    <a:p>
                      <a:pPr>
                        <a:lnSpc>
                          <a:spcPct val="100000"/>
                        </a:lnSpc>
                        <a:spcAft>
                          <a:spcPts val="0"/>
                        </a:spcAft>
                      </a:pPr>
                      <a:r>
                        <a:rPr lang="en-US" sz="1600"/>
                        <a:t>Reserved</a:t>
                      </a:r>
                    </a:p>
                  </a:txBody>
                  <a:tcPr/>
                </a:tc>
                <a:tc>
                  <a:txBody>
                    <a:bodyPr/>
                    <a:lstStyle/>
                    <a:p>
                      <a:pPr>
                        <a:lnSpc>
                          <a:spcPct val="100000"/>
                        </a:lnSpc>
                        <a:spcAft>
                          <a:spcPts val="0"/>
                        </a:spcAft>
                      </a:pPr>
                      <a:r>
                        <a:rPr lang="en-US" sz="1600"/>
                        <a:t>For Ethernet VLANs only.</a:t>
                      </a:r>
                    </a:p>
                  </a:txBody>
                  <a:tcPr/>
                </a:tc>
                <a:tc>
                  <a:txBody>
                    <a:bodyPr/>
                    <a:lstStyle/>
                    <a:p>
                      <a:pPr>
                        <a:lnSpc>
                          <a:spcPct val="100000"/>
                        </a:lnSpc>
                        <a:spcAft>
                          <a:spcPts val="0"/>
                        </a:spcAft>
                      </a:pPr>
                      <a:r>
                        <a:rPr lang="en-US" sz="1600" dirty="0"/>
                        <a:t>VTP v 3 only. Not supported in VTP v1 or v2. Requires VTP transparent</a:t>
                      </a:r>
                      <a:r>
                        <a:rPr lang="en-US" sz="1600" baseline="0" dirty="0"/>
                        <a:t> mode for configuration.</a:t>
                      </a:r>
                      <a:endParaRPr lang="en-US" sz="16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1275783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921" y="548680"/>
            <a:ext cx="8521700" cy="549020"/>
          </a:xfrm>
        </p:spPr>
        <p:txBody>
          <a:bodyPr/>
          <a:lstStyle/>
          <a:p>
            <a:r>
              <a:rPr lang="en-AU" dirty="0">
                <a:solidFill>
                  <a:schemeClr val="accent5">
                    <a:lumMod val="75000"/>
                  </a:schemeClr>
                </a:solidFill>
              </a:rPr>
              <a:t>VLAN Types</a:t>
            </a:r>
          </a:p>
        </p:txBody>
      </p:sp>
      <p:sp>
        <p:nvSpPr>
          <p:cNvPr id="6" name="Rectangle 5"/>
          <p:cNvSpPr/>
          <p:nvPr/>
        </p:nvSpPr>
        <p:spPr>
          <a:xfrm>
            <a:off x="107505" y="1097700"/>
            <a:ext cx="8893812" cy="4862870"/>
          </a:xfrm>
          <a:prstGeom prst="rect">
            <a:avLst/>
          </a:prstGeom>
        </p:spPr>
        <p:txBody>
          <a:bodyPr wrap="square">
            <a:spAutoFit/>
          </a:bodyPr>
          <a:lstStyle/>
          <a:p>
            <a:pPr marL="228600" indent="-228600" algn="l">
              <a:lnSpc>
                <a:spcPct val="100000"/>
              </a:lnSpc>
              <a:spcBef>
                <a:spcPts val="0"/>
              </a:spcBef>
              <a:spcAft>
                <a:spcPts val="1200"/>
              </a:spcAft>
              <a:buFont typeface="Arial" pitchFamily="34" charset="0"/>
              <a:buChar char="•"/>
            </a:pPr>
            <a:r>
              <a:rPr lang="en-US" sz="1800" dirty="0">
                <a:solidFill>
                  <a:schemeClr val="tx2"/>
                </a:solidFill>
                <a:latin typeface="+mn-lt"/>
              </a:rPr>
              <a:t>A </a:t>
            </a:r>
            <a:r>
              <a:rPr lang="en-US" sz="1800" b="1" dirty="0">
                <a:solidFill>
                  <a:schemeClr val="accent5">
                    <a:lumMod val="50000"/>
                  </a:schemeClr>
                </a:solidFill>
                <a:latin typeface="+mn-lt"/>
              </a:rPr>
              <a:t>data VLAN </a:t>
            </a:r>
            <a:r>
              <a:rPr lang="en-US" sz="1800" dirty="0">
                <a:solidFill>
                  <a:schemeClr val="tx2"/>
                </a:solidFill>
                <a:latin typeface="+mn-lt"/>
              </a:rPr>
              <a:t>is a VLAN that is configured to carry only user-generated traffic. </a:t>
            </a:r>
          </a:p>
          <a:p>
            <a:pPr marL="228600" indent="-228600" algn="l">
              <a:lnSpc>
                <a:spcPct val="100000"/>
              </a:lnSpc>
              <a:spcBef>
                <a:spcPts val="0"/>
              </a:spcBef>
              <a:spcAft>
                <a:spcPts val="1200"/>
              </a:spcAft>
              <a:buFont typeface="Arial" pitchFamily="34" charset="0"/>
              <a:buChar char="•"/>
            </a:pPr>
            <a:r>
              <a:rPr lang="en-US" sz="1800" dirty="0">
                <a:solidFill>
                  <a:schemeClr val="tx2"/>
                </a:solidFill>
                <a:latin typeface="+mn-lt"/>
              </a:rPr>
              <a:t>The </a:t>
            </a:r>
            <a:r>
              <a:rPr lang="en-US" sz="1800" b="1" dirty="0">
                <a:solidFill>
                  <a:schemeClr val="accent5">
                    <a:lumMod val="50000"/>
                  </a:schemeClr>
                </a:solidFill>
                <a:latin typeface="+mn-lt"/>
              </a:rPr>
              <a:t>default VLAN </a:t>
            </a:r>
            <a:r>
              <a:rPr lang="en-US" sz="1800" dirty="0">
                <a:solidFill>
                  <a:schemeClr val="tx2"/>
                </a:solidFill>
                <a:latin typeface="+mn-lt"/>
              </a:rPr>
              <a:t>is the VLAN that all the ports on a switch are members of when a switch is reset to factory defaults. The default VLAN for Cisco switches is VLAN 1. VLAN 1 has all the features of any VLAN, except that you cannot rename it and you cannot delete it. Layer 2 control traffic, such as CDP and Spanning Tree Protocol traffic, will always be associated with VLAN 1—this cannot be changed. It is a security best practice to restrict VLAN 1 to serve as a conduit only for Layer 2 control traffic, supporting no other traffic.</a:t>
            </a:r>
          </a:p>
          <a:p>
            <a:pPr marL="228600" indent="-228600" algn="l">
              <a:lnSpc>
                <a:spcPct val="100000"/>
              </a:lnSpc>
              <a:spcBef>
                <a:spcPts val="0"/>
              </a:spcBef>
              <a:spcAft>
                <a:spcPts val="1200"/>
              </a:spcAft>
              <a:buFont typeface="Arial" pitchFamily="34" charset="0"/>
              <a:buChar char="•"/>
            </a:pPr>
            <a:r>
              <a:rPr lang="en-US" sz="1800" dirty="0">
                <a:solidFill>
                  <a:schemeClr val="tx2"/>
                </a:solidFill>
                <a:latin typeface="+mn-lt"/>
              </a:rPr>
              <a:t>A </a:t>
            </a:r>
            <a:r>
              <a:rPr lang="en-US" sz="1800" b="1" dirty="0">
                <a:solidFill>
                  <a:schemeClr val="accent5">
                    <a:lumMod val="50000"/>
                  </a:schemeClr>
                </a:solidFill>
                <a:latin typeface="+mn-lt"/>
              </a:rPr>
              <a:t>native VLAN </a:t>
            </a:r>
            <a:r>
              <a:rPr lang="en-US" sz="1800" dirty="0">
                <a:solidFill>
                  <a:schemeClr val="tx2"/>
                </a:solidFill>
                <a:latin typeface="+mn-lt"/>
              </a:rPr>
              <a:t>is assigned to an 802.1Q trunk port. An IEEE 802.1Q trunk port supports traffic coming from many VLANs (tagged traffic) as well as traffic that does not come from a VLAN (untagged traffic). </a:t>
            </a:r>
          </a:p>
          <a:p>
            <a:pPr marL="228600" indent="-228600" algn="l">
              <a:lnSpc>
                <a:spcPct val="100000"/>
              </a:lnSpc>
              <a:spcBef>
                <a:spcPts val="0"/>
              </a:spcBef>
              <a:spcAft>
                <a:spcPts val="1200"/>
              </a:spcAft>
              <a:buFont typeface="Arial" pitchFamily="34" charset="0"/>
              <a:buChar char="•"/>
            </a:pPr>
            <a:r>
              <a:rPr lang="en-US" sz="1800" dirty="0">
                <a:solidFill>
                  <a:schemeClr val="tx2"/>
                </a:solidFill>
                <a:latin typeface="+mn-lt"/>
              </a:rPr>
              <a:t>A </a:t>
            </a:r>
            <a:r>
              <a:rPr lang="en-US" sz="1800" b="1" dirty="0">
                <a:solidFill>
                  <a:schemeClr val="accent5">
                    <a:lumMod val="50000"/>
                  </a:schemeClr>
                </a:solidFill>
                <a:latin typeface="+mn-lt"/>
              </a:rPr>
              <a:t>management VLAN </a:t>
            </a:r>
            <a:r>
              <a:rPr lang="en-US" sz="1800" dirty="0">
                <a:solidFill>
                  <a:schemeClr val="tx2"/>
                </a:solidFill>
                <a:latin typeface="+mn-lt"/>
              </a:rPr>
              <a:t>is a VLAN defined by the switch administrator as a means to accessing the management capabilities of a switch. </a:t>
            </a:r>
          </a:p>
          <a:p>
            <a:pPr marL="228600" indent="-228600" algn="l">
              <a:lnSpc>
                <a:spcPct val="100000"/>
              </a:lnSpc>
              <a:spcBef>
                <a:spcPts val="0"/>
              </a:spcBef>
              <a:spcAft>
                <a:spcPts val="1200"/>
              </a:spcAft>
              <a:buFont typeface="Arial" pitchFamily="34" charset="0"/>
              <a:buChar char="•"/>
            </a:pPr>
            <a:r>
              <a:rPr lang="en-US" sz="1800" dirty="0">
                <a:solidFill>
                  <a:schemeClr val="tx2"/>
                </a:solidFill>
                <a:latin typeface="+mn-lt"/>
              </a:rPr>
              <a:t>A </a:t>
            </a:r>
            <a:r>
              <a:rPr lang="en-US" sz="1800" b="1" dirty="0">
                <a:solidFill>
                  <a:schemeClr val="accent5">
                    <a:lumMod val="50000"/>
                  </a:schemeClr>
                </a:solidFill>
                <a:latin typeface="+mn-lt"/>
              </a:rPr>
              <a:t>voice VLAN  </a:t>
            </a:r>
            <a:r>
              <a:rPr lang="en-US" sz="1800" dirty="0">
                <a:solidFill>
                  <a:schemeClr val="tx2"/>
                </a:solidFill>
                <a:latin typeface="+mn-lt"/>
              </a:rPr>
              <a:t>is a dedicated VLAN for Voice over IP traffic and associated signaling traffic. </a:t>
            </a:r>
          </a:p>
        </p:txBody>
      </p:sp>
    </p:spTree>
    <p:extLst>
      <p:ext uri="{BB962C8B-B14F-4D97-AF65-F5344CB8AC3E}">
        <p14:creationId xmlns:p14="http://schemas.microsoft.com/office/powerpoint/2010/main" val="3959091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dirty="0">
                <a:solidFill>
                  <a:schemeClr val="accent5">
                    <a:lumMod val="75000"/>
                  </a:schemeClr>
                </a:solidFill>
              </a:rPr>
              <a:t>Configuration: Create a VLAN</a:t>
            </a:r>
          </a:p>
        </p:txBody>
      </p:sp>
      <p:sp>
        <p:nvSpPr>
          <p:cNvPr id="11267" name="Content Placeholder 3"/>
          <p:cNvSpPr>
            <a:spLocks noGrp="1"/>
          </p:cNvSpPr>
          <p:nvPr>
            <p:ph idx="1"/>
          </p:nvPr>
        </p:nvSpPr>
        <p:spPr/>
        <p:txBody>
          <a:bodyPr/>
          <a:lstStyle/>
          <a:p>
            <a:r>
              <a:rPr lang="en-US" sz="2000" dirty="0"/>
              <a:t>To create a new VLAN in global configuration mode.</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 </a:t>
            </a:r>
            <a:r>
              <a:rPr lang="en-US" sz="2000" b="1" dirty="0" err="1">
                <a:latin typeface="Courier New" pitchFamily="49" charset="0"/>
                <a:cs typeface="Courier New" pitchFamily="49" charset="0"/>
              </a:rPr>
              <a:t>vlan</a:t>
            </a:r>
            <a:r>
              <a:rPr lang="en-US" sz="2000" dirty="0">
                <a:latin typeface="Courier New" pitchFamily="49" charset="0"/>
                <a:cs typeface="Courier New" pitchFamily="49" charset="0"/>
              </a:rPr>
              <a:t> </a:t>
            </a:r>
            <a:r>
              <a:rPr lang="en-US" sz="2000" i="1" dirty="0" err="1">
                <a:latin typeface="Courier New" pitchFamily="49" charset="0"/>
                <a:cs typeface="Courier New" pitchFamily="49" charset="0"/>
              </a:rPr>
              <a:t>vlan</a:t>
            </a:r>
            <a:r>
              <a:rPr lang="en-US" sz="2000" i="1" dirty="0">
                <a:latin typeface="Courier New" pitchFamily="49" charset="0"/>
                <a:cs typeface="Courier New" pitchFamily="49" charset="0"/>
              </a:rPr>
              <a:t>-id </a:t>
            </a:r>
          </a:p>
          <a:p>
            <a:r>
              <a:rPr lang="en-US" sz="2000" i="1" dirty="0" err="1">
                <a:latin typeface="Courier New" pitchFamily="49" charset="0"/>
                <a:cs typeface="Courier New" pitchFamily="49" charset="0"/>
              </a:rPr>
              <a:t>vlan</a:t>
            </a:r>
            <a:r>
              <a:rPr lang="en-US" sz="2000" i="1" dirty="0">
                <a:latin typeface="Courier New" pitchFamily="49" charset="0"/>
                <a:cs typeface="Courier New" pitchFamily="49" charset="0"/>
              </a:rPr>
              <a:t>-id </a:t>
            </a:r>
            <a:r>
              <a:rPr lang="en-US" sz="2000" dirty="0"/>
              <a:t>is 2-1001 or 1025-4094</a:t>
            </a:r>
          </a:p>
        </p:txBody>
      </p:sp>
    </p:spTree>
    <p:extLst>
      <p:ext uri="{BB962C8B-B14F-4D97-AF65-F5344CB8AC3E}">
        <p14:creationId xmlns:p14="http://schemas.microsoft.com/office/powerpoint/2010/main" val="31067491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3"/>
          <p:cNvSpPr>
            <a:spLocks noGrp="1" noChangeArrowheads="1"/>
          </p:cNvSpPr>
          <p:nvPr>
            <p:ph type="title"/>
          </p:nvPr>
        </p:nvSpPr>
        <p:spPr>
          <a:xfrm>
            <a:off x="655638" y="1"/>
            <a:ext cx="8145462" cy="1268759"/>
          </a:xfrm>
        </p:spPr>
        <p:txBody>
          <a:bodyPr rIns="88048"/>
          <a:lstStyle/>
          <a:p>
            <a:pPr marL="42863" eaLnBrk="1" hangingPunct="1"/>
            <a:r>
              <a:rPr lang="en-US" altLang="el-GR" dirty="0">
                <a:solidFill>
                  <a:schemeClr val="accent5">
                    <a:lumMod val="75000"/>
                  </a:schemeClr>
                </a:solidFill>
                <a:latin typeface="+mn-lt"/>
                <a:ea typeface="Calibri" panose="020F0502020204030204" pitchFamily="34" charset="0"/>
              </a:rPr>
              <a:t>Chapter 3 Objectives</a:t>
            </a:r>
          </a:p>
        </p:txBody>
      </p:sp>
      <p:sp>
        <p:nvSpPr>
          <p:cNvPr id="2" name="Content Placeholder 1"/>
          <p:cNvSpPr>
            <a:spLocks noGrp="1"/>
          </p:cNvSpPr>
          <p:nvPr>
            <p:ph idx="1"/>
          </p:nvPr>
        </p:nvSpPr>
        <p:spPr>
          <a:xfrm>
            <a:off x="655638" y="1268760"/>
            <a:ext cx="7940675" cy="5589241"/>
          </a:xfrm>
        </p:spPr>
        <p:txBody>
          <a:bodyPr/>
          <a:lstStyle/>
          <a:p>
            <a:r>
              <a:rPr lang="en-US" sz="2000" dirty="0"/>
              <a:t>Implementing VLANs and trunks in a campus switched architecture</a:t>
            </a:r>
          </a:p>
          <a:p>
            <a:r>
              <a:rPr lang="en-US" sz="2000" dirty="0"/>
              <a:t>Understanding the concept of VTP and its limitation and configurations</a:t>
            </a:r>
          </a:p>
          <a:p>
            <a:r>
              <a:rPr lang="en-US" sz="2000" dirty="0"/>
              <a:t>Implementing and configuring </a:t>
            </a:r>
            <a:r>
              <a:rPr lang="en-US" sz="2000" dirty="0" err="1"/>
              <a:t>EtherChannel</a:t>
            </a:r>
            <a:endParaRPr lang="en-US" sz="2000" dirty="0"/>
          </a:p>
          <a:p>
            <a:pPr marL="4762" indent="0">
              <a:buNone/>
            </a:pPr>
            <a:endParaRPr lang="en-US" sz="2400" dirty="0"/>
          </a:p>
          <a:p>
            <a:endParaRPr lang="el-GR" dirty="0"/>
          </a:p>
        </p:txBody>
      </p:sp>
      <p:sp>
        <p:nvSpPr>
          <p:cNvPr id="3" name="TextBox 2"/>
          <p:cNvSpPr txBox="1"/>
          <p:nvPr/>
        </p:nvSpPr>
        <p:spPr>
          <a:xfrm>
            <a:off x="8892480" y="6669360"/>
            <a:ext cx="242374" cy="215444"/>
          </a:xfrm>
          <a:prstGeom prst="rect">
            <a:avLst/>
          </a:prstGeom>
          <a:noFill/>
        </p:spPr>
        <p:txBody>
          <a:bodyPr wrap="none" rtlCol="0">
            <a:spAutoFit/>
          </a:bodyPr>
          <a:lstStyle/>
          <a:p>
            <a:fld id="{510265FA-E938-4739-9E61-96226079194A}" type="slidenum">
              <a:rPr lang="en-AU" sz="800" smtClean="0">
                <a:latin typeface="Arial" panose="020B0604020202020204" pitchFamily="34" charset="0"/>
                <a:cs typeface="Arial" panose="020B0604020202020204" pitchFamily="34" charset="0"/>
              </a:rPr>
              <a:t>2</a:t>
            </a:fld>
            <a:endParaRPr lang="en-AU" sz="800" dirty="0">
              <a:latin typeface="Arial" panose="020B0604020202020204" pitchFamily="34" charset="0"/>
              <a:cs typeface="Arial" panose="020B060402020202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dirty="0">
                <a:solidFill>
                  <a:schemeClr val="accent5">
                    <a:lumMod val="75000"/>
                  </a:schemeClr>
                </a:solidFill>
              </a:rPr>
              <a:t>Configuration: Name a VLAN</a:t>
            </a:r>
          </a:p>
        </p:txBody>
      </p:sp>
      <p:sp>
        <p:nvSpPr>
          <p:cNvPr id="11267" name="Content Placeholder 3"/>
          <p:cNvSpPr>
            <a:spLocks noGrp="1"/>
          </p:cNvSpPr>
          <p:nvPr>
            <p:ph idx="1"/>
          </p:nvPr>
        </p:nvSpPr>
        <p:spPr/>
        <p:txBody>
          <a:bodyPr/>
          <a:lstStyle/>
          <a:p>
            <a:r>
              <a:rPr lang="en-US" sz="2000" dirty="0"/>
              <a:t>To name a VLAN in VLAN configuration mode.</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-vlan)# </a:t>
            </a:r>
            <a:r>
              <a:rPr lang="en-US" sz="2000" b="1" dirty="0">
                <a:latin typeface="Courier New" pitchFamily="49" charset="0"/>
                <a:cs typeface="Courier New" pitchFamily="49" charset="0"/>
              </a:rPr>
              <a:t>name</a:t>
            </a:r>
            <a:r>
              <a:rPr lang="en-US" sz="2000" dirty="0">
                <a:latin typeface="Courier New" pitchFamily="49" charset="0"/>
                <a:cs typeface="Courier New" pitchFamily="49" charset="0"/>
              </a:rPr>
              <a:t> </a:t>
            </a:r>
            <a:r>
              <a:rPr lang="en-US" sz="2000" i="1" dirty="0">
                <a:latin typeface="Courier New" pitchFamily="49" charset="0"/>
                <a:cs typeface="Courier New" pitchFamily="49" charset="0"/>
              </a:rPr>
              <a:t>vlan-name </a:t>
            </a:r>
          </a:p>
          <a:p>
            <a:r>
              <a:rPr lang="en-US" sz="2000" i="1" dirty="0">
                <a:latin typeface="Courier New" pitchFamily="49" charset="0"/>
                <a:cs typeface="Courier New" pitchFamily="49" charset="0"/>
              </a:rPr>
              <a:t>vlan-name</a:t>
            </a:r>
            <a:r>
              <a:rPr lang="en-US" sz="2000" dirty="0"/>
              <a:t> is a descriptor for the VLAN. </a:t>
            </a:r>
          </a:p>
          <a:p>
            <a:r>
              <a:rPr lang="en-US" sz="2000" dirty="0"/>
              <a:t>Naming a VLAN is optional.</a:t>
            </a:r>
          </a:p>
        </p:txBody>
      </p:sp>
    </p:spTree>
    <p:extLst>
      <p:ext uri="{BB962C8B-B14F-4D97-AF65-F5344CB8AC3E}">
        <p14:creationId xmlns:p14="http://schemas.microsoft.com/office/powerpoint/2010/main" val="221504310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Example: Creating and Naming a VLAN</a:t>
            </a:r>
          </a:p>
        </p:txBody>
      </p:sp>
      <p:sp>
        <p:nvSpPr>
          <p:cNvPr id="5" name="Content Placeholder 4"/>
          <p:cNvSpPr>
            <a:spLocks noGrp="1"/>
          </p:cNvSpPr>
          <p:nvPr>
            <p:ph idx="10"/>
          </p:nvPr>
        </p:nvSpPr>
        <p:spPr>
          <a:xfrm>
            <a:off x="251520" y="1268760"/>
            <a:ext cx="8520354" cy="2667362"/>
          </a:xfrm>
        </p:spPr>
        <p:txBody>
          <a:bodyPr>
            <a:normAutofit/>
          </a:bodyPr>
          <a:lstStyle/>
          <a:p>
            <a:r>
              <a:rPr lang="en-US" sz="2000" dirty="0"/>
              <a:t>Enter global configuration mode:</a:t>
            </a:r>
          </a:p>
          <a:p>
            <a:pPr lvl="1">
              <a:buNone/>
            </a:pPr>
            <a:r>
              <a:rPr lang="en-US" sz="1800" dirty="0"/>
              <a:t>Switch# </a:t>
            </a:r>
            <a:r>
              <a:rPr lang="en-US" sz="1800" b="1" dirty="0"/>
              <a:t>configure terminal</a:t>
            </a:r>
          </a:p>
          <a:p>
            <a:r>
              <a:rPr lang="en-US" sz="2000" dirty="0"/>
              <a:t>Create a new VLAN with a particular ID number:</a:t>
            </a:r>
          </a:p>
          <a:p>
            <a:pPr lvl="1">
              <a:buNone/>
            </a:pPr>
            <a:r>
              <a:rPr lang="en-US" sz="1800" dirty="0"/>
              <a:t>Switch(config)# </a:t>
            </a:r>
            <a:r>
              <a:rPr lang="en-US" sz="1800" b="1" dirty="0"/>
              <a:t>vlan </a:t>
            </a:r>
            <a:r>
              <a:rPr lang="en-US" sz="1800" i="1" dirty="0"/>
              <a:t>vlan-id</a:t>
            </a:r>
          </a:p>
          <a:p>
            <a:r>
              <a:rPr lang="en-US" sz="2000" dirty="0"/>
              <a:t>(Optional.) Name the VLAN:</a:t>
            </a:r>
          </a:p>
          <a:p>
            <a:pPr lvl="1">
              <a:buNone/>
            </a:pPr>
            <a:r>
              <a:rPr lang="en-US" sz="1800" dirty="0"/>
              <a:t>Switch(config-vlan)# </a:t>
            </a:r>
            <a:r>
              <a:rPr lang="en-US" sz="1800" b="1" dirty="0"/>
              <a:t>name </a:t>
            </a:r>
            <a:r>
              <a:rPr lang="en-US" sz="1800" i="1" dirty="0"/>
              <a:t>vlan-name</a:t>
            </a:r>
            <a:endParaRPr lang="en-US" sz="1800" dirty="0"/>
          </a:p>
        </p:txBody>
      </p:sp>
      <p:sp>
        <p:nvSpPr>
          <p:cNvPr id="7" name="Content Placeholder 6"/>
          <p:cNvSpPr>
            <a:spLocks noGrp="1"/>
          </p:cNvSpPr>
          <p:nvPr>
            <p:ph sz="quarter" idx="11"/>
          </p:nvPr>
        </p:nvSpPr>
        <p:spPr>
          <a:xfrm>
            <a:off x="251520" y="4079603"/>
            <a:ext cx="8520113" cy="2778397"/>
          </a:xfrm>
          <a:ln w="12700">
            <a:solidFill>
              <a:schemeClr val="tx1"/>
            </a:solidFill>
          </a:ln>
        </p:spPr>
        <p:txBody>
          <a:bodyPr>
            <a:noAutofit/>
          </a:bodyPr>
          <a:lstStyle/>
          <a:p>
            <a:r>
              <a:rPr lang="en-US" dirty="0"/>
              <a:t>Switch# </a:t>
            </a:r>
            <a:r>
              <a:rPr lang="en-US" b="1" dirty="0"/>
              <a:t>configure terminal</a:t>
            </a:r>
          </a:p>
          <a:p>
            <a:r>
              <a:rPr lang="en-US" dirty="0"/>
              <a:t>Switch(config)# </a:t>
            </a:r>
            <a:r>
              <a:rPr lang="en-US" b="1" dirty="0"/>
              <a:t>vlan 5</a:t>
            </a:r>
          </a:p>
          <a:p>
            <a:r>
              <a:rPr lang="en-US" dirty="0"/>
              <a:t>Switch(config-vlan)# </a:t>
            </a:r>
            <a:r>
              <a:rPr lang="en-US" b="1" dirty="0"/>
              <a:t>name Engineering</a:t>
            </a:r>
          </a:p>
          <a:p>
            <a:r>
              <a:rPr lang="en-US" dirty="0"/>
              <a:t>Switch(config-vlan)# </a:t>
            </a:r>
            <a:r>
              <a:rPr lang="en-US" b="1" dirty="0"/>
              <a:t>exit</a:t>
            </a:r>
            <a:endParaRPr lang="en-US" dirty="0"/>
          </a:p>
        </p:txBody>
      </p:sp>
    </p:spTree>
    <p:extLst>
      <p:ext uri="{BB962C8B-B14F-4D97-AF65-F5344CB8AC3E}">
        <p14:creationId xmlns:p14="http://schemas.microsoft.com/office/powerpoint/2010/main" val="2076059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a:xfrm>
            <a:off x="107504" y="332657"/>
            <a:ext cx="8784976" cy="936104"/>
          </a:xfrm>
        </p:spPr>
        <p:txBody>
          <a:bodyPr>
            <a:normAutofit/>
          </a:bodyPr>
          <a:lstStyle/>
          <a:p>
            <a:r>
              <a:rPr lang="en-US" dirty="0">
                <a:solidFill>
                  <a:schemeClr val="accent5">
                    <a:lumMod val="75000"/>
                  </a:schemeClr>
                </a:solidFill>
              </a:rPr>
              <a:t>Configuration: Disable Trunk Negotiation on a Port</a:t>
            </a:r>
          </a:p>
        </p:txBody>
      </p:sp>
      <p:sp>
        <p:nvSpPr>
          <p:cNvPr id="7" name="Content Placeholder 6"/>
          <p:cNvSpPr>
            <a:spLocks noGrp="1"/>
          </p:cNvSpPr>
          <p:nvPr>
            <p:ph idx="1"/>
          </p:nvPr>
        </p:nvSpPr>
        <p:spPr>
          <a:xfrm>
            <a:off x="251520" y="1612900"/>
            <a:ext cx="8520354" cy="4552404"/>
          </a:xfrm>
        </p:spPr>
        <p:txBody>
          <a:bodyPr>
            <a:normAutofit/>
          </a:bodyPr>
          <a:lstStyle/>
          <a:p>
            <a:r>
              <a:rPr lang="en-US" sz="2000" dirty="0"/>
              <a:t>To disable trunk negotiation on a switch port.</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 </a:t>
            </a:r>
            <a:r>
              <a:rPr lang="en-US" sz="2000" b="1" dirty="0" err="1">
                <a:latin typeface="Courier New" pitchFamily="49" charset="0"/>
                <a:cs typeface="Courier New" pitchFamily="49" charset="0"/>
              </a:rPr>
              <a:t>switchport</a:t>
            </a:r>
            <a:r>
              <a:rPr lang="en-US" sz="2000" b="1" dirty="0">
                <a:latin typeface="Courier New" pitchFamily="49" charset="0"/>
                <a:cs typeface="Courier New" pitchFamily="49" charset="0"/>
              </a:rPr>
              <a:t> mode access</a:t>
            </a:r>
            <a:endParaRPr lang="en-US" sz="2000" dirty="0">
              <a:latin typeface="Courier New" pitchFamily="49" charset="0"/>
              <a:cs typeface="Courier New" pitchFamily="49" charset="0"/>
            </a:endParaRPr>
          </a:p>
          <a:p>
            <a:r>
              <a:rPr lang="en-US" sz="2000" dirty="0"/>
              <a:t>This command is optional but is recommended for security purposes. An access port does not need to negotiate trunk formation.</a:t>
            </a:r>
          </a:p>
          <a:p>
            <a:endParaRPr lang="en-US" sz="2000" dirty="0"/>
          </a:p>
        </p:txBody>
      </p:sp>
    </p:spTree>
    <p:extLst>
      <p:ext uri="{BB962C8B-B14F-4D97-AF65-F5344CB8AC3E}">
        <p14:creationId xmlns:p14="http://schemas.microsoft.com/office/powerpoint/2010/main" val="420791269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dirty="0">
                <a:solidFill>
                  <a:schemeClr val="accent5">
                    <a:lumMod val="75000"/>
                  </a:schemeClr>
                </a:solidFill>
              </a:rPr>
              <a:t>Configuration: Macro for Access Port</a:t>
            </a:r>
          </a:p>
        </p:txBody>
      </p:sp>
      <p:sp>
        <p:nvSpPr>
          <p:cNvPr id="11267" name="Content Placeholder 3"/>
          <p:cNvSpPr>
            <a:spLocks noGrp="1"/>
          </p:cNvSpPr>
          <p:nvPr>
            <p:ph idx="1"/>
          </p:nvPr>
        </p:nvSpPr>
        <p:spPr/>
        <p:txBody>
          <a:bodyPr/>
          <a:lstStyle/>
          <a:p>
            <a:r>
              <a:rPr lang="en-US" sz="2000" dirty="0"/>
              <a:t>To configure an optional macro for switch access ports.</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 </a:t>
            </a:r>
            <a:r>
              <a:rPr lang="en-US" sz="2000" b="1" dirty="0" err="1">
                <a:latin typeface="Courier New" pitchFamily="49" charset="0"/>
                <a:cs typeface="Courier New" pitchFamily="49" charset="0"/>
              </a:rPr>
              <a:t>switchport</a:t>
            </a:r>
            <a:r>
              <a:rPr lang="en-US" sz="2000" b="1" dirty="0">
                <a:latin typeface="Courier New" pitchFamily="49" charset="0"/>
                <a:cs typeface="Courier New" pitchFamily="49" charset="0"/>
              </a:rPr>
              <a:t> host</a:t>
            </a:r>
            <a:endParaRPr lang="en-US" sz="2000" dirty="0">
              <a:latin typeface="Courier New" pitchFamily="49" charset="0"/>
              <a:cs typeface="Courier New" pitchFamily="49" charset="0"/>
            </a:endParaRPr>
          </a:p>
          <a:p>
            <a:r>
              <a:rPr lang="en-US" sz="2000" dirty="0"/>
              <a:t>This command optimizes a Layer 2 port for a host connection.</a:t>
            </a:r>
          </a:p>
          <a:p>
            <a:r>
              <a:rPr lang="en-US" sz="2000" dirty="0"/>
              <a:t>This macro:</a:t>
            </a:r>
          </a:p>
          <a:p>
            <a:pPr lvl="1"/>
            <a:r>
              <a:rPr lang="en-US" sz="2000" dirty="0"/>
              <a:t>sets the port mode to access, </a:t>
            </a:r>
          </a:p>
          <a:p>
            <a:pPr lvl="1"/>
            <a:r>
              <a:rPr lang="en-US" sz="2000" dirty="0"/>
              <a:t>enables spanning-tree </a:t>
            </a:r>
            <a:r>
              <a:rPr lang="en-US" sz="2000" dirty="0" err="1"/>
              <a:t>portfast</a:t>
            </a:r>
            <a:r>
              <a:rPr lang="en-US" sz="2000" dirty="0"/>
              <a:t>, </a:t>
            </a:r>
          </a:p>
          <a:p>
            <a:pPr lvl="1"/>
            <a:r>
              <a:rPr lang="en-US" sz="2000" dirty="0"/>
              <a:t>and disables </a:t>
            </a:r>
            <a:r>
              <a:rPr lang="en-US" sz="2000" dirty="0" err="1"/>
              <a:t>EtherChannel</a:t>
            </a:r>
            <a:r>
              <a:rPr lang="en-US" sz="2000" dirty="0"/>
              <a:t>.</a:t>
            </a:r>
          </a:p>
        </p:txBody>
      </p:sp>
    </p:spTree>
    <p:extLst>
      <p:ext uri="{BB962C8B-B14F-4D97-AF65-F5344CB8AC3E}">
        <p14:creationId xmlns:p14="http://schemas.microsoft.com/office/powerpoint/2010/main" val="184612314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dirty="0">
                <a:solidFill>
                  <a:schemeClr val="accent5">
                    <a:lumMod val="75000"/>
                  </a:schemeClr>
                </a:solidFill>
              </a:rPr>
              <a:t>Configuration: Assign Port to VLAN</a:t>
            </a:r>
          </a:p>
        </p:txBody>
      </p:sp>
      <p:sp>
        <p:nvSpPr>
          <p:cNvPr id="11267" name="Content Placeholder 3"/>
          <p:cNvSpPr>
            <a:spLocks noGrp="1"/>
          </p:cNvSpPr>
          <p:nvPr>
            <p:ph idx="1"/>
          </p:nvPr>
        </p:nvSpPr>
        <p:spPr>
          <a:xfrm>
            <a:off x="467544" y="1196752"/>
            <a:ext cx="8128769" cy="5661249"/>
          </a:xfrm>
        </p:spPr>
        <p:txBody>
          <a:bodyPr/>
          <a:lstStyle/>
          <a:p>
            <a:r>
              <a:rPr lang="en-US" sz="2000" dirty="0"/>
              <a:t>To assign a port to a VLAN in interface configuration mode.</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 </a:t>
            </a:r>
            <a:r>
              <a:rPr lang="en-US" sz="2000" b="1" dirty="0" err="1">
                <a:latin typeface="Courier New" pitchFamily="49" charset="0"/>
                <a:cs typeface="Courier New" pitchFamily="49" charset="0"/>
              </a:rPr>
              <a:t>switchport</a:t>
            </a:r>
            <a:r>
              <a:rPr lang="en-US" sz="2000" b="1" dirty="0">
                <a:latin typeface="Courier New" pitchFamily="49" charset="0"/>
                <a:cs typeface="Courier New" pitchFamily="49" charset="0"/>
              </a:rPr>
              <a:t> access vlan </a:t>
            </a:r>
            <a:r>
              <a:rPr lang="en-US" sz="2000" i="1" dirty="0">
                <a:latin typeface="Courier New" pitchFamily="49" charset="0"/>
                <a:cs typeface="Courier New" pitchFamily="49" charset="0"/>
              </a:rPr>
              <a:t>vlan-id </a:t>
            </a:r>
          </a:p>
          <a:p>
            <a:r>
              <a:rPr lang="en-US" sz="2000" i="1" dirty="0">
                <a:latin typeface="Courier New" pitchFamily="49" charset="0"/>
                <a:cs typeface="Courier New" pitchFamily="49" charset="0"/>
              </a:rPr>
              <a:t>vlan-id </a:t>
            </a:r>
            <a:r>
              <a:rPr lang="en-US" sz="2000" dirty="0">
                <a:latin typeface="Arial" pitchFamily="34" charset="0"/>
                <a:cs typeface="Arial" pitchFamily="34" charset="0"/>
              </a:rPr>
              <a:t>is a previously created VLAN. </a:t>
            </a:r>
            <a:endParaRPr lang="en-US" sz="2000" dirty="0"/>
          </a:p>
        </p:txBody>
      </p:sp>
    </p:spTree>
    <p:extLst>
      <p:ext uri="{BB962C8B-B14F-4D97-AF65-F5344CB8AC3E}">
        <p14:creationId xmlns:p14="http://schemas.microsoft.com/office/powerpoint/2010/main" val="107320804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5">
                    <a:lumMod val="75000"/>
                  </a:schemeClr>
                </a:solidFill>
              </a:rPr>
              <a:t>Example: Assigning a Port to a VLAN</a:t>
            </a:r>
          </a:p>
        </p:txBody>
      </p:sp>
      <p:sp>
        <p:nvSpPr>
          <p:cNvPr id="5" name="Content Placeholder 4"/>
          <p:cNvSpPr>
            <a:spLocks noGrp="1"/>
          </p:cNvSpPr>
          <p:nvPr>
            <p:ph sz="half" idx="10"/>
          </p:nvPr>
        </p:nvSpPr>
        <p:spPr>
          <a:xfrm>
            <a:off x="251520" y="1052736"/>
            <a:ext cx="4152751" cy="3957760"/>
          </a:xfrm>
        </p:spPr>
        <p:txBody>
          <a:bodyPr>
            <a:normAutofit/>
          </a:bodyPr>
          <a:lstStyle/>
          <a:p>
            <a:r>
              <a:rPr lang="en-US" sz="2000" dirty="0"/>
              <a:t>Enter interface configuration mode:</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a:t>
            </a:r>
            <a:r>
              <a:rPr lang="en-US" sz="1600" i="1" dirty="0" err="1">
                <a:latin typeface="Courier New" pitchFamily="49" charset="0"/>
                <a:cs typeface="Courier New" pitchFamily="49" charset="0"/>
              </a:rPr>
              <a:t>interface</a:t>
            </a:r>
            <a:r>
              <a:rPr lang="en-US" sz="1600" i="1" dirty="0">
                <a:latin typeface="Courier New" pitchFamily="49" charset="0"/>
                <a:cs typeface="Courier New" pitchFamily="49" charset="0"/>
              </a:rPr>
              <a:t>-id</a:t>
            </a:r>
          </a:p>
          <a:p>
            <a:r>
              <a:rPr lang="en-US" sz="2000" dirty="0"/>
              <a:t>Configure a description for the device(s) connected to the port:</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description </a:t>
            </a:r>
            <a:r>
              <a:rPr lang="en-US" sz="1600" i="1" dirty="0">
                <a:latin typeface="Courier New" pitchFamily="49" charset="0"/>
                <a:cs typeface="Courier New" pitchFamily="49" charset="0"/>
              </a:rPr>
              <a:t>string</a:t>
            </a:r>
          </a:p>
          <a:p>
            <a:r>
              <a:rPr lang="en-US" sz="2000" dirty="0"/>
              <a:t>Configure access port macro:</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host</a:t>
            </a:r>
          </a:p>
        </p:txBody>
      </p:sp>
      <p:sp>
        <p:nvSpPr>
          <p:cNvPr id="6" name="Content Placeholder 5"/>
          <p:cNvSpPr>
            <a:spLocks noGrp="1"/>
          </p:cNvSpPr>
          <p:nvPr>
            <p:ph sz="half" idx="11"/>
          </p:nvPr>
        </p:nvSpPr>
        <p:spPr>
          <a:xfrm>
            <a:off x="4644008" y="1124744"/>
            <a:ext cx="4152751" cy="3957760"/>
          </a:xfrm>
        </p:spPr>
        <p:txBody>
          <a:bodyPr>
            <a:normAutofit/>
          </a:bodyPr>
          <a:lstStyle/>
          <a:p>
            <a:r>
              <a:rPr lang="en-US" sz="2000" dirty="0"/>
              <a:t>Assign port to VLAN:</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access </a:t>
            </a:r>
            <a:r>
              <a:rPr lang="en-US" sz="1600" b="1" dirty="0" err="1">
                <a:latin typeface="Courier New" pitchFamily="49" charset="0"/>
                <a:cs typeface="Courier New" pitchFamily="49" charset="0"/>
              </a:rPr>
              <a:t>vlan</a:t>
            </a:r>
            <a:r>
              <a:rPr lang="en-US" sz="1600" b="1" dirty="0">
                <a:latin typeface="Courier New" pitchFamily="49" charset="0"/>
                <a:cs typeface="Courier New" pitchFamily="49" charset="0"/>
              </a:rPr>
              <a:t> </a:t>
            </a:r>
            <a:r>
              <a:rPr lang="en-US" sz="1600" i="1" dirty="0" err="1">
                <a:latin typeface="Courier New" pitchFamily="49" charset="0"/>
                <a:cs typeface="Courier New" pitchFamily="49" charset="0"/>
              </a:rPr>
              <a:t>vlan</a:t>
            </a:r>
            <a:r>
              <a:rPr lang="en-US" sz="1600" i="1" dirty="0">
                <a:latin typeface="Courier New" pitchFamily="49" charset="0"/>
                <a:cs typeface="Courier New" pitchFamily="49" charset="0"/>
              </a:rPr>
              <a:t>-id</a:t>
            </a:r>
          </a:p>
          <a:p>
            <a:r>
              <a:rPr lang="en-US" sz="2000" dirty="0"/>
              <a:t>Enable the interface:</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no shutdown</a:t>
            </a:r>
          </a:p>
          <a:p>
            <a:r>
              <a:rPr lang="en-US" sz="2000" dirty="0"/>
              <a:t>Return to Privileged EXEC mode</a:t>
            </a:r>
          </a:p>
          <a:p>
            <a:pPr marL="288925" lvl="2" indent="-3175">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end</a:t>
            </a:r>
          </a:p>
          <a:p>
            <a:endParaRPr lang="en-US" sz="2000" dirty="0"/>
          </a:p>
        </p:txBody>
      </p:sp>
      <p:sp>
        <p:nvSpPr>
          <p:cNvPr id="7" name="Content Placeholder 6"/>
          <p:cNvSpPr>
            <a:spLocks noGrp="1"/>
          </p:cNvSpPr>
          <p:nvPr>
            <p:ph sz="half" idx="12"/>
          </p:nvPr>
        </p:nvSpPr>
        <p:spPr>
          <a:xfrm>
            <a:off x="279400" y="4443414"/>
            <a:ext cx="8552628" cy="2043112"/>
          </a:xfrm>
          <a:ln w="12700"/>
        </p:spPr>
        <p:txBody>
          <a:bodyPr>
            <a:noAutofit/>
          </a:bodyPr>
          <a:lstStyle/>
          <a:p>
            <a:pPr>
              <a:lnSpc>
                <a:spcPct val="100000"/>
              </a:lnSpc>
              <a:spcAft>
                <a:spcPts val="0"/>
              </a:spcAft>
            </a:pPr>
            <a:r>
              <a:rPr lang="en-US" sz="1200"/>
              <a:t>Switch(config)# </a:t>
            </a:r>
            <a:r>
              <a:rPr lang="en-US" sz="1200" b="1"/>
              <a:t>interface FastEthernet 5/6</a:t>
            </a:r>
          </a:p>
          <a:p>
            <a:pPr>
              <a:lnSpc>
                <a:spcPct val="100000"/>
              </a:lnSpc>
              <a:spcAft>
                <a:spcPts val="0"/>
              </a:spcAft>
            </a:pPr>
            <a:r>
              <a:rPr lang="en-US" sz="1200"/>
              <a:t>Switch(config-if)# </a:t>
            </a:r>
            <a:r>
              <a:rPr lang="en-US" sz="1200" b="1"/>
              <a:t>description PC A</a:t>
            </a:r>
          </a:p>
          <a:p>
            <a:pPr>
              <a:lnSpc>
                <a:spcPct val="100000"/>
              </a:lnSpc>
              <a:spcAft>
                <a:spcPts val="0"/>
              </a:spcAft>
            </a:pPr>
            <a:r>
              <a:rPr lang="en-US" sz="1200"/>
              <a:t>Switch(config-if)# </a:t>
            </a:r>
            <a:r>
              <a:rPr lang="en-US" sz="1200" b="1"/>
              <a:t>switchport host</a:t>
            </a:r>
          </a:p>
          <a:p>
            <a:pPr>
              <a:lnSpc>
                <a:spcPct val="100000"/>
              </a:lnSpc>
              <a:spcAft>
                <a:spcPts val="0"/>
              </a:spcAft>
            </a:pPr>
            <a:r>
              <a:rPr lang="en-US" sz="1200"/>
              <a:t>switchport mode will be set to access </a:t>
            </a:r>
          </a:p>
          <a:p>
            <a:pPr>
              <a:lnSpc>
                <a:spcPct val="100000"/>
              </a:lnSpc>
              <a:spcAft>
                <a:spcPts val="0"/>
              </a:spcAft>
            </a:pPr>
            <a:r>
              <a:rPr lang="en-US" sz="1200"/>
              <a:t>spanning-tree portfast will be enabled </a:t>
            </a:r>
          </a:p>
          <a:p>
            <a:pPr>
              <a:lnSpc>
                <a:spcPct val="100000"/>
              </a:lnSpc>
              <a:spcAft>
                <a:spcPts val="0"/>
              </a:spcAft>
            </a:pPr>
            <a:r>
              <a:rPr lang="en-US" sz="1200"/>
              <a:t>channel group will be disabled </a:t>
            </a:r>
          </a:p>
          <a:p>
            <a:pPr>
              <a:lnSpc>
                <a:spcPct val="100000"/>
              </a:lnSpc>
              <a:spcAft>
                <a:spcPts val="0"/>
              </a:spcAft>
            </a:pPr>
            <a:r>
              <a:rPr lang="en-US" sz="1200"/>
              <a:t>Switch(config-if)# </a:t>
            </a:r>
            <a:r>
              <a:rPr lang="en-US" sz="1200" b="1"/>
              <a:t>switchport access vlan 200</a:t>
            </a:r>
          </a:p>
          <a:p>
            <a:pPr>
              <a:lnSpc>
                <a:spcPct val="100000"/>
              </a:lnSpc>
              <a:spcAft>
                <a:spcPts val="0"/>
              </a:spcAft>
            </a:pPr>
            <a:r>
              <a:rPr lang="en-US" sz="1200"/>
              <a:t>Switch(config-if)# </a:t>
            </a:r>
            <a:r>
              <a:rPr lang="en-US" sz="1200" b="1"/>
              <a:t>no shutdown</a:t>
            </a:r>
          </a:p>
          <a:p>
            <a:pPr>
              <a:lnSpc>
                <a:spcPct val="100000"/>
              </a:lnSpc>
              <a:spcAft>
                <a:spcPts val="0"/>
              </a:spcAft>
            </a:pPr>
            <a:r>
              <a:rPr lang="en-US" sz="1200"/>
              <a:t>Switch(config-if)# </a:t>
            </a:r>
            <a:r>
              <a:rPr lang="en-US" sz="1200" b="1"/>
              <a:t>end</a:t>
            </a:r>
            <a:endParaRPr lang="en-US" sz="1200" b="1" dirty="0"/>
          </a:p>
        </p:txBody>
      </p:sp>
    </p:spTree>
    <p:extLst>
      <p:ext uri="{BB962C8B-B14F-4D97-AF65-F5344CB8AC3E}">
        <p14:creationId xmlns:p14="http://schemas.microsoft.com/office/powerpoint/2010/main" val="369760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979974" y="4901530"/>
            <a:ext cx="2519362" cy="233362"/>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Rectangle 8"/>
          <p:cNvSpPr/>
          <p:nvPr/>
        </p:nvSpPr>
        <p:spPr bwMode="auto">
          <a:xfrm>
            <a:off x="1056173" y="2546473"/>
            <a:ext cx="1543050" cy="228600"/>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Verification: VLAN Configuration</a:t>
            </a:r>
          </a:p>
        </p:txBody>
      </p:sp>
      <p:sp>
        <p:nvSpPr>
          <p:cNvPr id="4" name="Content Placeholder 3"/>
          <p:cNvSpPr>
            <a:spLocks noGrp="1"/>
          </p:cNvSpPr>
          <p:nvPr>
            <p:ph idx="10"/>
          </p:nvPr>
        </p:nvSpPr>
        <p:spPr>
          <a:xfrm>
            <a:off x="323528" y="1212792"/>
            <a:ext cx="8520354" cy="2667362"/>
          </a:xfrm>
        </p:spPr>
        <p:txBody>
          <a:bodyPr>
            <a:normAutofit/>
          </a:bodyPr>
          <a:lstStyle/>
          <a:p>
            <a:r>
              <a:rPr lang="en-US" sz="2000" dirty="0"/>
              <a:t>The </a:t>
            </a:r>
            <a:r>
              <a:rPr lang="en-US" sz="2000" b="1" dirty="0">
                <a:cs typeface="Courier New" pitchFamily="49" charset="0"/>
              </a:rPr>
              <a:t>show </a:t>
            </a:r>
            <a:r>
              <a:rPr lang="en-US" sz="2000" b="1" dirty="0" err="1">
                <a:cs typeface="Courier New" pitchFamily="49" charset="0"/>
              </a:rPr>
              <a:t>vlan</a:t>
            </a:r>
            <a:r>
              <a:rPr lang="en-US" sz="2000" b="1" dirty="0">
                <a:cs typeface="Courier New" pitchFamily="49" charset="0"/>
              </a:rPr>
              <a:t> </a:t>
            </a:r>
            <a:r>
              <a:rPr lang="en-US" sz="2000" dirty="0"/>
              <a:t>command and its derivatives are the most useful commands for displaying information related to VLANs. The following two forms have the same output.</a:t>
            </a:r>
          </a:p>
        </p:txBody>
      </p:sp>
      <p:sp>
        <p:nvSpPr>
          <p:cNvPr id="3" name="Text Placeholder 2"/>
          <p:cNvSpPr>
            <a:spLocks noGrp="1"/>
          </p:cNvSpPr>
          <p:nvPr>
            <p:ph sz="quarter" idx="11"/>
          </p:nvPr>
        </p:nvSpPr>
        <p:spPr>
          <a:xfrm>
            <a:off x="279400" y="2543176"/>
            <a:ext cx="8520113" cy="3997324"/>
          </a:xfrm>
        </p:spPr>
        <p:txBody>
          <a:bodyPr>
            <a:normAutofit fontScale="77500" lnSpcReduction="20000"/>
          </a:bodyPr>
          <a:lstStyle/>
          <a:p>
            <a:pPr>
              <a:lnSpc>
                <a:spcPct val="120000"/>
              </a:lnSpc>
            </a:pPr>
            <a:r>
              <a:rPr lang="en-US" dirty="0"/>
              <a:t>Switch# show </a:t>
            </a:r>
            <a:r>
              <a:rPr lang="en-US" dirty="0" err="1"/>
              <a:t>vlan</a:t>
            </a:r>
            <a:r>
              <a:rPr lang="en-US" dirty="0"/>
              <a:t> id 3</a:t>
            </a:r>
          </a:p>
          <a:p>
            <a:pPr>
              <a:lnSpc>
                <a:spcPct val="120000"/>
              </a:lnSpc>
            </a:pPr>
            <a:r>
              <a:rPr lang="en-US" dirty="0"/>
              <a:t>VLAN Name                             Status    Ports</a:t>
            </a:r>
          </a:p>
          <a:p>
            <a:pPr>
              <a:lnSpc>
                <a:spcPct val="120000"/>
              </a:lnSpc>
            </a:pPr>
            <a:endParaRPr lang="en-US" dirty="0"/>
          </a:p>
          <a:p>
            <a:pPr>
              <a:lnSpc>
                <a:spcPct val="120000"/>
              </a:lnSpc>
            </a:pPr>
            <a:r>
              <a:rPr lang="en-US" dirty="0"/>
              <a:t>---- -------------------------------- --------- -------------------------------</a:t>
            </a:r>
          </a:p>
          <a:p>
            <a:pPr>
              <a:lnSpc>
                <a:spcPct val="120000"/>
              </a:lnSpc>
            </a:pPr>
            <a:endParaRPr lang="en-US" dirty="0"/>
          </a:p>
          <a:p>
            <a:pPr>
              <a:lnSpc>
                <a:spcPct val="120000"/>
              </a:lnSpc>
            </a:pPr>
            <a:r>
              <a:rPr lang="en-US" dirty="0"/>
              <a:t>3    VLAN0003                         active    Fa0/1</a:t>
            </a:r>
          </a:p>
          <a:p>
            <a:pPr>
              <a:lnSpc>
                <a:spcPct val="120000"/>
              </a:lnSpc>
            </a:pPr>
            <a:endParaRPr lang="en-US" dirty="0"/>
          </a:p>
          <a:p>
            <a:pPr>
              <a:lnSpc>
                <a:spcPct val="120000"/>
              </a:lnSpc>
            </a:pPr>
            <a:r>
              <a:rPr lang="en-US" dirty="0"/>
              <a:t>VLAN Type  SAID       MTU   Parent </a:t>
            </a:r>
            <a:r>
              <a:rPr lang="en-US" dirty="0" err="1"/>
              <a:t>RingNo</a:t>
            </a:r>
            <a:r>
              <a:rPr lang="en-US" dirty="0"/>
              <a:t> </a:t>
            </a:r>
            <a:r>
              <a:rPr lang="en-US" dirty="0" err="1"/>
              <a:t>BridgeNo</a:t>
            </a:r>
            <a:r>
              <a:rPr lang="en-US" dirty="0"/>
              <a:t> </a:t>
            </a:r>
            <a:r>
              <a:rPr lang="en-US" dirty="0" err="1"/>
              <a:t>Stp</a:t>
            </a:r>
            <a:r>
              <a:rPr lang="en-US" dirty="0"/>
              <a:t>  </a:t>
            </a:r>
            <a:r>
              <a:rPr lang="en-US" dirty="0" err="1"/>
              <a:t>BrdgMode</a:t>
            </a:r>
            <a:r>
              <a:rPr lang="en-US" dirty="0"/>
              <a:t> Trans1 Trans2</a:t>
            </a:r>
          </a:p>
          <a:p>
            <a:pPr>
              <a:lnSpc>
                <a:spcPct val="120000"/>
              </a:lnSpc>
            </a:pPr>
            <a:endParaRPr lang="en-US" dirty="0"/>
          </a:p>
          <a:p>
            <a:pPr>
              <a:lnSpc>
                <a:spcPct val="120000"/>
              </a:lnSpc>
            </a:pPr>
            <a:r>
              <a:rPr lang="en-US" dirty="0"/>
              <a:t>---- ----- ---------- ----- ------ ------ -------- ---- -------- ------ ------</a:t>
            </a:r>
          </a:p>
          <a:p>
            <a:pPr>
              <a:lnSpc>
                <a:spcPct val="120000"/>
              </a:lnSpc>
            </a:pPr>
            <a:endParaRPr lang="en-US" dirty="0"/>
          </a:p>
          <a:p>
            <a:pPr>
              <a:lnSpc>
                <a:spcPct val="120000"/>
              </a:lnSpc>
            </a:pPr>
            <a:r>
              <a:rPr lang="en-US" dirty="0"/>
              <a:t>3    </a:t>
            </a:r>
            <a:r>
              <a:rPr lang="en-US" dirty="0" err="1"/>
              <a:t>enet</a:t>
            </a:r>
            <a:r>
              <a:rPr lang="en-US" dirty="0"/>
              <a:t>  100003     1500  -      -      -        -    -        0      0</a:t>
            </a:r>
          </a:p>
          <a:p>
            <a:pPr>
              <a:lnSpc>
                <a:spcPct val="120000"/>
              </a:lnSpc>
            </a:pPr>
            <a:endParaRPr lang="en-US" dirty="0"/>
          </a:p>
          <a:p>
            <a:pPr>
              <a:lnSpc>
                <a:spcPct val="120000"/>
              </a:lnSpc>
            </a:pPr>
            <a:r>
              <a:rPr lang="en-US" dirty="0"/>
              <a:t>Switch# show </a:t>
            </a:r>
            <a:r>
              <a:rPr lang="en-US" dirty="0" err="1"/>
              <a:t>vlan</a:t>
            </a:r>
            <a:r>
              <a:rPr lang="en-US" dirty="0"/>
              <a:t> name VLAN0003</a:t>
            </a:r>
          </a:p>
          <a:p>
            <a:pPr>
              <a:lnSpc>
                <a:spcPct val="120000"/>
              </a:lnSpc>
            </a:pPr>
            <a:r>
              <a:rPr lang="en-US" dirty="0"/>
              <a:t>VLAN Name                             Status    Ports</a:t>
            </a:r>
          </a:p>
          <a:p>
            <a:pPr>
              <a:lnSpc>
                <a:spcPct val="120000"/>
              </a:lnSpc>
            </a:pPr>
            <a:r>
              <a:rPr lang="en-US" dirty="0"/>
              <a:t>---- -------------------------------- --------- ---------------------</a:t>
            </a:r>
          </a:p>
          <a:p>
            <a:pPr>
              <a:lnSpc>
                <a:spcPct val="120000"/>
              </a:lnSpc>
            </a:pPr>
            <a:r>
              <a:rPr lang="en-US" dirty="0"/>
              <a:t>3    VLAN0003                         active    Fa0/1</a:t>
            </a:r>
          </a:p>
          <a:p>
            <a:pPr>
              <a:lnSpc>
                <a:spcPct val="120000"/>
              </a:lnSpc>
            </a:pPr>
            <a:r>
              <a:rPr lang="en-US" dirty="0"/>
              <a:t> </a:t>
            </a:r>
          </a:p>
          <a:p>
            <a:pPr>
              <a:lnSpc>
                <a:spcPct val="120000"/>
              </a:lnSpc>
            </a:pPr>
            <a:r>
              <a:rPr lang="en-US" dirty="0"/>
              <a:t>VLAN Type  SAID       MTU   Parent </a:t>
            </a:r>
            <a:r>
              <a:rPr lang="en-US" dirty="0" err="1"/>
              <a:t>RingNo</a:t>
            </a:r>
            <a:r>
              <a:rPr lang="en-US" dirty="0"/>
              <a:t> </a:t>
            </a:r>
            <a:r>
              <a:rPr lang="en-US" dirty="0" err="1"/>
              <a:t>BridgeNo</a:t>
            </a:r>
            <a:r>
              <a:rPr lang="en-US" dirty="0"/>
              <a:t> </a:t>
            </a:r>
            <a:r>
              <a:rPr lang="en-US" dirty="0" err="1"/>
              <a:t>Stp</a:t>
            </a:r>
            <a:r>
              <a:rPr lang="en-US" dirty="0"/>
              <a:t>  </a:t>
            </a:r>
            <a:r>
              <a:rPr lang="en-US" dirty="0" err="1"/>
              <a:t>BrdgMode</a:t>
            </a:r>
            <a:r>
              <a:rPr lang="en-US" dirty="0"/>
              <a:t> Trans1 Trans2</a:t>
            </a:r>
          </a:p>
          <a:p>
            <a:pPr>
              <a:lnSpc>
                <a:spcPct val="120000"/>
              </a:lnSpc>
            </a:pPr>
            <a:r>
              <a:rPr lang="en-US" dirty="0"/>
              <a:t>---- ----- ---------- ----- ------ ------ -------- ---- -------- ------ ------</a:t>
            </a:r>
          </a:p>
          <a:p>
            <a:pPr>
              <a:lnSpc>
                <a:spcPct val="120000"/>
              </a:lnSpc>
            </a:pPr>
            <a:r>
              <a:rPr lang="en-US" dirty="0"/>
              <a:t>3    </a:t>
            </a:r>
            <a:r>
              <a:rPr lang="en-US" dirty="0" err="1"/>
              <a:t>enet</a:t>
            </a:r>
            <a:r>
              <a:rPr lang="en-US" dirty="0"/>
              <a:t>  100003     1500  -      -      -        -    -	   0      0</a:t>
            </a:r>
          </a:p>
        </p:txBody>
      </p:sp>
    </p:spTree>
    <p:extLst>
      <p:ext uri="{BB962C8B-B14F-4D97-AF65-F5344CB8AC3E}">
        <p14:creationId xmlns:p14="http://schemas.microsoft.com/office/powerpoint/2010/main" val="2409703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29442" y="2677952"/>
            <a:ext cx="5705475" cy="261976"/>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Verification: Interface Configuration</a:t>
            </a:r>
          </a:p>
        </p:txBody>
      </p:sp>
      <p:sp>
        <p:nvSpPr>
          <p:cNvPr id="4" name="Content Placeholder 3"/>
          <p:cNvSpPr>
            <a:spLocks noGrp="1"/>
          </p:cNvSpPr>
          <p:nvPr>
            <p:ph idx="10"/>
          </p:nvPr>
        </p:nvSpPr>
        <p:spPr>
          <a:xfrm>
            <a:off x="251520" y="1196752"/>
            <a:ext cx="8520354" cy="2667362"/>
          </a:xfrm>
        </p:spPr>
        <p:txBody>
          <a:bodyPr>
            <a:normAutofit/>
          </a:bodyPr>
          <a:lstStyle/>
          <a:p>
            <a:r>
              <a:rPr lang="en-US" sz="2000" dirty="0"/>
              <a:t>The </a:t>
            </a:r>
            <a:r>
              <a:rPr lang="en-US" sz="2000" b="1" dirty="0">
                <a:cs typeface="Courier New" pitchFamily="49" charset="0"/>
              </a:rPr>
              <a:t>show running-</a:t>
            </a:r>
            <a:r>
              <a:rPr lang="en-US" sz="2000" b="1" dirty="0" err="1">
                <a:cs typeface="Courier New" pitchFamily="49" charset="0"/>
              </a:rPr>
              <a:t>config</a:t>
            </a:r>
            <a:r>
              <a:rPr lang="en-US" sz="2000" b="1" dirty="0">
                <a:cs typeface="Courier New" pitchFamily="49" charset="0"/>
              </a:rPr>
              <a:t> </a:t>
            </a:r>
            <a:r>
              <a:rPr lang="en-US" sz="2000" dirty="0"/>
              <a:t>command has an </a:t>
            </a:r>
            <a:r>
              <a:rPr lang="en-US" sz="2000" b="1" dirty="0">
                <a:cs typeface="Courier New" pitchFamily="49" charset="0"/>
              </a:rPr>
              <a:t>interface</a:t>
            </a:r>
            <a:r>
              <a:rPr lang="en-US" sz="2000" dirty="0"/>
              <a:t> keyword option to allow for interface-specific output.</a:t>
            </a:r>
          </a:p>
        </p:txBody>
      </p:sp>
      <p:sp>
        <p:nvSpPr>
          <p:cNvPr id="3" name="Text Placeholder 2"/>
          <p:cNvSpPr>
            <a:spLocks noGrp="1"/>
          </p:cNvSpPr>
          <p:nvPr>
            <p:ph sz="quarter" idx="11"/>
          </p:nvPr>
        </p:nvSpPr>
        <p:spPr>
          <a:xfrm>
            <a:off x="279400" y="2647638"/>
            <a:ext cx="8520113" cy="2778397"/>
          </a:xfrm>
        </p:spPr>
        <p:txBody>
          <a:bodyPr>
            <a:normAutofit/>
          </a:bodyPr>
          <a:lstStyle/>
          <a:p>
            <a:r>
              <a:rPr lang="en-US" sz="1400"/>
              <a:t>Switch# </a:t>
            </a:r>
            <a:r>
              <a:rPr lang="en-US" sz="1400" b="1"/>
              <a:t>show running-config interface FastEthernet 5/6</a:t>
            </a:r>
          </a:p>
          <a:p>
            <a:r>
              <a:rPr lang="en-US" sz="1400"/>
              <a:t>Building configuration...</a:t>
            </a:r>
          </a:p>
          <a:p>
            <a:r>
              <a:rPr lang="en-US" sz="1400"/>
              <a:t>!</a:t>
            </a:r>
          </a:p>
          <a:p>
            <a:r>
              <a:rPr lang="en-US" sz="1400"/>
              <a:t>Current configuration :33 bytes</a:t>
            </a:r>
          </a:p>
          <a:p>
            <a:r>
              <a:rPr lang="en-US" sz="1400"/>
              <a:t>interface FastEthernet 5/6</a:t>
            </a:r>
          </a:p>
          <a:p>
            <a:r>
              <a:rPr lang="en-US" sz="1400"/>
              <a:t>switchport access vlan 200</a:t>
            </a:r>
          </a:p>
          <a:p>
            <a:r>
              <a:rPr lang="en-US" sz="1400"/>
              <a:t>switchport mode access</a:t>
            </a:r>
          </a:p>
          <a:p>
            <a:r>
              <a:rPr lang="en-US" sz="1400"/>
              <a:t>switchport host</a:t>
            </a:r>
          </a:p>
          <a:p>
            <a:r>
              <a:rPr lang="en-US" sz="1400"/>
              <a:t>end</a:t>
            </a:r>
            <a:endParaRPr lang="en-US" sz="1400" dirty="0"/>
          </a:p>
        </p:txBody>
      </p:sp>
    </p:spTree>
    <p:extLst>
      <p:ext uri="{BB962C8B-B14F-4D97-AF65-F5344CB8AC3E}">
        <p14:creationId xmlns:p14="http://schemas.microsoft.com/office/powerpoint/2010/main" val="3122404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1195387" y="2738437"/>
            <a:ext cx="3762376" cy="319088"/>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Verification: Switch Port Configuration</a:t>
            </a:r>
          </a:p>
        </p:txBody>
      </p:sp>
      <p:sp>
        <p:nvSpPr>
          <p:cNvPr id="4" name="Content Placeholder 3"/>
          <p:cNvSpPr>
            <a:spLocks noGrp="1"/>
          </p:cNvSpPr>
          <p:nvPr>
            <p:ph idx="10"/>
          </p:nvPr>
        </p:nvSpPr>
        <p:spPr>
          <a:xfrm>
            <a:off x="251520" y="1196752"/>
            <a:ext cx="8520354" cy="2667362"/>
          </a:xfrm>
        </p:spPr>
        <p:txBody>
          <a:bodyPr>
            <a:normAutofit/>
          </a:bodyPr>
          <a:lstStyle/>
          <a:p>
            <a:r>
              <a:rPr lang="en-US" sz="2000" dirty="0"/>
              <a:t>One of the most useful commands for showing VLAN configuration information specific to a switch port is the </a:t>
            </a:r>
            <a:r>
              <a:rPr lang="en-US" sz="2000" b="1" dirty="0">
                <a:cs typeface="Courier New" pitchFamily="49" charset="0"/>
              </a:rPr>
              <a:t>show interfaces </a:t>
            </a:r>
            <a:r>
              <a:rPr lang="en-US" sz="2000" b="0" i="1" dirty="0" err="1">
                <a:cs typeface="Courier New" pitchFamily="49" charset="0"/>
              </a:rPr>
              <a:t>interface_id</a:t>
            </a:r>
            <a:r>
              <a:rPr lang="en-US" sz="2000" b="0" i="1" dirty="0">
                <a:cs typeface="Courier New" pitchFamily="49" charset="0"/>
              </a:rPr>
              <a:t> </a:t>
            </a:r>
            <a:r>
              <a:rPr lang="en-US" sz="2000" b="1" dirty="0" err="1">
                <a:cs typeface="Courier New" pitchFamily="49" charset="0"/>
              </a:rPr>
              <a:t>switchport</a:t>
            </a:r>
            <a:r>
              <a:rPr lang="en-US" sz="2000" b="0" dirty="0">
                <a:cs typeface="Courier New" pitchFamily="49" charset="0"/>
              </a:rPr>
              <a:t> </a:t>
            </a:r>
            <a:r>
              <a:rPr lang="en-US" sz="2000" dirty="0"/>
              <a:t>command.</a:t>
            </a:r>
          </a:p>
        </p:txBody>
      </p:sp>
      <p:sp>
        <p:nvSpPr>
          <p:cNvPr id="3" name="Text Placeholder 2"/>
          <p:cNvSpPr>
            <a:spLocks noGrp="1"/>
          </p:cNvSpPr>
          <p:nvPr>
            <p:ph sz="quarter" idx="11"/>
          </p:nvPr>
        </p:nvSpPr>
        <p:spPr>
          <a:xfrm>
            <a:off x="279400" y="2757488"/>
            <a:ext cx="8520113" cy="3783011"/>
          </a:xfrm>
        </p:spPr>
        <p:txBody>
          <a:bodyPr>
            <a:normAutofit fontScale="85000" lnSpcReduction="20000"/>
          </a:bodyPr>
          <a:lstStyle/>
          <a:p>
            <a:pPr>
              <a:lnSpc>
                <a:spcPct val="120000"/>
              </a:lnSpc>
              <a:spcAft>
                <a:spcPts val="0"/>
              </a:spcAft>
            </a:pPr>
            <a:r>
              <a:rPr lang="en-US"/>
              <a:t>Switch# </a:t>
            </a:r>
            <a:r>
              <a:rPr lang="en-US" b="1"/>
              <a:t>show interfaces f0/18 switchport</a:t>
            </a:r>
          </a:p>
          <a:p>
            <a:pPr>
              <a:lnSpc>
                <a:spcPct val="120000"/>
              </a:lnSpc>
              <a:spcAft>
                <a:spcPts val="0"/>
              </a:spcAft>
            </a:pPr>
            <a:r>
              <a:rPr lang="en-US"/>
              <a:t>Name: Fa0/18</a:t>
            </a:r>
          </a:p>
          <a:p>
            <a:pPr>
              <a:lnSpc>
                <a:spcPct val="120000"/>
              </a:lnSpc>
              <a:spcAft>
                <a:spcPts val="0"/>
              </a:spcAft>
            </a:pPr>
            <a:r>
              <a:rPr lang="en-US"/>
              <a:t>Switchport: Enabled</a:t>
            </a:r>
          </a:p>
          <a:p>
            <a:pPr>
              <a:lnSpc>
                <a:spcPct val="120000"/>
              </a:lnSpc>
              <a:spcAft>
                <a:spcPts val="0"/>
              </a:spcAft>
            </a:pPr>
            <a:r>
              <a:rPr lang="en-US"/>
              <a:t>Administrative Mode: static access</a:t>
            </a:r>
          </a:p>
          <a:p>
            <a:pPr>
              <a:lnSpc>
                <a:spcPct val="120000"/>
              </a:lnSpc>
              <a:spcAft>
                <a:spcPts val="0"/>
              </a:spcAft>
            </a:pPr>
            <a:r>
              <a:rPr lang="en-US"/>
              <a:t>Operational Mode: down</a:t>
            </a:r>
          </a:p>
          <a:p>
            <a:pPr>
              <a:lnSpc>
                <a:spcPct val="120000"/>
              </a:lnSpc>
              <a:spcAft>
                <a:spcPts val="0"/>
              </a:spcAft>
            </a:pPr>
            <a:r>
              <a:rPr lang="en-US"/>
              <a:t>Administrative Trunking Encapsulation: dot1q</a:t>
            </a:r>
          </a:p>
          <a:p>
            <a:pPr>
              <a:lnSpc>
                <a:spcPct val="120000"/>
              </a:lnSpc>
              <a:spcAft>
                <a:spcPts val="0"/>
              </a:spcAft>
            </a:pPr>
            <a:r>
              <a:rPr lang="en-US"/>
              <a:t>Negotiation of Trunking: Off</a:t>
            </a:r>
          </a:p>
          <a:p>
            <a:pPr>
              <a:lnSpc>
                <a:spcPct val="120000"/>
              </a:lnSpc>
              <a:spcAft>
                <a:spcPts val="0"/>
              </a:spcAft>
            </a:pPr>
            <a:r>
              <a:rPr lang="en-US"/>
              <a:t>Access Mode VLAN: 20 (VLAN0020)</a:t>
            </a:r>
          </a:p>
          <a:p>
            <a:pPr>
              <a:lnSpc>
                <a:spcPct val="120000"/>
              </a:lnSpc>
              <a:spcAft>
                <a:spcPts val="0"/>
              </a:spcAft>
            </a:pPr>
            <a:r>
              <a:rPr lang="en-US"/>
              <a:t>Trunking Native Mode VLAN: 1 (default)</a:t>
            </a:r>
          </a:p>
          <a:p>
            <a:pPr>
              <a:lnSpc>
                <a:spcPct val="120000"/>
              </a:lnSpc>
              <a:spcAft>
                <a:spcPts val="0"/>
              </a:spcAft>
            </a:pPr>
            <a:r>
              <a:rPr lang="en-US"/>
              <a:t>Administrative Native VLAN tagging: enabled</a:t>
            </a:r>
          </a:p>
          <a:p>
            <a:pPr>
              <a:lnSpc>
                <a:spcPct val="120000"/>
              </a:lnSpc>
              <a:spcAft>
                <a:spcPts val="0"/>
              </a:spcAft>
            </a:pPr>
            <a:r>
              <a:rPr lang="en-US"/>
              <a:t>Voice VLAN: 150 (VLAN0150)</a:t>
            </a:r>
          </a:p>
          <a:p>
            <a:pPr>
              <a:lnSpc>
                <a:spcPct val="120000"/>
              </a:lnSpc>
              <a:spcAft>
                <a:spcPts val="0"/>
              </a:spcAft>
            </a:pPr>
            <a:r>
              <a:rPr lang="en-US"/>
              <a:t>&lt;output omitted&gt;</a:t>
            </a:r>
          </a:p>
          <a:p>
            <a:pPr>
              <a:lnSpc>
                <a:spcPct val="120000"/>
              </a:lnSpc>
              <a:spcAft>
                <a:spcPts val="0"/>
              </a:spcAft>
            </a:pPr>
            <a:r>
              <a:rPr lang="en-US"/>
              <a:t>Operational private-vlan: none</a:t>
            </a:r>
          </a:p>
          <a:p>
            <a:pPr>
              <a:lnSpc>
                <a:spcPct val="120000"/>
              </a:lnSpc>
              <a:spcAft>
                <a:spcPts val="0"/>
              </a:spcAft>
            </a:pPr>
            <a:r>
              <a:rPr lang="en-US"/>
              <a:t>Trunking VLANs Enabled: ALL</a:t>
            </a:r>
          </a:p>
          <a:p>
            <a:pPr>
              <a:lnSpc>
                <a:spcPct val="120000"/>
              </a:lnSpc>
              <a:spcAft>
                <a:spcPts val="0"/>
              </a:spcAft>
            </a:pPr>
            <a:r>
              <a:rPr lang="en-US"/>
              <a:t>Pruning VLANs Enabled: 2-1001</a:t>
            </a:r>
          </a:p>
          <a:p>
            <a:pPr>
              <a:lnSpc>
                <a:spcPct val="120000"/>
              </a:lnSpc>
              <a:spcAft>
                <a:spcPts val="0"/>
              </a:spcAft>
            </a:pPr>
            <a:r>
              <a:rPr lang="en-US"/>
              <a:t>Capture Mode Disabled</a:t>
            </a:r>
          </a:p>
          <a:p>
            <a:pPr>
              <a:lnSpc>
                <a:spcPct val="120000"/>
              </a:lnSpc>
              <a:spcAft>
                <a:spcPts val="0"/>
              </a:spcAft>
            </a:pPr>
            <a:r>
              <a:rPr lang="en-US"/>
              <a:t>Capture VLANs Allowed: ALL</a:t>
            </a:r>
            <a:endParaRPr lang="en-US" dirty="0"/>
          </a:p>
        </p:txBody>
      </p:sp>
    </p:spTree>
    <p:extLst>
      <p:ext uri="{BB962C8B-B14F-4D97-AF65-F5344CB8AC3E}">
        <p14:creationId xmlns:p14="http://schemas.microsoft.com/office/powerpoint/2010/main" val="258655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521700" cy="549021"/>
          </a:xfrm>
        </p:spPr>
        <p:txBody>
          <a:bodyPr/>
          <a:lstStyle/>
          <a:p>
            <a:r>
              <a:rPr lang="en-US" dirty="0">
                <a:solidFill>
                  <a:schemeClr val="accent5">
                    <a:lumMod val="75000"/>
                  </a:schemeClr>
                </a:solidFill>
              </a:rPr>
              <a:t>Verification: MAC Address Information</a:t>
            </a:r>
          </a:p>
        </p:txBody>
      </p:sp>
      <p:sp>
        <p:nvSpPr>
          <p:cNvPr id="4" name="Content Placeholder 3"/>
          <p:cNvSpPr>
            <a:spLocks noGrp="1"/>
          </p:cNvSpPr>
          <p:nvPr>
            <p:ph idx="10"/>
          </p:nvPr>
        </p:nvSpPr>
        <p:spPr>
          <a:xfrm>
            <a:off x="251520" y="1268760"/>
            <a:ext cx="8520354" cy="2667362"/>
          </a:xfrm>
        </p:spPr>
        <p:txBody>
          <a:bodyPr>
            <a:normAutofit/>
          </a:bodyPr>
          <a:lstStyle/>
          <a:p>
            <a:r>
              <a:rPr lang="en-US" sz="2000" dirty="0"/>
              <a:t>You can view MAC address information specific to an interface and an associated VLAN.</a:t>
            </a:r>
          </a:p>
        </p:txBody>
      </p:sp>
      <p:sp>
        <p:nvSpPr>
          <p:cNvPr id="3" name="Text Placeholder 2"/>
          <p:cNvSpPr>
            <a:spLocks noGrp="1"/>
          </p:cNvSpPr>
          <p:nvPr>
            <p:ph sz="quarter" idx="11"/>
          </p:nvPr>
        </p:nvSpPr>
        <p:spPr>
          <a:xfrm>
            <a:off x="251520" y="2420888"/>
            <a:ext cx="8520113" cy="2778397"/>
          </a:xfrm>
        </p:spPr>
        <p:txBody>
          <a:bodyPr>
            <a:normAutofit/>
          </a:bodyPr>
          <a:lstStyle/>
          <a:p>
            <a:r>
              <a:rPr lang="en-US" sz="1400" dirty="0"/>
              <a:t>Switch# </a:t>
            </a:r>
            <a:r>
              <a:rPr lang="en-US" sz="1400" b="1" dirty="0"/>
              <a:t>show mac-address-table interface </a:t>
            </a:r>
            <a:r>
              <a:rPr lang="en-US" sz="1400" b="1" dirty="0" err="1"/>
              <a:t>GigabitEthernet</a:t>
            </a:r>
            <a:r>
              <a:rPr lang="en-US" sz="1400" b="1" dirty="0"/>
              <a:t> 0/1 </a:t>
            </a:r>
            <a:r>
              <a:rPr lang="en-US" sz="1400" b="1" dirty="0" err="1"/>
              <a:t>vlan</a:t>
            </a:r>
            <a:r>
              <a:rPr lang="en-US" sz="1400" b="1" dirty="0"/>
              <a:t> 1</a:t>
            </a:r>
          </a:p>
          <a:p>
            <a:endParaRPr lang="en-US" sz="1400" dirty="0"/>
          </a:p>
          <a:p>
            <a:r>
              <a:rPr lang="en-US" sz="1400" dirty="0"/>
              <a:t>	 Mac Address Table</a:t>
            </a:r>
          </a:p>
          <a:p>
            <a:r>
              <a:rPr lang="en-US" sz="1400" dirty="0"/>
              <a:t>------------------------------------------</a:t>
            </a:r>
          </a:p>
          <a:p>
            <a:r>
              <a:rPr lang="en-US" sz="1400" dirty="0" err="1"/>
              <a:t>Vlan</a:t>
            </a:r>
            <a:r>
              <a:rPr lang="en-US" sz="1400" dirty="0"/>
              <a:t> 	Mac Address 	Type 	Ports</a:t>
            </a:r>
          </a:p>
          <a:p>
            <a:r>
              <a:rPr lang="en-US" sz="1400" dirty="0"/>
              <a:t>---- 	----------- 	---- 	-----</a:t>
            </a:r>
          </a:p>
          <a:p>
            <a:r>
              <a:rPr lang="en-US" sz="1400" dirty="0"/>
              <a:t>1 	0008.2199.2bc1 	DYNAMIC Gi0/1</a:t>
            </a:r>
          </a:p>
          <a:p>
            <a:endParaRPr lang="en-US" sz="1400" dirty="0"/>
          </a:p>
          <a:p>
            <a:r>
              <a:rPr lang="en-US" sz="1400" dirty="0"/>
              <a:t>Total Mac Addresses for this criterion: 1</a:t>
            </a:r>
          </a:p>
        </p:txBody>
      </p:sp>
    </p:spTree>
    <p:extLst>
      <p:ext uri="{BB962C8B-B14F-4D97-AF65-F5344CB8AC3E}">
        <p14:creationId xmlns:p14="http://schemas.microsoft.com/office/powerpoint/2010/main" val="467113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38" descr="ss1"/>
          <p:cNvPicPr>
            <a:picLocks noChangeAspect="1" noChangeArrowheads="1"/>
          </p:cNvPicPr>
          <p:nvPr/>
        </p:nvPicPr>
        <p:blipFill>
          <a:blip r:embed="rId2" cstate="print"/>
          <a:srcRect/>
          <a:stretch>
            <a:fillRect/>
          </a:stretch>
        </p:blipFill>
        <p:spPr bwMode="auto">
          <a:xfrm>
            <a:off x="0" y="1600200"/>
            <a:ext cx="9144000" cy="3194050"/>
          </a:xfrm>
          <a:prstGeom prst="rect">
            <a:avLst/>
          </a:prstGeom>
          <a:noFill/>
          <a:ln w="9525">
            <a:noFill/>
            <a:miter lim="800000"/>
            <a:headEnd/>
            <a:tailEnd/>
          </a:ln>
        </p:spPr>
      </p:pic>
      <p:sp>
        <p:nvSpPr>
          <p:cNvPr id="7171" name="Rectangle 35"/>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172" name="Rectangle 32"/>
          <p:cNvSpPr>
            <a:spLocks noGrp="1" noChangeArrowheads="1"/>
          </p:cNvSpPr>
          <p:nvPr>
            <p:ph type="title" idx="4294967295"/>
          </p:nvPr>
        </p:nvSpPr>
        <p:spPr>
          <a:xfrm>
            <a:off x="279400" y="1841500"/>
            <a:ext cx="3233738" cy="2743200"/>
          </a:xfrm>
          <a:prstGeom prst="rect">
            <a:avLst/>
          </a:prstGeom>
          <a:noFill/>
        </p:spPr>
        <p:txBody>
          <a:bodyPr anchor="ctr"/>
          <a:lstStyle/>
          <a:p>
            <a:r>
              <a:rPr lang="en-US" sz="3000" b="0" dirty="0">
                <a:solidFill>
                  <a:schemeClr val="bg1"/>
                </a:solidFill>
              </a:rPr>
              <a:t>Implementing VLANs and Trunks in Campus</a:t>
            </a:r>
            <a:br>
              <a:rPr lang="en-US" sz="3000" b="0" dirty="0">
                <a:solidFill>
                  <a:schemeClr val="bg1"/>
                </a:solidFill>
              </a:rPr>
            </a:br>
            <a:r>
              <a:rPr lang="en-US" sz="3000" b="0" dirty="0">
                <a:solidFill>
                  <a:schemeClr val="bg1"/>
                </a:solidFill>
              </a:rPr>
              <a:t>Environment</a:t>
            </a:r>
          </a:p>
        </p:txBody>
      </p:sp>
    </p:spTree>
    <p:extLst>
      <p:ext uri="{BB962C8B-B14F-4D97-AF65-F5344CB8AC3E}">
        <p14:creationId xmlns:p14="http://schemas.microsoft.com/office/powerpoint/2010/main" val="2271209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a:solidFill>
                  <a:schemeClr val="accent5">
                    <a:lumMod val="75000"/>
                  </a:schemeClr>
                </a:solidFill>
              </a:rPr>
              <a:t>Q</a:t>
            </a:r>
            <a:r>
              <a:rPr lang="en-AU" dirty="0" smtClean="0">
                <a:solidFill>
                  <a:schemeClr val="accent5">
                    <a:lumMod val="75000"/>
                  </a:schemeClr>
                </a:solidFill>
              </a:rPr>
              <a:t>uestions</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pPr marL="4762" indent="0">
              <a:spcBef>
                <a:spcPts val="400"/>
              </a:spcBef>
              <a:spcAft>
                <a:spcPts val="400"/>
              </a:spcAft>
              <a:buNone/>
            </a:pPr>
            <a:r>
              <a:rPr lang="en-AU" b="1" dirty="0" smtClean="0">
                <a:solidFill>
                  <a:srgbClr val="070707"/>
                </a:solidFill>
                <a:latin typeface="Georgia" panose="02040502050405020303" pitchFamily="18" charset="0"/>
                <a:hlinkClick r:id="rId2"/>
              </a:rPr>
              <a:t>1</a:t>
            </a:r>
            <a:r>
              <a:rPr lang="en-AU" b="1" dirty="0" smtClean="0">
                <a:solidFill>
                  <a:srgbClr val="333333"/>
                </a:solidFill>
                <a:latin typeface="Georgia" panose="02040502050405020303" pitchFamily="18" charset="0"/>
              </a:rPr>
              <a:t>.</a:t>
            </a:r>
            <a:r>
              <a:rPr lang="en-AU" dirty="0">
                <a:solidFill>
                  <a:srgbClr val="333333"/>
                </a:solidFill>
                <a:latin typeface="Georgia" panose="02040502050405020303" pitchFamily="18" charset="0"/>
              </a:rPr>
              <a:t> How does implementing VLANs help improve the overall performance of the network?</a:t>
            </a:r>
          </a:p>
          <a:p>
            <a:pPr marL="4762" indent="0">
              <a:spcBef>
                <a:spcPts val="400"/>
              </a:spcBef>
              <a:spcAft>
                <a:spcPts val="400"/>
              </a:spcAft>
              <a:buNone/>
            </a:pPr>
            <a:r>
              <a:rPr lang="en-AU" b="1" dirty="0">
                <a:solidFill>
                  <a:srgbClr val="333333"/>
                </a:solidFill>
                <a:latin typeface="Georgia" panose="02040502050405020303" pitchFamily="18" charset="0"/>
              </a:rPr>
              <a:t>a.</a:t>
            </a:r>
            <a:r>
              <a:rPr lang="en-AU" dirty="0">
                <a:solidFill>
                  <a:srgbClr val="333333"/>
                </a:solidFill>
                <a:latin typeface="Georgia" panose="02040502050405020303" pitchFamily="18" charset="0"/>
              </a:rPr>
              <a:t> By isolating problem employees</a:t>
            </a:r>
          </a:p>
          <a:p>
            <a:pPr marL="4762" indent="0">
              <a:spcBef>
                <a:spcPts val="400"/>
              </a:spcBef>
              <a:spcAft>
                <a:spcPts val="400"/>
              </a:spcAft>
              <a:buNone/>
            </a:pPr>
            <a:r>
              <a:rPr lang="en-AU" b="1" dirty="0">
                <a:solidFill>
                  <a:srgbClr val="333333"/>
                </a:solidFill>
                <a:latin typeface="Georgia" panose="02040502050405020303" pitchFamily="18" charset="0"/>
              </a:rPr>
              <a:t>b.</a:t>
            </a:r>
            <a:r>
              <a:rPr lang="en-AU" dirty="0">
                <a:solidFill>
                  <a:srgbClr val="333333"/>
                </a:solidFill>
                <a:latin typeface="Georgia" panose="02040502050405020303" pitchFamily="18" charset="0"/>
              </a:rPr>
              <a:t> By constraining broadcast traffic</a:t>
            </a:r>
          </a:p>
          <a:p>
            <a:pPr marL="4762" indent="0">
              <a:spcBef>
                <a:spcPts val="400"/>
              </a:spcBef>
              <a:spcAft>
                <a:spcPts val="400"/>
              </a:spcAft>
              <a:buNone/>
            </a:pPr>
            <a:r>
              <a:rPr lang="en-AU" b="1" dirty="0">
                <a:solidFill>
                  <a:srgbClr val="333333"/>
                </a:solidFill>
                <a:latin typeface="Georgia" panose="02040502050405020303" pitchFamily="18" charset="0"/>
              </a:rPr>
              <a:t>c.</a:t>
            </a:r>
            <a:r>
              <a:rPr lang="en-AU" dirty="0">
                <a:solidFill>
                  <a:srgbClr val="333333"/>
                </a:solidFill>
                <a:latin typeface="Georgia" panose="02040502050405020303" pitchFamily="18" charset="0"/>
              </a:rPr>
              <a:t> By grouping switch ports into logical communities</a:t>
            </a:r>
          </a:p>
          <a:p>
            <a:pPr marL="4762" indent="0">
              <a:spcBef>
                <a:spcPts val="400"/>
              </a:spcBef>
              <a:spcAft>
                <a:spcPts val="400"/>
              </a:spcAft>
              <a:buNone/>
            </a:pPr>
            <a:r>
              <a:rPr lang="en-AU" b="1" dirty="0">
                <a:solidFill>
                  <a:srgbClr val="333333"/>
                </a:solidFill>
                <a:latin typeface="Georgia" panose="02040502050405020303" pitchFamily="18" charset="0"/>
              </a:rPr>
              <a:t>d.</a:t>
            </a:r>
            <a:r>
              <a:rPr lang="en-AU" dirty="0">
                <a:solidFill>
                  <a:srgbClr val="333333"/>
                </a:solidFill>
                <a:latin typeface="Georgia" panose="02040502050405020303" pitchFamily="18" charset="0"/>
              </a:rPr>
              <a:t> By forcing the Layer 3 routing process to occur between VLANs</a:t>
            </a:r>
          </a:p>
          <a:p>
            <a:pPr marL="4762" indent="0">
              <a:spcBef>
                <a:spcPts val="400"/>
              </a:spcBef>
              <a:spcAft>
                <a:spcPts val="400"/>
              </a:spcAft>
              <a:buNone/>
            </a:pPr>
            <a:r>
              <a:rPr lang="en-AU" b="1" dirty="0" smtClean="0">
                <a:solidFill>
                  <a:srgbClr val="070707"/>
                </a:solidFill>
                <a:latin typeface="Georgia" panose="02040502050405020303" pitchFamily="18" charset="0"/>
                <a:hlinkClick r:id="rId3"/>
              </a:rPr>
              <a:t>2</a:t>
            </a:r>
            <a:r>
              <a:rPr lang="en-AU" b="1" dirty="0" smtClean="0">
                <a:solidFill>
                  <a:srgbClr val="333333"/>
                </a:solidFill>
                <a:latin typeface="Georgia" panose="02040502050405020303" pitchFamily="18" charset="0"/>
              </a:rPr>
              <a:t>.</a:t>
            </a:r>
            <a:r>
              <a:rPr lang="en-AU" dirty="0">
                <a:solidFill>
                  <a:srgbClr val="333333"/>
                </a:solidFill>
                <a:latin typeface="Georgia" panose="02040502050405020303" pitchFamily="18" charset="0"/>
              </a:rPr>
              <a:t> What are the advantages of using local VLANs over end-to-end VLANs? (Choose two.)</a:t>
            </a:r>
          </a:p>
          <a:p>
            <a:pPr marL="4762" indent="0">
              <a:spcBef>
                <a:spcPts val="400"/>
              </a:spcBef>
              <a:spcAft>
                <a:spcPts val="400"/>
              </a:spcAft>
              <a:buNone/>
            </a:pPr>
            <a:r>
              <a:rPr lang="en-AU" b="1" dirty="0">
                <a:solidFill>
                  <a:srgbClr val="333333"/>
                </a:solidFill>
                <a:latin typeface="Georgia" panose="02040502050405020303" pitchFamily="18" charset="0"/>
              </a:rPr>
              <a:t>a.</a:t>
            </a:r>
            <a:r>
              <a:rPr lang="en-AU" dirty="0">
                <a:solidFill>
                  <a:srgbClr val="333333"/>
                </a:solidFill>
                <a:latin typeface="Georgia" panose="02040502050405020303" pitchFamily="18" charset="0"/>
              </a:rPr>
              <a:t> Eases management</a:t>
            </a:r>
          </a:p>
          <a:p>
            <a:pPr marL="4762" indent="0">
              <a:spcBef>
                <a:spcPts val="400"/>
              </a:spcBef>
              <a:spcAft>
                <a:spcPts val="400"/>
              </a:spcAft>
              <a:buNone/>
            </a:pPr>
            <a:r>
              <a:rPr lang="en-AU" b="1" dirty="0">
                <a:solidFill>
                  <a:srgbClr val="333333"/>
                </a:solidFill>
                <a:latin typeface="Georgia" panose="02040502050405020303" pitchFamily="18" charset="0"/>
              </a:rPr>
              <a:t>b.</a:t>
            </a:r>
            <a:r>
              <a:rPr lang="en-AU" dirty="0">
                <a:solidFill>
                  <a:srgbClr val="333333"/>
                </a:solidFill>
                <a:latin typeface="Georgia" panose="02040502050405020303" pitchFamily="18" charset="0"/>
              </a:rPr>
              <a:t> Eliminates the need for Layer 3 devices</a:t>
            </a:r>
          </a:p>
          <a:p>
            <a:pPr marL="4762" indent="0">
              <a:spcBef>
                <a:spcPts val="400"/>
              </a:spcBef>
              <a:spcAft>
                <a:spcPts val="400"/>
              </a:spcAft>
              <a:buNone/>
            </a:pPr>
            <a:r>
              <a:rPr lang="en-AU" b="1" dirty="0">
                <a:solidFill>
                  <a:srgbClr val="333333"/>
                </a:solidFill>
                <a:latin typeface="Georgia" panose="02040502050405020303" pitchFamily="18" charset="0"/>
              </a:rPr>
              <a:t>c.</a:t>
            </a:r>
            <a:r>
              <a:rPr lang="en-AU" dirty="0">
                <a:solidFill>
                  <a:srgbClr val="333333"/>
                </a:solidFill>
                <a:latin typeface="Georgia" panose="02040502050405020303" pitchFamily="18" charset="0"/>
              </a:rPr>
              <a:t> Allows for a more deterministic network</a:t>
            </a:r>
          </a:p>
          <a:p>
            <a:pPr marL="4762" indent="0">
              <a:spcBef>
                <a:spcPts val="400"/>
              </a:spcBef>
              <a:spcAft>
                <a:spcPts val="400"/>
              </a:spcAft>
              <a:buNone/>
            </a:pPr>
            <a:r>
              <a:rPr lang="en-AU" b="1" dirty="0">
                <a:solidFill>
                  <a:srgbClr val="333333"/>
                </a:solidFill>
                <a:latin typeface="Georgia" panose="02040502050405020303" pitchFamily="18" charset="0"/>
              </a:rPr>
              <a:t>d.</a:t>
            </a:r>
            <a:r>
              <a:rPr lang="en-AU" dirty="0">
                <a:solidFill>
                  <a:srgbClr val="333333"/>
                </a:solidFill>
                <a:latin typeface="Georgia" panose="02040502050405020303" pitchFamily="18" charset="0"/>
              </a:rPr>
              <a:t> Groups users by logical commonality</a:t>
            </a:r>
          </a:p>
          <a:p>
            <a:pPr marL="4762" indent="0">
              <a:spcBef>
                <a:spcPts val="400"/>
              </a:spcBef>
              <a:spcAft>
                <a:spcPts val="400"/>
              </a:spcAft>
              <a:buNone/>
            </a:pPr>
            <a:r>
              <a:rPr lang="en-AU" b="1" dirty="0">
                <a:solidFill>
                  <a:srgbClr val="333333"/>
                </a:solidFill>
                <a:latin typeface="Georgia" panose="02040502050405020303" pitchFamily="18" charset="0"/>
              </a:rPr>
              <a:t>e.</a:t>
            </a:r>
            <a:r>
              <a:rPr lang="en-AU" dirty="0">
                <a:solidFill>
                  <a:srgbClr val="333333"/>
                </a:solidFill>
                <a:latin typeface="Georgia" panose="02040502050405020303" pitchFamily="18" charset="0"/>
              </a:rPr>
              <a:t> Keeps users and resources on the same VLAN</a:t>
            </a:r>
          </a:p>
          <a:p>
            <a:endParaRPr lang="en-AU" dirty="0"/>
          </a:p>
        </p:txBody>
      </p:sp>
    </p:spTree>
    <p:extLst>
      <p:ext uri="{BB962C8B-B14F-4D97-AF65-F5344CB8AC3E}">
        <p14:creationId xmlns:p14="http://schemas.microsoft.com/office/powerpoint/2010/main" val="187991813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548680"/>
            <a:ext cx="8521700" cy="549021"/>
          </a:xfrm>
        </p:spPr>
        <p:txBody>
          <a:bodyPr/>
          <a:lstStyle/>
          <a:p>
            <a:r>
              <a:rPr lang="en-US" dirty="0">
                <a:solidFill>
                  <a:schemeClr val="accent5">
                    <a:lumMod val="75000"/>
                  </a:schemeClr>
                </a:solidFill>
              </a:rPr>
              <a:t>VLAN </a:t>
            </a:r>
            <a:r>
              <a:rPr lang="en-US" dirty="0" err="1">
                <a:solidFill>
                  <a:schemeClr val="accent5">
                    <a:lumMod val="75000"/>
                  </a:schemeClr>
                </a:solidFill>
              </a:rPr>
              <a:t>Trunking</a:t>
            </a:r>
            <a:endParaRPr lang="en-US" dirty="0">
              <a:solidFill>
                <a:schemeClr val="accent5">
                  <a:lumMod val="75000"/>
                </a:schemeClr>
              </a:solidFill>
            </a:endParaRPr>
          </a:p>
        </p:txBody>
      </p:sp>
      <p:sp>
        <p:nvSpPr>
          <p:cNvPr id="3" name="Content Placeholder 2"/>
          <p:cNvSpPr>
            <a:spLocks noGrp="1"/>
          </p:cNvSpPr>
          <p:nvPr>
            <p:ph idx="10"/>
          </p:nvPr>
        </p:nvSpPr>
        <p:spPr>
          <a:xfrm>
            <a:off x="323528" y="1124744"/>
            <a:ext cx="8520354" cy="2452688"/>
          </a:xfrm>
        </p:spPr>
        <p:txBody>
          <a:bodyPr>
            <a:normAutofit/>
          </a:bodyPr>
          <a:lstStyle/>
          <a:p>
            <a:pPr>
              <a:lnSpc>
                <a:spcPct val="110000"/>
              </a:lnSpc>
            </a:pPr>
            <a:r>
              <a:rPr lang="en-US" sz="2000" dirty="0"/>
              <a:t>Trunks carry the traffic for multiple VLANs across a single physical link (multiplexing). </a:t>
            </a:r>
            <a:r>
              <a:rPr lang="en-US" sz="2000" dirty="0" err="1"/>
              <a:t>Trunking</a:t>
            </a:r>
            <a:r>
              <a:rPr lang="en-US" sz="2000" dirty="0"/>
              <a:t> is used to extend Layer 2 operations across an entire network. </a:t>
            </a:r>
          </a:p>
          <a:p>
            <a:pPr>
              <a:lnSpc>
                <a:spcPct val="110000"/>
              </a:lnSpc>
            </a:pPr>
            <a:r>
              <a:rPr lang="en-US" sz="2000" dirty="0"/>
              <a:t>The host on the left in VLAN 2 can communicate with the host on the right in VLAN 2 via the trunk link; over the same trunk link, the hosts on VLAN 1 can communicate simultaneously.</a:t>
            </a:r>
          </a:p>
        </p:txBody>
      </p:sp>
      <p:pic>
        <p:nvPicPr>
          <p:cNvPr id="5" name="Content Placeholder 4" descr="Trunking.jpg"/>
          <p:cNvPicPr>
            <a:picLocks noGrp="1" noChangeAspect="1"/>
          </p:cNvPicPr>
          <p:nvPr>
            <p:ph sz="quarter" idx="11"/>
          </p:nvPr>
        </p:nvPicPr>
        <p:blipFill>
          <a:blip r:embed="rId3" cstate="print"/>
          <a:stretch>
            <a:fillRect/>
          </a:stretch>
        </p:blipFill>
        <p:spPr>
          <a:xfrm>
            <a:off x="1962435" y="3619500"/>
            <a:ext cx="5154042" cy="2921000"/>
          </a:xfrm>
        </p:spPr>
      </p:pic>
    </p:spTree>
    <p:extLst>
      <p:ext uri="{BB962C8B-B14F-4D97-AF65-F5344CB8AC3E}">
        <p14:creationId xmlns:p14="http://schemas.microsoft.com/office/powerpoint/2010/main" val="353789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VLAN Trunking with IEEE 802.1Q</a:t>
            </a:r>
          </a:p>
        </p:txBody>
      </p:sp>
      <p:sp>
        <p:nvSpPr>
          <p:cNvPr id="3" name="Content Placeholder 2"/>
          <p:cNvSpPr>
            <a:spLocks noGrp="1"/>
          </p:cNvSpPr>
          <p:nvPr>
            <p:ph idx="11"/>
          </p:nvPr>
        </p:nvSpPr>
        <p:spPr>
          <a:xfrm>
            <a:off x="251520" y="4149080"/>
            <a:ext cx="8520354" cy="2377398"/>
          </a:xfrm>
        </p:spPr>
        <p:txBody>
          <a:bodyPr>
            <a:normAutofit/>
          </a:bodyPr>
          <a:lstStyle/>
          <a:p>
            <a:pPr lvl="0"/>
            <a:r>
              <a:rPr lang="en-US" sz="2000" dirty="0"/>
              <a:t>802.1Q is a widely supported industry-standard protocol. </a:t>
            </a:r>
          </a:p>
          <a:p>
            <a:r>
              <a:rPr lang="en-US" sz="2000" dirty="0"/>
              <a:t>IEEE 802.1Q has smaller frame overhead than ISL. 802.1Q overhead is 4 bytes. </a:t>
            </a:r>
          </a:p>
          <a:p>
            <a:r>
              <a:rPr lang="en-US" sz="2000" dirty="0"/>
              <a:t>802.1Q is a widely supported industry standard protocol.</a:t>
            </a:r>
          </a:p>
          <a:p>
            <a:pPr lvl="0"/>
            <a:r>
              <a:rPr lang="en-US" sz="2000" dirty="0"/>
              <a:t>802.1Q has the 802.1p field for QoS support. </a:t>
            </a:r>
          </a:p>
        </p:txBody>
      </p:sp>
      <p:pic>
        <p:nvPicPr>
          <p:cNvPr id="7" name="Content Placeholder 6" descr="IEEE 802.1Q.jpg"/>
          <p:cNvPicPr>
            <a:picLocks noGrp="1" noChangeAspect="1"/>
          </p:cNvPicPr>
          <p:nvPr>
            <p:ph sz="quarter" idx="12"/>
          </p:nvPr>
        </p:nvPicPr>
        <p:blipFill>
          <a:blip r:embed="rId3" cstate="print"/>
          <a:stretch>
            <a:fillRect/>
          </a:stretch>
        </p:blipFill>
        <p:spPr>
          <a:xfrm>
            <a:off x="683568" y="1196752"/>
            <a:ext cx="7657808" cy="2654300"/>
          </a:xfrm>
        </p:spPr>
      </p:pic>
    </p:spTree>
    <p:extLst>
      <p:ext uri="{BB962C8B-B14F-4D97-AF65-F5344CB8AC3E}">
        <p14:creationId xmlns:p14="http://schemas.microsoft.com/office/powerpoint/2010/main" val="380314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802.1Q </a:t>
            </a:r>
            <a:r>
              <a:rPr lang="pt-PT" dirty="0" err="1">
                <a:solidFill>
                  <a:schemeClr val="accent5">
                    <a:lumMod val="75000"/>
                  </a:schemeClr>
                </a:solidFill>
              </a:rPr>
              <a:t>tag</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pt-PT" sz="2000" dirty="0" err="1"/>
              <a:t>Inserted</a:t>
            </a:r>
            <a:r>
              <a:rPr lang="pt-PT" sz="2000" dirty="0"/>
              <a:t> 802.1Q </a:t>
            </a:r>
            <a:r>
              <a:rPr lang="pt-PT" sz="2000" dirty="0" err="1"/>
              <a:t>tag</a:t>
            </a:r>
            <a:r>
              <a:rPr lang="pt-PT" sz="2000" dirty="0"/>
              <a:t> (4 bytes, </a:t>
            </a:r>
            <a:r>
              <a:rPr lang="pt-PT" sz="2000" dirty="0" err="1"/>
              <a:t>detailed</a:t>
            </a:r>
            <a:r>
              <a:rPr lang="pt-PT" sz="2000" dirty="0"/>
              <a:t> </a:t>
            </a:r>
            <a:r>
              <a:rPr lang="pt-PT" sz="2000" dirty="0" err="1"/>
              <a:t>here</a:t>
            </a:r>
            <a:r>
              <a:rPr lang="pt-PT" sz="2000" dirty="0"/>
              <a:t>)</a:t>
            </a:r>
          </a:p>
          <a:p>
            <a:pPr lvl="1"/>
            <a:r>
              <a:rPr lang="en-US" sz="2000" b="1" dirty="0" err="1">
                <a:solidFill>
                  <a:schemeClr val="accent5">
                    <a:lumMod val="50000"/>
                  </a:schemeClr>
                </a:solidFill>
              </a:rPr>
              <a:t>EtherType</a:t>
            </a:r>
            <a:r>
              <a:rPr lang="en-US" sz="2000" b="1" dirty="0">
                <a:solidFill>
                  <a:schemeClr val="accent5">
                    <a:lumMod val="50000"/>
                  </a:schemeClr>
                </a:solidFill>
              </a:rPr>
              <a:t>(TPID): </a:t>
            </a:r>
            <a:r>
              <a:rPr lang="en-US" sz="2000" dirty="0"/>
              <a:t>Set to 0x8100 to specify that the 802.1Q tag follows.</a:t>
            </a:r>
          </a:p>
          <a:p>
            <a:pPr lvl="1"/>
            <a:r>
              <a:rPr lang="en-US" sz="2000" b="1" dirty="0">
                <a:solidFill>
                  <a:schemeClr val="accent5">
                    <a:lumMod val="50000"/>
                  </a:schemeClr>
                </a:solidFill>
              </a:rPr>
              <a:t>PRI:</a:t>
            </a:r>
            <a:r>
              <a:rPr lang="en-US" sz="2000" b="1" dirty="0"/>
              <a:t> </a:t>
            </a:r>
            <a:r>
              <a:rPr lang="en-US" sz="2000" dirty="0"/>
              <a:t>3-bit 802.1p priority field.</a:t>
            </a:r>
          </a:p>
          <a:p>
            <a:pPr lvl="1"/>
            <a:r>
              <a:rPr lang="en-US" sz="2000" b="1" dirty="0">
                <a:solidFill>
                  <a:schemeClr val="accent5">
                    <a:lumMod val="50000"/>
                  </a:schemeClr>
                </a:solidFill>
              </a:rPr>
              <a:t>CFI:</a:t>
            </a:r>
            <a:r>
              <a:rPr lang="en-US" sz="2000" b="1" dirty="0"/>
              <a:t> </a:t>
            </a:r>
            <a:r>
              <a:rPr lang="en-US" sz="2000" dirty="0"/>
              <a:t>Canonical Format Identifier is always set to 0 for Ethernet switches and to 1 </a:t>
            </a:r>
            <a:r>
              <a:rPr lang="pt-PT" sz="2000" dirty="0"/>
              <a:t>for </a:t>
            </a:r>
            <a:r>
              <a:rPr lang="pt-PT" sz="2000" dirty="0" err="1"/>
              <a:t>Token</a:t>
            </a:r>
            <a:r>
              <a:rPr lang="pt-PT" sz="2000" dirty="0"/>
              <a:t> Ring-</a:t>
            </a:r>
            <a:r>
              <a:rPr lang="pt-PT" sz="2000" dirty="0" err="1"/>
              <a:t>type</a:t>
            </a:r>
            <a:r>
              <a:rPr lang="pt-PT" sz="2000" dirty="0"/>
              <a:t> networks.</a:t>
            </a:r>
          </a:p>
          <a:p>
            <a:pPr lvl="1"/>
            <a:r>
              <a:rPr lang="en-US" sz="2000" b="1" dirty="0">
                <a:solidFill>
                  <a:schemeClr val="accent5">
                    <a:lumMod val="50000"/>
                  </a:schemeClr>
                </a:solidFill>
              </a:rPr>
              <a:t>VLAN ID: </a:t>
            </a:r>
            <a:r>
              <a:rPr lang="en-US" sz="2000" dirty="0"/>
              <a:t>12-bit VLAN field. Of the 4096 possible VLAN IDs, the maximum	number of possible VLAN configurations is 4094. A VLAN ID of 0 indicates priority frames, and value 4095 (FFF) is reserved. </a:t>
            </a:r>
            <a:endParaRPr lang="pt-PT" sz="2000" dirty="0"/>
          </a:p>
        </p:txBody>
      </p:sp>
    </p:spTree>
    <p:extLst>
      <p:ext uri="{BB962C8B-B14F-4D97-AF65-F5344CB8AC3E}">
        <p14:creationId xmlns:p14="http://schemas.microsoft.com/office/powerpoint/2010/main" val="347077044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Native VLAN with IEEE 802.1Q</a:t>
            </a:r>
          </a:p>
        </p:txBody>
      </p:sp>
      <p:sp>
        <p:nvSpPr>
          <p:cNvPr id="3" name="Content Placeholder 2"/>
          <p:cNvSpPr>
            <a:spLocks noGrp="1"/>
          </p:cNvSpPr>
          <p:nvPr>
            <p:ph idx="11"/>
          </p:nvPr>
        </p:nvSpPr>
        <p:spPr>
          <a:xfrm>
            <a:off x="251520" y="3718843"/>
            <a:ext cx="8520354" cy="2715704"/>
          </a:xfrm>
        </p:spPr>
        <p:txBody>
          <a:bodyPr>
            <a:noAutofit/>
          </a:bodyPr>
          <a:lstStyle/>
          <a:p>
            <a:r>
              <a:rPr lang="en-US" sz="2000" dirty="0"/>
              <a:t>The 802.1Q standard specifies how the switch should handle untagged frames sent or received on an 802.1Q trunk port.</a:t>
            </a:r>
          </a:p>
          <a:p>
            <a:r>
              <a:rPr lang="en-US" sz="2000" dirty="0"/>
              <a:t>An 802.1Q trunk port is assigned a default PVID, which is associated with all untagged traffic on the port. All traffic with a null VLAN ID is assumed to belong to the port default PVID. A packet with a VLAN ID equal to the outgoing port default PVID is sent untagged. All other traffic is sent with a VLAN tag.</a:t>
            </a:r>
          </a:p>
          <a:p>
            <a:r>
              <a:rPr lang="en-US" sz="2000" dirty="0"/>
              <a:t>Proactively configuring both ends of an 802.1Q trunk link with a native VLAN distinct from all other VLANs is recommended.</a:t>
            </a:r>
          </a:p>
        </p:txBody>
      </p:sp>
      <p:grpSp>
        <p:nvGrpSpPr>
          <p:cNvPr id="6" name="Group 3"/>
          <p:cNvGrpSpPr>
            <a:grpSpLocks noGrp="1" noUngrp="1" noChangeAspect="1"/>
          </p:cNvGrpSpPr>
          <p:nvPr/>
        </p:nvGrpSpPr>
        <p:grpSpPr bwMode="auto">
          <a:xfrm>
            <a:off x="467544" y="1340768"/>
            <a:ext cx="7772400" cy="2549525"/>
            <a:chOff x="685800" y="2344738"/>
            <a:chExt cx="7772400" cy="2549525"/>
          </a:xfrm>
        </p:grpSpPr>
        <p:pic>
          <p:nvPicPr>
            <p:cNvPr id="7" name="Picture 1" descr="Figure 3-8 Native VLAN in 802.1Q"/>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2344738"/>
              <a:ext cx="77724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551363"/>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6015040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Dynamic </a:t>
            </a:r>
            <a:r>
              <a:rPr lang="en-US" dirty="0" err="1">
                <a:solidFill>
                  <a:schemeClr val="accent5">
                    <a:lumMod val="75000"/>
                  </a:schemeClr>
                </a:solidFill>
              </a:rPr>
              <a:t>Trunking</a:t>
            </a:r>
            <a:r>
              <a:rPr lang="en-US" dirty="0">
                <a:solidFill>
                  <a:schemeClr val="accent5">
                    <a:lumMod val="75000"/>
                  </a:schemeClr>
                </a:solidFill>
              </a:rPr>
              <a:t> Protocol (DTP)</a:t>
            </a:r>
          </a:p>
        </p:txBody>
      </p:sp>
      <p:pic>
        <p:nvPicPr>
          <p:cNvPr id="5" name="Content Placeholder 4" descr="DTP.jpg"/>
          <p:cNvPicPr>
            <a:picLocks noGrp="1" noChangeAspect="1"/>
          </p:cNvPicPr>
          <p:nvPr>
            <p:ph idx="10"/>
          </p:nvPr>
        </p:nvPicPr>
        <p:blipFill>
          <a:blip r:embed="rId3" cstate="print"/>
          <a:stretch>
            <a:fillRect/>
          </a:stretch>
        </p:blipFill>
        <p:spPr>
          <a:xfrm>
            <a:off x="1763688" y="1124744"/>
            <a:ext cx="5614827" cy="2263403"/>
          </a:xfrm>
        </p:spPr>
      </p:pic>
      <p:sp>
        <p:nvSpPr>
          <p:cNvPr id="4" name="Content Placeholder 3"/>
          <p:cNvSpPr>
            <a:spLocks noGrp="1"/>
          </p:cNvSpPr>
          <p:nvPr>
            <p:ph idx="11"/>
          </p:nvPr>
        </p:nvSpPr>
        <p:spPr>
          <a:xfrm>
            <a:off x="251520" y="3501008"/>
            <a:ext cx="8520354" cy="3214688"/>
          </a:xfrm>
        </p:spPr>
        <p:txBody>
          <a:bodyPr>
            <a:noAutofit/>
          </a:bodyPr>
          <a:lstStyle/>
          <a:p>
            <a:pPr>
              <a:lnSpc>
                <a:spcPct val="120000"/>
              </a:lnSpc>
            </a:pPr>
            <a:r>
              <a:rPr lang="en-US" sz="2000" b="1" dirty="0">
                <a:solidFill>
                  <a:schemeClr val="accent5">
                    <a:lumMod val="50000"/>
                  </a:schemeClr>
                </a:solidFill>
              </a:rPr>
              <a:t>Access</a:t>
            </a:r>
            <a:r>
              <a:rPr lang="en-US" sz="2000" dirty="0">
                <a:solidFill>
                  <a:schemeClr val="accent5">
                    <a:lumMod val="50000"/>
                  </a:schemeClr>
                </a:solidFill>
              </a:rPr>
              <a:t> - </a:t>
            </a:r>
            <a:r>
              <a:rPr lang="en-US" sz="2000" dirty="0"/>
              <a:t>Puts the interface into permanent non-</a:t>
            </a:r>
            <a:r>
              <a:rPr lang="en-US" sz="2000" dirty="0" err="1"/>
              <a:t>trunking</a:t>
            </a:r>
            <a:r>
              <a:rPr lang="en-US" sz="2000" dirty="0"/>
              <a:t> mode and negotiates to convert the link into a non-trunk link. The interface becomes a non-trunk interface even if the neighboring interface does not agree to the change. </a:t>
            </a:r>
          </a:p>
          <a:p>
            <a:pPr>
              <a:lnSpc>
                <a:spcPct val="120000"/>
              </a:lnSpc>
            </a:pPr>
            <a:r>
              <a:rPr lang="en-US" sz="2000" b="1" dirty="0">
                <a:solidFill>
                  <a:schemeClr val="accent5">
                    <a:lumMod val="50000"/>
                  </a:schemeClr>
                </a:solidFill>
              </a:rPr>
              <a:t>Trunk</a:t>
            </a:r>
            <a:r>
              <a:rPr lang="en-US" sz="2000" dirty="0">
                <a:solidFill>
                  <a:schemeClr val="accent5">
                    <a:lumMod val="50000"/>
                  </a:schemeClr>
                </a:solidFill>
              </a:rPr>
              <a:t> -</a:t>
            </a:r>
            <a:r>
              <a:rPr lang="en-US" sz="2000" dirty="0"/>
              <a:t> Puts the interface into permanent </a:t>
            </a:r>
            <a:r>
              <a:rPr lang="en-US" sz="2000" dirty="0" err="1"/>
              <a:t>trunking</a:t>
            </a:r>
            <a:r>
              <a:rPr lang="en-US" sz="2000" dirty="0"/>
              <a:t> mode and negotiates to convert the link into a trunk link. The interface becomes a trunk interface even if the neighboring interface does not agree to the change.  </a:t>
            </a:r>
          </a:p>
        </p:txBody>
      </p:sp>
    </p:spTree>
    <p:extLst>
      <p:ext uri="{BB962C8B-B14F-4D97-AF65-F5344CB8AC3E}">
        <p14:creationId xmlns:p14="http://schemas.microsoft.com/office/powerpoint/2010/main" val="530609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Dynamic </a:t>
            </a:r>
            <a:r>
              <a:rPr lang="en-US" dirty="0" err="1">
                <a:solidFill>
                  <a:schemeClr val="accent5">
                    <a:lumMod val="75000"/>
                  </a:schemeClr>
                </a:solidFill>
              </a:rPr>
              <a:t>Trunking</a:t>
            </a:r>
            <a:r>
              <a:rPr lang="en-US" dirty="0">
                <a:solidFill>
                  <a:schemeClr val="accent5">
                    <a:lumMod val="75000"/>
                  </a:schemeClr>
                </a:solidFill>
              </a:rPr>
              <a:t> Protocol (DTP)</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pPr>
              <a:lnSpc>
                <a:spcPct val="120000"/>
              </a:lnSpc>
            </a:pPr>
            <a:r>
              <a:rPr lang="en-US" sz="2000" b="1" dirty="0" err="1">
                <a:solidFill>
                  <a:schemeClr val="accent5">
                    <a:lumMod val="50000"/>
                  </a:schemeClr>
                </a:solidFill>
              </a:rPr>
              <a:t>Nonegotiate</a:t>
            </a:r>
            <a:r>
              <a:rPr lang="en-US" sz="2000" dirty="0">
                <a:solidFill>
                  <a:schemeClr val="accent5">
                    <a:lumMod val="50000"/>
                  </a:schemeClr>
                </a:solidFill>
              </a:rPr>
              <a:t> -</a:t>
            </a:r>
            <a:r>
              <a:rPr lang="en-US" sz="2000" dirty="0"/>
              <a:t> Puts the interface into permanent </a:t>
            </a:r>
            <a:r>
              <a:rPr lang="en-US" sz="2000" dirty="0" err="1"/>
              <a:t>trunking</a:t>
            </a:r>
            <a:r>
              <a:rPr lang="en-US" sz="2000" dirty="0"/>
              <a:t> mode but prevents the interface from generating DTP frames. You must configure the neighboring interface manually as a trunk interface to establish a trunk link. Use this mode when connecting to a device that does not support DTP. </a:t>
            </a:r>
          </a:p>
          <a:p>
            <a:pPr>
              <a:lnSpc>
                <a:spcPct val="120000"/>
              </a:lnSpc>
            </a:pPr>
            <a:r>
              <a:rPr lang="en-US" sz="2000" b="1" dirty="0">
                <a:solidFill>
                  <a:schemeClr val="accent5">
                    <a:lumMod val="50000"/>
                  </a:schemeClr>
                </a:solidFill>
              </a:rPr>
              <a:t>Dynamic desirable </a:t>
            </a:r>
            <a:r>
              <a:rPr lang="en-US" sz="2000" dirty="0">
                <a:solidFill>
                  <a:schemeClr val="accent5">
                    <a:lumMod val="50000"/>
                  </a:schemeClr>
                </a:solidFill>
              </a:rPr>
              <a:t>- </a:t>
            </a:r>
            <a:r>
              <a:rPr lang="en-US" sz="2000" dirty="0"/>
              <a:t>Makes the interface </a:t>
            </a:r>
            <a:r>
              <a:rPr lang="en-US" sz="2000" dirty="0">
                <a:solidFill>
                  <a:srgbClr val="FF0000"/>
                </a:solidFill>
              </a:rPr>
              <a:t>actively</a:t>
            </a:r>
            <a:r>
              <a:rPr lang="en-US" sz="2000" dirty="0"/>
              <a:t> attempt to convert the link to a trunk link. The interface becomes a trunk interface if the neighboring interface is set to trunk, desirable, or auto mode. </a:t>
            </a:r>
          </a:p>
          <a:p>
            <a:pPr>
              <a:lnSpc>
                <a:spcPct val="120000"/>
              </a:lnSpc>
            </a:pPr>
            <a:r>
              <a:rPr lang="en-US" sz="2000" b="1" dirty="0">
                <a:solidFill>
                  <a:schemeClr val="accent5">
                    <a:lumMod val="50000"/>
                  </a:schemeClr>
                </a:solidFill>
              </a:rPr>
              <a:t>Dynamic auto </a:t>
            </a:r>
            <a:r>
              <a:rPr lang="en-US" sz="2000" dirty="0">
                <a:solidFill>
                  <a:schemeClr val="accent5">
                    <a:lumMod val="50000"/>
                  </a:schemeClr>
                </a:solidFill>
              </a:rPr>
              <a:t>- </a:t>
            </a:r>
            <a:r>
              <a:rPr lang="en-US" sz="2000" dirty="0"/>
              <a:t>Makes the interface </a:t>
            </a:r>
            <a:r>
              <a:rPr lang="en-US" sz="2000" dirty="0">
                <a:solidFill>
                  <a:srgbClr val="FF0000"/>
                </a:solidFill>
              </a:rPr>
              <a:t>willing</a:t>
            </a:r>
            <a:r>
              <a:rPr lang="en-US" sz="2000" dirty="0"/>
              <a:t> to convert the link to a trunk link. The interface becomes a trunk interface if the neighboring interface is set to trunk or desirable mode. This is the default mode for all Ethernet interfaces in Cisco IOS. </a:t>
            </a:r>
          </a:p>
          <a:p>
            <a:endParaRPr lang="en-AU" dirty="0"/>
          </a:p>
        </p:txBody>
      </p:sp>
    </p:spTree>
    <p:extLst>
      <p:ext uri="{BB962C8B-B14F-4D97-AF65-F5344CB8AC3E}">
        <p14:creationId xmlns:p14="http://schemas.microsoft.com/office/powerpoint/2010/main" val="91549274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Design with VLAN Trunks</a:t>
            </a:r>
          </a:p>
        </p:txBody>
      </p:sp>
      <p:pic>
        <p:nvPicPr>
          <p:cNvPr id="7" name="Content Placeholder 6" descr="Trunk Design.jpg"/>
          <p:cNvPicPr>
            <a:picLocks noGrp="1" noChangeAspect="1"/>
          </p:cNvPicPr>
          <p:nvPr>
            <p:ph idx="10"/>
          </p:nvPr>
        </p:nvPicPr>
        <p:blipFill>
          <a:blip r:embed="rId3" cstate="print"/>
          <a:stretch>
            <a:fillRect/>
          </a:stretch>
        </p:blipFill>
        <p:spPr>
          <a:xfrm>
            <a:off x="1475656" y="1052736"/>
            <a:ext cx="5752831" cy="3207126"/>
          </a:xfrm>
        </p:spPr>
      </p:pic>
      <p:sp>
        <p:nvSpPr>
          <p:cNvPr id="4" name="Picture Placeholder 3"/>
          <p:cNvSpPr>
            <a:spLocks noGrp="1"/>
          </p:cNvSpPr>
          <p:nvPr>
            <p:ph sz="quarter" idx="11"/>
          </p:nvPr>
        </p:nvSpPr>
        <p:spPr>
          <a:xfrm>
            <a:off x="251520" y="4365104"/>
            <a:ext cx="8520113" cy="2344420"/>
          </a:xfrm>
        </p:spPr>
        <p:txBody>
          <a:bodyPr>
            <a:normAutofit fontScale="85000" lnSpcReduction="20000"/>
          </a:bodyPr>
          <a:lstStyle/>
          <a:p>
            <a:pPr>
              <a:lnSpc>
                <a:spcPct val="110000"/>
              </a:lnSpc>
              <a:buFont typeface="Wingdings" pitchFamily="2" charset="2"/>
              <a:buChar char="§"/>
            </a:pPr>
            <a:r>
              <a:rPr lang="en-US" sz="2000" dirty="0"/>
              <a:t>Trunks interconnect access layer switches.</a:t>
            </a:r>
          </a:p>
          <a:p>
            <a:pPr>
              <a:lnSpc>
                <a:spcPct val="110000"/>
              </a:lnSpc>
              <a:buFont typeface="Wingdings" pitchFamily="2" charset="2"/>
              <a:buChar char="§"/>
            </a:pPr>
            <a:r>
              <a:rPr lang="en-US" sz="2000" dirty="0"/>
              <a:t>Trunks connect access layer switches to distribution layer switches. </a:t>
            </a:r>
          </a:p>
          <a:p>
            <a:pPr>
              <a:lnSpc>
                <a:spcPct val="110000"/>
              </a:lnSpc>
              <a:buFont typeface="Wingdings" pitchFamily="2" charset="2"/>
              <a:buChar char="§"/>
            </a:pPr>
            <a:r>
              <a:rPr lang="en-US" sz="2000" dirty="0"/>
              <a:t>Layer 3 links interconnect core and distribution layer switches.</a:t>
            </a:r>
          </a:p>
          <a:p>
            <a:pPr>
              <a:lnSpc>
                <a:spcPct val="110000"/>
              </a:lnSpc>
              <a:buFont typeface="Wingdings" pitchFamily="2" charset="2"/>
              <a:buChar char="§"/>
            </a:pPr>
            <a:r>
              <a:rPr lang="en-US" sz="2000" dirty="0"/>
              <a:t>Access layer switches are configured in a spanning-tree, loop-free, V-shaped topology. If one distribution link fails, HSRP or VRRP provide an alternative default gateway.</a:t>
            </a:r>
          </a:p>
          <a:p>
            <a:pPr>
              <a:lnSpc>
                <a:spcPct val="110000"/>
              </a:lnSpc>
              <a:buFont typeface="Wingdings" pitchFamily="2" charset="2"/>
              <a:buChar char="§"/>
            </a:pPr>
            <a:r>
              <a:rPr lang="en-US" sz="2000" i="1" dirty="0"/>
              <a:t>Recommended</a:t>
            </a:r>
            <a:r>
              <a:rPr lang="en-US" sz="2000" dirty="0"/>
              <a:t>: turn off DTP and manually prune VLANs on trunks.</a:t>
            </a:r>
          </a:p>
        </p:txBody>
      </p:sp>
    </p:spTree>
    <p:extLst>
      <p:ext uri="{BB962C8B-B14F-4D97-AF65-F5344CB8AC3E}">
        <p14:creationId xmlns:p14="http://schemas.microsoft.com/office/powerpoint/2010/main" val="38045262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Configuring an Interface for Trunking</a:t>
            </a:r>
          </a:p>
        </p:txBody>
      </p:sp>
      <p:sp>
        <p:nvSpPr>
          <p:cNvPr id="5" name="Content Placeholder 4"/>
          <p:cNvSpPr>
            <a:spLocks noGrp="1"/>
          </p:cNvSpPr>
          <p:nvPr>
            <p:ph idx="10"/>
          </p:nvPr>
        </p:nvSpPr>
        <p:spPr>
          <a:xfrm>
            <a:off x="251520" y="1268760"/>
            <a:ext cx="8520354" cy="3440880"/>
          </a:xfrm>
        </p:spPr>
        <p:txBody>
          <a:bodyPr>
            <a:noAutofit/>
          </a:bodyPr>
          <a:lstStyle/>
          <a:p>
            <a:r>
              <a:rPr lang="en-US" sz="1800" dirty="0"/>
              <a:t>Select the encapsulation type:</a:t>
            </a:r>
          </a:p>
          <a:p>
            <a:pPr lvl="1">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switchport trunk encapsulation {</a:t>
            </a:r>
            <a:r>
              <a:rPr lang="en-US" sz="1600" b="1" dirty="0" err="1">
                <a:latin typeface="Courier New" pitchFamily="49" charset="0"/>
                <a:cs typeface="Courier New" pitchFamily="49" charset="0"/>
              </a:rPr>
              <a:t>isl</a:t>
            </a:r>
            <a:r>
              <a:rPr lang="en-US" sz="1600" b="1" dirty="0">
                <a:latin typeface="Courier New" pitchFamily="49" charset="0"/>
                <a:cs typeface="Courier New" pitchFamily="49" charset="0"/>
              </a:rPr>
              <a:t> | dot1q | negotiate}</a:t>
            </a:r>
          </a:p>
          <a:p>
            <a:r>
              <a:rPr lang="en-US" sz="1800" dirty="0"/>
              <a:t>Configure the interface as a Layer 2 trunk:</a:t>
            </a:r>
          </a:p>
          <a:p>
            <a:pPr lvl="1">
              <a:buNone/>
            </a:pPr>
            <a:r>
              <a:rPr lang="en-US" sz="1600" dirty="0">
                <a:latin typeface="Courier New" pitchFamily="49" charset="0"/>
                <a:cs typeface="Courier New" pitchFamily="49" charset="0"/>
              </a:rPr>
              <a:t>Switch(config-if)# </a:t>
            </a:r>
            <a:r>
              <a:rPr lang="en-US" sz="1600" b="1" dirty="0">
                <a:latin typeface="Courier New" pitchFamily="49" charset="0"/>
                <a:cs typeface="Courier New" pitchFamily="49" charset="0"/>
              </a:rPr>
              <a:t>switchport mode {dynamic {auto | desirable} | trunk}</a:t>
            </a:r>
          </a:p>
          <a:p>
            <a:r>
              <a:rPr lang="en-US" sz="1800" dirty="0"/>
              <a:t>Specify the native VLAN:</a:t>
            </a:r>
          </a:p>
          <a:p>
            <a:pPr lvl="1">
              <a:buNone/>
            </a:pPr>
            <a:r>
              <a:rPr lang="en-US" sz="1600" dirty="0">
                <a:latin typeface="Courier New" pitchFamily="49" charset="0"/>
                <a:cs typeface="Courier New" pitchFamily="49" charset="0"/>
              </a:rPr>
              <a:t>Switch(config-if)# </a:t>
            </a:r>
            <a:r>
              <a:rPr lang="en-US" sz="1600" b="1" dirty="0">
                <a:latin typeface="Courier New" pitchFamily="49" charset="0"/>
                <a:cs typeface="Courier New" pitchFamily="49" charset="0"/>
              </a:rPr>
              <a:t>switchport trunk native vlan </a:t>
            </a:r>
            <a:r>
              <a:rPr lang="en-US" sz="1600" i="1" dirty="0" err="1">
                <a:latin typeface="Courier New" pitchFamily="49" charset="0"/>
                <a:cs typeface="Courier New" pitchFamily="49" charset="0"/>
              </a:rPr>
              <a:t>vlan</a:t>
            </a:r>
            <a:r>
              <a:rPr lang="en-US" sz="1600" i="1" dirty="0">
                <a:latin typeface="Courier New" pitchFamily="49" charset="0"/>
                <a:cs typeface="Courier New" pitchFamily="49" charset="0"/>
              </a:rPr>
              <a:t>-id</a:t>
            </a:r>
          </a:p>
          <a:p>
            <a:r>
              <a:rPr lang="en-US" sz="1800" dirty="0"/>
              <a:t>Configure the allowable VLANs for this trunk:</a:t>
            </a:r>
          </a:p>
          <a:p>
            <a:pPr lvl="1">
              <a:buNone/>
            </a:pPr>
            <a:r>
              <a:rPr lang="en-US" sz="1600" dirty="0">
                <a:latin typeface="Courier New" pitchFamily="49" charset="0"/>
                <a:cs typeface="Courier New" pitchFamily="49" charset="0"/>
              </a:rPr>
              <a:t>Switch(config-if)# </a:t>
            </a:r>
            <a:r>
              <a:rPr lang="en-US" sz="1600" b="1" dirty="0">
                <a:latin typeface="Courier New" pitchFamily="49" charset="0"/>
                <a:cs typeface="Courier New" pitchFamily="49" charset="0"/>
              </a:rPr>
              <a:t>switchport trunk allowed vlan {add | except | all | remove} </a:t>
            </a:r>
            <a:r>
              <a:rPr lang="en-US" sz="1600" i="1" dirty="0">
                <a:latin typeface="Courier New" pitchFamily="49" charset="0"/>
                <a:cs typeface="Courier New" pitchFamily="49" charset="0"/>
              </a:rPr>
              <a:t>vlan-id[,vlan-id[,vlan-id[,...]]]</a:t>
            </a:r>
            <a:endParaRPr lang="en-US" sz="1600" dirty="0">
              <a:latin typeface="Courier New" pitchFamily="49" charset="0"/>
              <a:cs typeface="Courier New" pitchFamily="49" charset="0"/>
            </a:endParaRPr>
          </a:p>
          <a:p>
            <a:pPr>
              <a:buNone/>
            </a:pPr>
            <a:endParaRPr lang="en-US" sz="1800" b="1" dirty="0"/>
          </a:p>
        </p:txBody>
      </p:sp>
      <p:sp>
        <p:nvSpPr>
          <p:cNvPr id="7" name="Content Placeholder 6"/>
          <p:cNvSpPr>
            <a:spLocks noGrp="1"/>
          </p:cNvSpPr>
          <p:nvPr>
            <p:ph sz="quarter" idx="11"/>
          </p:nvPr>
        </p:nvSpPr>
        <p:spPr>
          <a:xfrm>
            <a:off x="179512" y="4901224"/>
            <a:ext cx="8520113" cy="1956776"/>
          </a:xfrm>
          <a:ln w="12700">
            <a:solidFill>
              <a:schemeClr val="tx1"/>
            </a:solidFill>
          </a:ln>
        </p:spPr>
        <p:txBody>
          <a:bodyPr>
            <a:noAutofit/>
          </a:bodyPr>
          <a:lstStyle/>
          <a:p>
            <a:pPr marL="0" indent="0">
              <a:lnSpc>
                <a:spcPct val="100000"/>
              </a:lnSpc>
              <a:spcBef>
                <a:spcPts val="0"/>
              </a:spcBef>
              <a:buNone/>
            </a:pPr>
            <a:r>
              <a:rPr lang="en-US" sz="1400" dirty="0">
                <a:latin typeface="Courier New" pitchFamily="49" charset="0"/>
                <a:cs typeface="Courier New" pitchFamily="49" charset="0"/>
              </a:rPr>
              <a:t>Switch(config)# </a:t>
            </a:r>
            <a:r>
              <a:rPr lang="en-US" sz="1400" b="1" dirty="0">
                <a:latin typeface="Courier New" pitchFamily="49" charset="0"/>
                <a:cs typeface="Courier New" pitchFamily="49" charset="0"/>
              </a:rPr>
              <a:t>interface FastEthernet 5/8 </a:t>
            </a:r>
          </a:p>
          <a:p>
            <a:pPr marL="0" indent="0">
              <a:lnSpc>
                <a:spcPct val="100000"/>
              </a:lnSpc>
              <a:spcBef>
                <a:spcPts val="0"/>
              </a:spcBef>
              <a:buNone/>
            </a:pPr>
            <a:r>
              <a:rPr lang="en-US" sz="1400" dirty="0">
                <a:latin typeface="Courier New" pitchFamily="49" charset="0"/>
                <a:cs typeface="Courier New" pitchFamily="49" charset="0"/>
              </a:rPr>
              <a:t>Switch(config-if)# </a:t>
            </a:r>
            <a:r>
              <a:rPr lang="en-US" sz="1400" b="1" dirty="0">
                <a:latin typeface="Courier New" pitchFamily="49" charset="0"/>
                <a:cs typeface="Courier New" pitchFamily="49" charset="0"/>
              </a:rPr>
              <a:t>switchport trunk encapsulation dot1q </a:t>
            </a:r>
          </a:p>
          <a:p>
            <a:pPr marL="0" indent="0">
              <a:lnSpc>
                <a:spcPct val="100000"/>
              </a:lnSpc>
              <a:spcBef>
                <a:spcPts val="0"/>
              </a:spcBef>
              <a:buNone/>
            </a:pPr>
            <a:r>
              <a:rPr lang="en-US" sz="1400" dirty="0">
                <a:latin typeface="Courier New" pitchFamily="49" charset="0"/>
                <a:cs typeface="Courier New" pitchFamily="49" charset="0"/>
              </a:rPr>
              <a:t>Switch(</a:t>
            </a:r>
            <a:r>
              <a:rPr lang="en-US" sz="1400" dirty="0" err="1">
                <a:latin typeface="Courier New" pitchFamily="49" charset="0"/>
                <a:cs typeface="Courier New" pitchFamily="49" charset="0"/>
              </a:rPr>
              <a:t>config</a:t>
            </a:r>
            <a:r>
              <a:rPr lang="en-US" sz="1400" dirty="0">
                <a:latin typeface="Courier New" pitchFamily="49" charset="0"/>
                <a:cs typeface="Courier New" pitchFamily="49" charset="0"/>
              </a:rPr>
              <a:t>-if)# </a:t>
            </a:r>
            <a:r>
              <a:rPr lang="en-US" sz="1400" b="1" dirty="0">
                <a:latin typeface="Courier New" pitchFamily="49" charset="0"/>
                <a:cs typeface="Courier New" pitchFamily="49" charset="0"/>
              </a:rPr>
              <a:t>switchport mode trunk </a:t>
            </a:r>
          </a:p>
          <a:p>
            <a:pPr marL="0" indent="0">
              <a:lnSpc>
                <a:spcPct val="100000"/>
              </a:lnSpc>
              <a:spcBef>
                <a:spcPts val="0"/>
              </a:spcBef>
              <a:buNone/>
            </a:pPr>
            <a:r>
              <a:rPr lang="en-US" sz="1400" dirty="0">
                <a:latin typeface="Courier New" pitchFamily="49" charset="0"/>
                <a:cs typeface="Courier New" pitchFamily="49" charset="0"/>
              </a:rPr>
              <a:t>Switch(config-if)# </a:t>
            </a:r>
            <a:r>
              <a:rPr lang="en-US" sz="1400" b="1" dirty="0">
                <a:latin typeface="Courier New" pitchFamily="49" charset="0"/>
                <a:cs typeface="Courier New" pitchFamily="49" charset="0"/>
              </a:rPr>
              <a:t>switchport nonegotiate			</a:t>
            </a:r>
            <a:r>
              <a:rPr lang="en-US" sz="1400" dirty="0">
                <a:solidFill>
                  <a:srgbClr val="FF0000"/>
                </a:solidFill>
                <a:latin typeface="Arial" pitchFamily="34" charset="0"/>
                <a:cs typeface="Arial" pitchFamily="34" charset="0"/>
              </a:rPr>
              <a:t>optional</a:t>
            </a:r>
          </a:p>
          <a:p>
            <a:r>
              <a:rPr lang="en-US" sz="1400" dirty="0"/>
              <a:t>Switch(</a:t>
            </a:r>
            <a:r>
              <a:rPr lang="en-US" sz="1400" dirty="0" err="1"/>
              <a:t>config</a:t>
            </a:r>
            <a:r>
              <a:rPr lang="en-US" sz="1400" dirty="0"/>
              <a:t>-if)# </a:t>
            </a:r>
            <a:r>
              <a:rPr lang="en-US" sz="1400" b="1" dirty="0" err="1"/>
              <a:t>switchport</a:t>
            </a:r>
            <a:r>
              <a:rPr lang="en-US" sz="1400" b="1" dirty="0"/>
              <a:t> trunk native vlan 99</a:t>
            </a:r>
            <a:endParaRPr lang="en-US" sz="1400" dirty="0">
              <a:solidFill>
                <a:srgbClr val="FF0000"/>
              </a:solidFill>
              <a:latin typeface="Arial" pitchFamily="34" charset="0"/>
              <a:cs typeface="Arial" pitchFamily="34" charset="0"/>
            </a:endParaRPr>
          </a:p>
          <a:p>
            <a:pPr marL="0" indent="0">
              <a:lnSpc>
                <a:spcPct val="100000"/>
              </a:lnSpc>
              <a:spcBef>
                <a:spcPts val="0"/>
              </a:spcBef>
              <a:buNone/>
            </a:pPr>
            <a:r>
              <a:rPr lang="en-US" sz="1400" dirty="0">
                <a:latin typeface="Courier New" pitchFamily="49" charset="0"/>
                <a:cs typeface="Courier New" pitchFamily="49" charset="0"/>
              </a:rPr>
              <a:t>Switch(config-if)# </a:t>
            </a:r>
            <a:r>
              <a:rPr lang="en-US" sz="1400" b="1" dirty="0">
                <a:latin typeface="Courier New" pitchFamily="49" charset="0"/>
                <a:cs typeface="Courier New" pitchFamily="49" charset="0"/>
              </a:rPr>
              <a:t>switchport trunk allowed vlan 1-100 </a:t>
            </a:r>
          </a:p>
          <a:p>
            <a:pPr marL="0" indent="0">
              <a:lnSpc>
                <a:spcPct val="100000"/>
              </a:lnSpc>
              <a:spcBef>
                <a:spcPts val="0"/>
              </a:spcBef>
              <a:buNone/>
            </a:pPr>
            <a:r>
              <a:rPr lang="en-US" sz="1400" dirty="0">
                <a:latin typeface="Courier New" pitchFamily="49" charset="0"/>
                <a:cs typeface="Courier New" pitchFamily="49" charset="0"/>
              </a:rPr>
              <a:t>Switch(</a:t>
            </a:r>
            <a:r>
              <a:rPr lang="en-US" sz="1400" dirty="0" err="1">
                <a:latin typeface="Courier New" pitchFamily="49" charset="0"/>
                <a:cs typeface="Courier New" pitchFamily="49" charset="0"/>
              </a:rPr>
              <a:t>config</a:t>
            </a:r>
            <a:r>
              <a:rPr lang="en-US" sz="1400" dirty="0">
                <a:latin typeface="Courier New" pitchFamily="49" charset="0"/>
                <a:cs typeface="Courier New" pitchFamily="49" charset="0"/>
              </a:rPr>
              <a:t>-if)# </a:t>
            </a:r>
            <a:r>
              <a:rPr lang="en-US" sz="1400" b="1" dirty="0">
                <a:latin typeface="Courier New" pitchFamily="49" charset="0"/>
                <a:cs typeface="Courier New" pitchFamily="49" charset="0"/>
              </a:rPr>
              <a:t>no shutdown </a:t>
            </a:r>
          </a:p>
          <a:p>
            <a:pPr marL="0" indent="0">
              <a:lnSpc>
                <a:spcPct val="100000"/>
              </a:lnSpc>
              <a:spcBef>
                <a:spcPts val="0"/>
              </a:spcBef>
              <a:buNone/>
            </a:pPr>
            <a:r>
              <a:rPr lang="en-US" sz="1400" dirty="0">
                <a:latin typeface="Courier New" pitchFamily="49" charset="0"/>
                <a:cs typeface="Courier New" pitchFamily="49" charset="0"/>
              </a:rPr>
              <a:t>Switch(config-if)# </a:t>
            </a:r>
            <a:r>
              <a:rPr lang="en-US" sz="1400" b="1" dirty="0">
                <a:latin typeface="Courier New" pitchFamily="49" charset="0"/>
                <a:cs typeface="Courier New" pitchFamily="49" charset="0"/>
              </a:rPr>
              <a:t>end </a:t>
            </a:r>
            <a:endParaRPr lang="en-US" sz="1400" dirty="0">
              <a:latin typeface="Courier New" pitchFamily="49" charset="0"/>
              <a:cs typeface="Courier New" pitchFamily="49" charset="0"/>
            </a:endParaRPr>
          </a:p>
        </p:txBody>
      </p:sp>
      <p:cxnSp>
        <p:nvCxnSpPr>
          <p:cNvPr id="9" name="Straight Arrow Connector 8"/>
          <p:cNvCxnSpPr/>
          <p:nvPr/>
        </p:nvCxnSpPr>
        <p:spPr bwMode="auto">
          <a:xfrm rot="10800000" flipV="1">
            <a:off x="4644008" y="5661248"/>
            <a:ext cx="1978334" cy="871"/>
          </a:xfrm>
          <a:prstGeom prst="straightConnector1">
            <a:avLst/>
          </a:prstGeom>
          <a:solidFill>
            <a:schemeClr val="accent1"/>
          </a:solidFill>
          <a:ln w="9525" cap="flat" cmpd="sng" algn="ctr">
            <a:solidFill>
              <a:srgbClr val="FF0000"/>
            </a:solidFill>
            <a:prstDash val="solid"/>
            <a:round/>
            <a:headEnd type="none" w="med" len="med"/>
            <a:tailEnd type="arrow"/>
          </a:ln>
          <a:effectLst/>
        </p:spPr>
      </p:cxnSp>
    </p:spTree>
    <p:extLst>
      <p:ext uri="{BB962C8B-B14F-4D97-AF65-F5344CB8AC3E}">
        <p14:creationId xmlns:p14="http://schemas.microsoft.com/office/powerpoint/2010/main" val="1134125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latin typeface="+mj-lt"/>
              </a:rPr>
              <a:t>Verifying Trunk Configuration</a:t>
            </a:r>
            <a:endParaRPr lang="en-AU" dirty="0">
              <a:latin typeface="+mj-lt"/>
            </a:endParaRPr>
          </a:p>
        </p:txBody>
      </p:sp>
      <p:pic>
        <p:nvPicPr>
          <p:cNvPr id="6" name="Picture 5"/>
          <p:cNvPicPr>
            <a:picLocks noChangeAspect="1"/>
          </p:cNvPicPr>
          <p:nvPr/>
        </p:nvPicPr>
        <p:blipFill>
          <a:blip r:embed="rId2"/>
          <a:stretch>
            <a:fillRect/>
          </a:stretch>
        </p:blipFill>
        <p:spPr>
          <a:xfrm>
            <a:off x="655638" y="1556792"/>
            <a:ext cx="7769529" cy="4280509"/>
          </a:xfrm>
          <a:prstGeom prst="rect">
            <a:avLst/>
          </a:prstGeom>
        </p:spPr>
      </p:pic>
    </p:spTree>
    <p:extLst>
      <p:ext uri="{BB962C8B-B14F-4D97-AF65-F5344CB8AC3E}">
        <p14:creationId xmlns:p14="http://schemas.microsoft.com/office/powerpoint/2010/main" val="423369753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7504" y="1"/>
            <a:ext cx="8693596" cy="1124743"/>
          </a:xfrm>
        </p:spPr>
        <p:txBody>
          <a:bodyPr/>
          <a:lstStyle/>
          <a:p>
            <a:r>
              <a:rPr lang="en-US" sz="2400" dirty="0">
                <a:solidFill>
                  <a:schemeClr val="accent5">
                    <a:lumMod val="75000"/>
                  </a:schemeClr>
                </a:solidFill>
              </a:rPr>
              <a:t>Implementing VLANs and Trunks in Campus </a:t>
            </a:r>
            <a:r>
              <a:rPr lang="pt-PT" sz="2400" dirty="0">
                <a:solidFill>
                  <a:schemeClr val="accent5">
                    <a:lumMod val="75000"/>
                  </a:schemeClr>
                </a:solidFill>
              </a:rPr>
              <a:t>Environment</a:t>
            </a:r>
            <a:endParaRPr lang="en-AU" sz="2400" dirty="0">
              <a:solidFill>
                <a:schemeClr val="accent5">
                  <a:lumMod val="75000"/>
                </a:schemeClr>
              </a:solidFill>
            </a:endParaRPr>
          </a:p>
        </p:txBody>
      </p:sp>
      <p:sp>
        <p:nvSpPr>
          <p:cNvPr id="6" name="Content Placeholder 5"/>
          <p:cNvSpPr>
            <a:spLocks noGrp="1"/>
          </p:cNvSpPr>
          <p:nvPr>
            <p:ph idx="1"/>
          </p:nvPr>
        </p:nvSpPr>
        <p:spPr>
          <a:xfrm>
            <a:off x="323528" y="1196752"/>
            <a:ext cx="8272785" cy="5661249"/>
          </a:xfrm>
        </p:spPr>
        <p:txBody>
          <a:bodyPr/>
          <a:lstStyle/>
          <a:p>
            <a:r>
              <a:rPr lang="en-US" sz="2000" dirty="0"/>
              <a:t>A VLAN is a logical broadcast domain that can span multiple physical LAN segments.</a:t>
            </a:r>
          </a:p>
          <a:p>
            <a:r>
              <a:rPr lang="en-US" sz="2000" dirty="0"/>
              <a:t>VLANs provide segmentation and organizational flexibility. </a:t>
            </a:r>
          </a:p>
          <a:p>
            <a:r>
              <a:rPr lang="en-US" sz="2000" dirty="0"/>
              <a:t>VLANs help administrators to have the end node or workstations group that are segmented logically by functions, project teams, and applications, without regard to the physical location of the users. </a:t>
            </a:r>
          </a:p>
          <a:p>
            <a:r>
              <a:rPr lang="en-US" sz="2000" dirty="0"/>
              <a:t>VLANs allow you to implement access and security policies to particular groups of users and limit the broadcast domain.</a:t>
            </a:r>
          </a:p>
          <a:p>
            <a:r>
              <a:rPr lang="en-US" sz="2000" dirty="0"/>
              <a:t>The voice VLAN feature enables access ports to carry IP voice traffic from an IP phone. Because the sound quality of an IP phone call can deteriorate if the data is unevenly sent, the switch supports quality of service (</a:t>
            </a:r>
            <a:r>
              <a:rPr lang="en-US" sz="2000" dirty="0" err="1"/>
              <a:t>QoS</a:t>
            </a:r>
            <a:r>
              <a:rPr lang="en-US" sz="2000" dirty="0"/>
              <a:t>).</a:t>
            </a:r>
          </a:p>
          <a:p>
            <a:endParaRPr lang="en-AU" dirty="0"/>
          </a:p>
        </p:txBody>
      </p:sp>
    </p:spTree>
    <p:extLst>
      <p:ext uri="{BB962C8B-B14F-4D97-AF65-F5344CB8AC3E}">
        <p14:creationId xmlns:p14="http://schemas.microsoft.com/office/powerpoint/2010/main" val="407030357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1026696" y="5239217"/>
            <a:ext cx="2582778" cy="200525"/>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 name="Rectangle 11"/>
          <p:cNvSpPr/>
          <p:nvPr/>
        </p:nvSpPr>
        <p:spPr bwMode="auto">
          <a:xfrm>
            <a:off x="1026696" y="2842928"/>
            <a:ext cx="2951747" cy="20854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Rectangle 10"/>
          <p:cNvSpPr/>
          <p:nvPr/>
        </p:nvSpPr>
        <p:spPr bwMode="auto">
          <a:xfrm>
            <a:off x="948489" y="1196752"/>
            <a:ext cx="3212431" cy="216569"/>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218" name="Title 1"/>
          <p:cNvSpPr>
            <a:spLocks noGrp="1"/>
          </p:cNvSpPr>
          <p:nvPr>
            <p:ph type="title"/>
          </p:nvPr>
        </p:nvSpPr>
        <p:spPr>
          <a:xfrm>
            <a:off x="179512" y="551098"/>
            <a:ext cx="8532159" cy="549021"/>
          </a:xfrm>
        </p:spPr>
        <p:txBody>
          <a:bodyPr/>
          <a:lstStyle/>
          <a:p>
            <a:r>
              <a:rPr lang="en-US" dirty="0">
                <a:solidFill>
                  <a:schemeClr val="accent5">
                    <a:lumMod val="75000"/>
                  </a:schemeClr>
                </a:solidFill>
              </a:rPr>
              <a:t>Verifying Trunk Configuration</a:t>
            </a:r>
          </a:p>
        </p:txBody>
      </p:sp>
      <p:sp>
        <p:nvSpPr>
          <p:cNvPr id="5" name="Content Placeholder 4"/>
          <p:cNvSpPr>
            <a:spLocks noGrp="1"/>
          </p:cNvSpPr>
          <p:nvPr>
            <p:ph type="body" sz="quarter" idx="10"/>
          </p:nvPr>
        </p:nvSpPr>
        <p:spPr>
          <a:xfrm>
            <a:off x="251520" y="1171539"/>
            <a:ext cx="8531114" cy="5486400"/>
          </a:xfrm>
          <a:ln w="12700"/>
        </p:spPr>
        <p:txBody>
          <a:bodyPr>
            <a:normAutofit/>
          </a:bodyPr>
          <a:lstStyle/>
          <a:p>
            <a:pPr>
              <a:buNone/>
            </a:pPr>
            <a:r>
              <a:rPr lang="en-US" sz="1200" dirty="0">
                <a:latin typeface="Courier New" pitchFamily="49" charset="0"/>
                <a:cs typeface="Courier New" pitchFamily="49" charset="0"/>
              </a:rPr>
              <a:t>Switch# </a:t>
            </a:r>
            <a:r>
              <a:rPr lang="en-US" sz="1200" b="1" dirty="0">
                <a:latin typeface="Courier New" pitchFamily="49" charset="0"/>
                <a:cs typeface="Courier New" pitchFamily="49" charset="0"/>
              </a:rPr>
              <a:t>show running-config interface f5/8</a:t>
            </a:r>
          </a:p>
          <a:p>
            <a:pPr>
              <a:buNone/>
            </a:pPr>
            <a:r>
              <a:rPr lang="en-US" sz="1200" dirty="0">
                <a:latin typeface="Courier New" pitchFamily="49" charset="0"/>
                <a:cs typeface="Courier New" pitchFamily="49" charset="0"/>
              </a:rPr>
              <a:t>Building configuration...</a:t>
            </a:r>
          </a:p>
          <a:p>
            <a:pPr>
              <a:buNone/>
            </a:pPr>
            <a:r>
              <a:rPr lang="en-US" sz="1200" dirty="0">
                <a:latin typeface="Courier New" pitchFamily="49" charset="0"/>
                <a:cs typeface="Courier New" pitchFamily="49" charset="0"/>
              </a:rPr>
              <a:t>Current configuration:</a:t>
            </a:r>
          </a:p>
          <a:p>
            <a:pPr>
              <a:buNone/>
            </a:pPr>
            <a:r>
              <a:rPr lang="en-US" sz="1200" dirty="0">
                <a:latin typeface="Courier New" pitchFamily="49" charset="0"/>
                <a:cs typeface="Courier New" pitchFamily="49" charset="0"/>
              </a:rPr>
              <a:t>!</a:t>
            </a:r>
          </a:p>
          <a:p>
            <a:pPr>
              <a:buNone/>
            </a:pPr>
            <a:r>
              <a:rPr lang="en-US" sz="1200" dirty="0">
                <a:latin typeface="Courier New" pitchFamily="49" charset="0"/>
                <a:cs typeface="Courier New" pitchFamily="49" charset="0"/>
              </a:rPr>
              <a:t>interface </a:t>
            </a:r>
            <a:r>
              <a:rPr lang="en-US" sz="1200" dirty="0" err="1">
                <a:latin typeface="Courier New" pitchFamily="49" charset="0"/>
                <a:cs typeface="Courier New" pitchFamily="49" charset="0"/>
              </a:rPr>
              <a:t>FastEthernet5</a:t>
            </a:r>
            <a:r>
              <a:rPr lang="en-US" sz="1200" dirty="0">
                <a:latin typeface="Courier New" pitchFamily="49" charset="0"/>
                <a:cs typeface="Courier New" pitchFamily="49" charset="0"/>
              </a:rPr>
              <a:t>/8</a:t>
            </a:r>
          </a:p>
          <a:p>
            <a:pPr>
              <a:buNone/>
            </a:pPr>
            <a:r>
              <a:rPr lang="en-US" sz="1200" dirty="0">
                <a:latin typeface="Courier New" pitchFamily="49" charset="0"/>
                <a:cs typeface="Courier New" pitchFamily="49" charset="0"/>
              </a:rPr>
              <a:t>switchport mode dynamic desirable</a:t>
            </a:r>
          </a:p>
          <a:p>
            <a:pPr>
              <a:buNone/>
            </a:pPr>
            <a:r>
              <a:rPr lang="en-US" sz="1200" dirty="0">
                <a:latin typeface="Courier New" pitchFamily="49" charset="0"/>
                <a:cs typeface="Courier New" pitchFamily="49" charset="0"/>
              </a:rPr>
              <a:t>switchport trunk encapsulation dot1q</a:t>
            </a:r>
          </a:p>
          <a:p>
            <a:pPr>
              <a:buNone/>
            </a:pPr>
            <a:r>
              <a:rPr lang="en-US" sz="1200" dirty="0"/>
              <a:t>e</a:t>
            </a:r>
            <a:r>
              <a:rPr lang="en-US" sz="1200" dirty="0">
                <a:latin typeface="Courier New" pitchFamily="49" charset="0"/>
                <a:cs typeface="Courier New" pitchFamily="49" charset="0"/>
              </a:rPr>
              <a:t>nd</a:t>
            </a:r>
          </a:p>
          <a:p>
            <a:pPr>
              <a:buNone/>
            </a:pPr>
            <a:endParaRPr lang="en-US" sz="1200" dirty="0">
              <a:latin typeface="Courier New" pitchFamily="49" charset="0"/>
              <a:cs typeface="Courier New" pitchFamily="49" charset="0"/>
            </a:endParaRPr>
          </a:p>
          <a:p>
            <a:pPr>
              <a:buNone/>
            </a:pPr>
            <a:r>
              <a:rPr lang="en-US" sz="1200" dirty="0">
                <a:latin typeface="Courier New" pitchFamily="49" charset="0"/>
                <a:cs typeface="Courier New" pitchFamily="49" charset="0"/>
              </a:rPr>
              <a:t>Switch# show </a:t>
            </a:r>
            <a:r>
              <a:rPr lang="en-US" sz="1200" b="1" dirty="0">
                <a:latin typeface="Courier New" pitchFamily="49" charset="0"/>
                <a:cs typeface="Courier New" pitchFamily="49" charset="0"/>
              </a:rPr>
              <a:t>interfaces f5/8 </a:t>
            </a:r>
            <a:r>
              <a:rPr lang="en-US" sz="1200" b="1" dirty="0" err="1">
                <a:latin typeface="Courier New" pitchFamily="49" charset="0"/>
                <a:cs typeface="Courier New" pitchFamily="49" charset="0"/>
              </a:rPr>
              <a:t>switchport</a:t>
            </a:r>
            <a:endParaRPr lang="en-US" sz="1200" b="1" dirty="0">
              <a:latin typeface="Courier New" pitchFamily="49" charset="0"/>
              <a:cs typeface="Courier New" pitchFamily="49" charset="0"/>
            </a:endParaRPr>
          </a:p>
          <a:p>
            <a:pPr>
              <a:buNone/>
            </a:pPr>
            <a:r>
              <a:rPr lang="en-US" sz="1200" dirty="0">
                <a:latin typeface="Courier New" pitchFamily="49" charset="0"/>
                <a:cs typeface="Courier New" pitchFamily="49" charset="0"/>
              </a:rPr>
              <a:t>Name: Fa5/8</a:t>
            </a:r>
          </a:p>
          <a:p>
            <a:pPr>
              <a:buNone/>
            </a:pPr>
            <a:r>
              <a:rPr lang="en-US" sz="1200" dirty="0" err="1">
                <a:latin typeface="Courier New" pitchFamily="49" charset="0"/>
                <a:cs typeface="Courier New" pitchFamily="49" charset="0"/>
              </a:rPr>
              <a:t>Switchport</a:t>
            </a:r>
            <a:r>
              <a:rPr lang="en-US" sz="1200" dirty="0">
                <a:latin typeface="Courier New" pitchFamily="49" charset="0"/>
                <a:cs typeface="Courier New" pitchFamily="49" charset="0"/>
              </a:rPr>
              <a:t>: Enabled</a:t>
            </a:r>
          </a:p>
          <a:p>
            <a:pPr>
              <a:buNone/>
            </a:pPr>
            <a:r>
              <a:rPr lang="en-US" sz="1200" dirty="0">
                <a:latin typeface="Courier New" pitchFamily="49" charset="0"/>
                <a:cs typeface="Courier New" pitchFamily="49" charset="0"/>
              </a:rPr>
              <a:t>Administrative Mode: dynamic desirable</a:t>
            </a:r>
          </a:p>
          <a:p>
            <a:pPr>
              <a:buNone/>
            </a:pPr>
            <a:r>
              <a:rPr lang="en-US" sz="1200" dirty="0">
                <a:latin typeface="Courier New" pitchFamily="49" charset="0"/>
                <a:cs typeface="Courier New" pitchFamily="49" charset="0"/>
              </a:rPr>
              <a:t>Operational Mode: trunk</a:t>
            </a:r>
          </a:p>
          <a:p>
            <a:pPr>
              <a:buNone/>
            </a:pPr>
            <a:r>
              <a:rPr lang="en-US" sz="1200" dirty="0">
                <a:latin typeface="Courier New" pitchFamily="49" charset="0"/>
                <a:cs typeface="Courier New" pitchFamily="49" charset="0"/>
              </a:rPr>
              <a:t>Administrative </a:t>
            </a:r>
            <a:r>
              <a:rPr lang="en-US" sz="1200" dirty="0" err="1">
                <a:latin typeface="Courier New" pitchFamily="49" charset="0"/>
                <a:cs typeface="Courier New" pitchFamily="49" charset="0"/>
              </a:rPr>
              <a:t>Trunking</a:t>
            </a:r>
            <a:r>
              <a:rPr lang="en-US" sz="1200" dirty="0">
                <a:latin typeface="Courier New" pitchFamily="49" charset="0"/>
                <a:cs typeface="Courier New" pitchFamily="49" charset="0"/>
              </a:rPr>
              <a:t> Encapsulation: negotiate</a:t>
            </a:r>
          </a:p>
          <a:p>
            <a:pPr>
              <a:buNone/>
            </a:pPr>
            <a:r>
              <a:rPr lang="en-US" sz="1200" dirty="0">
                <a:latin typeface="Courier New" pitchFamily="49" charset="0"/>
                <a:cs typeface="Courier New" pitchFamily="49" charset="0"/>
              </a:rPr>
              <a:t>Operational </a:t>
            </a:r>
            <a:r>
              <a:rPr lang="en-US" sz="1200" dirty="0" err="1">
                <a:latin typeface="Courier New" pitchFamily="49" charset="0"/>
                <a:cs typeface="Courier New" pitchFamily="49" charset="0"/>
              </a:rPr>
              <a:t>Trunking</a:t>
            </a:r>
            <a:r>
              <a:rPr lang="en-US" sz="1200" dirty="0">
                <a:latin typeface="Courier New" pitchFamily="49" charset="0"/>
                <a:cs typeface="Courier New" pitchFamily="49" charset="0"/>
              </a:rPr>
              <a:t> Encapsulation: dot1q</a:t>
            </a:r>
          </a:p>
          <a:p>
            <a:pPr>
              <a:buNone/>
            </a:pPr>
            <a:r>
              <a:rPr lang="en-US" sz="1200" dirty="0">
                <a:latin typeface="Courier New" pitchFamily="49" charset="0"/>
                <a:cs typeface="Courier New" pitchFamily="49" charset="0"/>
              </a:rPr>
              <a:t>Negotiation of </a:t>
            </a:r>
            <a:r>
              <a:rPr lang="en-US" sz="1200" dirty="0" err="1">
                <a:latin typeface="Courier New" pitchFamily="49" charset="0"/>
                <a:cs typeface="Courier New" pitchFamily="49" charset="0"/>
              </a:rPr>
              <a:t>Trunking</a:t>
            </a:r>
            <a:r>
              <a:rPr lang="en-US" sz="1200" dirty="0">
                <a:latin typeface="Courier New" pitchFamily="49" charset="0"/>
                <a:cs typeface="Courier New" pitchFamily="49" charset="0"/>
              </a:rPr>
              <a:t>: Enabled</a:t>
            </a:r>
          </a:p>
          <a:p>
            <a:pPr>
              <a:buNone/>
            </a:pPr>
            <a:r>
              <a:rPr lang="fr-FR" sz="1200" dirty="0">
                <a:latin typeface="Courier New" pitchFamily="49" charset="0"/>
                <a:cs typeface="Courier New" pitchFamily="49" charset="0"/>
              </a:rPr>
              <a:t>Access Mode VLAN: 1 (default)</a:t>
            </a:r>
          </a:p>
          <a:p>
            <a:pPr>
              <a:buNone/>
            </a:pPr>
            <a:r>
              <a:rPr lang="en-US" sz="1200" dirty="0" err="1">
                <a:latin typeface="Courier New" pitchFamily="49" charset="0"/>
                <a:cs typeface="Courier New" pitchFamily="49" charset="0"/>
              </a:rPr>
              <a:t>Trunking</a:t>
            </a:r>
            <a:r>
              <a:rPr lang="en-US" sz="1200" dirty="0">
                <a:latin typeface="Courier New" pitchFamily="49" charset="0"/>
                <a:cs typeface="Courier New" pitchFamily="49" charset="0"/>
              </a:rPr>
              <a:t> Native Mode VLAN: 1 (default)</a:t>
            </a:r>
          </a:p>
          <a:p>
            <a:pPr>
              <a:buNone/>
            </a:pPr>
            <a:r>
              <a:rPr lang="en-US" sz="1200" dirty="0" err="1">
                <a:latin typeface="Courier New" pitchFamily="49" charset="0"/>
                <a:cs typeface="Courier New" pitchFamily="49" charset="0"/>
              </a:rPr>
              <a:t>Trunking</a:t>
            </a:r>
            <a:r>
              <a:rPr lang="en-US" sz="1200" dirty="0">
                <a:latin typeface="Courier New" pitchFamily="49" charset="0"/>
                <a:cs typeface="Courier New" pitchFamily="49" charset="0"/>
              </a:rPr>
              <a:t> VLANs Enabled: ALL</a:t>
            </a:r>
          </a:p>
          <a:p>
            <a:pPr>
              <a:buNone/>
            </a:pPr>
            <a:r>
              <a:rPr lang="en-US" sz="1200" dirty="0">
                <a:latin typeface="Courier New" pitchFamily="49" charset="0"/>
                <a:cs typeface="Courier New" pitchFamily="49" charset="0"/>
              </a:rPr>
              <a:t>Pruning VLANs Enabled: 2-1001</a:t>
            </a:r>
          </a:p>
          <a:p>
            <a:pPr>
              <a:buNone/>
            </a:pPr>
            <a:endParaRPr lang="en-US" sz="1200" dirty="0">
              <a:latin typeface="Courier New" pitchFamily="49" charset="0"/>
              <a:cs typeface="Courier New" pitchFamily="49" charset="0"/>
            </a:endParaRPr>
          </a:p>
          <a:p>
            <a:pPr>
              <a:buNone/>
            </a:pPr>
            <a:r>
              <a:rPr lang="en-US" sz="1200" dirty="0">
                <a:latin typeface="Courier New" pitchFamily="49" charset="0"/>
                <a:cs typeface="Courier New" pitchFamily="49" charset="0"/>
              </a:rPr>
              <a:t>Switch# </a:t>
            </a:r>
            <a:r>
              <a:rPr lang="en-US" sz="1200" b="1" dirty="0">
                <a:latin typeface="Courier New" pitchFamily="49" charset="0"/>
                <a:cs typeface="Courier New" pitchFamily="49" charset="0"/>
              </a:rPr>
              <a:t>show interfaces f5/8 trunk</a:t>
            </a:r>
          </a:p>
          <a:p>
            <a:pPr>
              <a:buNone/>
            </a:pPr>
            <a:r>
              <a:rPr lang="fr-FR" sz="1200" dirty="0">
                <a:latin typeface="Courier New" pitchFamily="49" charset="0"/>
                <a:cs typeface="Courier New" pitchFamily="49" charset="0"/>
              </a:rPr>
              <a:t>Port 	Mode 		Encapsulation 	</a:t>
            </a:r>
            <a:r>
              <a:rPr lang="fr-FR" sz="1200" dirty="0" err="1">
                <a:latin typeface="Courier New" pitchFamily="49" charset="0"/>
                <a:cs typeface="Courier New" pitchFamily="49" charset="0"/>
              </a:rPr>
              <a:t>Status</a:t>
            </a:r>
            <a:r>
              <a:rPr lang="fr-FR" sz="1200" dirty="0">
                <a:latin typeface="Courier New" pitchFamily="49" charset="0"/>
                <a:cs typeface="Courier New" pitchFamily="49" charset="0"/>
              </a:rPr>
              <a:t> 		Native vlan</a:t>
            </a:r>
          </a:p>
          <a:p>
            <a:pPr>
              <a:buNone/>
            </a:pPr>
            <a:r>
              <a:rPr lang="it-IT" sz="1200" dirty="0">
                <a:latin typeface="Courier New" pitchFamily="49" charset="0"/>
                <a:cs typeface="Courier New" pitchFamily="49" charset="0"/>
              </a:rPr>
              <a:t>Fa5/8 	desirable 	n-802.1q 		trunking 		1</a:t>
            </a:r>
          </a:p>
          <a:p>
            <a:pPr>
              <a:buNone/>
            </a:pPr>
            <a:endParaRPr lang="it-IT" sz="1200" dirty="0">
              <a:latin typeface="Courier New" pitchFamily="49" charset="0"/>
              <a:cs typeface="Courier New" pitchFamily="49" charset="0"/>
            </a:endParaRPr>
          </a:p>
          <a:p>
            <a:pPr>
              <a:buNone/>
            </a:pPr>
            <a:r>
              <a:rPr lang="en-US" sz="1200" dirty="0">
                <a:latin typeface="Courier New" pitchFamily="49" charset="0"/>
                <a:cs typeface="Courier New" pitchFamily="49" charset="0"/>
              </a:rPr>
              <a:t>Port 	Vlans allowed on trunk</a:t>
            </a:r>
          </a:p>
          <a:p>
            <a:pPr>
              <a:buNone/>
            </a:pPr>
            <a:r>
              <a:rPr lang="en-US" sz="1200" dirty="0" err="1">
                <a:latin typeface="Courier New" pitchFamily="49" charset="0"/>
                <a:cs typeface="Courier New" pitchFamily="49" charset="0"/>
              </a:rPr>
              <a:t>Fa5</a:t>
            </a:r>
            <a:r>
              <a:rPr lang="en-US" sz="1200" dirty="0">
                <a:latin typeface="Courier New" pitchFamily="49" charset="0"/>
                <a:cs typeface="Courier New" pitchFamily="49" charset="0"/>
              </a:rPr>
              <a:t>/8 	1-1005</a:t>
            </a:r>
          </a:p>
          <a:p>
            <a:endParaRPr lang="en-US" dirty="0"/>
          </a:p>
        </p:txBody>
      </p:sp>
    </p:spTree>
    <p:extLst>
      <p:ext uri="{BB962C8B-B14F-4D97-AF65-F5344CB8AC3E}">
        <p14:creationId xmlns:p14="http://schemas.microsoft.com/office/powerpoint/2010/main" val="410820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solidFill>
                  <a:schemeClr val="accent5">
                    <a:lumMod val="75000"/>
                  </a:schemeClr>
                </a:solidFill>
              </a:rPr>
              <a:t>Best Practices for VLANs and </a:t>
            </a:r>
            <a:r>
              <a:rPr lang="en-US" dirty="0" err="1">
                <a:solidFill>
                  <a:schemeClr val="accent5">
                    <a:lumMod val="75000"/>
                  </a:schemeClr>
                </a:solidFill>
              </a:rPr>
              <a:t>Trunking</a:t>
            </a:r>
            <a:endParaRPr lang="en-US" dirty="0">
              <a:solidFill>
                <a:schemeClr val="accent5">
                  <a:lumMod val="75000"/>
                </a:schemeClr>
              </a:solidFill>
            </a:endParaRPr>
          </a:p>
        </p:txBody>
      </p:sp>
      <p:sp>
        <p:nvSpPr>
          <p:cNvPr id="6" name="Content Placeholder 5"/>
          <p:cNvSpPr>
            <a:spLocks noGrp="1"/>
          </p:cNvSpPr>
          <p:nvPr>
            <p:ph idx="1"/>
          </p:nvPr>
        </p:nvSpPr>
        <p:spPr/>
        <p:txBody>
          <a:bodyPr>
            <a:normAutofit/>
          </a:bodyPr>
          <a:lstStyle/>
          <a:p>
            <a:pPr lvl="0"/>
            <a:r>
              <a:rPr lang="en-US" sz="2000" dirty="0"/>
              <a:t>One to three VLANs per access module and limit those VLANs to a couple of access switches and the distribution switches. </a:t>
            </a:r>
          </a:p>
          <a:p>
            <a:pPr lvl="0"/>
            <a:r>
              <a:rPr lang="en-US" sz="2000" dirty="0"/>
              <a:t>Avoid using VLAN 1 as the "blackhole" for all unused ports. Use a dedicated VLAN separate from VLAN 1 to assign all the unused ports. </a:t>
            </a:r>
          </a:p>
          <a:p>
            <a:pPr lvl="0"/>
            <a:r>
              <a:rPr lang="en-US" sz="2000" dirty="0"/>
              <a:t>Separate the voice VLANs, data VLANs, the management VLAN, the native VLAN, blackhole VLANs, and the default VLAN (VLAN 1). </a:t>
            </a:r>
          </a:p>
          <a:p>
            <a:pPr lvl="0"/>
            <a:r>
              <a:rPr lang="en-US" sz="2000" dirty="0"/>
              <a:t>Avoid VTP when using local VLANs; use manually allowed VLANs on trunks. </a:t>
            </a:r>
          </a:p>
          <a:p>
            <a:pPr lvl="0"/>
            <a:r>
              <a:rPr lang="en-US" sz="2000" dirty="0"/>
              <a:t>For trunk ports, turn off Dynamic Trunking Protocol (DTP) and configure trunking. Use IEEE 802.1Q rather than </a:t>
            </a:r>
            <a:r>
              <a:rPr lang="en-US" sz="2000" dirty="0" err="1"/>
              <a:t>ISL</a:t>
            </a:r>
            <a:r>
              <a:rPr lang="en-US" sz="2000" dirty="0"/>
              <a:t> because it has better support for QoS and is a standard protocol. </a:t>
            </a:r>
          </a:p>
          <a:p>
            <a:pPr lvl="0"/>
            <a:r>
              <a:rPr lang="en-US" sz="2000" dirty="0"/>
              <a:t>Manually configure access ports that are not specifically intended for a trunk link. </a:t>
            </a:r>
          </a:p>
        </p:txBody>
      </p:sp>
    </p:spTree>
    <p:extLst>
      <p:ext uri="{BB962C8B-B14F-4D97-AF65-F5344CB8AC3E}">
        <p14:creationId xmlns:p14="http://schemas.microsoft.com/office/powerpoint/2010/main" val="3341954453"/>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Best Practices for VLANs and </a:t>
            </a:r>
            <a:r>
              <a:rPr lang="en-US" dirty="0" err="1">
                <a:solidFill>
                  <a:schemeClr val="accent5">
                    <a:lumMod val="75000"/>
                  </a:schemeClr>
                </a:solidFill>
              </a:rPr>
              <a:t>Trunking</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lvl="0"/>
            <a:r>
              <a:rPr lang="en-US" sz="2000" dirty="0"/>
              <a:t>Prevent all data traffic from VLAN 1; only permit control protocols to run on VLAN 1 (DTP, VTP, STP BPDUs, </a:t>
            </a:r>
            <a:r>
              <a:rPr lang="en-US" sz="2000" dirty="0" err="1"/>
              <a:t>PAgP</a:t>
            </a:r>
            <a:r>
              <a:rPr lang="en-US" sz="2000" dirty="0"/>
              <a:t>, LACP, CDP, etc.). </a:t>
            </a:r>
          </a:p>
          <a:p>
            <a:r>
              <a:rPr lang="en-US" sz="2000" dirty="0"/>
              <a:t>Avoid using Telnet because of security risks; enable SSH support on management VLANs.</a:t>
            </a:r>
          </a:p>
          <a:p>
            <a:r>
              <a:rPr lang="en-US" sz="2000" dirty="0"/>
              <a:t>Links between distribution and core layers are usually Layer 3</a:t>
            </a:r>
          </a:p>
          <a:p>
            <a:r>
              <a:rPr lang="en-US" sz="2000" dirty="0"/>
              <a:t>To avoid spanning-tree problems, it is recommended not to link the two distribution switches as Layer 2 trunks</a:t>
            </a:r>
          </a:p>
          <a:p>
            <a:r>
              <a:rPr lang="en-US" sz="2000" dirty="0"/>
              <a:t>DTP is useful only if the status of the switch at the other end is uncertain or might change over time. Once a link is stable change both ends to trunk </a:t>
            </a:r>
            <a:r>
              <a:rPr lang="en-US" sz="2000" dirty="0" err="1"/>
              <a:t>nonegotiate</a:t>
            </a:r>
            <a:r>
              <a:rPr lang="en-US" sz="2000" dirty="0"/>
              <a:t>. This accelerates the convergence time at </a:t>
            </a:r>
            <a:r>
              <a:rPr lang="en-US" sz="2000" dirty="0" err="1"/>
              <a:t>bootup</a:t>
            </a:r>
            <a:endParaRPr lang="en-US" sz="2000" dirty="0"/>
          </a:p>
          <a:p>
            <a:r>
              <a:rPr lang="en-US" sz="2000" dirty="0"/>
              <a:t>On trunk links, manually prune the VLANs that are not used</a:t>
            </a:r>
          </a:p>
          <a:p>
            <a:r>
              <a:rPr lang="en-US" sz="2000" dirty="0"/>
              <a:t>If </a:t>
            </a:r>
            <a:r>
              <a:rPr lang="en-US" sz="2000" dirty="0" err="1"/>
              <a:t>trunking</a:t>
            </a:r>
            <a:r>
              <a:rPr lang="en-US" sz="2000" dirty="0"/>
              <a:t> is not used on a port, use the macro command </a:t>
            </a:r>
            <a:r>
              <a:rPr lang="en-US" sz="2000" b="1" dirty="0" err="1"/>
              <a:t>switchport</a:t>
            </a:r>
            <a:r>
              <a:rPr lang="en-US" sz="2000" b="1" dirty="0"/>
              <a:t> host</a:t>
            </a:r>
            <a:endParaRPr lang="en-US" sz="2000" dirty="0"/>
          </a:p>
          <a:p>
            <a:pPr marL="4762" indent="0">
              <a:buNone/>
            </a:pPr>
            <a:endParaRPr lang="en-AU" dirty="0"/>
          </a:p>
        </p:txBody>
      </p:sp>
    </p:spTree>
    <p:extLst>
      <p:ext uri="{BB962C8B-B14F-4D97-AF65-F5344CB8AC3E}">
        <p14:creationId xmlns:p14="http://schemas.microsoft.com/office/powerpoint/2010/main" val="90629248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solidFill>
                  <a:schemeClr val="accent5">
                    <a:lumMod val="75000"/>
                  </a:schemeClr>
                </a:solidFill>
              </a:rPr>
              <a:t>Troubleshooting Trunk Links</a:t>
            </a:r>
          </a:p>
        </p:txBody>
      </p:sp>
      <p:sp>
        <p:nvSpPr>
          <p:cNvPr id="6" name="Content Placeholder 5"/>
          <p:cNvSpPr>
            <a:spLocks noGrp="1"/>
          </p:cNvSpPr>
          <p:nvPr>
            <p:ph idx="1"/>
          </p:nvPr>
        </p:nvSpPr>
        <p:spPr/>
        <p:txBody>
          <a:bodyPr/>
          <a:lstStyle/>
          <a:p>
            <a:r>
              <a:rPr lang="en-US" sz="2000" dirty="0"/>
              <a:t>Ensure that the Layer 2 interface mode configured on both ends of the link is valid. The trunk mode should be </a:t>
            </a:r>
            <a:r>
              <a:rPr lang="en-US" sz="2000" b="1" dirty="0"/>
              <a:t>trunk</a:t>
            </a:r>
            <a:r>
              <a:rPr lang="en-US" sz="2000" dirty="0"/>
              <a:t> or </a:t>
            </a:r>
            <a:r>
              <a:rPr lang="en-US" sz="2000" b="1" dirty="0"/>
              <a:t>desirable</a:t>
            </a:r>
            <a:r>
              <a:rPr lang="en-US" sz="2000" dirty="0"/>
              <a:t> for at least one side of the trunk. </a:t>
            </a:r>
          </a:p>
          <a:p>
            <a:r>
              <a:rPr lang="en-US" sz="2000" dirty="0"/>
              <a:t>Ensure that the trunk encapsulation type configured on both ends of the link is valid and compatible.</a:t>
            </a:r>
          </a:p>
          <a:p>
            <a:r>
              <a:rPr lang="en-US" sz="2000" dirty="0"/>
              <a:t>On IEEE 802.1Q trunks, make sure the native VLAN is the same on both ends of the trunk.</a:t>
            </a:r>
          </a:p>
          <a:p>
            <a:r>
              <a:rPr lang="en-US" sz="2000" dirty="0"/>
              <a:t>When using DTP, ensure that both ends of the link are in the same VTP domain.</a:t>
            </a:r>
          </a:p>
        </p:txBody>
      </p:sp>
    </p:spTree>
    <p:extLst>
      <p:ext uri="{BB962C8B-B14F-4D97-AF65-F5344CB8AC3E}">
        <p14:creationId xmlns:p14="http://schemas.microsoft.com/office/powerpoint/2010/main" val="3993343234"/>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Voice VLAN Overview</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dirty="0"/>
              <a:t>The voice VLAN feature places the phones into their own VLAN without any end-user intervention</a:t>
            </a:r>
          </a:p>
          <a:p>
            <a:r>
              <a:rPr lang="en-US" dirty="0"/>
              <a:t>The user simply plugs the phone into the switch, and the switch provides the phone with the necessary VLAN information</a:t>
            </a:r>
          </a:p>
          <a:p>
            <a:r>
              <a:rPr lang="en-US" dirty="0"/>
              <a:t>With the Voice VLAN feature, network administrators are able to gain all the advantages of physical infrastructure convergence, while maintaining separate logical topologies for voice and data terminals</a:t>
            </a:r>
          </a:p>
          <a:p>
            <a:r>
              <a:rPr lang="en-US" dirty="0"/>
              <a:t>Multiservice switches make the access port a multi-VLAN access port. The new parameter is called a voice or </a:t>
            </a:r>
            <a:r>
              <a:rPr lang="en-US" dirty="0" err="1"/>
              <a:t>auxillary</a:t>
            </a:r>
            <a:r>
              <a:rPr lang="en-US" dirty="0"/>
              <a:t> VLAN. Each port in the switch is associated with two VLANs</a:t>
            </a:r>
          </a:p>
          <a:p>
            <a:pPr lvl="1"/>
            <a:r>
              <a:rPr lang="en-US" dirty="0"/>
              <a:t>A native VLAN for data service that is identified by the PVID</a:t>
            </a:r>
          </a:p>
          <a:p>
            <a:pPr lvl="1"/>
            <a:r>
              <a:rPr lang="en-US" dirty="0"/>
              <a:t>A voice VLAN that is identified by the voice VLAN ID (VVID)</a:t>
            </a:r>
          </a:p>
          <a:p>
            <a:r>
              <a:rPr lang="en-US" dirty="0"/>
              <a:t>During the initial CDP exchange with the access switch, the IP phone is configured with a VVID</a:t>
            </a:r>
          </a:p>
          <a:p>
            <a:r>
              <a:rPr lang="en-US" dirty="0"/>
              <a:t>The IP phone is also supplied with a </a:t>
            </a:r>
            <a:r>
              <a:rPr lang="en-US" dirty="0" err="1"/>
              <a:t>QoS</a:t>
            </a:r>
            <a:r>
              <a:rPr lang="en-US" dirty="0"/>
              <a:t> configuration using CDP</a:t>
            </a:r>
            <a:endParaRPr lang="en-AU" dirty="0"/>
          </a:p>
        </p:txBody>
      </p:sp>
    </p:spTree>
    <p:extLst>
      <p:ext uri="{BB962C8B-B14F-4D97-AF65-F5344CB8AC3E}">
        <p14:creationId xmlns:p14="http://schemas.microsoft.com/office/powerpoint/2010/main" val="50561276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Voice VLAN overview</a:t>
            </a:r>
            <a:endParaRPr lang="en-AU" dirty="0">
              <a:solidFill>
                <a:schemeClr val="accent5">
                  <a:lumMod val="75000"/>
                </a:schemeClr>
              </a:solidFill>
            </a:endParaRPr>
          </a:p>
        </p:txBody>
      </p:sp>
      <p:sp>
        <p:nvSpPr>
          <p:cNvPr id="5" name="Content Placeholder 4"/>
          <p:cNvSpPr>
            <a:spLocks noGrp="1"/>
          </p:cNvSpPr>
          <p:nvPr>
            <p:ph idx="1"/>
          </p:nvPr>
        </p:nvSpPr>
        <p:spPr>
          <a:xfrm>
            <a:off x="611560" y="4005064"/>
            <a:ext cx="7940675" cy="2705355"/>
          </a:xfrm>
        </p:spPr>
        <p:txBody>
          <a:bodyPr/>
          <a:lstStyle/>
          <a:p>
            <a:r>
              <a:rPr lang="en-US" sz="2000" dirty="0"/>
              <a:t>The multi-VLAN ports are not trunk ports, even though the hardware is set to the dot1Q trunk</a:t>
            </a:r>
          </a:p>
          <a:p>
            <a:r>
              <a:rPr lang="en-US" sz="2000" dirty="0"/>
              <a:t>The port is considered an access port that is able to carry one native VLAN and the voice VLAN</a:t>
            </a:r>
          </a:p>
          <a:p>
            <a:r>
              <a:rPr lang="en-US" sz="2000" dirty="0"/>
              <a:t>The </a:t>
            </a:r>
            <a:r>
              <a:rPr lang="en-US" sz="2000" b="1" dirty="0" err="1"/>
              <a:t>switchport</a:t>
            </a:r>
            <a:r>
              <a:rPr lang="en-US" sz="2000" b="1" dirty="0"/>
              <a:t> host </a:t>
            </a:r>
            <a:r>
              <a:rPr lang="en-US" sz="2000" dirty="0"/>
              <a:t>command can be applied to a multi-VLAN access port on the access switch</a:t>
            </a:r>
            <a:endParaRPr lang="en-AU" sz="2000" b="1" dirty="0"/>
          </a:p>
        </p:txBody>
      </p:sp>
      <p:grpSp>
        <p:nvGrpSpPr>
          <p:cNvPr id="6" name="Group 3"/>
          <p:cNvGrpSpPr>
            <a:grpSpLocks noGrp="1" noUngrp="1" noChangeAspect="1"/>
          </p:cNvGrpSpPr>
          <p:nvPr/>
        </p:nvGrpSpPr>
        <p:grpSpPr bwMode="auto">
          <a:xfrm>
            <a:off x="611560" y="1196752"/>
            <a:ext cx="8022382" cy="2664296"/>
            <a:chOff x="685800" y="2138363"/>
            <a:chExt cx="7772400" cy="2962275"/>
          </a:xfrm>
        </p:grpSpPr>
        <p:pic>
          <p:nvPicPr>
            <p:cNvPr id="7" name="Picture 1" descr="Figure 3-12 Voice VLAN Overview"/>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138363"/>
              <a:ext cx="7772400"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757738"/>
              <a:ext cx="7772400" cy="342900"/>
            </a:xfrm>
            <a:prstGeom prst="rect">
              <a:avLst/>
            </a:prstGeom>
            <a:noFill/>
            <a:ln>
              <a:noFill/>
            </a:ln>
          </p:spPr>
          <p:txBody>
            <a:bodyPr anchor="ctr">
              <a:normAutofit fontScale="70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424462988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Voice VLAN configuration</a:t>
            </a:r>
            <a:endParaRPr lang="en-AU" dirty="0">
              <a:solidFill>
                <a:schemeClr val="accent5">
                  <a:lumMod val="75000"/>
                </a:schemeClr>
              </a:solidFill>
            </a:endParaRPr>
          </a:p>
        </p:txBody>
      </p:sp>
      <p:sp>
        <p:nvSpPr>
          <p:cNvPr id="5" name="Content Placeholder 4"/>
          <p:cNvSpPr>
            <a:spLocks noGrp="1"/>
          </p:cNvSpPr>
          <p:nvPr>
            <p:ph idx="1"/>
          </p:nvPr>
        </p:nvSpPr>
        <p:spPr>
          <a:xfrm>
            <a:off x="652676" y="3490653"/>
            <a:ext cx="7940675" cy="3106699"/>
          </a:xfrm>
        </p:spPr>
        <p:txBody>
          <a:bodyPr/>
          <a:lstStyle/>
          <a:p>
            <a:r>
              <a:rPr lang="en-US" dirty="0"/>
              <a:t>When you run the </a:t>
            </a:r>
            <a:r>
              <a:rPr lang="en-US" b="1" dirty="0"/>
              <a:t>show </a:t>
            </a:r>
            <a:r>
              <a:rPr lang="en-US" b="1" dirty="0" err="1"/>
              <a:t>vlan</a:t>
            </a:r>
            <a:r>
              <a:rPr lang="en-US" b="1" dirty="0"/>
              <a:t> </a:t>
            </a:r>
            <a:r>
              <a:rPr lang="en-US" dirty="0"/>
              <a:t>command, both the voice and data VLAN are seen applied to the interface Fa0/1</a:t>
            </a:r>
          </a:p>
          <a:p>
            <a:pPr marL="4762" indent="0">
              <a:buNone/>
            </a:pPr>
            <a:r>
              <a:rPr lang="en-US" sz="1400" dirty="0">
                <a:latin typeface="Courier New" panose="02070309020205020404" pitchFamily="49" charset="0"/>
                <a:cs typeface="Courier New" panose="02070309020205020404" pitchFamily="49" charset="0"/>
              </a:rPr>
              <a:t>Switch# </a:t>
            </a:r>
            <a:r>
              <a:rPr lang="en-US" sz="1400" b="1" dirty="0">
                <a:latin typeface="Courier New" panose="02070309020205020404" pitchFamily="49" charset="0"/>
                <a:cs typeface="Courier New" panose="02070309020205020404" pitchFamily="49" charset="0"/>
              </a:rPr>
              <a:t>show </a:t>
            </a:r>
            <a:r>
              <a:rPr lang="en-US" sz="1400" b="1" dirty="0" err="1">
                <a:latin typeface="Courier New" panose="02070309020205020404" pitchFamily="49" charset="0"/>
                <a:cs typeface="Courier New" panose="02070309020205020404" pitchFamily="49" charset="0"/>
              </a:rPr>
              <a:t>vlan</a:t>
            </a:r>
            <a:endParaRPr lang="en-US" sz="1400" b="1" dirty="0">
              <a:latin typeface="Courier New" panose="02070309020205020404" pitchFamily="49" charset="0"/>
              <a:cs typeface="Courier New" panose="02070309020205020404" pitchFamily="49" charset="0"/>
            </a:endParaRPr>
          </a:p>
          <a:p>
            <a:pPr marL="4762" indent="0">
              <a:buNone/>
            </a:pPr>
            <a:r>
              <a:rPr lang="en-US" sz="1400" dirty="0">
                <a:latin typeface="Courier New" panose="02070309020205020404" pitchFamily="49" charset="0"/>
                <a:cs typeface="Courier New" panose="02070309020205020404" pitchFamily="49" charset="0"/>
              </a:rPr>
              <a:t>VLAN	Name		Status	Ports</a:t>
            </a:r>
          </a:p>
          <a:p>
            <a:pPr marL="4762" indent="0">
              <a:buNone/>
            </a:pPr>
            <a:r>
              <a:rPr lang="en-US" sz="1400" dirty="0">
                <a:latin typeface="Courier New" panose="02070309020205020404" pitchFamily="49" charset="0"/>
                <a:cs typeface="Courier New" panose="02070309020205020404" pitchFamily="49" charset="0"/>
              </a:rPr>
              <a:t>----	----------------	--------	----------------------</a:t>
            </a:r>
          </a:p>
          <a:p>
            <a:pPr marL="4762" indent="0">
              <a:buNone/>
            </a:pPr>
            <a:r>
              <a:rPr lang="en-US" sz="1400" dirty="0">
                <a:latin typeface="Courier New" panose="02070309020205020404" pitchFamily="49" charset="0"/>
                <a:cs typeface="Courier New" panose="02070309020205020404" pitchFamily="49" charset="0"/>
              </a:rPr>
              <a:t>1	Default		active	Fa0/6, Fa0/7, Fa0/8, Fa0/9, Fa0/10</a:t>
            </a:r>
          </a:p>
          <a:p>
            <a:pPr marL="4762" indent="0">
              <a:buNone/>
            </a:pPr>
            <a:r>
              <a:rPr lang="en-US" sz="1400" dirty="0">
                <a:latin typeface="Courier New" panose="02070309020205020404" pitchFamily="49" charset="0"/>
                <a:cs typeface="Courier New" panose="02070309020205020404" pitchFamily="49" charset="0"/>
              </a:rPr>
              <a:t>10	VLAN0010		active	Fa0/1</a:t>
            </a:r>
          </a:p>
          <a:p>
            <a:pPr marL="4762" indent="0">
              <a:buNone/>
            </a:pPr>
            <a:r>
              <a:rPr lang="en-US" sz="1400" dirty="0">
                <a:latin typeface="Courier New" panose="02070309020205020404" pitchFamily="49" charset="0"/>
                <a:cs typeface="Courier New" panose="02070309020205020404" pitchFamily="49" charset="0"/>
              </a:rPr>
              <a:t>110	VLAN0110		active	Fa0/1</a:t>
            </a:r>
          </a:p>
          <a:p>
            <a:pPr marL="4762" indent="0">
              <a:buNone/>
            </a:pPr>
            <a:r>
              <a:rPr lang="en-US" sz="1400" dirty="0">
                <a:latin typeface="Courier New" panose="02070309020205020404" pitchFamily="49" charset="0"/>
                <a:cs typeface="Courier New" panose="02070309020205020404" pitchFamily="49" charset="0"/>
                <a:sym typeface="Wingdings" panose="05000000000000000000" pitchFamily="2" charset="2"/>
              </a:rPr>
              <a:t>--- output omitted  ---</a:t>
            </a:r>
            <a:r>
              <a:rPr lang="en-US" sz="1400" dirty="0">
                <a:latin typeface="Courier New" panose="02070309020205020404" pitchFamily="49" charset="0"/>
                <a:cs typeface="Courier New" panose="02070309020205020404" pitchFamily="49" charset="0"/>
              </a:rPr>
              <a:t> </a:t>
            </a:r>
            <a:endParaRPr lang="en-AU" sz="1400" dirty="0">
              <a:latin typeface="Courier New" panose="02070309020205020404" pitchFamily="49" charset="0"/>
              <a:cs typeface="Courier New" panose="02070309020205020404" pitchFamily="49" charset="0"/>
            </a:endParaRPr>
          </a:p>
        </p:txBody>
      </p:sp>
      <p:grpSp>
        <p:nvGrpSpPr>
          <p:cNvPr id="6" name="Group 3"/>
          <p:cNvGrpSpPr>
            <a:grpSpLocks noGrp="1" noUngrp="1" noChangeAspect="1"/>
          </p:cNvGrpSpPr>
          <p:nvPr/>
        </p:nvGrpSpPr>
        <p:grpSpPr bwMode="auto">
          <a:xfrm>
            <a:off x="652676" y="1268760"/>
            <a:ext cx="7772400" cy="2408237"/>
            <a:chOff x="685800" y="2414588"/>
            <a:chExt cx="7772400" cy="2408237"/>
          </a:xfrm>
        </p:grpSpPr>
        <p:pic>
          <p:nvPicPr>
            <p:cNvPr id="7" name="Picture 1" descr="Figure 3-13 Voice VLAN Configura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2414588"/>
              <a:ext cx="7772400"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4479925"/>
              <a:ext cx="7772400" cy="342900"/>
            </a:xfrm>
            <a:prstGeom prst="rect">
              <a:avLst/>
            </a:prstGeom>
            <a:noFill/>
            <a:ln>
              <a:noFill/>
            </a:ln>
          </p:spPr>
          <p:txBody>
            <a:bodyPr anchor="ctr">
              <a:normAutofit fontScale="850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599087907"/>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a:xfrm>
            <a:off x="107504" y="3497331"/>
            <a:ext cx="7940675" cy="3123727"/>
          </a:xfrm>
        </p:spPr>
        <p:txBody>
          <a:bodyPr/>
          <a:lstStyle/>
          <a:p>
            <a:pPr marL="4762" indent="0">
              <a:spcBef>
                <a:spcPts val="400"/>
              </a:spcBef>
              <a:spcAft>
                <a:spcPts val="400"/>
              </a:spcAft>
              <a:buNone/>
            </a:pPr>
            <a:r>
              <a:rPr lang="en-AU" b="1" dirty="0" smtClean="0">
                <a:solidFill>
                  <a:srgbClr val="070707"/>
                </a:solidFill>
                <a:latin typeface="Georgia" panose="02040502050405020303" pitchFamily="18" charset="0"/>
                <a:hlinkClick r:id="rId2"/>
              </a:rPr>
              <a:t>3</a:t>
            </a:r>
            <a:r>
              <a:rPr lang="en-AU" b="1" dirty="0" smtClean="0">
                <a:solidFill>
                  <a:srgbClr val="333333"/>
                </a:solidFill>
                <a:latin typeface="Georgia" panose="02040502050405020303" pitchFamily="18" charset="0"/>
              </a:rPr>
              <a:t>.</a:t>
            </a:r>
            <a:r>
              <a:rPr lang="en-AU" dirty="0">
                <a:solidFill>
                  <a:srgbClr val="333333"/>
                </a:solidFill>
                <a:latin typeface="Georgia" panose="02040502050405020303" pitchFamily="18" charset="0"/>
              </a:rPr>
              <a:t> If the interface in </a:t>
            </a:r>
            <a:r>
              <a:rPr lang="en-AU" dirty="0" smtClean="0">
                <a:solidFill>
                  <a:srgbClr val="333333"/>
                </a:solidFill>
                <a:latin typeface="Georgia" panose="02040502050405020303" pitchFamily="18" charset="0"/>
              </a:rPr>
              <a:t>above</a:t>
            </a:r>
            <a:r>
              <a:rPr lang="en-AU" dirty="0">
                <a:solidFill>
                  <a:srgbClr val="333333"/>
                </a:solidFill>
                <a:latin typeface="Georgia" panose="02040502050405020303" pitchFamily="18" charset="0"/>
              </a:rPr>
              <a:t> negotiates </a:t>
            </a:r>
            <a:r>
              <a:rPr lang="en-AU" dirty="0" err="1">
                <a:solidFill>
                  <a:srgbClr val="333333"/>
                </a:solidFill>
                <a:latin typeface="Georgia" panose="02040502050405020303" pitchFamily="18" charset="0"/>
              </a:rPr>
              <a:t>trunking</a:t>
            </a:r>
            <a:r>
              <a:rPr lang="en-AU" dirty="0">
                <a:solidFill>
                  <a:srgbClr val="333333"/>
                </a:solidFill>
                <a:latin typeface="Georgia" panose="02040502050405020303" pitchFamily="18" charset="0"/>
              </a:rPr>
              <a:t>, what would be the native VLAN?</a:t>
            </a:r>
          </a:p>
          <a:p>
            <a:pPr marL="4762" indent="0">
              <a:spcBef>
                <a:spcPts val="400"/>
              </a:spcBef>
              <a:spcAft>
                <a:spcPts val="400"/>
              </a:spcAft>
              <a:buNone/>
            </a:pPr>
            <a:r>
              <a:rPr lang="en-AU" b="1" dirty="0">
                <a:solidFill>
                  <a:srgbClr val="333333"/>
                </a:solidFill>
                <a:latin typeface="Georgia" panose="02040502050405020303" pitchFamily="18" charset="0"/>
              </a:rPr>
              <a:t>a.</a:t>
            </a:r>
            <a:r>
              <a:rPr lang="en-AU" dirty="0">
                <a:solidFill>
                  <a:srgbClr val="333333"/>
                </a:solidFill>
                <a:latin typeface="Georgia" panose="02040502050405020303" pitchFamily="18" charset="0"/>
              </a:rPr>
              <a:t> VLAN 1</a:t>
            </a:r>
          </a:p>
          <a:p>
            <a:pPr marL="4762" indent="0">
              <a:spcBef>
                <a:spcPts val="400"/>
              </a:spcBef>
              <a:spcAft>
                <a:spcPts val="400"/>
              </a:spcAft>
              <a:buNone/>
            </a:pPr>
            <a:r>
              <a:rPr lang="en-AU" b="1" dirty="0">
                <a:solidFill>
                  <a:srgbClr val="333333"/>
                </a:solidFill>
                <a:latin typeface="Georgia" panose="02040502050405020303" pitchFamily="18" charset="0"/>
              </a:rPr>
              <a:t>b.</a:t>
            </a:r>
            <a:r>
              <a:rPr lang="en-AU" dirty="0">
                <a:solidFill>
                  <a:srgbClr val="333333"/>
                </a:solidFill>
                <a:latin typeface="Georgia" panose="02040502050405020303" pitchFamily="18" charset="0"/>
              </a:rPr>
              <a:t> VLAN 5</a:t>
            </a:r>
          </a:p>
          <a:p>
            <a:pPr marL="4762" indent="0">
              <a:spcBef>
                <a:spcPts val="400"/>
              </a:spcBef>
              <a:spcAft>
                <a:spcPts val="400"/>
              </a:spcAft>
              <a:buNone/>
            </a:pPr>
            <a:r>
              <a:rPr lang="en-AU" b="1" dirty="0">
                <a:solidFill>
                  <a:srgbClr val="333333"/>
                </a:solidFill>
                <a:latin typeface="Georgia" panose="02040502050405020303" pitchFamily="18" charset="0"/>
              </a:rPr>
              <a:t>c.</a:t>
            </a:r>
            <a:r>
              <a:rPr lang="en-AU" dirty="0">
                <a:solidFill>
                  <a:srgbClr val="333333"/>
                </a:solidFill>
                <a:latin typeface="Georgia" panose="02040502050405020303" pitchFamily="18" charset="0"/>
              </a:rPr>
              <a:t> VLAN 9216</a:t>
            </a:r>
          </a:p>
          <a:p>
            <a:pPr marL="4762" indent="0">
              <a:spcBef>
                <a:spcPts val="400"/>
              </a:spcBef>
              <a:spcAft>
                <a:spcPts val="400"/>
              </a:spcAft>
              <a:buNone/>
            </a:pPr>
            <a:r>
              <a:rPr lang="en-AU" b="1" dirty="0">
                <a:solidFill>
                  <a:srgbClr val="333333"/>
                </a:solidFill>
                <a:latin typeface="Georgia" panose="02040502050405020303" pitchFamily="18" charset="0"/>
              </a:rPr>
              <a:t>d.</a:t>
            </a:r>
            <a:r>
              <a:rPr lang="en-AU" dirty="0">
                <a:solidFill>
                  <a:srgbClr val="333333"/>
                </a:solidFill>
                <a:latin typeface="Georgia" panose="02040502050405020303" pitchFamily="18" charset="0"/>
              </a:rPr>
              <a:t> No native VLAN if the port negotiated </a:t>
            </a:r>
            <a:r>
              <a:rPr lang="en-AU" dirty="0" err="1">
                <a:solidFill>
                  <a:srgbClr val="333333"/>
                </a:solidFill>
                <a:latin typeface="Georgia" panose="02040502050405020303" pitchFamily="18" charset="0"/>
              </a:rPr>
              <a:t>trunking</a:t>
            </a:r>
            <a:endParaRPr lang="en-AU" dirty="0">
              <a:solidFill>
                <a:srgbClr val="333333"/>
              </a:solidFill>
              <a:latin typeface="Georgia" panose="02040502050405020303" pitchFamily="18" charset="0"/>
            </a:endParaRPr>
          </a:p>
          <a:p>
            <a:endParaRPr lang="en-AU" dirty="0"/>
          </a:p>
        </p:txBody>
      </p:sp>
      <p:pic>
        <p:nvPicPr>
          <p:cNvPr id="8" name="Picture 7"/>
          <p:cNvPicPr>
            <a:picLocks noChangeAspect="1"/>
          </p:cNvPicPr>
          <p:nvPr/>
        </p:nvPicPr>
        <p:blipFill>
          <a:blip r:embed="rId3"/>
          <a:stretch>
            <a:fillRect/>
          </a:stretch>
        </p:blipFill>
        <p:spPr>
          <a:xfrm>
            <a:off x="395536" y="1196752"/>
            <a:ext cx="6285714" cy="2228571"/>
          </a:xfrm>
          <a:prstGeom prst="rect">
            <a:avLst/>
          </a:prstGeom>
        </p:spPr>
      </p:pic>
    </p:spTree>
    <p:extLst>
      <p:ext uri="{BB962C8B-B14F-4D97-AF65-F5344CB8AC3E}">
        <p14:creationId xmlns:p14="http://schemas.microsoft.com/office/powerpoint/2010/main" val="115629934"/>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a:xfrm>
            <a:off x="107504" y="3497331"/>
            <a:ext cx="7940675" cy="3123727"/>
          </a:xfrm>
        </p:spPr>
        <p:txBody>
          <a:bodyPr>
            <a:normAutofit fontScale="92500"/>
          </a:bodyPr>
          <a:lstStyle/>
          <a:p>
            <a:pPr marL="4762" indent="0">
              <a:spcBef>
                <a:spcPts val="400"/>
              </a:spcBef>
              <a:spcAft>
                <a:spcPts val="400"/>
              </a:spcAft>
              <a:buNone/>
            </a:pPr>
            <a:r>
              <a:rPr lang="en-AU" b="1" dirty="0" smtClean="0">
                <a:solidFill>
                  <a:srgbClr val="070707"/>
                </a:solidFill>
                <a:latin typeface="Georgia" panose="02040502050405020303" pitchFamily="18" charset="0"/>
                <a:hlinkClick r:id="rId2"/>
              </a:rPr>
              <a:t>4</a:t>
            </a:r>
            <a:r>
              <a:rPr lang="en-AU" b="1" dirty="0" smtClean="0">
                <a:solidFill>
                  <a:srgbClr val="333333"/>
                </a:solidFill>
                <a:latin typeface="Georgia" panose="02040502050405020303" pitchFamily="18" charset="0"/>
              </a:rPr>
              <a:t>.</a:t>
            </a:r>
            <a:r>
              <a:rPr lang="en-AU" dirty="0">
                <a:solidFill>
                  <a:srgbClr val="333333"/>
                </a:solidFill>
                <a:latin typeface="Georgia" panose="02040502050405020303" pitchFamily="18" charset="0"/>
              </a:rPr>
              <a:t> Which statements are true for the configuration of the interface in </a:t>
            </a:r>
            <a:r>
              <a:rPr lang="en-AU" dirty="0" smtClean="0">
                <a:solidFill>
                  <a:srgbClr val="333333"/>
                </a:solidFill>
                <a:latin typeface="Georgia" panose="02040502050405020303" pitchFamily="18" charset="0"/>
              </a:rPr>
              <a:t>the above example?</a:t>
            </a:r>
            <a:endParaRPr lang="en-AU" dirty="0">
              <a:solidFill>
                <a:srgbClr val="333333"/>
              </a:solidFill>
              <a:latin typeface="Georgia" panose="02040502050405020303" pitchFamily="18" charset="0"/>
            </a:endParaRPr>
          </a:p>
          <a:p>
            <a:pPr marL="4762" indent="0">
              <a:spcBef>
                <a:spcPts val="400"/>
              </a:spcBef>
              <a:spcAft>
                <a:spcPts val="400"/>
              </a:spcAft>
              <a:buNone/>
            </a:pPr>
            <a:r>
              <a:rPr lang="en-AU" b="1" dirty="0">
                <a:solidFill>
                  <a:srgbClr val="333333"/>
                </a:solidFill>
                <a:latin typeface="Georgia" panose="02040502050405020303" pitchFamily="18" charset="0"/>
              </a:rPr>
              <a:t>a.</a:t>
            </a:r>
            <a:r>
              <a:rPr lang="en-AU" dirty="0">
                <a:solidFill>
                  <a:srgbClr val="333333"/>
                </a:solidFill>
                <a:latin typeface="Georgia" panose="02040502050405020303" pitchFamily="18" charset="0"/>
              </a:rPr>
              <a:t> The interface is a member of VLAN 5 if the interface does negotiate to a trunk.</a:t>
            </a:r>
          </a:p>
          <a:p>
            <a:pPr marL="4762" indent="0">
              <a:spcBef>
                <a:spcPts val="400"/>
              </a:spcBef>
              <a:spcAft>
                <a:spcPts val="400"/>
              </a:spcAft>
              <a:buNone/>
            </a:pPr>
            <a:r>
              <a:rPr lang="en-AU" b="1" dirty="0">
                <a:solidFill>
                  <a:srgbClr val="333333"/>
                </a:solidFill>
                <a:latin typeface="Georgia" panose="02040502050405020303" pitchFamily="18" charset="0"/>
              </a:rPr>
              <a:t>b.</a:t>
            </a:r>
            <a:r>
              <a:rPr lang="en-AU" dirty="0">
                <a:solidFill>
                  <a:srgbClr val="333333"/>
                </a:solidFill>
                <a:latin typeface="Georgia" panose="02040502050405020303" pitchFamily="18" charset="0"/>
              </a:rPr>
              <a:t> The interface may negotiate to an ISL trunk with a native VLAN of 5.</a:t>
            </a:r>
          </a:p>
          <a:p>
            <a:pPr marL="4762" indent="0">
              <a:spcBef>
                <a:spcPts val="400"/>
              </a:spcBef>
              <a:spcAft>
                <a:spcPts val="400"/>
              </a:spcAft>
              <a:buNone/>
            </a:pPr>
            <a:r>
              <a:rPr lang="en-AU" b="1" dirty="0">
                <a:solidFill>
                  <a:srgbClr val="333333"/>
                </a:solidFill>
                <a:latin typeface="Georgia" panose="02040502050405020303" pitchFamily="18" charset="0"/>
              </a:rPr>
              <a:t>c.</a:t>
            </a:r>
            <a:r>
              <a:rPr lang="en-AU" dirty="0">
                <a:solidFill>
                  <a:srgbClr val="333333"/>
                </a:solidFill>
                <a:latin typeface="Georgia" panose="02040502050405020303" pitchFamily="18" charset="0"/>
              </a:rPr>
              <a:t> The interface may negotiate to an 802.1Q trunk and operate with a native VLAN of 1.</a:t>
            </a:r>
          </a:p>
          <a:p>
            <a:pPr marL="4762" indent="0">
              <a:spcBef>
                <a:spcPts val="400"/>
              </a:spcBef>
              <a:spcAft>
                <a:spcPts val="400"/>
              </a:spcAft>
              <a:buNone/>
            </a:pPr>
            <a:r>
              <a:rPr lang="en-AU" b="1" dirty="0">
                <a:solidFill>
                  <a:srgbClr val="333333"/>
                </a:solidFill>
                <a:latin typeface="Georgia" panose="02040502050405020303" pitchFamily="18" charset="0"/>
              </a:rPr>
              <a:t>d.</a:t>
            </a:r>
            <a:r>
              <a:rPr lang="en-AU" dirty="0">
                <a:solidFill>
                  <a:srgbClr val="333333"/>
                </a:solidFill>
                <a:latin typeface="Georgia" panose="02040502050405020303" pitchFamily="18" charset="0"/>
              </a:rPr>
              <a:t> The interface will not negotiate to a trunk port because it is configured in access VLAN 5.</a:t>
            </a:r>
          </a:p>
          <a:p>
            <a:pPr marL="4762" indent="0">
              <a:spcBef>
                <a:spcPts val="400"/>
              </a:spcBef>
              <a:spcAft>
                <a:spcPts val="400"/>
              </a:spcAft>
              <a:buNone/>
            </a:pPr>
            <a:r>
              <a:rPr lang="en-AU" b="1" dirty="0">
                <a:solidFill>
                  <a:srgbClr val="333333"/>
                </a:solidFill>
                <a:latin typeface="Georgia" panose="02040502050405020303" pitchFamily="18" charset="0"/>
              </a:rPr>
              <a:t>e.</a:t>
            </a:r>
            <a:r>
              <a:rPr lang="en-AU" dirty="0">
                <a:solidFill>
                  <a:srgbClr val="333333"/>
                </a:solidFill>
                <a:latin typeface="Georgia" panose="02040502050405020303" pitchFamily="18" charset="0"/>
              </a:rPr>
              <a:t> If a host workstation is connected to the interface, it must be configured for </a:t>
            </a:r>
            <a:r>
              <a:rPr lang="en-AU" dirty="0" err="1">
                <a:solidFill>
                  <a:srgbClr val="333333"/>
                </a:solidFill>
                <a:latin typeface="Georgia" panose="02040502050405020303" pitchFamily="18" charset="0"/>
              </a:rPr>
              <a:t>trunking</a:t>
            </a:r>
            <a:r>
              <a:rPr lang="en-AU" dirty="0">
                <a:solidFill>
                  <a:srgbClr val="333333"/>
                </a:solidFill>
                <a:latin typeface="Georgia" panose="02040502050405020303" pitchFamily="18" charset="0"/>
              </a:rPr>
              <a:t>.</a:t>
            </a:r>
          </a:p>
          <a:p>
            <a:endParaRPr lang="en-AU" dirty="0"/>
          </a:p>
        </p:txBody>
      </p:sp>
      <p:pic>
        <p:nvPicPr>
          <p:cNvPr id="8" name="Picture 7"/>
          <p:cNvPicPr>
            <a:picLocks noChangeAspect="1"/>
          </p:cNvPicPr>
          <p:nvPr/>
        </p:nvPicPr>
        <p:blipFill>
          <a:blip r:embed="rId3"/>
          <a:stretch>
            <a:fillRect/>
          </a:stretch>
        </p:blipFill>
        <p:spPr>
          <a:xfrm>
            <a:off x="395536" y="1196752"/>
            <a:ext cx="6285714" cy="2228571"/>
          </a:xfrm>
          <a:prstGeom prst="rect">
            <a:avLst/>
          </a:prstGeom>
        </p:spPr>
      </p:pic>
    </p:spTree>
    <p:extLst>
      <p:ext uri="{BB962C8B-B14F-4D97-AF65-F5344CB8AC3E}">
        <p14:creationId xmlns:p14="http://schemas.microsoft.com/office/powerpoint/2010/main" val="3204247192"/>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5579" y="0"/>
            <a:ext cx="8145462" cy="1124743"/>
          </a:xfrm>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a:xfrm>
            <a:off x="61602" y="5013176"/>
            <a:ext cx="7940675" cy="1463866"/>
          </a:xfrm>
        </p:spPr>
        <p:txBody>
          <a:bodyPr>
            <a:normAutofit fontScale="70000" lnSpcReduction="20000"/>
          </a:bodyPr>
          <a:lstStyle/>
          <a:p>
            <a:pPr marL="4762" indent="0">
              <a:buNone/>
            </a:pPr>
            <a:r>
              <a:rPr lang="en-AU" b="1" dirty="0" smtClean="0">
                <a:hlinkClick r:id="rId2"/>
              </a:rPr>
              <a:t>5</a:t>
            </a:r>
            <a:r>
              <a:rPr lang="en-AU" b="1" dirty="0" smtClean="0"/>
              <a:t>.</a:t>
            </a:r>
            <a:r>
              <a:rPr lang="en-AU" dirty="0"/>
              <a:t> What is the trunk native VLAN based on </a:t>
            </a:r>
            <a:r>
              <a:rPr lang="en-AU" dirty="0" smtClean="0"/>
              <a:t>the above?</a:t>
            </a:r>
            <a:endParaRPr lang="en-AU" dirty="0"/>
          </a:p>
          <a:p>
            <a:pPr marL="4762" indent="0">
              <a:buNone/>
            </a:pPr>
            <a:r>
              <a:rPr lang="en-AU" b="1" dirty="0"/>
              <a:t>a.</a:t>
            </a:r>
            <a:r>
              <a:rPr lang="en-AU" dirty="0"/>
              <a:t> VLAN 1</a:t>
            </a:r>
          </a:p>
          <a:p>
            <a:pPr marL="4762" indent="0">
              <a:buNone/>
            </a:pPr>
            <a:r>
              <a:rPr lang="en-AU" b="1" dirty="0"/>
              <a:t>b.</a:t>
            </a:r>
            <a:r>
              <a:rPr lang="en-AU" dirty="0"/>
              <a:t> VLAN 2</a:t>
            </a:r>
          </a:p>
          <a:p>
            <a:pPr marL="4762" indent="0">
              <a:buNone/>
            </a:pPr>
            <a:r>
              <a:rPr lang="en-AU" b="1" dirty="0"/>
              <a:t>c.</a:t>
            </a:r>
            <a:r>
              <a:rPr lang="en-AU" dirty="0"/>
              <a:t> VLAN 5</a:t>
            </a:r>
          </a:p>
          <a:p>
            <a:pPr marL="4762" indent="0">
              <a:buNone/>
            </a:pPr>
            <a:r>
              <a:rPr lang="en-AU" b="1" dirty="0"/>
              <a:t>d.</a:t>
            </a:r>
            <a:r>
              <a:rPr lang="en-AU" dirty="0"/>
              <a:t> No Native VLAN if the port negotiated </a:t>
            </a:r>
            <a:r>
              <a:rPr lang="en-AU" dirty="0" err="1"/>
              <a:t>trunking</a:t>
            </a:r>
            <a:endParaRPr lang="en-AU" dirty="0"/>
          </a:p>
          <a:p>
            <a:pPr marL="4762" indent="0">
              <a:buNone/>
            </a:pPr>
            <a:endParaRPr lang="en-AU" dirty="0"/>
          </a:p>
        </p:txBody>
      </p:sp>
      <p:pic>
        <p:nvPicPr>
          <p:cNvPr id="2" name="Picture 1"/>
          <p:cNvPicPr>
            <a:picLocks noChangeAspect="1"/>
          </p:cNvPicPr>
          <p:nvPr/>
        </p:nvPicPr>
        <p:blipFill>
          <a:blip r:embed="rId3"/>
          <a:stretch>
            <a:fillRect/>
          </a:stretch>
        </p:blipFill>
        <p:spPr>
          <a:xfrm>
            <a:off x="827584" y="1106964"/>
            <a:ext cx="7801452" cy="3690188"/>
          </a:xfrm>
          <a:prstGeom prst="rect">
            <a:avLst/>
          </a:prstGeom>
        </p:spPr>
      </p:pic>
    </p:spTree>
    <p:extLst>
      <p:ext uri="{BB962C8B-B14F-4D97-AF65-F5344CB8AC3E}">
        <p14:creationId xmlns:p14="http://schemas.microsoft.com/office/powerpoint/2010/main" val="32408924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Virtual Local Area Network (VLAN)</a:t>
            </a:r>
          </a:p>
        </p:txBody>
      </p:sp>
      <p:pic>
        <p:nvPicPr>
          <p:cNvPr id="5" name="Content Placeholder 4" descr="VLANs.jpg"/>
          <p:cNvPicPr>
            <a:picLocks noGrp="1" noChangeAspect="1"/>
          </p:cNvPicPr>
          <p:nvPr>
            <p:ph idx="10"/>
          </p:nvPr>
        </p:nvPicPr>
        <p:blipFill>
          <a:blip r:embed="rId3" cstate="print"/>
          <a:stretch>
            <a:fillRect/>
          </a:stretch>
        </p:blipFill>
        <p:spPr>
          <a:xfrm>
            <a:off x="179512" y="1335603"/>
            <a:ext cx="4295177" cy="2728913"/>
          </a:xfrm>
        </p:spPr>
      </p:pic>
      <p:sp>
        <p:nvSpPr>
          <p:cNvPr id="4" name="Content Placeholder 3"/>
          <p:cNvSpPr>
            <a:spLocks noGrp="1"/>
          </p:cNvSpPr>
          <p:nvPr>
            <p:ph idx="11"/>
          </p:nvPr>
        </p:nvSpPr>
        <p:spPr>
          <a:xfrm>
            <a:off x="251520" y="4221088"/>
            <a:ext cx="8520354" cy="2367853"/>
          </a:xfrm>
        </p:spPr>
        <p:txBody>
          <a:bodyPr>
            <a:normAutofit fontScale="92500" lnSpcReduction="10000"/>
          </a:bodyPr>
          <a:lstStyle/>
          <a:p>
            <a:r>
              <a:rPr lang="en-US" sz="2000" dirty="0"/>
              <a:t>A VLAN is a logical group of end devices.</a:t>
            </a:r>
          </a:p>
          <a:p>
            <a:r>
              <a:rPr lang="en-US" sz="2000" dirty="0"/>
              <a:t>Broadcasts are contained within VLANs.</a:t>
            </a:r>
          </a:p>
          <a:p>
            <a:r>
              <a:rPr lang="en-US" sz="2000" dirty="0"/>
              <a:t>Ports in the same VLAN share Broadcasts</a:t>
            </a:r>
          </a:p>
          <a:p>
            <a:r>
              <a:rPr lang="en-US" sz="2000" dirty="0"/>
              <a:t>Modern design has 1 VLAN = 1 IP subnet.</a:t>
            </a:r>
          </a:p>
          <a:p>
            <a:r>
              <a:rPr lang="en-US" sz="2000" dirty="0"/>
              <a:t>Trunks connect switches so as to transport multiple VLANs.</a:t>
            </a:r>
          </a:p>
          <a:p>
            <a:r>
              <a:rPr lang="en-US" sz="2000" dirty="0"/>
              <a:t>Layer 3 devices interconnect VLANs.</a:t>
            </a:r>
          </a:p>
        </p:txBody>
      </p:sp>
      <p:grpSp>
        <p:nvGrpSpPr>
          <p:cNvPr id="6" name="Group 3"/>
          <p:cNvGrpSpPr>
            <a:grpSpLocks noGrp="1" noUngrp="1" noChangeAspect="1"/>
          </p:cNvGrpSpPr>
          <p:nvPr/>
        </p:nvGrpSpPr>
        <p:grpSpPr bwMode="auto">
          <a:xfrm>
            <a:off x="4572000" y="1366013"/>
            <a:ext cx="4477458" cy="2948572"/>
            <a:chOff x="685800" y="1470025"/>
            <a:chExt cx="7772400" cy="4297363"/>
          </a:xfrm>
        </p:grpSpPr>
        <p:pic>
          <p:nvPicPr>
            <p:cNvPr id="7" name="Picture 1" descr="Figure 3-2 VLAN Broadcast Domain"/>
            <p:cNvPicPr>
              <a:picLocks noRot="1" noChangeAspect="1" noMove="1" noResize="1"/>
            </p:cNvPicPr>
            <p:nvPr isPhoto="1"/>
          </p:nvPicPr>
          <p:blipFill>
            <a:blip r:embed="rId4">
              <a:extLst>
                <a:ext uri="{28A0092B-C50C-407E-A947-70E740481C1C}">
                  <a14:useLocalDpi xmlns:a14="http://schemas.microsoft.com/office/drawing/2010/main" val="0"/>
                </a:ext>
              </a:extLst>
            </a:blip>
            <a:srcRect/>
            <a:stretch>
              <a:fillRect/>
            </a:stretch>
          </p:blipFill>
          <p:spPr bwMode="auto">
            <a:xfrm>
              <a:off x="685800" y="1470025"/>
              <a:ext cx="77724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5424488"/>
              <a:ext cx="7772400" cy="342900"/>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894346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a:xfrm>
            <a:off x="61602" y="4797152"/>
            <a:ext cx="7940675" cy="1872208"/>
          </a:xfrm>
        </p:spPr>
        <p:txBody>
          <a:bodyPr>
            <a:normAutofit fontScale="62500" lnSpcReduction="20000"/>
          </a:bodyPr>
          <a:lstStyle/>
          <a:p>
            <a:pPr marL="4762" indent="0">
              <a:buNone/>
            </a:pPr>
            <a:r>
              <a:rPr lang="en-AU" b="1" dirty="0" smtClean="0">
                <a:hlinkClick r:id="rId2"/>
              </a:rPr>
              <a:t>6</a:t>
            </a:r>
            <a:r>
              <a:rPr lang="en-AU" b="1" dirty="0" smtClean="0"/>
              <a:t>.</a:t>
            </a:r>
            <a:r>
              <a:rPr lang="en-AU" dirty="0"/>
              <a:t> Based </a:t>
            </a:r>
            <a:r>
              <a:rPr lang="en-AU" dirty="0" smtClean="0"/>
              <a:t>on above, </a:t>
            </a:r>
            <a:r>
              <a:rPr lang="en-AU" dirty="0"/>
              <a:t>what statement is true if the link partner (peer switch) is configured for the dynamic </a:t>
            </a:r>
            <a:r>
              <a:rPr lang="en-AU" dirty="0" err="1"/>
              <a:t>trunking</a:t>
            </a:r>
            <a:r>
              <a:rPr lang="en-AU" dirty="0"/>
              <a:t> mode?</a:t>
            </a:r>
          </a:p>
          <a:p>
            <a:pPr marL="4762" indent="0">
              <a:buNone/>
            </a:pPr>
            <a:r>
              <a:rPr lang="en-AU" b="1" dirty="0"/>
              <a:t>a.</a:t>
            </a:r>
            <a:r>
              <a:rPr lang="en-AU" dirty="0"/>
              <a:t> The interface cannot negotiate to a trunk port because it is configured for dot1Q encapsulation.</a:t>
            </a:r>
          </a:p>
          <a:p>
            <a:pPr marL="4762" indent="0">
              <a:buNone/>
            </a:pPr>
            <a:r>
              <a:rPr lang="en-AU" b="1" dirty="0"/>
              <a:t>b.</a:t>
            </a:r>
            <a:r>
              <a:rPr lang="en-AU" dirty="0"/>
              <a:t> The interface cannot negotiate to a trunk port because the native VLAN and access VLANs are mismatched.</a:t>
            </a:r>
          </a:p>
          <a:p>
            <a:pPr marL="4762" indent="0">
              <a:buNone/>
            </a:pPr>
            <a:r>
              <a:rPr lang="en-AU" b="1" dirty="0"/>
              <a:t>c.</a:t>
            </a:r>
            <a:r>
              <a:rPr lang="en-AU" dirty="0"/>
              <a:t> The interface can negotiate to a trunk port if the peer is configured for the dynamic desirable </a:t>
            </a:r>
            <a:r>
              <a:rPr lang="en-AU" dirty="0" err="1"/>
              <a:t>trunking</a:t>
            </a:r>
            <a:r>
              <a:rPr lang="en-AU" dirty="0"/>
              <a:t> mode.</a:t>
            </a:r>
          </a:p>
          <a:p>
            <a:pPr marL="4762" indent="0">
              <a:buNone/>
            </a:pPr>
            <a:r>
              <a:rPr lang="en-AU" b="1" dirty="0"/>
              <a:t>d.</a:t>
            </a:r>
            <a:r>
              <a:rPr lang="en-AU" dirty="0"/>
              <a:t> The interface can negotiate to a trunk port if access VLAN is the same on both sides.</a:t>
            </a:r>
          </a:p>
          <a:p>
            <a:endParaRPr lang="en-AU" dirty="0"/>
          </a:p>
        </p:txBody>
      </p:sp>
      <p:pic>
        <p:nvPicPr>
          <p:cNvPr id="2" name="Picture 1"/>
          <p:cNvPicPr>
            <a:picLocks noChangeAspect="1"/>
          </p:cNvPicPr>
          <p:nvPr/>
        </p:nvPicPr>
        <p:blipFill>
          <a:blip r:embed="rId3"/>
          <a:stretch>
            <a:fillRect/>
          </a:stretch>
        </p:blipFill>
        <p:spPr>
          <a:xfrm>
            <a:off x="827584" y="1106964"/>
            <a:ext cx="7488832" cy="3542315"/>
          </a:xfrm>
          <a:prstGeom prst="rect">
            <a:avLst/>
          </a:prstGeom>
        </p:spPr>
      </p:pic>
    </p:spTree>
    <p:extLst>
      <p:ext uri="{BB962C8B-B14F-4D97-AF65-F5344CB8AC3E}">
        <p14:creationId xmlns:p14="http://schemas.microsoft.com/office/powerpoint/2010/main" val="122965061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9" descr="ss2"/>
          <p:cNvPicPr>
            <a:picLocks noChangeAspect="1" noChangeArrowheads="1"/>
          </p:cNvPicPr>
          <p:nvPr/>
        </p:nvPicPr>
        <p:blipFill>
          <a:blip r:embed="rId3" cstate="print"/>
          <a:srcRect/>
          <a:stretch>
            <a:fillRect/>
          </a:stretch>
        </p:blipFill>
        <p:spPr bwMode="auto">
          <a:xfrm>
            <a:off x="0" y="1600200"/>
            <a:ext cx="9144000" cy="3178175"/>
          </a:xfrm>
          <a:prstGeom prst="rect">
            <a:avLst/>
          </a:prstGeom>
          <a:noFill/>
          <a:ln w="9525">
            <a:noFill/>
            <a:miter lim="800000"/>
            <a:headEnd/>
            <a:tailEnd/>
          </a:ln>
        </p:spPr>
      </p:pic>
      <p:sp>
        <p:nvSpPr>
          <p:cNvPr id="9219"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7"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3000" kern="0" dirty="0">
                <a:solidFill>
                  <a:schemeClr val="bg1"/>
                </a:solidFill>
                <a:latin typeface="+mj-lt"/>
                <a:ea typeface="+mj-ea"/>
                <a:cs typeface="+mj-cs"/>
              </a:rPr>
              <a:t>VLAN </a:t>
            </a:r>
            <a:r>
              <a:rPr lang="en-US" sz="3000" kern="0" dirty="0" err="1">
                <a:solidFill>
                  <a:schemeClr val="bg1"/>
                </a:solidFill>
                <a:latin typeface="+mj-lt"/>
                <a:ea typeface="+mj-ea"/>
                <a:cs typeface="+mj-cs"/>
              </a:rPr>
              <a:t>Trunking</a:t>
            </a:r>
            <a:r>
              <a:rPr lang="en-US" sz="3000" kern="0" dirty="0">
                <a:solidFill>
                  <a:schemeClr val="bg1"/>
                </a:solidFill>
                <a:latin typeface="+mj-lt"/>
                <a:ea typeface="+mj-ea"/>
                <a:cs typeface="+mj-cs"/>
              </a:rPr>
              <a:t> Protocol</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896065394"/>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VTP </a:t>
            </a:r>
            <a:r>
              <a:rPr lang="pt-PT" dirty="0" err="1">
                <a:solidFill>
                  <a:schemeClr val="accent5">
                    <a:lumMod val="75000"/>
                  </a:schemeClr>
                </a:solidFill>
              </a:rPr>
              <a:t>Overview</a:t>
            </a:r>
            <a:endParaRPr lang="pt-PT" dirty="0">
              <a:solidFill>
                <a:schemeClr val="accent5">
                  <a:lumMod val="75000"/>
                </a:schemeClr>
              </a:solidFill>
            </a:endParaRPr>
          </a:p>
        </p:txBody>
      </p:sp>
      <p:sp>
        <p:nvSpPr>
          <p:cNvPr id="3" name="Content Placeholder 2"/>
          <p:cNvSpPr>
            <a:spLocks noGrp="1"/>
          </p:cNvSpPr>
          <p:nvPr>
            <p:ph idx="1"/>
          </p:nvPr>
        </p:nvSpPr>
        <p:spPr>
          <a:xfrm>
            <a:off x="279401" y="1183340"/>
            <a:ext cx="8520354" cy="5280089"/>
          </a:xfrm>
        </p:spPr>
        <p:txBody>
          <a:bodyPr>
            <a:normAutofit lnSpcReduction="10000"/>
          </a:bodyPr>
          <a:lstStyle/>
          <a:p>
            <a:r>
              <a:rPr lang="en-US" dirty="0"/>
              <a:t>VTP is a Layer 2 protocol that maintains VLAN configuration consistency by managing the additions, deletions, and name changes of VLANs across networks</a:t>
            </a:r>
          </a:p>
          <a:p>
            <a:r>
              <a:rPr lang="en-US" dirty="0"/>
              <a:t>Switches transmit VTP messages only on 802.1Q or ISL trunks. </a:t>
            </a:r>
          </a:p>
          <a:p>
            <a:r>
              <a:rPr lang="en-US" dirty="0"/>
              <a:t>VTP packets are sent to the destination MAC address 01-00-0C-CC-CC-CC</a:t>
            </a:r>
          </a:p>
          <a:p>
            <a:r>
              <a:rPr lang="en-US" dirty="0"/>
              <a:t>Cisco switches transmit VTP summary advertisements over the management VLAN (VLAN 1 by default) using a Layer 2 multicast frame every 5 minutes.</a:t>
            </a:r>
          </a:p>
          <a:p>
            <a:r>
              <a:rPr lang="en-US" dirty="0"/>
              <a:t>VTP domain is one switch or several interconnected switches sharing the same VTP environment but switch can be only in one VTP domain at any time. </a:t>
            </a:r>
          </a:p>
          <a:p>
            <a:r>
              <a:rPr lang="en-US" dirty="0"/>
              <a:t>By default, a Cisco Catalyst switch is in the no-management-domain state or &lt;null&gt; until it receives an advertisement for a domain over a trunk link or until you configure a management domain.</a:t>
            </a:r>
          </a:p>
          <a:p>
            <a:r>
              <a:rPr lang="en-US" dirty="0"/>
              <a:t>Configurations that are made on a single VTP server are propagated across trunk links to all of the connected switches in the network. </a:t>
            </a:r>
          </a:p>
          <a:p>
            <a:r>
              <a:rPr lang="en-US" dirty="0"/>
              <a:t>Configurations will be exchanged if VTP domain and VTP passwords match.</a:t>
            </a:r>
          </a:p>
          <a:p>
            <a:r>
              <a:rPr lang="pt-PT" dirty="0"/>
              <a:t>VTP is a Cisco proprietary protocol.</a:t>
            </a:r>
          </a:p>
        </p:txBody>
      </p:sp>
    </p:spTree>
    <p:extLst>
      <p:ext uri="{BB962C8B-B14F-4D97-AF65-F5344CB8AC3E}">
        <p14:creationId xmlns:p14="http://schemas.microsoft.com/office/powerpoint/2010/main" val="312140620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VTP Propagation</a:t>
            </a:r>
            <a:endParaRPr lang="en-AU" dirty="0">
              <a:solidFill>
                <a:schemeClr val="accent5">
                  <a:lumMod val="75000"/>
                </a:schemeClr>
              </a:solidFill>
            </a:endParaRPr>
          </a:p>
        </p:txBody>
      </p:sp>
      <p:sp>
        <p:nvSpPr>
          <p:cNvPr id="6" name="Content Placeholder 5"/>
          <p:cNvSpPr>
            <a:spLocks noGrp="1"/>
          </p:cNvSpPr>
          <p:nvPr>
            <p:ph idx="1"/>
          </p:nvPr>
        </p:nvSpPr>
        <p:spPr>
          <a:xfrm>
            <a:off x="655638" y="4110796"/>
            <a:ext cx="7940675" cy="2697360"/>
          </a:xfrm>
        </p:spPr>
        <p:txBody>
          <a:bodyPr/>
          <a:lstStyle/>
          <a:p>
            <a:pPr marL="4762" indent="0">
              <a:buNone/>
            </a:pPr>
            <a:r>
              <a:rPr lang="en-US" dirty="0"/>
              <a:t>Configurations made to a single VTP server propagate across trunk links to all connected switches in the network in the following manner:</a:t>
            </a:r>
          </a:p>
          <a:p>
            <a:r>
              <a:rPr lang="en-US" dirty="0"/>
              <a:t>Step 1.  An administrator adds a new VLAN definition</a:t>
            </a:r>
          </a:p>
          <a:p>
            <a:r>
              <a:rPr lang="en-US" dirty="0"/>
              <a:t>Step 2.  VTP propagates the VLAN information to all switches in the VTP  domain</a:t>
            </a:r>
          </a:p>
          <a:p>
            <a:r>
              <a:rPr lang="en-US" dirty="0"/>
              <a:t>Step 3.  Each switch synchronizes its configuration to incorporate the new  VLAN data </a:t>
            </a:r>
            <a:endParaRPr lang="en-AU" dirty="0"/>
          </a:p>
        </p:txBody>
      </p:sp>
      <p:grpSp>
        <p:nvGrpSpPr>
          <p:cNvPr id="7" name="Group 3"/>
          <p:cNvGrpSpPr>
            <a:grpSpLocks noGrp="1" noUngrp="1" noChangeAspect="1"/>
          </p:cNvGrpSpPr>
          <p:nvPr/>
        </p:nvGrpSpPr>
        <p:grpSpPr bwMode="auto">
          <a:xfrm>
            <a:off x="1331640" y="1265679"/>
            <a:ext cx="5904656" cy="3029542"/>
            <a:chOff x="685800" y="1141413"/>
            <a:chExt cx="7772400" cy="4954587"/>
          </a:xfrm>
        </p:grpSpPr>
        <p:pic>
          <p:nvPicPr>
            <p:cNvPr id="8" name="Picture 1" descr="Figure 3-15 VTP Overview"/>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1141413"/>
              <a:ext cx="777240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685800" y="5753100"/>
              <a:ext cx="7772400" cy="342900"/>
            </a:xfrm>
            <a:prstGeom prst="rect">
              <a:avLst/>
            </a:prstGeom>
            <a:noFill/>
            <a:ln>
              <a:noFill/>
            </a:ln>
          </p:spPr>
          <p:txBody>
            <a:bodyPr anchor="ctr">
              <a:normAutofit fontScale="3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3652553091"/>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VTP Modes and Its Characteristics</a:t>
            </a:r>
          </a:p>
        </p:txBody>
      </p:sp>
      <p:grpSp>
        <p:nvGrpSpPr>
          <p:cNvPr id="5" name="Group 3"/>
          <p:cNvGrpSpPr>
            <a:grpSpLocks noGrp="1" noUngrp="1" noChangeAspect="1"/>
          </p:cNvGrpSpPr>
          <p:nvPr/>
        </p:nvGrpSpPr>
        <p:grpSpPr bwMode="auto">
          <a:xfrm>
            <a:off x="693068" y="1484784"/>
            <a:ext cx="7772400" cy="4752528"/>
            <a:chOff x="685800" y="1555750"/>
            <a:chExt cx="7772400" cy="4127500"/>
          </a:xfrm>
        </p:grpSpPr>
        <p:pic>
          <p:nvPicPr>
            <p:cNvPr id="6" name="Picture 1" descr="Figure 3-16 VTP Modes and Its Characteristics"/>
            <p:cNvPicPr>
              <a:picLocks noRot="1" noChangeAspect="1" noMove="1" noResize="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685800" y="1555750"/>
              <a:ext cx="7772400"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685800" y="5340350"/>
              <a:ext cx="7772400" cy="342900"/>
            </a:xfrm>
            <a:prstGeom prst="rect">
              <a:avLst/>
            </a:prstGeom>
            <a:noFill/>
            <a:ln>
              <a:noFill/>
            </a:ln>
          </p:spPr>
          <p:txBody>
            <a:bodyPr anchor="ctr">
              <a:normAutofit fontScale="92500" lnSpcReduction="1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96727031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VTP </a:t>
            </a:r>
            <a:r>
              <a:rPr lang="pt-PT" dirty="0" err="1">
                <a:solidFill>
                  <a:schemeClr val="accent5">
                    <a:lumMod val="75000"/>
                  </a:schemeClr>
                </a:solidFill>
              </a:rPr>
              <a:t>Operation</a:t>
            </a:r>
            <a:r>
              <a:rPr lang="pt-PT" dirty="0"/>
              <a:t>	</a:t>
            </a:r>
          </a:p>
        </p:txBody>
      </p:sp>
      <p:sp>
        <p:nvSpPr>
          <p:cNvPr id="3" name="Content Placeholder 2"/>
          <p:cNvSpPr>
            <a:spLocks noGrp="1"/>
          </p:cNvSpPr>
          <p:nvPr>
            <p:ph idx="1"/>
          </p:nvPr>
        </p:nvSpPr>
        <p:spPr/>
        <p:txBody>
          <a:bodyPr/>
          <a:lstStyle/>
          <a:p>
            <a:r>
              <a:rPr lang="en-US" sz="2000" dirty="0"/>
              <a:t>By default, Cisco IOS VTP servers and clients save VLANs to the vlan.dat file in flash memory, causing them to retain the VLAN table and revision number.</a:t>
            </a:r>
          </a:p>
          <a:p>
            <a:r>
              <a:rPr lang="en-US" sz="2000" dirty="0"/>
              <a:t>The </a:t>
            </a:r>
            <a:r>
              <a:rPr lang="en-US" sz="2000" b="1" dirty="0"/>
              <a:t>erase startup-</a:t>
            </a:r>
            <a:r>
              <a:rPr lang="en-US" sz="2000" b="1" dirty="0" err="1"/>
              <a:t>config</a:t>
            </a:r>
            <a:r>
              <a:rPr lang="en-US" sz="2000" b="1" dirty="0"/>
              <a:t> </a:t>
            </a:r>
            <a:r>
              <a:rPr lang="en-US" sz="2000" dirty="0"/>
              <a:t>command does not affect the vlan.dat file on switches in VTP client and server modes.</a:t>
            </a:r>
          </a:p>
          <a:p>
            <a:r>
              <a:rPr lang="en-US" sz="2000" dirty="0"/>
              <a:t>Switches that are in VTP transparent mode display the VLAN and VTP configurations in the </a:t>
            </a:r>
            <a:r>
              <a:rPr lang="en-US" sz="2000" b="1" dirty="0"/>
              <a:t>show running-</a:t>
            </a:r>
            <a:r>
              <a:rPr lang="en-US" sz="2000" b="1" dirty="0" err="1"/>
              <a:t>config</a:t>
            </a:r>
            <a:r>
              <a:rPr lang="en-US" sz="2000" b="1" dirty="0"/>
              <a:t> </a:t>
            </a:r>
            <a:r>
              <a:rPr lang="en-US" sz="2000" dirty="0"/>
              <a:t>command output because this information is stored in the configuration text file. </a:t>
            </a:r>
          </a:p>
          <a:p>
            <a:r>
              <a:rPr lang="en-US" sz="2000" dirty="0"/>
              <a:t>If you perform </a:t>
            </a:r>
            <a:r>
              <a:rPr lang="en-US" sz="2000" b="1" dirty="0"/>
              <a:t>erase startup-</a:t>
            </a:r>
            <a:r>
              <a:rPr lang="en-US" sz="2000" b="1" dirty="0" err="1"/>
              <a:t>config</a:t>
            </a:r>
            <a:r>
              <a:rPr lang="en-US" sz="2000" b="1" dirty="0"/>
              <a:t> </a:t>
            </a:r>
            <a:r>
              <a:rPr lang="en-US" sz="2000" dirty="0"/>
              <a:t>on a VTP transparent switch you will delete its VLANs.</a:t>
            </a:r>
            <a:endParaRPr lang="pt-PT" sz="2000" dirty="0"/>
          </a:p>
        </p:txBody>
      </p:sp>
    </p:spTree>
    <p:extLst>
      <p:ext uri="{BB962C8B-B14F-4D97-AF65-F5344CB8AC3E}">
        <p14:creationId xmlns:p14="http://schemas.microsoft.com/office/powerpoint/2010/main" val="260068910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dirty="0">
                <a:solidFill>
                  <a:schemeClr val="accent5">
                    <a:lumMod val="75000"/>
                  </a:schemeClr>
                </a:solidFill>
              </a:rPr>
              <a:t>VTP Versions</a:t>
            </a:r>
          </a:p>
        </p:txBody>
      </p:sp>
      <p:sp>
        <p:nvSpPr>
          <p:cNvPr id="6" name="Content Placeholder 5"/>
          <p:cNvSpPr>
            <a:spLocks noGrp="1"/>
          </p:cNvSpPr>
          <p:nvPr>
            <p:ph idx="1"/>
          </p:nvPr>
        </p:nvSpPr>
        <p:spPr/>
        <p:txBody>
          <a:bodyPr>
            <a:noAutofit/>
          </a:bodyPr>
          <a:lstStyle/>
          <a:p>
            <a:r>
              <a:rPr lang="en-US" sz="2000" dirty="0"/>
              <a:t>Three</a:t>
            </a:r>
            <a:r>
              <a:rPr lang="en-US" sz="2000" i="1" dirty="0"/>
              <a:t> </a:t>
            </a:r>
            <a:r>
              <a:rPr lang="en-US" sz="2000" dirty="0"/>
              <a:t>VTP versions: V1, V2, V3. </a:t>
            </a:r>
          </a:p>
          <a:p>
            <a:r>
              <a:rPr lang="en-US" sz="2000" dirty="0"/>
              <a:t>Versions 1 and 2 are not interoperable (e.g., V2 supports token ring VLANs but V1 does not).</a:t>
            </a:r>
          </a:p>
          <a:p>
            <a:r>
              <a:rPr lang="en-US" sz="2000" dirty="0"/>
              <a:t>Unrecognized </a:t>
            </a:r>
            <a:r>
              <a:rPr lang="en-US" sz="2000" i="1" dirty="0"/>
              <a:t>Type-Length-Value (TLV) </a:t>
            </a:r>
            <a:r>
              <a:rPr lang="en-US" sz="2000" dirty="0"/>
              <a:t>configuration changes are propagated by V2 servers and clients and these unrecognized TLVs can be stored in NVRAM.</a:t>
            </a:r>
          </a:p>
          <a:p>
            <a:r>
              <a:rPr lang="en-US" sz="2000" dirty="0"/>
              <a:t>V1 transparent switches inspect VTP messages for the domain name and version and forward a message only if the version and domain name match. V2 transparent switches forward VTP messages in transparent mode without checking versions.</a:t>
            </a:r>
          </a:p>
          <a:p>
            <a:r>
              <a:rPr lang="en-US" sz="2000" dirty="0"/>
              <a:t>V2 performs VLAN consistency checks (VLAN names and values) only when you enter new information through the CLI or via SNMP. V2 does not perform checks when new information is obtained from a VTP message or when information is read from NVRAM. If the MD5 hash on a received VTP message is correct, V2 accepts the VTP message information. </a:t>
            </a:r>
          </a:p>
        </p:txBody>
      </p:sp>
    </p:spTree>
    <p:extLst>
      <p:ext uri="{BB962C8B-B14F-4D97-AF65-F5344CB8AC3E}">
        <p14:creationId xmlns:p14="http://schemas.microsoft.com/office/powerpoint/2010/main" val="2392800465"/>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VTP Version 3</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b="1" dirty="0">
                <a:solidFill>
                  <a:schemeClr val="accent5">
                    <a:lumMod val="50000"/>
                  </a:schemeClr>
                </a:solidFill>
              </a:rPr>
              <a:t>Extended VLAN support: </a:t>
            </a:r>
            <a:r>
              <a:rPr lang="en-US" sz="2000" dirty="0"/>
              <a:t>VTP can propagate VLANs with numbers 1017 – 4094</a:t>
            </a:r>
          </a:p>
          <a:p>
            <a:r>
              <a:rPr lang="en-US" sz="2000" b="1" dirty="0">
                <a:solidFill>
                  <a:schemeClr val="accent5">
                    <a:lumMod val="50000"/>
                  </a:schemeClr>
                </a:solidFill>
              </a:rPr>
              <a:t>Domain name is not automatically learned: </a:t>
            </a:r>
            <a:r>
              <a:rPr lang="en-US" sz="2000" dirty="0"/>
              <a:t>VTPv2 with a factory default will change the domain name to the one received in a VTP message. VTPv3 forces manual configuration</a:t>
            </a:r>
          </a:p>
          <a:p>
            <a:r>
              <a:rPr lang="en-US" sz="2000" b="1" dirty="0">
                <a:solidFill>
                  <a:schemeClr val="accent5">
                    <a:lumMod val="50000"/>
                  </a:schemeClr>
                </a:solidFill>
              </a:rPr>
              <a:t>Better security: </a:t>
            </a:r>
            <a:r>
              <a:rPr lang="en-US" sz="2000" dirty="0"/>
              <a:t>VTP domain password is secure during transmission and in the switch’s database</a:t>
            </a:r>
          </a:p>
          <a:p>
            <a:r>
              <a:rPr lang="en-US" sz="2000" b="1" dirty="0">
                <a:solidFill>
                  <a:schemeClr val="accent5">
                    <a:lumMod val="50000"/>
                  </a:schemeClr>
                </a:solidFill>
              </a:rPr>
              <a:t>Better database propagation: </a:t>
            </a:r>
            <a:r>
              <a:rPr lang="en-US" sz="2000" dirty="0"/>
              <a:t>Only the primary server is allowed to update other devices, and only one server per VTP domain is allowed to have this role</a:t>
            </a:r>
          </a:p>
          <a:p>
            <a:r>
              <a:rPr lang="en-US" sz="2000" b="1" dirty="0">
                <a:solidFill>
                  <a:schemeClr val="accent5">
                    <a:lumMod val="50000"/>
                  </a:schemeClr>
                </a:solidFill>
              </a:rPr>
              <a:t>Multiple Spanning Tree (MST) support: </a:t>
            </a:r>
            <a:r>
              <a:rPr lang="en-US" sz="2000" dirty="0"/>
              <a:t>VTPv3 adds support for propagation of MST instances</a:t>
            </a:r>
          </a:p>
          <a:p>
            <a:pPr marL="4762" indent="0">
              <a:buNone/>
            </a:pPr>
            <a:r>
              <a:rPr lang="en-US" sz="2000" b="1" dirty="0">
                <a:solidFill>
                  <a:schemeClr val="accent5">
                    <a:lumMod val="50000"/>
                  </a:schemeClr>
                </a:solidFill>
              </a:rPr>
              <a:t>Note</a:t>
            </a:r>
            <a:r>
              <a:rPr lang="en-US" sz="2000" b="1" dirty="0"/>
              <a:t> </a:t>
            </a:r>
            <a:r>
              <a:rPr lang="en-US" sz="2000" dirty="0"/>
              <a:t>VTPv3 is not compatible with VTPv1. VTPv3 is compatible with VTPv2 as long as you are not using it to propagate private or extended VLANs  </a:t>
            </a:r>
            <a:endParaRPr lang="en-AU" sz="2000" b="1" dirty="0"/>
          </a:p>
        </p:txBody>
      </p:sp>
    </p:spTree>
    <p:extLst>
      <p:ext uri="{BB962C8B-B14F-4D97-AF65-F5344CB8AC3E}">
        <p14:creationId xmlns:p14="http://schemas.microsoft.com/office/powerpoint/2010/main" val="3240155768"/>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VTP Pruning</a:t>
            </a:r>
          </a:p>
        </p:txBody>
      </p:sp>
      <p:pic>
        <p:nvPicPr>
          <p:cNvPr id="5" name="Content Placeholder 4" descr="VTP Pruning.jpg"/>
          <p:cNvPicPr>
            <a:picLocks noGrp="1" noChangeAspect="1"/>
          </p:cNvPicPr>
          <p:nvPr>
            <p:ph idx="10"/>
          </p:nvPr>
        </p:nvPicPr>
        <p:blipFill>
          <a:blip r:embed="rId3" cstate="print"/>
          <a:stretch>
            <a:fillRect/>
          </a:stretch>
        </p:blipFill>
        <p:spPr>
          <a:xfrm>
            <a:off x="1763688" y="1052736"/>
            <a:ext cx="4412864" cy="3132736"/>
          </a:xfrm>
        </p:spPr>
      </p:pic>
      <p:sp>
        <p:nvSpPr>
          <p:cNvPr id="4" name="Picture Placeholder 3"/>
          <p:cNvSpPr>
            <a:spLocks noGrp="1"/>
          </p:cNvSpPr>
          <p:nvPr>
            <p:ph sz="quarter" idx="11"/>
          </p:nvPr>
        </p:nvSpPr>
        <p:spPr>
          <a:xfrm>
            <a:off x="251520" y="4149080"/>
            <a:ext cx="8520113" cy="2485858"/>
          </a:xfrm>
        </p:spPr>
        <p:txBody>
          <a:bodyPr>
            <a:noAutofit/>
          </a:bodyPr>
          <a:lstStyle/>
          <a:p>
            <a:pPr>
              <a:lnSpc>
                <a:spcPct val="110000"/>
              </a:lnSpc>
              <a:buFont typeface="Wingdings" pitchFamily="2" charset="2"/>
              <a:buChar char="§"/>
            </a:pPr>
            <a:r>
              <a:rPr lang="en-US" sz="1800" dirty="0"/>
              <a:t>VTP pruning prevents flooded traffic from propagating to switches that do not have members in specific VLANs.</a:t>
            </a:r>
          </a:p>
          <a:p>
            <a:pPr>
              <a:lnSpc>
                <a:spcPct val="110000"/>
              </a:lnSpc>
              <a:buFont typeface="Wingdings" pitchFamily="2" charset="2"/>
              <a:buChar char="§"/>
            </a:pPr>
            <a:r>
              <a:rPr lang="en-US" sz="1800" dirty="0"/>
              <a:t>VTP pruning uses VLAN advertisements to determine when a trunk connection is flooding traffic needlessly. Switches 1 and 4 in the figure support ports statically configured in the Red VLAN. </a:t>
            </a:r>
          </a:p>
          <a:p>
            <a:pPr>
              <a:lnSpc>
                <a:spcPct val="110000"/>
              </a:lnSpc>
              <a:buFont typeface="Wingdings" pitchFamily="2" charset="2"/>
              <a:buChar char="§"/>
            </a:pPr>
            <a:r>
              <a:rPr lang="en-US" sz="1800" dirty="0"/>
              <a:t>The broadcast traffic from Station A is not forwarded to Switches 3, 5, and 6 because traffic for the Red VLAN has been pruned on the links indicated on Switches 2 and 4.</a:t>
            </a:r>
          </a:p>
        </p:txBody>
      </p:sp>
    </p:spTree>
    <p:extLst>
      <p:ext uri="{BB962C8B-B14F-4D97-AF65-F5344CB8AC3E}">
        <p14:creationId xmlns:p14="http://schemas.microsoft.com/office/powerpoint/2010/main" val="15979944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VTP </a:t>
            </a:r>
            <a:r>
              <a:rPr lang="pt-PT" dirty="0" err="1">
                <a:solidFill>
                  <a:schemeClr val="accent5">
                    <a:lumMod val="75000"/>
                  </a:schemeClr>
                </a:solidFill>
              </a:rPr>
              <a:t>Authentication</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a:t>VTP domains can be secured by using the VTP password feature. </a:t>
            </a:r>
          </a:p>
          <a:p>
            <a:r>
              <a:rPr lang="en-US" sz="2000" dirty="0"/>
              <a:t>It is important to make sure that all the switches in the VTP domain have the same password and domain name; otherwise, a switch will not become a member of the VTP domain. </a:t>
            </a:r>
          </a:p>
          <a:p>
            <a:r>
              <a:rPr lang="en-US" sz="2000" dirty="0"/>
              <a:t>Cisco switches use the message digest 5 (MD5) algorithm to encode passwords in 16-byte words. </a:t>
            </a:r>
          </a:p>
          <a:p>
            <a:r>
              <a:rPr lang="en-US" sz="2000" dirty="0"/>
              <a:t>These passwords propagate inside VTP summary advertisements. </a:t>
            </a:r>
          </a:p>
          <a:p>
            <a:r>
              <a:rPr lang="en-US" sz="2000" dirty="0"/>
              <a:t>In VTP, passwords are case sensitive and can be 8 to 64 characters in length. </a:t>
            </a:r>
          </a:p>
          <a:p>
            <a:r>
              <a:rPr lang="en-US" sz="2000" dirty="0"/>
              <a:t>The use of VTP authentication is a recommended </a:t>
            </a:r>
            <a:r>
              <a:rPr lang="pt-PT" sz="2000" dirty="0" err="1"/>
              <a:t>practice</a:t>
            </a:r>
            <a:r>
              <a:rPr lang="pt-PT" sz="2000" dirty="0"/>
              <a:t>.</a:t>
            </a:r>
          </a:p>
        </p:txBody>
      </p:sp>
    </p:spTree>
    <p:extLst>
      <p:ext uri="{BB962C8B-B14F-4D97-AF65-F5344CB8AC3E}">
        <p14:creationId xmlns:p14="http://schemas.microsoft.com/office/powerpoint/2010/main" val="4293959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VLAN </a:t>
            </a:r>
            <a:r>
              <a:rPr lang="pt-PT" dirty="0" err="1">
                <a:solidFill>
                  <a:schemeClr val="accent5">
                    <a:lumMod val="75000"/>
                  </a:schemeClr>
                </a:solidFill>
              </a:rPr>
              <a:t>Segmentation</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a:t>Larger flat networks generally consist of many end devices in which broadcasts and unknown unicast packets are flooded on all ports in the network. </a:t>
            </a:r>
          </a:p>
          <a:p>
            <a:r>
              <a:rPr lang="en-US" sz="2000" dirty="0"/>
              <a:t>One advantage of using VLANs is the capability to segment the Layer 2 broadcast domain.  </a:t>
            </a:r>
          </a:p>
          <a:p>
            <a:r>
              <a:rPr lang="en-US" sz="2000" dirty="0"/>
              <a:t>All devices in a VLAN are members of the same broadcast domain. If an end device transmits a Layer 2 broadcast, all other members of the VLAN receive the broadcast. </a:t>
            </a:r>
          </a:p>
          <a:p>
            <a:r>
              <a:rPr lang="en-US" sz="2000" dirty="0"/>
              <a:t>Switches filter the broadcast from all the ports or devices that are not part of the same VLAN.</a:t>
            </a:r>
          </a:p>
          <a:p>
            <a:r>
              <a:rPr lang="en-US" sz="2000" dirty="0"/>
              <a:t>In a campus design, a network administrator can design a campus network with one of two models: </a:t>
            </a:r>
          </a:p>
          <a:p>
            <a:pPr lvl="1"/>
            <a:r>
              <a:rPr lang="en-US" sz="2000" b="1" dirty="0"/>
              <a:t>End-to-End VLANs</a:t>
            </a:r>
          </a:p>
          <a:p>
            <a:pPr lvl="1"/>
            <a:r>
              <a:rPr lang="en-US" sz="2000" b="1" dirty="0"/>
              <a:t>Local VLANs</a:t>
            </a:r>
            <a:r>
              <a:rPr lang="en-US" sz="2000" dirty="0"/>
              <a:t>.</a:t>
            </a:r>
          </a:p>
          <a:p>
            <a:r>
              <a:rPr lang="en-US" sz="2000" dirty="0"/>
              <a:t>Each model has its own advantages and disadvantages. </a:t>
            </a:r>
            <a:endParaRPr lang="pt-PT" sz="2000" dirty="0"/>
          </a:p>
        </p:txBody>
      </p:sp>
    </p:spTree>
    <p:extLst>
      <p:ext uri="{BB962C8B-B14F-4D97-AF65-F5344CB8AC3E}">
        <p14:creationId xmlns:p14="http://schemas.microsoft.com/office/powerpoint/2010/main" val="2020091062"/>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a:solidFill>
                  <a:schemeClr val="accent5">
                    <a:lumMod val="75000"/>
                  </a:schemeClr>
                </a:solidFill>
              </a:rPr>
              <a:t>VTP </a:t>
            </a:r>
            <a:r>
              <a:rPr lang="pt-PT" dirty="0" err="1">
                <a:solidFill>
                  <a:schemeClr val="accent5">
                    <a:lumMod val="75000"/>
                  </a:schemeClr>
                </a:solidFill>
              </a:rPr>
              <a:t>Advertisements</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endParaRPr lang="pt-PT"/>
          </a:p>
        </p:txBody>
      </p:sp>
      <p:pic>
        <p:nvPicPr>
          <p:cNvPr id="4" name="Picture 3"/>
          <p:cNvPicPr>
            <a:picLocks noChangeAspect="1"/>
          </p:cNvPicPr>
          <p:nvPr/>
        </p:nvPicPr>
        <p:blipFill>
          <a:blip r:embed="rId2"/>
          <a:stretch>
            <a:fillRect/>
          </a:stretch>
        </p:blipFill>
        <p:spPr>
          <a:xfrm>
            <a:off x="538150" y="1183340"/>
            <a:ext cx="8002855" cy="5131399"/>
          </a:xfrm>
          <a:prstGeom prst="rect">
            <a:avLst/>
          </a:prstGeom>
        </p:spPr>
      </p:pic>
    </p:spTree>
    <p:extLst>
      <p:ext uri="{BB962C8B-B14F-4D97-AF65-F5344CB8AC3E}">
        <p14:creationId xmlns:p14="http://schemas.microsoft.com/office/powerpoint/2010/main" val="1541769032"/>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VTP Message Types</a:t>
            </a:r>
          </a:p>
        </p:txBody>
      </p:sp>
      <p:sp>
        <p:nvSpPr>
          <p:cNvPr id="3" name="Picture Placeholder 2"/>
          <p:cNvSpPr>
            <a:spLocks noGrp="1"/>
          </p:cNvSpPr>
          <p:nvPr>
            <p:ph idx="1"/>
          </p:nvPr>
        </p:nvSpPr>
        <p:spPr/>
        <p:txBody>
          <a:bodyPr/>
          <a:lstStyle/>
          <a:p>
            <a:r>
              <a:rPr lang="en-US" sz="2000" dirty="0"/>
              <a:t>Summary Advertisements</a:t>
            </a:r>
          </a:p>
          <a:p>
            <a:r>
              <a:rPr lang="en-US" sz="2000" dirty="0"/>
              <a:t>Subset Advertisements</a:t>
            </a:r>
          </a:p>
          <a:p>
            <a:r>
              <a:rPr lang="en-US" sz="2000" dirty="0"/>
              <a:t>Advertisement Requests</a:t>
            </a:r>
          </a:p>
        </p:txBody>
      </p:sp>
    </p:spTree>
    <p:extLst>
      <p:ext uri="{BB962C8B-B14F-4D97-AF65-F5344CB8AC3E}">
        <p14:creationId xmlns:p14="http://schemas.microsoft.com/office/powerpoint/2010/main" val="168948613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VTP Summary Advertisements</a:t>
            </a:r>
          </a:p>
        </p:txBody>
      </p:sp>
      <p:pic>
        <p:nvPicPr>
          <p:cNvPr id="5" name="Content Placeholder 4" descr="Summary Advertisement.jpg"/>
          <p:cNvPicPr>
            <a:picLocks noGrp="1" noChangeAspect="1"/>
          </p:cNvPicPr>
          <p:nvPr>
            <p:ph idx="10"/>
          </p:nvPr>
        </p:nvPicPr>
        <p:blipFill>
          <a:blip r:embed="rId3" cstate="print"/>
          <a:stretch>
            <a:fillRect/>
          </a:stretch>
        </p:blipFill>
        <p:spPr>
          <a:xfrm>
            <a:off x="559901" y="1122446"/>
            <a:ext cx="7975600" cy="2209800"/>
          </a:xfrm>
        </p:spPr>
      </p:pic>
      <p:sp>
        <p:nvSpPr>
          <p:cNvPr id="4" name="Content Placeholder 3"/>
          <p:cNvSpPr>
            <a:spLocks noGrp="1"/>
          </p:cNvSpPr>
          <p:nvPr>
            <p:ph idx="11"/>
          </p:nvPr>
        </p:nvSpPr>
        <p:spPr>
          <a:xfrm>
            <a:off x="251520" y="3356992"/>
            <a:ext cx="8592362" cy="3223873"/>
          </a:xfrm>
        </p:spPr>
        <p:txBody>
          <a:bodyPr>
            <a:normAutofit fontScale="92500" lnSpcReduction="20000"/>
          </a:bodyPr>
          <a:lstStyle/>
          <a:p>
            <a:r>
              <a:rPr lang="en-US" sz="2000" dirty="0"/>
              <a:t>By default, Catalyst switches issue summary advertisements in 5-minute increments. </a:t>
            </a:r>
          </a:p>
          <a:p>
            <a:r>
              <a:rPr lang="en-US" sz="2000" dirty="0"/>
              <a:t>Summary advertisements inform adjacent switches of the current VTP domain name and the configuration revision number. </a:t>
            </a:r>
          </a:p>
          <a:p>
            <a:r>
              <a:rPr lang="en-US" sz="2000" dirty="0"/>
              <a:t>When the switch receives a summary advertisement packet, the switch compares the VTP domain name to its own VTP domain name. </a:t>
            </a:r>
          </a:p>
          <a:p>
            <a:r>
              <a:rPr lang="en-US" sz="2000" dirty="0"/>
              <a:t>If the name is different, the switch ignores the packet. If the name is the same, the switch then compares the configuration revision to its own revision. </a:t>
            </a:r>
          </a:p>
          <a:p>
            <a:r>
              <a:rPr lang="en-US" sz="2000" dirty="0"/>
              <a:t>If its own configuration revision is higher or equal, the packet is ignored. If it is lower, an advertisement request is sent. </a:t>
            </a:r>
          </a:p>
          <a:p>
            <a:endParaRPr lang="en-US" sz="2000" dirty="0"/>
          </a:p>
        </p:txBody>
      </p:sp>
    </p:spTree>
    <p:extLst>
      <p:ext uri="{BB962C8B-B14F-4D97-AF65-F5344CB8AC3E}">
        <p14:creationId xmlns:p14="http://schemas.microsoft.com/office/powerpoint/2010/main" val="23781059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a:solidFill>
                  <a:schemeClr val="accent5">
                    <a:lumMod val="75000"/>
                  </a:schemeClr>
                </a:solidFill>
              </a:rPr>
              <a:t>VTP Subset Advertisements</a:t>
            </a:r>
          </a:p>
        </p:txBody>
      </p:sp>
      <p:pic>
        <p:nvPicPr>
          <p:cNvPr id="7" name="Content Placeholder 6" descr="Subset Advertisement.jpg"/>
          <p:cNvPicPr>
            <a:picLocks noGrp="1" noChangeAspect="1"/>
          </p:cNvPicPr>
          <p:nvPr>
            <p:ph idx="10"/>
          </p:nvPr>
        </p:nvPicPr>
        <p:blipFill>
          <a:blip r:embed="rId3" cstate="print"/>
          <a:stretch>
            <a:fillRect/>
          </a:stretch>
        </p:blipFill>
        <p:spPr>
          <a:xfrm>
            <a:off x="526256" y="1124744"/>
            <a:ext cx="8026400" cy="2209800"/>
          </a:xfrm>
        </p:spPr>
      </p:pic>
      <p:sp>
        <p:nvSpPr>
          <p:cNvPr id="4" name="Content Placeholder 3"/>
          <p:cNvSpPr>
            <a:spLocks noGrp="1"/>
          </p:cNvSpPr>
          <p:nvPr>
            <p:ph idx="11"/>
          </p:nvPr>
        </p:nvSpPr>
        <p:spPr>
          <a:xfrm>
            <a:off x="251520" y="4153545"/>
            <a:ext cx="8520354" cy="2509498"/>
          </a:xfrm>
        </p:spPr>
        <p:txBody>
          <a:bodyPr>
            <a:noAutofit/>
          </a:bodyPr>
          <a:lstStyle/>
          <a:p>
            <a:r>
              <a:rPr lang="en-US" sz="2000" dirty="0"/>
              <a:t>When you add, delete, or change a VLAN, the VTP server where the changes are made increments the configuration revision and issues a summary advertisement. One or several subset advertisements follow the summary advertisement. </a:t>
            </a:r>
          </a:p>
          <a:p>
            <a:r>
              <a:rPr lang="en-US" sz="2000" dirty="0"/>
              <a:t>A subset advertisement contains a list of VLAN information. If there are several VLANs, more than one subset advertisement can be required to advertise all the VLANs.</a:t>
            </a:r>
          </a:p>
        </p:txBody>
      </p:sp>
      <p:pic>
        <p:nvPicPr>
          <p:cNvPr id="5" name="Picture 4"/>
          <p:cNvPicPr>
            <a:picLocks noChangeAspect="1" noChangeArrowheads="1"/>
          </p:cNvPicPr>
          <p:nvPr/>
        </p:nvPicPr>
        <p:blipFill>
          <a:blip r:embed="rId4" cstate="print"/>
          <a:srcRect/>
          <a:stretch>
            <a:fillRect/>
          </a:stretch>
        </p:blipFill>
        <p:spPr bwMode="auto">
          <a:xfrm>
            <a:off x="526256" y="2708920"/>
            <a:ext cx="7223125" cy="1444625"/>
          </a:xfrm>
          <a:prstGeom prst="rect">
            <a:avLst/>
          </a:prstGeom>
          <a:noFill/>
          <a:ln w="28575" algn="ctr">
            <a:noFill/>
            <a:miter lim="800000"/>
            <a:headEnd/>
            <a:tailEnd/>
          </a:ln>
          <a:effectLst/>
        </p:spPr>
      </p:pic>
    </p:spTree>
    <p:extLst>
      <p:ext uri="{BB962C8B-B14F-4D97-AF65-F5344CB8AC3E}">
        <p14:creationId xmlns:p14="http://schemas.microsoft.com/office/powerpoint/2010/main" val="38350484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VTP Advertisement Requests</a:t>
            </a:r>
          </a:p>
        </p:txBody>
      </p:sp>
      <p:sp>
        <p:nvSpPr>
          <p:cNvPr id="6" name="Content Placeholder 5"/>
          <p:cNvSpPr>
            <a:spLocks noGrp="1"/>
          </p:cNvSpPr>
          <p:nvPr>
            <p:ph idx="1"/>
          </p:nvPr>
        </p:nvSpPr>
        <p:spPr>
          <a:xfrm>
            <a:off x="179512" y="3140969"/>
            <a:ext cx="8784976" cy="3384376"/>
          </a:xfrm>
        </p:spPr>
        <p:txBody>
          <a:bodyPr>
            <a:normAutofit/>
          </a:bodyPr>
          <a:lstStyle/>
          <a:p>
            <a:r>
              <a:rPr lang="en-US" sz="2000" dirty="0"/>
              <a:t>A switch issues a VTP advertisement request in these situations:</a:t>
            </a:r>
          </a:p>
          <a:p>
            <a:pPr lvl="1"/>
            <a:r>
              <a:rPr lang="en-US" sz="2000" dirty="0"/>
              <a:t>The switch has been reset.</a:t>
            </a:r>
          </a:p>
          <a:p>
            <a:pPr lvl="1"/>
            <a:r>
              <a:rPr lang="en-US" sz="2000" dirty="0"/>
              <a:t>The VTP domain name has been changed.</a:t>
            </a:r>
          </a:p>
          <a:p>
            <a:pPr lvl="1"/>
            <a:r>
              <a:rPr lang="en-US" sz="2000" dirty="0"/>
              <a:t>The switch has received a VTP summary advertisement with a higher configuration revision than its own.</a:t>
            </a:r>
          </a:p>
          <a:p>
            <a:r>
              <a:rPr lang="en-US" sz="2000" dirty="0"/>
              <a:t>Upon receipt of an advertisement request, a VTP device sends a summary advertisement.</a:t>
            </a:r>
          </a:p>
          <a:p>
            <a:r>
              <a:rPr lang="en-US" sz="2000" dirty="0"/>
              <a:t>One or more subset advertisements follow the summary advertisement.</a:t>
            </a:r>
          </a:p>
        </p:txBody>
      </p:sp>
      <p:pic>
        <p:nvPicPr>
          <p:cNvPr id="8" name="Picture 7" descr="Advertisement Request.jpg"/>
          <p:cNvPicPr/>
          <p:nvPr/>
        </p:nvPicPr>
        <p:blipFill>
          <a:blip r:embed="rId3" cstate="print"/>
          <a:stretch>
            <a:fillRect/>
          </a:stretch>
        </p:blipFill>
        <p:spPr bwMode="auto">
          <a:xfrm>
            <a:off x="539552" y="1196752"/>
            <a:ext cx="8046453" cy="1997726"/>
          </a:xfrm>
          <a:prstGeom prst="rect">
            <a:avLst/>
          </a:prstGeom>
          <a:noFill/>
          <a:ln w="9525" algn="ctr">
            <a:noFill/>
            <a:miter lim="800000"/>
            <a:headEnd/>
            <a:tailEnd/>
          </a:ln>
        </p:spPr>
      </p:pic>
    </p:spTree>
    <p:extLst>
      <p:ext uri="{BB962C8B-B14F-4D97-AF65-F5344CB8AC3E}">
        <p14:creationId xmlns:p14="http://schemas.microsoft.com/office/powerpoint/2010/main" val="1558462372"/>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5">
                    <a:lumMod val="75000"/>
                  </a:schemeClr>
                </a:solidFill>
              </a:rPr>
              <a:t>Configuring VTP</a:t>
            </a:r>
          </a:p>
        </p:txBody>
      </p:sp>
      <p:sp>
        <p:nvSpPr>
          <p:cNvPr id="10" name="Content Placeholder 9"/>
          <p:cNvSpPr>
            <a:spLocks noGrp="1"/>
          </p:cNvSpPr>
          <p:nvPr>
            <p:ph idx="1"/>
          </p:nvPr>
        </p:nvSpPr>
        <p:spPr/>
        <p:txBody>
          <a:bodyPr>
            <a:normAutofit lnSpcReduction="10000"/>
          </a:bodyPr>
          <a:lstStyle/>
          <a:p>
            <a:pPr>
              <a:lnSpc>
                <a:spcPct val="110000"/>
              </a:lnSpc>
            </a:pPr>
            <a:r>
              <a:rPr lang="en-US" b="1" dirty="0"/>
              <a:t>Step 1. </a:t>
            </a:r>
            <a:r>
              <a:rPr lang="en-US" dirty="0"/>
              <a:t>Enter global configuration mode: </a:t>
            </a:r>
          </a:p>
          <a:p>
            <a:pPr lvl="1">
              <a:lnSpc>
                <a:spcPct val="110000"/>
              </a:lnSpc>
              <a:buNone/>
            </a:pPr>
            <a:r>
              <a:rPr lang="en-US" sz="2200" dirty="0">
                <a:latin typeface="Courier New" pitchFamily="49" charset="0"/>
                <a:cs typeface="Courier New" pitchFamily="49" charset="0"/>
              </a:rPr>
              <a:t>Switch# </a:t>
            </a:r>
            <a:r>
              <a:rPr lang="en-US" sz="2200" b="1" dirty="0">
                <a:latin typeface="Courier New" pitchFamily="49" charset="0"/>
                <a:cs typeface="Courier New" pitchFamily="49" charset="0"/>
              </a:rPr>
              <a:t>configure terminal </a:t>
            </a:r>
            <a:endParaRPr lang="en-US" sz="2200" dirty="0">
              <a:latin typeface="Courier New" pitchFamily="49" charset="0"/>
              <a:cs typeface="Courier New" pitchFamily="49" charset="0"/>
            </a:endParaRPr>
          </a:p>
          <a:p>
            <a:pPr>
              <a:lnSpc>
                <a:spcPct val="110000"/>
              </a:lnSpc>
            </a:pPr>
            <a:r>
              <a:rPr lang="en-US" b="1" dirty="0"/>
              <a:t>Step 2. </a:t>
            </a:r>
            <a:r>
              <a:rPr lang="en-US" dirty="0"/>
              <a:t>Configure the VTP mode as server: </a:t>
            </a:r>
          </a:p>
          <a:p>
            <a:pPr lvl="1">
              <a:lnSpc>
                <a:spcPct val="110000"/>
              </a:lnSpc>
              <a:buNone/>
            </a:pPr>
            <a:r>
              <a:rPr lang="en-US" sz="2200" dirty="0">
                <a:latin typeface="Courier New" pitchFamily="49" charset="0"/>
                <a:cs typeface="Courier New" pitchFamily="49" charset="0"/>
              </a:rPr>
              <a:t>Switch(</a:t>
            </a:r>
            <a:r>
              <a:rPr lang="en-US" sz="2200" dirty="0" err="1">
                <a:latin typeface="Courier New" pitchFamily="49" charset="0"/>
                <a:cs typeface="Courier New" pitchFamily="49" charset="0"/>
              </a:rPr>
              <a:t>config</a:t>
            </a:r>
            <a:r>
              <a:rPr lang="en-US" sz="2200" dirty="0">
                <a:latin typeface="Courier New" pitchFamily="49" charset="0"/>
                <a:cs typeface="Courier New" pitchFamily="49" charset="0"/>
              </a:rPr>
              <a:t>)# </a:t>
            </a:r>
            <a:r>
              <a:rPr lang="en-US" sz="2200" b="1" dirty="0" err="1">
                <a:latin typeface="Courier New" pitchFamily="49" charset="0"/>
                <a:cs typeface="Courier New" pitchFamily="49" charset="0"/>
              </a:rPr>
              <a:t>vtp</a:t>
            </a:r>
            <a:r>
              <a:rPr lang="en-US" sz="2200" b="1" dirty="0">
                <a:latin typeface="Courier New" pitchFamily="49" charset="0"/>
                <a:cs typeface="Courier New" pitchFamily="49" charset="0"/>
              </a:rPr>
              <a:t> mode server </a:t>
            </a:r>
            <a:endParaRPr lang="en-US" sz="2200" dirty="0">
              <a:latin typeface="Courier New" pitchFamily="49" charset="0"/>
              <a:cs typeface="Courier New" pitchFamily="49" charset="0"/>
            </a:endParaRPr>
          </a:p>
          <a:p>
            <a:pPr>
              <a:lnSpc>
                <a:spcPct val="110000"/>
              </a:lnSpc>
            </a:pPr>
            <a:r>
              <a:rPr lang="en-US" b="1" dirty="0"/>
              <a:t>Step 3. </a:t>
            </a:r>
            <a:r>
              <a:rPr lang="en-US" dirty="0"/>
              <a:t>Configure the domain name: </a:t>
            </a:r>
          </a:p>
          <a:p>
            <a:pPr lvl="1">
              <a:lnSpc>
                <a:spcPct val="110000"/>
              </a:lnSpc>
              <a:buNone/>
            </a:pPr>
            <a:r>
              <a:rPr lang="en-US" sz="2200" dirty="0">
                <a:latin typeface="Courier New" pitchFamily="49" charset="0"/>
                <a:cs typeface="Courier New" pitchFamily="49" charset="0"/>
              </a:rPr>
              <a:t>Switch(</a:t>
            </a:r>
            <a:r>
              <a:rPr lang="en-US" sz="2200" dirty="0" err="1">
                <a:latin typeface="Courier New" pitchFamily="49" charset="0"/>
                <a:cs typeface="Courier New" pitchFamily="49" charset="0"/>
              </a:rPr>
              <a:t>config</a:t>
            </a:r>
            <a:r>
              <a:rPr lang="en-US" sz="2200" dirty="0">
                <a:latin typeface="Courier New" pitchFamily="49" charset="0"/>
                <a:cs typeface="Courier New" pitchFamily="49" charset="0"/>
              </a:rPr>
              <a:t>)# </a:t>
            </a:r>
            <a:r>
              <a:rPr lang="en-US" sz="2200" b="1" dirty="0" err="1">
                <a:latin typeface="Courier New" pitchFamily="49" charset="0"/>
                <a:cs typeface="Courier New" pitchFamily="49" charset="0"/>
              </a:rPr>
              <a:t>vtp</a:t>
            </a:r>
            <a:r>
              <a:rPr lang="en-US" sz="2200" b="1" dirty="0">
                <a:latin typeface="Courier New" pitchFamily="49" charset="0"/>
                <a:cs typeface="Courier New" pitchFamily="49" charset="0"/>
              </a:rPr>
              <a:t> domain </a:t>
            </a:r>
            <a:r>
              <a:rPr lang="en-US" sz="2200" i="1" dirty="0" err="1">
                <a:latin typeface="Courier New" pitchFamily="49" charset="0"/>
                <a:cs typeface="Courier New" pitchFamily="49" charset="0"/>
              </a:rPr>
              <a:t>domain_name</a:t>
            </a:r>
            <a:r>
              <a:rPr lang="en-US" sz="2200" i="1" dirty="0">
                <a:latin typeface="Courier New" pitchFamily="49" charset="0"/>
                <a:cs typeface="Courier New" pitchFamily="49" charset="0"/>
              </a:rPr>
              <a:t> </a:t>
            </a:r>
            <a:endParaRPr lang="en-US" sz="2200" dirty="0">
              <a:latin typeface="Courier New" pitchFamily="49" charset="0"/>
              <a:cs typeface="Courier New" pitchFamily="49" charset="0"/>
            </a:endParaRPr>
          </a:p>
          <a:p>
            <a:pPr>
              <a:lnSpc>
                <a:spcPct val="110000"/>
              </a:lnSpc>
            </a:pPr>
            <a:r>
              <a:rPr lang="en-US" b="1" dirty="0"/>
              <a:t>Step 4. </a:t>
            </a:r>
            <a:r>
              <a:rPr lang="en-US" dirty="0"/>
              <a:t>(Optional.) Enable VTP version 2: </a:t>
            </a:r>
          </a:p>
          <a:p>
            <a:pPr lvl="1">
              <a:lnSpc>
                <a:spcPct val="110000"/>
              </a:lnSpc>
              <a:buNone/>
            </a:pPr>
            <a:r>
              <a:rPr lang="en-US" sz="2200" dirty="0">
                <a:latin typeface="Courier New" pitchFamily="49" charset="0"/>
                <a:cs typeface="Courier New" pitchFamily="49" charset="0"/>
              </a:rPr>
              <a:t>Switch(</a:t>
            </a:r>
            <a:r>
              <a:rPr lang="en-US" sz="2200" dirty="0" err="1">
                <a:latin typeface="Courier New" pitchFamily="49" charset="0"/>
                <a:cs typeface="Courier New" pitchFamily="49" charset="0"/>
              </a:rPr>
              <a:t>config</a:t>
            </a:r>
            <a:r>
              <a:rPr lang="en-US" sz="2200" dirty="0">
                <a:latin typeface="Courier New" pitchFamily="49" charset="0"/>
                <a:cs typeface="Courier New" pitchFamily="49" charset="0"/>
              </a:rPr>
              <a:t>)# </a:t>
            </a:r>
            <a:r>
              <a:rPr lang="en-US" sz="2200" b="1" dirty="0" err="1">
                <a:latin typeface="Courier New" pitchFamily="49" charset="0"/>
                <a:cs typeface="Courier New" pitchFamily="49" charset="0"/>
              </a:rPr>
              <a:t>vtp</a:t>
            </a:r>
            <a:r>
              <a:rPr lang="en-US" sz="2200" b="1" dirty="0">
                <a:latin typeface="Courier New" pitchFamily="49" charset="0"/>
                <a:cs typeface="Courier New" pitchFamily="49" charset="0"/>
              </a:rPr>
              <a:t> version 2 </a:t>
            </a:r>
            <a:endParaRPr lang="en-US" sz="2200" dirty="0">
              <a:latin typeface="Courier New" pitchFamily="49" charset="0"/>
              <a:cs typeface="Courier New" pitchFamily="49" charset="0"/>
            </a:endParaRPr>
          </a:p>
          <a:p>
            <a:pPr>
              <a:lnSpc>
                <a:spcPct val="110000"/>
              </a:lnSpc>
            </a:pPr>
            <a:r>
              <a:rPr lang="en-US" b="1" dirty="0"/>
              <a:t>Step 5. </a:t>
            </a:r>
            <a:r>
              <a:rPr lang="en-US" dirty="0"/>
              <a:t>(Optional.) Specify a VTP password: </a:t>
            </a:r>
          </a:p>
          <a:p>
            <a:pPr lvl="1">
              <a:lnSpc>
                <a:spcPct val="110000"/>
              </a:lnSpc>
              <a:buNone/>
            </a:pPr>
            <a:r>
              <a:rPr lang="en-US" sz="2200" dirty="0">
                <a:latin typeface="Courier New" pitchFamily="49" charset="0"/>
                <a:cs typeface="Courier New" pitchFamily="49" charset="0"/>
              </a:rPr>
              <a:t>Switch(</a:t>
            </a:r>
            <a:r>
              <a:rPr lang="en-US" sz="2200" dirty="0" err="1">
                <a:latin typeface="Courier New" pitchFamily="49" charset="0"/>
                <a:cs typeface="Courier New" pitchFamily="49" charset="0"/>
              </a:rPr>
              <a:t>config</a:t>
            </a:r>
            <a:r>
              <a:rPr lang="en-US" sz="2200" dirty="0">
                <a:latin typeface="Courier New" pitchFamily="49" charset="0"/>
                <a:cs typeface="Courier New" pitchFamily="49" charset="0"/>
              </a:rPr>
              <a:t>)# </a:t>
            </a:r>
            <a:r>
              <a:rPr lang="en-US" sz="2200" b="1" dirty="0" err="1">
                <a:latin typeface="Courier New" pitchFamily="49" charset="0"/>
                <a:cs typeface="Courier New" pitchFamily="49" charset="0"/>
              </a:rPr>
              <a:t>vtp</a:t>
            </a:r>
            <a:r>
              <a:rPr lang="en-US" sz="2200" b="1" dirty="0">
                <a:latin typeface="Courier New" pitchFamily="49" charset="0"/>
                <a:cs typeface="Courier New" pitchFamily="49" charset="0"/>
              </a:rPr>
              <a:t> password </a:t>
            </a:r>
            <a:r>
              <a:rPr lang="en-US" sz="2200" i="1" dirty="0" err="1">
                <a:latin typeface="Courier New" pitchFamily="49" charset="0"/>
                <a:cs typeface="Courier New" pitchFamily="49" charset="0"/>
              </a:rPr>
              <a:t>password_string</a:t>
            </a:r>
            <a:r>
              <a:rPr lang="en-US" sz="2200" i="1" dirty="0">
                <a:latin typeface="Courier New" pitchFamily="49" charset="0"/>
                <a:cs typeface="Courier New" pitchFamily="49" charset="0"/>
              </a:rPr>
              <a:t> </a:t>
            </a:r>
            <a:endParaRPr lang="en-US" sz="2200" dirty="0">
              <a:latin typeface="Courier New" pitchFamily="49" charset="0"/>
              <a:cs typeface="Courier New" pitchFamily="49" charset="0"/>
            </a:endParaRPr>
          </a:p>
          <a:p>
            <a:pPr>
              <a:lnSpc>
                <a:spcPct val="110000"/>
              </a:lnSpc>
            </a:pPr>
            <a:r>
              <a:rPr lang="en-US" b="1" dirty="0"/>
              <a:t>Step 6. </a:t>
            </a:r>
            <a:r>
              <a:rPr lang="en-US" dirty="0"/>
              <a:t>(Optional.) Enable VTP pruning in the management domain: </a:t>
            </a:r>
          </a:p>
          <a:p>
            <a:pPr lvl="1">
              <a:lnSpc>
                <a:spcPct val="110000"/>
              </a:lnSpc>
              <a:buNone/>
            </a:pPr>
            <a:r>
              <a:rPr lang="en-US" sz="2200" dirty="0">
                <a:latin typeface="Courier New" pitchFamily="49" charset="0"/>
                <a:cs typeface="Courier New" pitchFamily="49" charset="0"/>
              </a:rPr>
              <a:t>Switch(</a:t>
            </a:r>
            <a:r>
              <a:rPr lang="en-US" sz="2200" dirty="0" err="1">
                <a:latin typeface="Courier New" pitchFamily="49" charset="0"/>
                <a:cs typeface="Courier New" pitchFamily="49" charset="0"/>
              </a:rPr>
              <a:t>config</a:t>
            </a:r>
            <a:r>
              <a:rPr lang="en-US" sz="2200" dirty="0">
                <a:latin typeface="Courier New" pitchFamily="49" charset="0"/>
                <a:cs typeface="Courier New" pitchFamily="49" charset="0"/>
              </a:rPr>
              <a:t>)# </a:t>
            </a:r>
            <a:r>
              <a:rPr lang="en-US" sz="2200" b="1" dirty="0" err="1">
                <a:latin typeface="Courier New" pitchFamily="49" charset="0"/>
                <a:cs typeface="Courier New" pitchFamily="49" charset="0"/>
              </a:rPr>
              <a:t>vtp</a:t>
            </a:r>
            <a:r>
              <a:rPr lang="en-US" sz="2200" b="1" dirty="0">
                <a:latin typeface="Courier New" pitchFamily="49" charset="0"/>
                <a:cs typeface="Courier New" pitchFamily="49" charset="0"/>
              </a:rPr>
              <a:t> pruning</a:t>
            </a:r>
            <a:endParaRPr lang="en-US" sz="2200" dirty="0">
              <a:latin typeface="Courier New" pitchFamily="49" charset="0"/>
              <a:cs typeface="Courier New" pitchFamily="49" charset="0"/>
            </a:endParaRPr>
          </a:p>
          <a:p>
            <a:pPr>
              <a:lnSpc>
                <a:spcPct val="110000"/>
              </a:lnSpc>
            </a:pPr>
            <a:endParaRPr lang="en-US" dirty="0"/>
          </a:p>
        </p:txBody>
      </p:sp>
    </p:spTree>
    <p:extLst>
      <p:ext uri="{BB962C8B-B14F-4D97-AF65-F5344CB8AC3E}">
        <p14:creationId xmlns:p14="http://schemas.microsoft.com/office/powerpoint/2010/main" val="83977484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92696"/>
            <a:ext cx="8521700" cy="549021"/>
          </a:xfrm>
        </p:spPr>
        <p:txBody>
          <a:bodyPr/>
          <a:lstStyle/>
          <a:p>
            <a:r>
              <a:rPr lang="en-US" dirty="0">
                <a:solidFill>
                  <a:schemeClr val="accent5">
                    <a:lumMod val="75000"/>
                  </a:schemeClr>
                </a:solidFill>
              </a:rPr>
              <a:t>VTP Configuration Example</a:t>
            </a:r>
          </a:p>
        </p:txBody>
      </p:sp>
      <p:sp>
        <p:nvSpPr>
          <p:cNvPr id="4" name="Content Placeholder 3"/>
          <p:cNvSpPr>
            <a:spLocks noGrp="1"/>
          </p:cNvSpPr>
          <p:nvPr>
            <p:ph idx="10"/>
          </p:nvPr>
        </p:nvSpPr>
        <p:spPr>
          <a:xfrm>
            <a:off x="179512" y="1268760"/>
            <a:ext cx="8520354" cy="2353691"/>
          </a:xfrm>
        </p:spPr>
        <p:txBody>
          <a:bodyPr>
            <a:normAutofit/>
          </a:bodyPr>
          <a:lstStyle/>
          <a:p>
            <a:r>
              <a:rPr lang="en-US" sz="2000" dirty="0"/>
              <a:t>This example creates a VTP server with domain name </a:t>
            </a:r>
            <a:r>
              <a:rPr lang="en-US" sz="2000" b="0" dirty="0" err="1">
                <a:cs typeface="Courier New" pitchFamily="49" charset="0"/>
              </a:rPr>
              <a:t>Modular_Form</a:t>
            </a:r>
            <a:r>
              <a:rPr lang="en-US" sz="2000" dirty="0"/>
              <a:t>, password </a:t>
            </a:r>
            <a:r>
              <a:rPr lang="en-US" sz="2000" b="0" dirty="0">
                <a:cs typeface="Courier New" pitchFamily="49" charset="0"/>
              </a:rPr>
              <a:t>genus</a:t>
            </a:r>
            <a:r>
              <a:rPr lang="en-US" sz="2000" dirty="0"/>
              <a:t>, and pruning enabled.</a:t>
            </a:r>
          </a:p>
        </p:txBody>
      </p:sp>
      <p:sp>
        <p:nvSpPr>
          <p:cNvPr id="3" name="Text Placeholder 2"/>
          <p:cNvSpPr>
            <a:spLocks noGrp="1"/>
          </p:cNvSpPr>
          <p:nvPr>
            <p:ph sz="quarter" idx="11"/>
          </p:nvPr>
        </p:nvSpPr>
        <p:spPr/>
        <p:txBody>
          <a:bodyPr>
            <a:normAutofit/>
          </a:bodyPr>
          <a:lstStyle/>
          <a:p>
            <a:r>
              <a:rPr lang="en-US" dirty="0"/>
              <a:t>Switch# </a:t>
            </a:r>
            <a:r>
              <a:rPr lang="en-US" b="1" dirty="0"/>
              <a:t>configure terminal</a:t>
            </a:r>
          </a:p>
          <a:p>
            <a:r>
              <a:rPr lang="en-US" dirty="0"/>
              <a:t>Switch(</a:t>
            </a:r>
            <a:r>
              <a:rPr lang="en-US" dirty="0" err="1"/>
              <a:t>config</a:t>
            </a:r>
            <a:r>
              <a:rPr lang="en-US" dirty="0"/>
              <a:t>)# </a:t>
            </a:r>
            <a:r>
              <a:rPr lang="en-US" b="1" dirty="0" err="1"/>
              <a:t>vtp</a:t>
            </a:r>
            <a:r>
              <a:rPr lang="en-US" b="1" dirty="0"/>
              <a:t> mode server</a:t>
            </a:r>
          </a:p>
          <a:p>
            <a:r>
              <a:rPr lang="en-US" dirty="0"/>
              <a:t>Setting device to VTP SERVER mode.</a:t>
            </a:r>
          </a:p>
          <a:p>
            <a:r>
              <a:rPr lang="en-US" dirty="0"/>
              <a:t>Switch(</a:t>
            </a:r>
            <a:r>
              <a:rPr lang="en-US" dirty="0" err="1"/>
              <a:t>config</a:t>
            </a:r>
            <a:r>
              <a:rPr lang="en-US" dirty="0"/>
              <a:t>)# </a:t>
            </a:r>
            <a:r>
              <a:rPr lang="en-US" b="1" dirty="0" err="1"/>
              <a:t>vtp</a:t>
            </a:r>
            <a:r>
              <a:rPr lang="en-US" b="1" dirty="0"/>
              <a:t> domain </a:t>
            </a:r>
            <a:r>
              <a:rPr lang="en-US" b="1" dirty="0" err="1"/>
              <a:t>Modular_Form</a:t>
            </a:r>
            <a:endParaRPr lang="en-US" b="1" dirty="0"/>
          </a:p>
          <a:p>
            <a:r>
              <a:rPr lang="en-US" dirty="0"/>
              <a:t>Switch(</a:t>
            </a:r>
            <a:r>
              <a:rPr lang="en-US" dirty="0" err="1"/>
              <a:t>config</a:t>
            </a:r>
            <a:r>
              <a:rPr lang="en-US" dirty="0"/>
              <a:t>)# </a:t>
            </a:r>
            <a:r>
              <a:rPr lang="en-US" b="1" dirty="0" err="1"/>
              <a:t>vtp</a:t>
            </a:r>
            <a:r>
              <a:rPr lang="en-US" b="1" dirty="0"/>
              <a:t> password genus</a:t>
            </a:r>
          </a:p>
          <a:p>
            <a:r>
              <a:rPr lang="en-US" dirty="0"/>
              <a:t>Switch(</a:t>
            </a:r>
            <a:r>
              <a:rPr lang="en-US" dirty="0" err="1"/>
              <a:t>config</a:t>
            </a:r>
            <a:r>
              <a:rPr lang="en-US" dirty="0"/>
              <a:t>)# </a:t>
            </a:r>
            <a:r>
              <a:rPr lang="en-US" b="1" dirty="0" err="1"/>
              <a:t>vtp</a:t>
            </a:r>
            <a:r>
              <a:rPr lang="en-US" b="1" dirty="0"/>
              <a:t> pruning </a:t>
            </a:r>
          </a:p>
          <a:p>
            <a:r>
              <a:rPr lang="en-US" dirty="0"/>
              <a:t>Switch(</a:t>
            </a:r>
            <a:r>
              <a:rPr lang="en-US" dirty="0" err="1"/>
              <a:t>config</a:t>
            </a:r>
            <a:r>
              <a:rPr lang="en-US" dirty="0"/>
              <a:t>)# </a:t>
            </a:r>
            <a:r>
              <a:rPr lang="en-US" b="1" dirty="0"/>
              <a:t>end </a:t>
            </a:r>
          </a:p>
          <a:p>
            <a:endParaRPr lang="en-US" dirty="0"/>
          </a:p>
        </p:txBody>
      </p:sp>
    </p:spTree>
    <p:extLst>
      <p:ext uri="{BB962C8B-B14F-4D97-AF65-F5344CB8AC3E}">
        <p14:creationId xmlns:p14="http://schemas.microsoft.com/office/powerpoint/2010/main" val="27430970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497292" y="5258175"/>
            <a:ext cx="906380" cy="20052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 name="Rectangle 11"/>
          <p:cNvSpPr/>
          <p:nvPr/>
        </p:nvSpPr>
        <p:spPr bwMode="auto">
          <a:xfrm>
            <a:off x="2380987" y="5079957"/>
            <a:ext cx="1419728" cy="178218"/>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Rectangle 10"/>
          <p:cNvSpPr/>
          <p:nvPr/>
        </p:nvSpPr>
        <p:spPr bwMode="auto">
          <a:xfrm>
            <a:off x="2757977" y="4843336"/>
            <a:ext cx="693822" cy="18624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0" name="Rectangle 9"/>
          <p:cNvSpPr/>
          <p:nvPr/>
        </p:nvSpPr>
        <p:spPr bwMode="auto">
          <a:xfrm>
            <a:off x="4247951" y="4427397"/>
            <a:ext cx="509338" cy="206291"/>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Rectangle 8"/>
          <p:cNvSpPr/>
          <p:nvPr/>
        </p:nvSpPr>
        <p:spPr bwMode="auto">
          <a:xfrm>
            <a:off x="1878492" y="3998272"/>
            <a:ext cx="276727" cy="20228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Rectangle 7"/>
          <p:cNvSpPr/>
          <p:nvPr/>
        </p:nvSpPr>
        <p:spPr bwMode="auto">
          <a:xfrm>
            <a:off x="2993419" y="4200553"/>
            <a:ext cx="557463" cy="202280"/>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6" name="Rectangle 5"/>
          <p:cNvSpPr/>
          <p:nvPr/>
        </p:nvSpPr>
        <p:spPr bwMode="auto">
          <a:xfrm>
            <a:off x="1276914" y="3789222"/>
            <a:ext cx="1648326" cy="204537"/>
          </a:xfrm>
          <a:prstGeom prst="rect">
            <a:avLst/>
          </a:prstGeom>
          <a:solidFill>
            <a:srgbClr val="FFFF00"/>
          </a:solidFill>
          <a:ln w="9525" cap="flat" cmpd="sng" algn="ctr">
            <a:no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290" name="Title 1"/>
          <p:cNvSpPr>
            <a:spLocks noGrp="1"/>
          </p:cNvSpPr>
          <p:nvPr>
            <p:ph type="title"/>
          </p:nvPr>
        </p:nvSpPr>
        <p:spPr>
          <a:xfrm>
            <a:off x="241770" y="692696"/>
            <a:ext cx="8521700" cy="549021"/>
          </a:xfrm>
        </p:spPr>
        <p:txBody>
          <a:bodyPr/>
          <a:lstStyle/>
          <a:p>
            <a:r>
              <a:rPr lang="en-US" dirty="0">
                <a:solidFill>
                  <a:schemeClr val="accent5">
                    <a:lumMod val="75000"/>
                  </a:schemeClr>
                </a:solidFill>
              </a:rPr>
              <a:t>Verifying VTP Configuration (1)</a:t>
            </a:r>
          </a:p>
        </p:txBody>
      </p:sp>
      <p:sp>
        <p:nvSpPr>
          <p:cNvPr id="5" name="Content Placeholder 4"/>
          <p:cNvSpPr>
            <a:spLocks noGrp="1"/>
          </p:cNvSpPr>
          <p:nvPr>
            <p:ph idx="10"/>
          </p:nvPr>
        </p:nvSpPr>
        <p:spPr>
          <a:xfrm>
            <a:off x="279400" y="1196752"/>
            <a:ext cx="8520354" cy="1888226"/>
          </a:xfrm>
        </p:spPr>
        <p:txBody>
          <a:bodyPr>
            <a:normAutofit/>
          </a:bodyPr>
          <a:lstStyle/>
          <a:p>
            <a:r>
              <a:rPr lang="en-US" sz="2000" dirty="0"/>
              <a:t>The most useful command for verifying VTP configuration is the </a:t>
            </a:r>
            <a:r>
              <a:rPr lang="en-US" sz="2000" b="1" dirty="0">
                <a:cs typeface="Courier New" pitchFamily="49" charset="0"/>
              </a:rPr>
              <a:t>show </a:t>
            </a:r>
            <a:r>
              <a:rPr lang="en-US" sz="2000" b="1" dirty="0" err="1">
                <a:cs typeface="Courier New" pitchFamily="49" charset="0"/>
              </a:rPr>
              <a:t>vtp</a:t>
            </a:r>
            <a:r>
              <a:rPr lang="en-US" sz="2000" b="1" dirty="0">
                <a:cs typeface="Courier New" pitchFamily="49" charset="0"/>
              </a:rPr>
              <a:t> status </a:t>
            </a:r>
            <a:r>
              <a:rPr lang="en-US" sz="2000" dirty="0"/>
              <a:t>command. The output displayed includes the VTP version, the VTP configuration revision number, the number of VLANs supported locally, the VTP operating mode, the VTP domain name, and the VTP pruning mode.</a:t>
            </a:r>
          </a:p>
        </p:txBody>
      </p:sp>
      <p:sp>
        <p:nvSpPr>
          <p:cNvPr id="7" name="Content Placeholder 6"/>
          <p:cNvSpPr>
            <a:spLocks noGrp="1"/>
          </p:cNvSpPr>
          <p:nvPr>
            <p:ph sz="quarter" idx="11"/>
          </p:nvPr>
        </p:nvSpPr>
        <p:spPr>
          <a:xfrm>
            <a:off x="279400" y="3672654"/>
            <a:ext cx="8692250" cy="2992823"/>
          </a:xfrm>
        </p:spPr>
        <p:txBody>
          <a:bodyPr>
            <a:normAutofit fontScale="92500" lnSpcReduction="10000"/>
          </a:bodyPr>
          <a:lstStyle/>
          <a:p>
            <a:pPr>
              <a:lnSpc>
                <a:spcPct val="110000"/>
              </a:lnSpc>
            </a:pPr>
            <a:r>
              <a:rPr lang="en-US" dirty="0"/>
              <a:t>Switch# </a:t>
            </a:r>
            <a:r>
              <a:rPr lang="en-US" b="1" dirty="0"/>
              <a:t>show </a:t>
            </a:r>
            <a:r>
              <a:rPr lang="en-US" b="1" dirty="0" err="1"/>
              <a:t>vtp</a:t>
            </a:r>
            <a:r>
              <a:rPr lang="en-US" b="1" dirty="0"/>
              <a:t> status </a:t>
            </a:r>
          </a:p>
          <a:p>
            <a:pPr>
              <a:lnSpc>
                <a:spcPct val="110000"/>
              </a:lnSpc>
            </a:pPr>
            <a:r>
              <a:rPr lang="en-US" dirty="0"/>
              <a:t>VTP Version : 2 </a:t>
            </a:r>
          </a:p>
          <a:p>
            <a:pPr>
              <a:lnSpc>
                <a:spcPct val="110000"/>
              </a:lnSpc>
            </a:pPr>
            <a:r>
              <a:rPr lang="en-US" dirty="0"/>
              <a:t>Configuration Revision : 247 </a:t>
            </a:r>
          </a:p>
          <a:p>
            <a:pPr>
              <a:lnSpc>
                <a:spcPct val="110000"/>
              </a:lnSpc>
            </a:pPr>
            <a:r>
              <a:rPr lang="en-US" dirty="0"/>
              <a:t>Maximum VLANs supported locally : 1005 </a:t>
            </a:r>
          </a:p>
          <a:p>
            <a:pPr>
              <a:lnSpc>
                <a:spcPct val="110000"/>
              </a:lnSpc>
            </a:pPr>
            <a:r>
              <a:rPr lang="en-US" dirty="0"/>
              <a:t>Number of existing VLANs : 33 </a:t>
            </a:r>
          </a:p>
          <a:p>
            <a:pPr>
              <a:lnSpc>
                <a:spcPct val="110000"/>
              </a:lnSpc>
            </a:pPr>
            <a:r>
              <a:rPr lang="en-US" dirty="0"/>
              <a:t>VTP Operating Mode : Server </a:t>
            </a:r>
          </a:p>
          <a:p>
            <a:pPr>
              <a:lnSpc>
                <a:spcPct val="110000"/>
              </a:lnSpc>
            </a:pPr>
            <a:r>
              <a:rPr lang="en-US" dirty="0"/>
              <a:t>VTP Domain Name : </a:t>
            </a:r>
            <a:r>
              <a:rPr lang="en-US" dirty="0" err="1"/>
              <a:t>Modular_Form</a:t>
            </a:r>
            <a:r>
              <a:rPr lang="en-US" dirty="0"/>
              <a:t> </a:t>
            </a:r>
          </a:p>
          <a:p>
            <a:pPr>
              <a:lnSpc>
                <a:spcPct val="110000"/>
              </a:lnSpc>
            </a:pPr>
            <a:r>
              <a:rPr lang="en-US" dirty="0"/>
              <a:t>VTP Pruning Mode : Enabled </a:t>
            </a:r>
          </a:p>
          <a:p>
            <a:pPr>
              <a:lnSpc>
                <a:spcPct val="110000"/>
              </a:lnSpc>
            </a:pPr>
            <a:r>
              <a:rPr lang="en-US" dirty="0"/>
              <a:t>VTP V2 Mode : Disabled </a:t>
            </a:r>
          </a:p>
          <a:p>
            <a:pPr>
              <a:lnSpc>
                <a:spcPct val="110000"/>
              </a:lnSpc>
            </a:pPr>
            <a:r>
              <a:rPr lang="en-US" dirty="0"/>
              <a:t>VTP Traps Generation : Disabled </a:t>
            </a:r>
          </a:p>
          <a:p>
            <a:pPr>
              <a:lnSpc>
                <a:spcPct val="110000"/>
              </a:lnSpc>
            </a:pPr>
            <a:r>
              <a:rPr lang="en-US" dirty="0"/>
              <a:t>MD5 digest : 0x45 0x52 0xB6 0xFD 0x63 0xC8 0x49 0x80 </a:t>
            </a:r>
          </a:p>
          <a:p>
            <a:pPr>
              <a:lnSpc>
                <a:spcPct val="110000"/>
              </a:lnSpc>
            </a:pPr>
            <a:r>
              <a:rPr lang="en-US" dirty="0"/>
              <a:t>Configuration last modified by 0.0.0.0 at 8-12-99 15:04:4 </a:t>
            </a:r>
          </a:p>
          <a:p>
            <a:pPr>
              <a:lnSpc>
                <a:spcPct val="110000"/>
              </a:lnSpc>
            </a:pPr>
            <a:endParaRPr lang="en-US" dirty="0"/>
          </a:p>
        </p:txBody>
      </p:sp>
    </p:spTree>
    <p:extLst>
      <p:ext uri="{BB962C8B-B14F-4D97-AF65-F5344CB8AC3E}">
        <p14:creationId xmlns:p14="http://schemas.microsoft.com/office/powerpoint/2010/main" val="34050450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050501" y="2849988"/>
            <a:ext cx="1992730" cy="207537"/>
          </a:xfrm>
          <a:prstGeom prst="rect">
            <a:avLst/>
          </a:prstGeom>
          <a:solidFill>
            <a:srgbClr val="FFFF00"/>
          </a:solidFill>
          <a:ln w="9525" cap="flat" cmpd="sng" algn="ctr">
            <a:no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2290"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Verifying VTP Configuration (2)</a:t>
            </a:r>
          </a:p>
        </p:txBody>
      </p:sp>
      <p:sp>
        <p:nvSpPr>
          <p:cNvPr id="5" name="Content Placeholder 4"/>
          <p:cNvSpPr>
            <a:spLocks noGrp="1"/>
          </p:cNvSpPr>
          <p:nvPr>
            <p:ph idx="10"/>
          </p:nvPr>
        </p:nvSpPr>
        <p:spPr>
          <a:xfrm>
            <a:off x="251520" y="1228513"/>
            <a:ext cx="8520354" cy="1829012"/>
          </a:xfrm>
        </p:spPr>
        <p:txBody>
          <a:bodyPr>
            <a:normAutofit/>
          </a:bodyPr>
          <a:lstStyle/>
          <a:p>
            <a:r>
              <a:rPr lang="en-US" sz="2000" dirty="0"/>
              <a:t>Use the </a:t>
            </a:r>
            <a:r>
              <a:rPr lang="en-US" sz="2000" b="1" dirty="0">
                <a:cs typeface="Courier New" pitchFamily="49" charset="0"/>
              </a:rPr>
              <a:t>show </a:t>
            </a:r>
            <a:r>
              <a:rPr lang="en-US" sz="2000" b="1" dirty="0" err="1">
                <a:cs typeface="Courier New" pitchFamily="49" charset="0"/>
              </a:rPr>
              <a:t>vtp</a:t>
            </a:r>
            <a:r>
              <a:rPr lang="en-US" sz="2000" b="1" dirty="0">
                <a:cs typeface="Courier New" pitchFamily="49" charset="0"/>
              </a:rPr>
              <a:t> counters </a:t>
            </a:r>
            <a:r>
              <a:rPr lang="en-US" sz="2000" dirty="0"/>
              <a:t>command to display statistics about VTP operation. If there are any problems regarding the VTP operation, this command helps look for VTP message type updates.</a:t>
            </a:r>
          </a:p>
          <a:p>
            <a:endParaRPr lang="en-US" dirty="0"/>
          </a:p>
        </p:txBody>
      </p:sp>
      <p:sp>
        <p:nvSpPr>
          <p:cNvPr id="7" name="Content Placeholder 6"/>
          <p:cNvSpPr>
            <a:spLocks noGrp="1"/>
          </p:cNvSpPr>
          <p:nvPr>
            <p:ph sz="quarter" idx="11"/>
          </p:nvPr>
        </p:nvSpPr>
        <p:spPr>
          <a:xfrm>
            <a:off x="359024" y="2831755"/>
            <a:ext cx="8784976" cy="4142640"/>
          </a:xfrm>
        </p:spPr>
        <p:txBody>
          <a:bodyPr>
            <a:noAutofit/>
          </a:bodyPr>
          <a:lstStyle/>
          <a:p>
            <a:r>
              <a:rPr lang="en-US" sz="1200" dirty="0"/>
              <a:t>Switch# </a:t>
            </a:r>
            <a:r>
              <a:rPr lang="en-US" sz="1200" b="1" dirty="0"/>
              <a:t>show </a:t>
            </a:r>
            <a:r>
              <a:rPr lang="en-US" sz="1200" b="1" dirty="0" err="1"/>
              <a:t>vtp</a:t>
            </a:r>
            <a:r>
              <a:rPr lang="en-US" sz="1200" b="1" dirty="0"/>
              <a:t> counters</a:t>
            </a:r>
          </a:p>
          <a:p>
            <a:r>
              <a:rPr lang="en-US" sz="1200" dirty="0"/>
              <a:t>VTP statistics:</a:t>
            </a:r>
          </a:p>
          <a:p>
            <a:r>
              <a:rPr lang="en-US" sz="1200" dirty="0"/>
              <a:t>Summary advertisements received : 7</a:t>
            </a:r>
          </a:p>
          <a:p>
            <a:r>
              <a:rPr lang="en-US" sz="1200" dirty="0"/>
              <a:t>Subset advertisements received : 5</a:t>
            </a:r>
          </a:p>
          <a:p>
            <a:r>
              <a:rPr lang="en-US" sz="1200" dirty="0"/>
              <a:t>Request advertisements received : 0</a:t>
            </a:r>
          </a:p>
          <a:p>
            <a:r>
              <a:rPr lang="en-US" sz="1200" dirty="0"/>
              <a:t>Summary advertisements transmitted : 997</a:t>
            </a:r>
          </a:p>
          <a:p>
            <a:r>
              <a:rPr lang="en-US" sz="1200" dirty="0"/>
              <a:t>Subset advertisements transmitted : 13</a:t>
            </a:r>
          </a:p>
          <a:p>
            <a:r>
              <a:rPr lang="en-US" sz="1200" dirty="0"/>
              <a:t>Request advertisements transmitted : 3</a:t>
            </a:r>
          </a:p>
          <a:p>
            <a:r>
              <a:rPr lang="en-US" sz="1200" dirty="0"/>
              <a:t>Number of </a:t>
            </a:r>
            <a:r>
              <a:rPr lang="en-US" sz="1200" dirty="0" err="1"/>
              <a:t>config</a:t>
            </a:r>
            <a:r>
              <a:rPr lang="en-US" sz="1200" dirty="0"/>
              <a:t> revision errors : 0</a:t>
            </a:r>
          </a:p>
          <a:p>
            <a:r>
              <a:rPr lang="en-US" sz="1200" dirty="0"/>
              <a:t>Number of </a:t>
            </a:r>
            <a:r>
              <a:rPr lang="en-US" sz="1200" dirty="0" err="1"/>
              <a:t>config</a:t>
            </a:r>
            <a:r>
              <a:rPr lang="en-US" sz="1200" dirty="0"/>
              <a:t> digest errors : 0</a:t>
            </a:r>
          </a:p>
          <a:p>
            <a:r>
              <a:rPr lang="en-US" sz="1200" dirty="0"/>
              <a:t>Number of V1 summary errors : 0</a:t>
            </a:r>
          </a:p>
          <a:p>
            <a:endParaRPr lang="en-US" sz="1200" dirty="0"/>
          </a:p>
          <a:p>
            <a:r>
              <a:rPr lang="en-US" sz="1200" dirty="0"/>
              <a:t>VTP pruning statistics:</a:t>
            </a:r>
          </a:p>
          <a:p>
            <a:endParaRPr lang="en-US" sz="1200" dirty="0"/>
          </a:p>
          <a:p>
            <a:r>
              <a:rPr lang="en-US" sz="1200" dirty="0"/>
              <a:t>Trunk  Join Transmitted  Join Received  Summary </a:t>
            </a:r>
            <a:r>
              <a:rPr lang="en-US" sz="1200" dirty="0" err="1"/>
              <a:t>advts</a:t>
            </a:r>
            <a:r>
              <a:rPr lang="en-US" sz="1200" dirty="0"/>
              <a:t> received from non-pruning-capable device</a:t>
            </a:r>
          </a:p>
          <a:p>
            <a:r>
              <a:rPr lang="en-US" sz="1200" dirty="0"/>
              <a:t>------ ----------------  -------------  -----------------</a:t>
            </a:r>
          </a:p>
          <a:p>
            <a:r>
              <a:rPr lang="en-US" sz="1200" dirty="0"/>
              <a:t>Fa5/8 	43071 		42766		5</a:t>
            </a:r>
          </a:p>
          <a:p>
            <a:endParaRPr lang="en-US" sz="1200" dirty="0"/>
          </a:p>
        </p:txBody>
      </p:sp>
    </p:spTree>
    <p:extLst>
      <p:ext uri="{BB962C8B-B14F-4D97-AF65-F5344CB8AC3E}">
        <p14:creationId xmlns:p14="http://schemas.microsoft.com/office/powerpoint/2010/main" val="422414641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Problem- Overwriting VTP Configuration</a:t>
            </a:r>
            <a:endParaRPr lang="en-AU" dirty="0">
              <a:solidFill>
                <a:schemeClr val="accent5">
                  <a:lumMod val="75000"/>
                </a:schemeClr>
              </a:solidFill>
            </a:endParaRPr>
          </a:p>
        </p:txBody>
      </p:sp>
      <p:sp>
        <p:nvSpPr>
          <p:cNvPr id="6" name="Content Placeholder 5"/>
          <p:cNvSpPr>
            <a:spLocks noGrp="1"/>
          </p:cNvSpPr>
          <p:nvPr>
            <p:ph idx="1"/>
          </p:nvPr>
        </p:nvSpPr>
        <p:spPr/>
        <p:txBody>
          <a:bodyPr/>
          <a:lstStyle/>
          <a:p>
            <a:r>
              <a:rPr lang="en-US" sz="2000" dirty="0"/>
              <a:t>This is a very common issue with VTP. It is important that when a new switch is added to a network that it does not inject spurious information into the domain.</a:t>
            </a:r>
          </a:p>
          <a:p>
            <a:r>
              <a:rPr lang="en-US" sz="2000" dirty="0"/>
              <a:t>Below is shown a network with the switches synced to a revision number of 12</a:t>
            </a:r>
            <a:endParaRPr lang="en-AU" sz="2000" dirty="0"/>
          </a:p>
        </p:txBody>
      </p:sp>
      <p:grpSp>
        <p:nvGrpSpPr>
          <p:cNvPr id="8" name="Group 3"/>
          <p:cNvGrpSpPr>
            <a:grpSpLocks noGrp="1" noUngrp="1" noChangeAspect="1"/>
          </p:cNvGrpSpPr>
          <p:nvPr/>
        </p:nvGrpSpPr>
        <p:grpSpPr bwMode="auto">
          <a:xfrm>
            <a:off x="1259632" y="2916952"/>
            <a:ext cx="6984776" cy="3787823"/>
            <a:chOff x="685800" y="857250"/>
            <a:chExt cx="7772400" cy="5524500"/>
          </a:xfrm>
        </p:grpSpPr>
        <p:pic>
          <p:nvPicPr>
            <p:cNvPr id="9" name="Picture 1" descr="Figure 3-20 Overwriting VTP Configuration"/>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57250"/>
              <a:ext cx="77724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85800" y="6039556"/>
              <a:ext cx="7772400" cy="342194"/>
            </a:xfrm>
            <a:prstGeom prst="rect">
              <a:avLst/>
            </a:prstGeom>
            <a:noFill/>
            <a:ln>
              <a:noFill/>
            </a:ln>
          </p:spPr>
          <p:txBody>
            <a:bodyPr anchor="ctr">
              <a:normAutofit fontScale="47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25426404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End</a:t>
            </a:r>
            <a:r>
              <a:rPr lang="pt-PT" dirty="0">
                <a:solidFill>
                  <a:schemeClr val="accent5">
                    <a:lumMod val="75000"/>
                  </a:schemeClr>
                </a:solidFill>
              </a:rPr>
              <a:t>-to-</a:t>
            </a:r>
            <a:r>
              <a:rPr lang="pt-PT" dirty="0" err="1">
                <a:solidFill>
                  <a:schemeClr val="accent5">
                    <a:lumMod val="75000"/>
                  </a:schemeClr>
                </a:solidFill>
              </a:rPr>
              <a:t>End</a:t>
            </a:r>
            <a:r>
              <a:rPr lang="pt-PT" dirty="0">
                <a:solidFill>
                  <a:schemeClr val="accent5">
                    <a:lumMod val="75000"/>
                  </a:schemeClr>
                </a:solidFill>
              </a:rPr>
              <a:t> </a:t>
            </a:r>
            <a:r>
              <a:rPr lang="pt-PT" dirty="0" err="1">
                <a:solidFill>
                  <a:schemeClr val="accent5">
                    <a:lumMod val="75000"/>
                  </a:schemeClr>
                </a:solidFill>
              </a:rPr>
              <a:t>VLANs</a:t>
            </a:r>
            <a:endParaRPr lang="pt-PT" dirty="0">
              <a:solidFill>
                <a:schemeClr val="accent5">
                  <a:lumMod val="75000"/>
                </a:schemeClr>
              </a:solidFill>
            </a:endParaRPr>
          </a:p>
        </p:txBody>
      </p:sp>
      <p:sp>
        <p:nvSpPr>
          <p:cNvPr id="3" name="Content Placeholder 2"/>
          <p:cNvSpPr>
            <a:spLocks noGrp="1"/>
          </p:cNvSpPr>
          <p:nvPr>
            <p:ph idx="1"/>
          </p:nvPr>
        </p:nvSpPr>
        <p:spPr>
          <a:xfrm>
            <a:off x="251520" y="1196752"/>
            <a:ext cx="8344793" cy="5661249"/>
          </a:xfrm>
        </p:spPr>
        <p:txBody>
          <a:bodyPr/>
          <a:lstStyle/>
          <a:p>
            <a:r>
              <a:rPr lang="en-US" sz="2000" i="1" dirty="0"/>
              <a:t>End-to-End VLAN </a:t>
            </a:r>
            <a:r>
              <a:rPr lang="en-US" sz="2000" dirty="0"/>
              <a:t>refers to a single VLAN that is associated with switch ports widely dispersed throughout an enterprise network on multiple switches.</a:t>
            </a:r>
            <a:endParaRPr lang="pt-PT" sz="2000" dirty="0"/>
          </a:p>
        </p:txBody>
      </p:sp>
      <p:pic>
        <p:nvPicPr>
          <p:cNvPr id="5" name="Content Placeholder 4" descr="End-to-End.jpg"/>
          <p:cNvPicPr>
            <a:picLocks noChangeAspect="1"/>
          </p:cNvPicPr>
          <p:nvPr/>
        </p:nvPicPr>
        <p:blipFill>
          <a:blip r:embed="rId2" cstate="print"/>
          <a:stretch>
            <a:fillRect/>
          </a:stretch>
        </p:blipFill>
        <p:spPr>
          <a:xfrm>
            <a:off x="179512" y="2155168"/>
            <a:ext cx="8769816" cy="3744416"/>
          </a:xfrm>
          <a:prstGeom prst="rect">
            <a:avLst/>
          </a:prstGeom>
        </p:spPr>
      </p:pic>
    </p:spTree>
    <p:extLst>
      <p:ext uri="{BB962C8B-B14F-4D97-AF65-F5344CB8AC3E}">
        <p14:creationId xmlns:p14="http://schemas.microsoft.com/office/powerpoint/2010/main" val="62657321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Problem- Overwriting VTP Configuration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a:t>Switch 2 fails and it is replaced with another switch, however the network administrator forgot to erase the configuration and VLAN database </a:t>
            </a:r>
            <a:endParaRPr lang="en-AU" sz="2000" dirty="0"/>
          </a:p>
        </p:txBody>
      </p:sp>
      <p:grpSp>
        <p:nvGrpSpPr>
          <p:cNvPr id="6" name="Group 3"/>
          <p:cNvGrpSpPr>
            <a:grpSpLocks noGrp="1" noUngrp="1" noChangeAspect="1"/>
          </p:cNvGrpSpPr>
          <p:nvPr/>
        </p:nvGrpSpPr>
        <p:grpSpPr bwMode="auto">
          <a:xfrm>
            <a:off x="1607617" y="2132856"/>
            <a:ext cx="6241504" cy="4404184"/>
            <a:chOff x="685800" y="877888"/>
            <a:chExt cx="7772400" cy="5483225"/>
          </a:xfrm>
        </p:grpSpPr>
        <p:pic>
          <p:nvPicPr>
            <p:cNvPr id="7" name="Picture 1" descr="Figure 3-21"/>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877888"/>
              <a:ext cx="7772400"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018963"/>
              <a:ext cx="7772400" cy="342150"/>
            </a:xfrm>
            <a:prstGeom prst="rect">
              <a:avLst/>
            </a:prstGeom>
            <a:noFill/>
            <a:ln>
              <a:noFill/>
            </a:ln>
          </p:spPr>
          <p:txBody>
            <a:bodyPr anchor="ctr">
              <a:normAutofit fontScale="62500" lnSpcReduction="20000"/>
            </a:bodyPr>
            <a:lstStyle/>
            <a:p>
              <a:pPr algn="ctr" fontAlgn="auto">
                <a:spcBef>
                  <a:spcPts val="0"/>
                </a:spcBef>
                <a:spcAft>
                  <a:spcPts val="0"/>
                </a:spcAft>
                <a:defRPr/>
              </a:pPr>
              <a:endParaRPr lang="en-US" sz="2400" dirty="0">
                <a:latin typeface="+mn-lt"/>
                <a:cs typeface="+mn-cs"/>
              </a:endParaRPr>
            </a:p>
          </p:txBody>
        </p:sp>
      </p:grpSp>
    </p:spTree>
    <p:extLst>
      <p:ext uri="{BB962C8B-B14F-4D97-AF65-F5344CB8AC3E}">
        <p14:creationId xmlns:p14="http://schemas.microsoft.com/office/powerpoint/2010/main" val="1481669645"/>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Problem- Overwriting VTP Configuration</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a:t>The replacement switch has the same VTP domain name and a higher revision number of 29. SW1 and SW3 will sync and VLANs 20, 30, and 40 no longer exist </a:t>
            </a:r>
            <a:endParaRPr lang="en-AU" sz="2000" dirty="0"/>
          </a:p>
        </p:txBody>
      </p:sp>
      <p:grpSp>
        <p:nvGrpSpPr>
          <p:cNvPr id="6" name="Group 3"/>
          <p:cNvGrpSpPr>
            <a:grpSpLocks noGrp="1" noUngrp="1" noChangeAspect="1"/>
          </p:cNvGrpSpPr>
          <p:nvPr/>
        </p:nvGrpSpPr>
        <p:grpSpPr bwMode="auto">
          <a:xfrm>
            <a:off x="1565635" y="2204864"/>
            <a:ext cx="6120680" cy="4595371"/>
            <a:chOff x="685800" y="701675"/>
            <a:chExt cx="7772400" cy="5834063"/>
          </a:xfrm>
        </p:grpSpPr>
        <p:pic>
          <p:nvPicPr>
            <p:cNvPr id="7" name="Picture 1" descr="Figure 3-22 VTP Overwriting Advertisement"/>
            <p:cNvPicPr>
              <a:picLocks noRot="1" noChangeAspect="1" noMove="1" noResize="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685800" y="701675"/>
              <a:ext cx="7772400" cy="545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685800" y="6193595"/>
              <a:ext cx="7772400" cy="342143"/>
            </a:xfrm>
            <a:prstGeom prst="rect">
              <a:avLst/>
            </a:prstGeom>
            <a:noFill/>
            <a:ln>
              <a:noFill/>
            </a:ln>
          </p:spPr>
          <p:txBody>
            <a:bodyPr anchor="ctr">
              <a:normAutofit fontScale="55000" lnSpcReduction="20000"/>
            </a:bodyPr>
            <a:lstStyle/>
            <a:p>
              <a:pPr algn="ctr" fontAlgn="auto">
                <a:spcBef>
                  <a:spcPts val="0"/>
                </a:spcBef>
                <a:spcAft>
                  <a:spcPts val="0"/>
                </a:spcAft>
                <a:defRPr/>
              </a:pPr>
              <a:endParaRPr lang="en-US" sz="2400" dirty="0">
                <a:latin typeface="+mn-lt"/>
                <a:cs typeface="+mn-cs"/>
              </a:endParaRPr>
            </a:p>
          </p:txBody>
        </p:sp>
      </p:grpSp>
      <p:sp>
        <p:nvSpPr>
          <p:cNvPr id="2" name="TextBox 1"/>
          <p:cNvSpPr txBox="1"/>
          <p:nvPr/>
        </p:nvSpPr>
        <p:spPr>
          <a:xfrm>
            <a:off x="2267744" y="4221088"/>
            <a:ext cx="426399" cy="184666"/>
          </a:xfrm>
          <a:prstGeom prst="rect">
            <a:avLst/>
          </a:prstGeom>
          <a:solidFill>
            <a:schemeClr val="tx1"/>
          </a:solidFill>
        </p:spPr>
        <p:txBody>
          <a:bodyPr wrap="square" lIns="0" tIns="0" rIns="0" bIns="0" rtlCol="0">
            <a:spAutoFit/>
          </a:bodyPr>
          <a:lstStyle/>
          <a:p>
            <a:r>
              <a:rPr lang="en-AU" sz="1200" dirty="0">
                <a:solidFill>
                  <a:schemeClr val="tx2"/>
                </a:solidFill>
              </a:rPr>
              <a:t>server</a:t>
            </a:r>
          </a:p>
        </p:txBody>
      </p:sp>
    </p:spTree>
    <p:extLst>
      <p:ext uri="{BB962C8B-B14F-4D97-AF65-F5344CB8AC3E}">
        <p14:creationId xmlns:p14="http://schemas.microsoft.com/office/powerpoint/2010/main" val="3938414179"/>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VTP – Some Key Points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r>
              <a:rPr lang="en-US" sz="2000" dirty="0"/>
              <a:t>Avoid, as much as possible, VLANs that span the entire network</a:t>
            </a:r>
          </a:p>
          <a:p>
            <a:r>
              <a:rPr lang="en-US" sz="2000" dirty="0"/>
              <a:t>The VTP revision number is stored in NVRAM and is not reset if you erase the switch configuration and reload it. To reset the VTP revision number to zero, use the following two options</a:t>
            </a:r>
          </a:p>
          <a:p>
            <a:pPr lvl="1"/>
            <a:r>
              <a:rPr lang="en-US" sz="2000" dirty="0"/>
              <a:t>Change the switch’s VTP domain to a nonexistent VTP domain, and then change the domain back to the original name</a:t>
            </a:r>
          </a:p>
          <a:p>
            <a:pPr lvl="1"/>
            <a:r>
              <a:rPr lang="en-US" sz="2000" dirty="0"/>
              <a:t>Change the switch’s VTP mode to transparent and then back to the previous VTP mode</a:t>
            </a:r>
          </a:p>
          <a:p>
            <a:endParaRPr lang="en-AU" dirty="0"/>
          </a:p>
        </p:txBody>
      </p:sp>
    </p:spTree>
    <p:extLst>
      <p:ext uri="{BB962C8B-B14F-4D97-AF65-F5344CB8AC3E}">
        <p14:creationId xmlns:p14="http://schemas.microsoft.com/office/powerpoint/2010/main" val="285749975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solidFill>
                  <a:schemeClr val="accent5">
                    <a:lumMod val="75000"/>
                  </a:schemeClr>
                </a:solidFill>
              </a:rPr>
              <a:t>Best Practices for VTP Implementation</a:t>
            </a:r>
          </a:p>
        </p:txBody>
      </p:sp>
      <p:sp>
        <p:nvSpPr>
          <p:cNvPr id="3" name="Content Placeholder 2"/>
          <p:cNvSpPr>
            <a:spLocks noGrp="1"/>
          </p:cNvSpPr>
          <p:nvPr>
            <p:ph idx="1"/>
          </p:nvPr>
        </p:nvSpPr>
        <p:spPr/>
        <p:txBody>
          <a:bodyPr/>
          <a:lstStyle/>
          <a:p>
            <a:r>
              <a:rPr lang="en-US" sz="2000" b="1" kern="1200" dirty="0">
                <a:latin typeface="Arial" charset="0"/>
              </a:rPr>
              <a:t>VTP is often used in a new network to facilitate the implementation of new VLANs. </a:t>
            </a:r>
          </a:p>
          <a:p>
            <a:r>
              <a:rPr lang="en-US" sz="2000" kern="1200" dirty="0">
                <a:latin typeface="Arial" charset="0"/>
              </a:rPr>
              <a:t>However, as the network grows larger, this benefit can turn into a liability. </a:t>
            </a:r>
          </a:p>
          <a:p>
            <a:r>
              <a:rPr lang="en-US" sz="2000" kern="1200" dirty="0">
                <a:latin typeface="Arial" charset="0"/>
              </a:rPr>
              <a:t>If a VLAN is deleted by accident on one server, it is deleted throughout the network. </a:t>
            </a:r>
          </a:p>
          <a:p>
            <a:r>
              <a:rPr lang="en-US" sz="2000" kern="1200" dirty="0">
                <a:latin typeface="Arial" charset="0"/>
              </a:rPr>
              <a:t>If a switch that already has a VLAN database defined is inserted into the network, it can hijack the VLAN database by deleting added VLANs. </a:t>
            </a:r>
          </a:p>
          <a:p>
            <a:r>
              <a:rPr lang="en-US" sz="2000" kern="1200" dirty="0">
                <a:latin typeface="Arial" charset="0"/>
              </a:rPr>
              <a:t>Because of this, it is the recommended practice to configure all switches to transparent VTP mode and manually add VLANs as needed, especially in a larger campus network. VTP is better suited for small environments</a:t>
            </a:r>
            <a:endParaRPr lang="en-AU" sz="2000" dirty="0"/>
          </a:p>
        </p:txBody>
      </p:sp>
    </p:spTree>
    <p:extLst>
      <p:ext uri="{BB962C8B-B14F-4D97-AF65-F5344CB8AC3E}">
        <p14:creationId xmlns:p14="http://schemas.microsoft.com/office/powerpoint/2010/main" val="130438806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VTP Troubleshooting</a:t>
            </a:r>
          </a:p>
        </p:txBody>
      </p:sp>
      <p:sp>
        <p:nvSpPr>
          <p:cNvPr id="3" name="Picture Placeholder 2"/>
          <p:cNvSpPr>
            <a:spLocks noGrp="1"/>
          </p:cNvSpPr>
          <p:nvPr>
            <p:ph idx="1"/>
          </p:nvPr>
        </p:nvSpPr>
        <p:spPr/>
        <p:txBody>
          <a:bodyPr/>
          <a:lstStyle/>
          <a:p>
            <a:r>
              <a:rPr lang="en-US" sz="2000" dirty="0"/>
              <a:t>Check that switches are interconnected by active trunk links.</a:t>
            </a:r>
          </a:p>
          <a:p>
            <a:r>
              <a:rPr lang="en-US" sz="2000" dirty="0"/>
              <a:t>Check that the </a:t>
            </a:r>
            <a:r>
              <a:rPr lang="en-US" sz="2000" dirty="0" err="1"/>
              <a:t>trunking</a:t>
            </a:r>
            <a:r>
              <a:rPr lang="en-US" sz="2000" dirty="0"/>
              <a:t> protocol matches on opposite ends of a trunk link.</a:t>
            </a:r>
          </a:p>
          <a:p>
            <a:r>
              <a:rPr lang="en-US" sz="2000" dirty="0"/>
              <a:t>Check VTP domain name (case-sensitive) and password.</a:t>
            </a:r>
          </a:p>
          <a:p>
            <a:r>
              <a:rPr lang="en-US" sz="2000" dirty="0"/>
              <a:t>Check the VTP mode of the switches.</a:t>
            </a:r>
          </a:p>
          <a:p>
            <a:r>
              <a:rPr lang="en-US" sz="2000" dirty="0"/>
              <a:t>Check the VTP versions of the switches.</a:t>
            </a:r>
          </a:p>
          <a:p>
            <a:endParaRPr lang="en-US" dirty="0"/>
          </a:p>
        </p:txBody>
      </p:sp>
    </p:spTree>
    <p:extLst>
      <p:ext uri="{BB962C8B-B14F-4D97-AF65-F5344CB8AC3E}">
        <p14:creationId xmlns:p14="http://schemas.microsoft.com/office/powerpoint/2010/main" val="49381647"/>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dirty="0" smtClean="0">
                <a:solidFill>
                  <a:schemeClr val="accent5">
                    <a:lumMod val="75000"/>
                  </a:schemeClr>
                </a:solidFill>
              </a:rPr>
              <a:t>Questions</a:t>
            </a:r>
            <a:endParaRPr lang="en-AU" dirty="0">
              <a:solidFill>
                <a:schemeClr val="accent5">
                  <a:lumMod val="75000"/>
                </a:schemeClr>
              </a:solidFill>
            </a:endParaRPr>
          </a:p>
        </p:txBody>
      </p:sp>
      <p:sp>
        <p:nvSpPr>
          <p:cNvPr id="5" name="Content Placeholder 4"/>
          <p:cNvSpPr>
            <a:spLocks noGrp="1"/>
          </p:cNvSpPr>
          <p:nvPr>
            <p:ph idx="1"/>
          </p:nvPr>
        </p:nvSpPr>
        <p:spPr/>
        <p:txBody>
          <a:bodyPr/>
          <a:lstStyle/>
          <a:p>
            <a:pPr marL="4762" indent="0">
              <a:buNone/>
            </a:pPr>
            <a:r>
              <a:rPr lang="en-AU" b="1" dirty="0" smtClean="0">
                <a:hlinkClick r:id="rId2"/>
              </a:rPr>
              <a:t>7</a:t>
            </a:r>
            <a:r>
              <a:rPr lang="en-AU" b="1" dirty="0" smtClean="0"/>
              <a:t>.</a:t>
            </a:r>
            <a:r>
              <a:rPr lang="en-AU" dirty="0"/>
              <a:t> How can you reset VTP revision number on a switch? (Choose two.)</a:t>
            </a:r>
          </a:p>
          <a:p>
            <a:pPr marL="4762" indent="0">
              <a:buNone/>
            </a:pPr>
            <a:r>
              <a:rPr lang="en-AU" b="1" dirty="0"/>
              <a:t>a.</a:t>
            </a:r>
            <a:r>
              <a:rPr lang="en-AU" dirty="0"/>
              <a:t> Set the switch to transparent mode and then to server mode.</a:t>
            </a:r>
          </a:p>
          <a:p>
            <a:pPr marL="4762" indent="0">
              <a:buNone/>
            </a:pPr>
            <a:r>
              <a:rPr lang="en-AU" b="1" dirty="0"/>
              <a:t>b.</a:t>
            </a:r>
            <a:r>
              <a:rPr lang="en-AU" dirty="0"/>
              <a:t> Set the switch to client mode and then to server mode.</a:t>
            </a:r>
          </a:p>
          <a:p>
            <a:pPr marL="4762" indent="0">
              <a:buNone/>
            </a:pPr>
            <a:r>
              <a:rPr lang="en-AU" b="1" dirty="0"/>
              <a:t>c.</a:t>
            </a:r>
            <a:r>
              <a:rPr lang="en-AU" dirty="0"/>
              <a:t> Change the VTP domain name to a </a:t>
            </a:r>
            <a:r>
              <a:rPr lang="en-AU" dirty="0" err="1"/>
              <a:t>nonexistent</a:t>
            </a:r>
            <a:r>
              <a:rPr lang="en-AU" dirty="0"/>
              <a:t> VTP domain and then back to the original name.</a:t>
            </a:r>
          </a:p>
          <a:p>
            <a:pPr marL="4762" indent="0">
              <a:buNone/>
            </a:pPr>
            <a:r>
              <a:rPr lang="en-AU" b="1" dirty="0"/>
              <a:t>d.</a:t>
            </a:r>
            <a:r>
              <a:rPr lang="en-AU" dirty="0"/>
              <a:t> Reload the switch.</a:t>
            </a:r>
          </a:p>
          <a:p>
            <a:pPr marL="4762" indent="0">
              <a:buNone/>
            </a:pPr>
            <a:r>
              <a:rPr lang="en-AU" b="1" dirty="0" smtClean="0">
                <a:hlinkClick r:id="rId3"/>
              </a:rPr>
              <a:t>8</a:t>
            </a:r>
            <a:r>
              <a:rPr lang="en-AU" b="1" dirty="0" smtClean="0"/>
              <a:t>.</a:t>
            </a:r>
            <a:r>
              <a:rPr lang="en-AU" dirty="0"/>
              <a:t> Which statement about transparent VTP mode is true?</a:t>
            </a:r>
          </a:p>
          <a:p>
            <a:pPr marL="4762" indent="0">
              <a:buNone/>
            </a:pPr>
            <a:r>
              <a:rPr lang="en-AU" b="1" dirty="0"/>
              <a:t>a.</a:t>
            </a:r>
            <a:r>
              <a:rPr lang="en-AU" dirty="0"/>
              <a:t> Creates, modifies, and deletes VLANs on all switches in VTP domain</a:t>
            </a:r>
          </a:p>
          <a:p>
            <a:pPr marL="4762" indent="0">
              <a:buNone/>
            </a:pPr>
            <a:r>
              <a:rPr lang="en-AU" b="1" dirty="0"/>
              <a:t>b.</a:t>
            </a:r>
            <a:r>
              <a:rPr lang="en-AU" dirty="0"/>
              <a:t> Creates, modifies, and deletes local VLANs only</a:t>
            </a:r>
          </a:p>
          <a:p>
            <a:pPr marL="4762" indent="0">
              <a:buNone/>
            </a:pPr>
            <a:r>
              <a:rPr lang="en-AU" b="1" dirty="0"/>
              <a:t>c.</a:t>
            </a:r>
            <a:r>
              <a:rPr lang="en-AU" dirty="0"/>
              <a:t> Does not forward advertisements to other switches in VTP domain</a:t>
            </a:r>
          </a:p>
          <a:p>
            <a:pPr marL="4762" indent="0">
              <a:buNone/>
            </a:pPr>
            <a:r>
              <a:rPr lang="en-AU" b="1" dirty="0"/>
              <a:t>d.</a:t>
            </a:r>
            <a:r>
              <a:rPr lang="en-AU" dirty="0"/>
              <a:t> Synchronizes VLAN configurations from other switches in VTP domain</a:t>
            </a:r>
          </a:p>
          <a:p>
            <a:pPr marL="4762" indent="0">
              <a:buNone/>
            </a:pPr>
            <a:endParaRPr lang="en-AU" dirty="0"/>
          </a:p>
        </p:txBody>
      </p:sp>
    </p:spTree>
    <p:extLst>
      <p:ext uri="{BB962C8B-B14F-4D97-AF65-F5344CB8AC3E}">
        <p14:creationId xmlns:p14="http://schemas.microsoft.com/office/powerpoint/2010/main" val="1787122265"/>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6" descr="ss3"/>
          <p:cNvPicPr>
            <a:picLocks noChangeAspect="1" noChangeArrowheads="1"/>
          </p:cNvPicPr>
          <p:nvPr/>
        </p:nvPicPr>
        <p:blipFill>
          <a:blip r:embed="rId3" cstate="print"/>
          <a:srcRect/>
          <a:stretch>
            <a:fillRect/>
          </a:stretch>
        </p:blipFill>
        <p:spPr bwMode="auto">
          <a:xfrm>
            <a:off x="0" y="1600200"/>
            <a:ext cx="9144000" cy="3170238"/>
          </a:xfrm>
          <a:prstGeom prst="rect">
            <a:avLst/>
          </a:prstGeom>
          <a:noFill/>
          <a:ln w="9525">
            <a:noFill/>
            <a:miter lim="800000"/>
            <a:headEnd/>
            <a:tailEnd/>
          </a:ln>
        </p:spPr>
      </p:pic>
      <p:sp>
        <p:nvSpPr>
          <p:cNvPr id="11267" name="Rectangle 12"/>
          <p:cNvSpPr>
            <a:spLocks noChangeArrowheads="1"/>
          </p:cNvSpPr>
          <p:nvPr/>
        </p:nvSpPr>
        <p:spPr bwMode="auto">
          <a:xfrm>
            <a:off x="0" y="0"/>
            <a:ext cx="9144000" cy="1600200"/>
          </a:xfrm>
          <a:prstGeom prst="rect">
            <a:avLst/>
          </a:prstGeom>
          <a:solidFill>
            <a:schemeClr val="bg1"/>
          </a:solidFill>
          <a:ln w="9525" algn="ctr">
            <a:noFill/>
            <a:miter lim="800000"/>
            <a:headEnd/>
            <a:tailEnd/>
          </a:ln>
        </p:spPr>
        <p:txBody>
          <a:bodyPr wrap="none" lIns="82124" tIns="41061" rIns="82124" bIns="41061" anchor="ctr">
            <a:spAutoFit/>
          </a:bodyPr>
          <a:lstStyle/>
          <a:p>
            <a:endParaRPr lang="en-US"/>
          </a:p>
        </p:txBody>
      </p:sp>
      <p:sp>
        <p:nvSpPr>
          <p:cNvPr id="6" name="Rectangle 32"/>
          <p:cNvSpPr txBox="1">
            <a:spLocks noChangeArrowheads="1"/>
          </p:cNvSpPr>
          <p:nvPr/>
        </p:nvSpPr>
        <p:spPr>
          <a:xfrm>
            <a:off x="293688" y="1841863"/>
            <a:ext cx="3233284" cy="2743200"/>
          </a:xfrm>
          <a:prstGeom prst="rect">
            <a:avLst/>
          </a:prstGeom>
          <a:noFill/>
        </p:spPr>
        <p:txBody>
          <a:bodyPr anchor="ctr"/>
          <a:lstStyle/>
          <a:p>
            <a:pPr lvl="0" algn="l" defTabSz="814388" eaLnBrk="1" hangingPunct="1">
              <a:defRPr/>
            </a:pPr>
            <a:r>
              <a:rPr lang="en-US" sz="2800" b="1" kern="0" dirty="0">
                <a:solidFill>
                  <a:schemeClr val="bg1"/>
                </a:solidFill>
                <a:latin typeface="+mj-lt"/>
                <a:ea typeface="+mj-ea"/>
                <a:cs typeface="+mj-cs"/>
              </a:rPr>
              <a:t>Implementing </a:t>
            </a:r>
            <a:r>
              <a:rPr lang="en-US" sz="2800" b="1" kern="0" dirty="0" err="1">
                <a:solidFill>
                  <a:schemeClr val="bg1"/>
                </a:solidFill>
                <a:latin typeface="+mj-lt"/>
                <a:ea typeface="+mj-ea"/>
                <a:cs typeface="+mj-cs"/>
              </a:rPr>
              <a:t>EtherChannel</a:t>
            </a:r>
            <a:r>
              <a:rPr lang="en-US" sz="2800" b="1" kern="0" dirty="0">
                <a:solidFill>
                  <a:schemeClr val="bg1"/>
                </a:solidFill>
                <a:latin typeface="+mj-lt"/>
                <a:ea typeface="+mj-ea"/>
                <a:cs typeface="+mj-cs"/>
              </a:rPr>
              <a:t> in a Switched Network</a:t>
            </a:r>
            <a:endParaRPr kumimoji="0" lang="en-US" sz="3000" b="0" i="0" u="none" strike="noStrike" kern="0" cap="none"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574367703"/>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The</a:t>
            </a:r>
            <a:r>
              <a:rPr lang="pt-PT" dirty="0">
                <a:solidFill>
                  <a:schemeClr val="accent5">
                    <a:lumMod val="75000"/>
                  </a:schemeClr>
                </a:solidFill>
              </a:rPr>
              <a:t> </a:t>
            </a:r>
            <a:r>
              <a:rPr lang="pt-PT" dirty="0" err="1">
                <a:solidFill>
                  <a:schemeClr val="accent5">
                    <a:lumMod val="75000"/>
                  </a:schemeClr>
                </a:solidFill>
              </a:rPr>
              <a:t>Need</a:t>
            </a:r>
            <a:r>
              <a:rPr lang="pt-PT" dirty="0">
                <a:solidFill>
                  <a:schemeClr val="accent5">
                    <a:lumMod val="75000"/>
                  </a:schemeClr>
                </a:solidFill>
              </a:rPr>
              <a:t> for </a:t>
            </a:r>
            <a:r>
              <a:rPr lang="pt-PT" dirty="0" err="1">
                <a:solidFill>
                  <a:schemeClr val="accent5">
                    <a:lumMod val="75000"/>
                  </a:schemeClr>
                </a:solidFill>
              </a:rPr>
              <a:t>EtherChannel</a:t>
            </a:r>
            <a:endParaRPr lang="pt-PT" dirty="0">
              <a:solidFill>
                <a:schemeClr val="accent5">
                  <a:lumMod val="75000"/>
                </a:schemeClr>
              </a:solidFill>
            </a:endParaRPr>
          </a:p>
        </p:txBody>
      </p:sp>
      <p:pic>
        <p:nvPicPr>
          <p:cNvPr id="4" name="Picture 3"/>
          <p:cNvPicPr>
            <a:picLocks noChangeAspect="1"/>
          </p:cNvPicPr>
          <p:nvPr/>
        </p:nvPicPr>
        <p:blipFill>
          <a:blip r:embed="rId2"/>
          <a:stretch>
            <a:fillRect/>
          </a:stretch>
        </p:blipFill>
        <p:spPr>
          <a:xfrm>
            <a:off x="502007" y="1183340"/>
            <a:ext cx="3232752" cy="5250254"/>
          </a:xfrm>
          <a:prstGeom prst="rect">
            <a:avLst/>
          </a:prstGeom>
        </p:spPr>
      </p:pic>
      <p:pic>
        <p:nvPicPr>
          <p:cNvPr id="8" name="Content Placeholder 4" descr="EtherChannel.jpg"/>
          <p:cNvPicPr>
            <a:picLocks noGrp="1" noChangeAspect="1"/>
          </p:cNvPicPr>
          <p:nvPr>
            <p:ph idx="4294967295"/>
          </p:nvPr>
        </p:nvPicPr>
        <p:blipFill>
          <a:blip r:embed="rId3" cstate="print"/>
          <a:stretch>
            <a:fillRect/>
          </a:stretch>
        </p:blipFill>
        <p:spPr>
          <a:xfrm>
            <a:off x="4644008" y="1340768"/>
            <a:ext cx="3430424" cy="4948810"/>
          </a:xfrm>
          <a:prstGeom prst="rect">
            <a:avLst/>
          </a:prstGeom>
        </p:spPr>
      </p:pic>
    </p:spTree>
    <p:extLst>
      <p:ext uri="{BB962C8B-B14F-4D97-AF65-F5344CB8AC3E}">
        <p14:creationId xmlns:p14="http://schemas.microsoft.com/office/powerpoint/2010/main" val="1546361935"/>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EtherChannel</a:t>
            </a:r>
            <a:r>
              <a:rPr lang="pt-PT" dirty="0">
                <a:solidFill>
                  <a:schemeClr val="accent5">
                    <a:lumMod val="75000"/>
                  </a:schemeClr>
                </a:solidFill>
              </a:rPr>
              <a:t> </a:t>
            </a:r>
            <a:r>
              <a:rPr lang="pt-PT" dirty="0" err="1">
                <a:solidFill>
                  <a:schemeClr val="accent5">
                    <a:lumMod val="75000"/>
                  </a:schemeClr>
                </a:solidFill>
              </a:rPr>
              <a:t>Overview</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000" dirty="0" err="1"/>
              <a:t>EtherChannel</a:t>
            </a:r>
            <a:r>
              <a:rPr lang="en-US" sz="2000" dirty="0"/>
              <a:t> is a technology that was originally developed by Cisco as a LAN switch-to-switch technique of grouping several Fast or Gigabit Ethernet ports into one logical channel. </a:t>
            </a:r>
          </a:p>
          <a:p>
            <a:r>
              <a:rPr lang="en-US" sz="2000" dirty="0"/>
              <a:t>This technology has many benefits:</a:t>
            </a:r>
          </a:p>
          <a:p>
            <a:pPr lvl="1"/>
            <a:r>
              <a:rPr lang="en-US" sz="2000" dirty="0"/>
              <a:t>It relies on the existing switch ports. There is no need to upgrade the switch-to-switch link to a faster and more expensive connection.</a:t>
            </a:r>
          </a:p>
          <a:p>
            <a:pPr lvl="1"/>
            <a:r>
              <a:rPr lang="en-US" sz="2000" dirty="0"/>
              <a:t>Most of the configuration tasks can be done on the </a:t>
            </a:r>
            <a:r>
              <a:rPr lang="en-US" sz="2000" dirty="0" err="1"/>
              <a:t>EtherChannel</a:t>
            </a:r>
            <a:r>
              <a:rPr lang="en-US" sz="2000" dirty="0"/>
              <a:t> interface instead of on each individual port, thus ensuring configuration consistency throughout the </a:t>
            </a:r>
            <a:r>
              <a:rPr lang="pt-PT" sz="2000" dirty="0" err="1"/>
              <a:t>switch</a:t>
            </a:r>
            <a:r>
              <a:rPr lang="pt-PT" sz="2000" dirty="0"/>
              <a:t>-to-</a:t>
            </a:r>
            <a:r>
              <a:rPr lang="pt-PT" sz="2000" dirty="0" err="1"/>
              <a:t>switch</a:t>
            </a:r>
            <a:r>
              <a:rPr lang="pt-PT" sz="2000" dirty="0"/>
              <a:t> links.</a:t>
            </a:r>
          </a:p>
          <a:p>
            <a:pPr lvl="1"/>
            <a:r>
              <a:rPr lang="en-US" sz="2000" dirty="0"/>
              <a:t>Load balancing is possible between the links that are part of the same </a:t>
            </a:r>
            <a:r>
              <a:rPr lang="en-US" sz="2000" dirty="0" err="1"/>
              <a:t>EtherChannel</a:t>
            </a:r>
            <a:r>
              <a:rPr lang="en-US" sz="2000" dirty="0"/>
              <a:t>. Depending on the hardware platform, you can implement one or several methods, such as source-MAC to destination-MAC or source-IP to destination-IP load balancing </a:t>
            </a:r>
            <a:r>
              <a:rPr lang="pt-PT" sz="2000" dirty="0" err="1"/>
              <a:t>across</a:t>
            </a:r>
            <a:r>
              <a:rPr lang="pt-PT" sz="2000" dirty="0"/>
              <a:t> </a:t>
            </a:r>
            <a:r>
              <a:rPr lang="pt-PT" sz="2000" dirty="0" err="1"/>
              <a:t>the</a:t>
            </a:r>
            <a:r>
              <a:rPr lang="pt-PT" sz="2000" dirty="0"/>
              <a:t> </a:t>
            </a:r>
            <a:r>
              <a:rPr lang="pt-PT" sz="2000" dirty="0" err="1"/>
              <a:t>physical</a:t>
            </a:r>
            <a:r>
              <a:rPr lang="pt-PT" sz="2000" dirty="0"/>
              <a:t> links.</a:t>
            </a:r>
          </a:p>
        </p:txBody>
      </p:sp>
    </p:spTree>
    <p:extLst>
      <p:ext uri="{BB962C8B-B14F-4D97-AF65-F5344CB8AC3E}">
        <p14:creationId xmlns:p14="http://schemas.microsoft.com/office/powerpoint/2010/main" val="120276539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48680"/>
            <a:ext cx="8665716" cy="549021"/>
          </a:xfrm>
        </p:spPr>
        <p:txBody>
          <a:bodyPr/>
          <a:lstStyle/>
          <a:p>
            <a:r>
              <a:rPr lang="en-US" dirty="0">
                <a:solidFill>
                  <a:schemeClr val="accent5">
                    <a:lumMod val="75000"/>
                  </a:schemeClr>
                </a:solidFill>
              </a:rPr>
              <a:t>EtherChannel Technology</a:t>
            </a:r>
          </a:p>
        </p:txBody>
      </p:sp>
      <p:sp>
        <p:nvSpPr>
          <p:cNvPr id="4" name="Content Placeholder 3"/>
          <p:cNvSpPr>
            <a:spLocks noGrp="1"/>
          </p:cNvSpPr>
          <p:nvPr>
            <p:ph idx="11"/>
          </p:nvPr>
        </p:nvSpPr>
        <p:spPr>
          <a:xfrm>
            <a:off x="179512" y="1070516"/>
            <a:ext cx="8786069" cy="5496978"/>
          </a:xfrm>
        </p:spPr>
        <p:txBody>
          <a:bodyPr>
            <a:normAutofit/>
          </a:bodyPr>
          <a:lstStyle/>
          <a:p>
            <a:pPr>
              <a:lnSpc>
                <a:spcPct val="110000"/>
              </a:lnSpc>
            </a:pPr>
            <a:r>
              <a:rPr lang="en-US" sz="2200" dirty="0"/>
              <a:t>Up to 8 physical links can be bundled into a single logical </a:t>
            </a:r>
            <a:r>
              <a:rPr lang="en-US" sz="2200" dirty="0" err="1"/>
              <a:t>EtherChannel</a:t>
            </a:r>
            <a:r>
              <a:rPr lang="en-US" sz="2200" dirty="0"/>
              <a:t> link.</a:t>
            </a:r>
          </a:p>
          <a:p>
            <a:pPr>
              <a:lnSpc>
                <a:spcPct val="110000"/>
              </a:lnSpc>
            </a:pPr>
            <a:r>
              <a:rPr lang="en-US" sz="2200" dirty="0"/>
              <a:t>Usually EtherChannel is used for trunk links.</a:t>
            </a:r>
          </a:p>
          <a:p>
            <a:pPr>
              <a:lnSpc>
                <a:spcPct val="110000"/>
              </a:lnSpc>
            </a:pPr>
            <a:r>
              <a:rPr lang="en-US" sz="2200" dirty="0"/>
              <a:t>Configuration applied to port channel interface affects all physical interfaces assigned to the port channel.</a:t>
            </a:r>
          </a:p>
          <a:p>
            <a:pPr>
              <a:lnSpc>
                <a:spcPct val="110000"/>
              </a:lnSpc>
            </a:pPr>
            <a:r>
              <a:rPr lang="en-US" sz="2200" dirty="0"/>
              <a:t>Load balancing takes place between the physical links in an </a:t>
            </a:r>
            <a:r>
              <a:rPr lang="en-US" sz="2200" dirty="0" err="1"/>
              <a:t>EtherChannel</a:t>
            </a:r>
            <a:r>
              <a:rPr lang="en-US" sz="2200" dirty="0"/>
              <a:t>.</a:t>
            </a:r>
          </a:p>
          <a:p>
            <a:pPr>
              <a:lnSpc>
                <a:spcPct val="110000"/>
              </a:lnSpc>
            </a:pPr>
            <a:r>
              <a:rPr lang="en-US" sz="2200" dirty="0"/>
              <a:t>EtherChannels can be L2 or L3 interfaces.</a:t>
            </a:r>
          </a:p>
          <a:p>
            <a:pPr>
              <a:lnSpc>
                <a:spcPct val="110000"/>
              </a:lnSpc>
            </a:pPr>
            <a:endParaRPr lang="en-US" dirty="0"/>
          </a:p>
        </p:txBody>
      </p:sp>
    </p:spTree>
    <p:extLst>
      <p:ext uri="{BB962C8B-B14F-4D97-AF65-F5344CB8AC3E}">
        <p14:creationId xmlns:p14="http://schemas.microsoft.com/office/powerpoint/2010/main" val="2282163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chemeClr val="accent5">
                    <a:lumMod val="75000"/>
                  </a:schemeClr>
                </a:solidFill>
              </a:rPr>
              <a:t>End-to-End VLAN Characteristics</a:t>
            </a:r>
            <a:endParaRPr lang="en-AU" dirty="0">
              <a:solidFill>
                <a:schemeClr val="accent5">
                  <a:lumMod val="75000"/>
                </a:schemeClr>
              </a:solidFill>
            </a:endParaRPr>
          </a:p>
        </p:txBody>
      </p:sp>
      <p:sp>
        <p:nvSpPr>
          <p:cNvPr id="7" name="Content Placeholder 3"/>
          <p:cNvSpPr txBox="1">
            <a:spLocks/>
          </p:cNvSpPr>
          <p:nvPr/>
        </p:nvSpPr>
        <p:spPr>
          <a:xfrm>
            <a:off x="225252" y="1268760"/>
            <a:ext cx="8576109" cy="5400600"/>
          </a:xfrm>
          <a:prstGeom prst="rect">
            <a:avLst/>
          </a:prstGeom>
        </p:spPr>
        <p:txBody>
          <a:bodyPr>
            <a:normAutofit/>
          </a:bodyPr>
          <a:lstStyle>
            <a:lvl1pPr marL="241300" indent="-236538" algn="l" rtl="0" eaLnBrk="1" fontAlgn="base" hangingPunct="1">
              <a:lnSpc>
                <a:spcPct val="95000"/>
              </a:lnSpc>
              <a:spcBef>
                <a:spcPts val="1200"/>
              </a:spcBef>
              <a:spcAft>
                <a:spcPct val="0"/>
              </a:spcAft>
              <a:buClr>
                <a:srgbClr val="000000"/>
              </a:buClr>
              <a:buSzPct val="100000"/>
              <a:buFont typeface="Wingdings" pitchFamily="2" charset="2"/>
              <a:buChar char="§"/>
              <a:defRPr sz="1800">
                <a:solidFill>
                  <a:srgbClr val="1A1A1A"/>
                </a:solidFill>
                <a:latin typeface="+mn-lt"/>
                <a:ea typeface="+mn-ea"/>
                <a:cs typeface="+mn-cs"/>
                <a:sym typeface="Lucida Grande" charset="0"/>
              </a:defRPr>
            </a:lvl1pPr>
            <a:lvl2pPr marL="541338" indent="-117475" algn="l" rtl="0" eaLnBrk="1" fontAlgn="base" hangingPunct="1">
              <a:lnSpc>
                <a:spcPct val="95000"/>
              </a:lnSpc>
              <a:spcBef>
                <a:spcPts val="800"/>
              </a:spcBef>
              <a:spcAft>
                <a:spcPct val="0"/>
              </a:spcAft>
              <a:buClr>
                <a:srgbClr val="1A1A1A"/>
              </a:buClr>
              <a:buSzPct val="100000"/>
              <a:buFont typeface="Lucida Grande" charset="0"/>
              <a:buChar char="–"/>
              <a:defRPr>
                <a:solidFill>
                  <a:srgbClr val="1A1A1A"/>
                </a:solidFill>
                <a:latin typeface="+mn-lt"/>
                <a:ea typeface="+mn-ea"/>
                <a:cs typeface="+mn-cs"/>
                <a:sym typeface="Lucida Grande" charset="0"/>
              </a:defRPr>
            </a:lvl2pPr>
            <a:lvl3pPr marL="881063" indent="-4763" algn="l" rtl="0" eaLnBrk="1" fontAlgn="base" hangingPunct="1">
              <a:lnSpc>
                <a:spcPct val="95000"/>
              </a:lnSpc>
              <a:spcBef>
                <a:spcPts val="7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3pPr>
            <a:lvl4pPr marL="1338263" indent="-117475" algn="l" rtl="0" eaLnBrk="1" fontAlgn="base" hangingPunct="1">
              <a:lnSpc>
                <a:spcPct val="95000"/>
              </a:lnSpc>
              <a:spcBef>
                <a:spcPts val="600"/>
              </a:spcBef>
              <a:spcAft>
                <a:spcPct val="0"/>
              </a:spcAft>
              <a:buClr>
                <a:srgbClr val="1A1A1A"/>
              </a:buClr>
              <a:buSzPct val="100000"/>
              <a:buFont typeface="Lucida Grande" charset="0"/>
              <a:buChar char="–"/>
              <a:defRPr sz="1400">
                <a:solidFill>
                  <a:srgbClr val="1A1A1A"/>
                </a:solidFill>
                <a:latin typeface="+mn-lt"/>
                <a:ea typeface="+mn-ea"/>
                <a:cs typeface="+mn-cs"/>
                <a:sym typeface="Lucida Grande" charset="0"/>
              </a:defRPr>
            </a:lvl4pPr>
            <a:lvl5pPr marL="1790700" indent="381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5pPr>
            <a:lvl6pPr marL="22479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6pPr>
            <a:lvl7pPr marL="27051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7pPr>
            <a:lvl8pPr marL="31623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8pPr>
            <a:lvl9pPr marL="3619500" algn="l" rtl="0" eaLnBrk="1" fontAlgn="base" hangingPunct="1">
              <a:lnSpc>
                <a:spcPct val="95000"/>
              </a:lnSpc>
              <a:spcBef>
                <a:spcPts val="800"/>
              </a:spcBef>
              <a:spcAft>
                <a:spcPct val="0"/>
              </a:spcAft>
              <a:buClr>
                <a:srgbClr val="1A1A1A"/>
              </a:buClr>
              <a:buSzPct val="100000"/>
              <a:buFont typeface="Lucida Grande" charset="0"/>
              <a:defRPr sz="1400">
                <a:solidFill>
                  <a:srgbClr val="1A1A1A"/>
                </a:solidFill>
                <a:latin typeface="+mn-lt"/>
                <a:ea typeface="+mn-ea"/>
                <a:cs typeface="+mn-cs"/>
                <a:sym typeface="Lucida Grande" charset="0"/>
              </a:defRPr>
            </a:lvl9pPr>
          </a:lstStyle>
          <a:p>
            <a:r>
              <a:rPr lang="en-US" sz="2000" kern="0" dirty="0"/>
              <a:t>Each VLAN is distributed geographically throughout the network. </a:t>
            </a:r>
          </a:p>
          <a:p>
            <a:r>
              <a:rPr lang="en-US" sz="2000" kern="0" dirty="0"/>
              <a:t>Users are grouped into each VLAN regardless of the physical location, theoretically easing network management.</a:t>
            </a:r>
          </a:p>
          <a:p>
            <a:r>
              <a:rPr lang="en-US" sz="2000" kern="0" dirty="0"/>
              <a:t>As a user moves throughout a campus, the VLAN membership for that user remains the same, regardless of the physical switch to which this user attaches.</a:t>
            </a:r>
          </a:p>
          <a:p>
            <a:r>
              <a:rPr lang="en-US" sz="2000" kern="0" dirty="0"/>
              <a:t>Users are typically associated with a given VLAN for network management reasons. This is why they are kept in the same VLAN, therefore the same group, as they move through the campus</a:t>
            </a:r>
          </a:p>
          <a:p>
            <a:r>
              <a:rPr lang="en-US" sz="2000" kern="0" dirty="0"/>
              <a:t>All devices on a given VLAN typically have addresses on the same IP subnet.</a:t>
            </a:r>
          </a:p>
          <a:p>
            <a:r>
              <a:rPr lang="en-US" sz="2000" kern="0" dirty="0"/>
              <a:t>Switches commonly operate in a sever/client VTP mode.</a:t>
            </a:r>
          </a:p>
        </p:txBody>
      </p:sp>
    </p:spTree>
    <p:extLst>
      <p:ext uri="{BB962C8B-B14F-4D97-AF65-F5344CB8AC3E}">
        <p14:creationId xmlns:p14="http://schemas.microsoft.com/office/powerpoint/2010/main" val="1707922040"/>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PT" dirty="0" err="1">
                <a:solidFill>
                  <a:schemeClr val="accent5">
                    <a:lumMod val="75000"/>
                  </a:schemeClr>
                </a:solidFill>
              </a:rPr>
              <a:t>EtherChannel</a:t>
            </a:r>
            <a:r>
              <a:rPr lang="pt-PT" dirty="0">
                <a:solidFill>
                  <a:schemeClr val="accent5">
                    <a:lumMod val="75000"/>
                  </a:schemeClr>
                </a:solidFill>
              </a:rPr>
              <a:t> </a:t>
            </a:r>
            <a:r>
              <a:rPr lang="pt-PT" dirty="0" err="1">
                <a:solidFill>
                  <a:schemeClr val="accent5">
                    <a:lumMod val="75000"/>
                  </a:schemeClr>
                </a:solidFill>
              </a:rPr>
              <a:t>Mode</a:t>
            </a:r>
            <a:r>
              <a:rPr lang="pt-PT" dirty="0">
                <a:solidFill>
                  <a:schemeClr val="accent5">
                    <a:lumMod val="75000"/>
                  </a:schemeClr>
                </a:solidFill>
              </a:rPr>
              <a:t> </a:t>
            </a:r>
            <a:r>
              <a:rPr lang="pt-PT" dirty="0" err="1">
                <a:solidFill>
                  <a:schemeClr val="accent5">
                    <a:lumMod val="75000"/>
                  </a:schemeClr>
                </a:solidFill>
              </a:rPr>
              <a:t>Interactions</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err="1"/>
              <a:t>EtherChannel</a:t>
            </a:r>
            <a:r>
              <a:rPr lang="en-US" sz="2000" dirty="0"/>
              <a:t> can be established using one of the following three mechanisms:</a:t>
            </a:r>
          </a:p>
          <a:p>
            <a:pPr lvl="1"/>
            <a:r>
              <a:rPr lang="pt-PT" sz="2000" b="1" dirty="0"/>
              <a:t>LACP: </a:t>
            </a:r>
            <a:r>
              <a:rPr lang="pt-PT" sz="2000" dirty="0" err="1"/>
              <a:t>IEEE’s</a:t>
            </a:r>
            <a:r>
              <a:rPr lang="pt-PT" sz="2000" dirty="0"/>
              <a:t> </a:t>
            </a:r>
            <a:r>
              <a:rPr lang="pt-PT" sz="2000" dirty="0" err="1"/>
              <a:t>negotiation</a:t>
            </a:r>
            <a:r>
              <a:rPr lang="pt-PT" sz="2000" dirty="0"/>
              <a:t> </a:t>
            </a:r>
            <a:r>
              <a:rPr lang="pt-PT" sz="2000" dirty="0" err="1"/>
              <a:t>protocol</a:t>
            </a:r>
            <a:endParaRPr lang="pt-PT" sz="2000" dirty="0"/>
          </a:p>
          <a:p>
            <a:pPr lvl="1"/>
            <a:r>
              <a:rPr lang="pt-PT" sz="2000" b="1" dirty="0" err="1"/>
              <a:t>PAgP</a:t>
            </a:r>
            <a:r>
              <a:rPr lang="pt-PT" sz="2000" b="1" dirty="0"/>
              <a:t>: </a:t>
            </a:r>
            <a:r>
              <a:rPr lang="pt-PT" sz="2000" dirty="0" err="1"/>
              <a:t>Cisco’s</a:t>
            </a:r>
            <a:r>
              <a:rPr lang="pt-PT" sz="2000" dirty="0"/>
              <a:t> </a:t>
            </a:r>
            <a:r>
              <a:rPr lang="pt-PT" sz="2000" dirty="0" err="1"/>
              <a:t>negotiation</a:t>
            </a:r>
            <a:r>
              <a:rPr lang="pt-PT" sz="2000" dirty="0"/>
              <a:t> </a:t>
            </a:r>
            <a:r>
              <a:rPr lang="pt-PT" sz="2000" dirty="0" err="1"/>
              <a:t>protocol</a:t>
            </a:r>
            <a:endParaRPr lang="pt-PT" sz="2000" dirty="0"/>
          </a:p>
          <a:p>
            <a:pPr lvl="1"/>
            <a:r>
              <a:rPr lang="pt-PT" sz="2000" b="1" dirty="0" err="1"/>
              <a:t>Static</a:t>
            </a:r>
            <a:r>
              <a:rPr lang="pt-PT" sz="2000" b="1" dirty="0"/>
              <a:t> </a:t>
            </a:r>
            <a:r>
              <a:rPr lang="pt-PT" sz="2000" b="1" dirty="0" err="1"/>
              <a:t>persistence</a:t>
            </a:r>
            <a:r>
              <a:rPr lang="pt-PT" sz="2000" b="1" dirty="0"/>
              <a:t>: </a:t>
            </a:r>
            <a:r>
              <a:rPr lang="pt-PT" sz="2000" dirty="0"/>
              <a:t>No </a:t>
            </a:r>
            <a:r>
              <a:rPr lang="pt-PT" sz="2000" dirty="0" err="1"/>
              <a:t>negotiation</a:t>
            </a:r>
            <a:r>
              <a:rPr lang="pt-PT" sz="2000" dirty="0"/>
              <a:t> </a:t>
            </a:r>
            <a:r>
              <a:rPr lang="pt-PT" sz="2000" dirty="0" err="1"/>
              <a:t>protocol</a:t>
            </a:r>
            <a:endParaRPr lang="pt-PT" sz="2000" dirty="0"/>
          </a:p>
        </p:txBody>
      </p:sp>
      <p:pic>
        <p:nvPicPr>
          <p:cNvPr id="4" name="Picture 3"/>
          <p:cNvPicPr>
            <a:picLocks noChangeAspect="1"/>
          </p:cNvPicPr>
          <p:nvPr/>
        </p:nvPicPr>
        <p:blipFill>
          <a:blip r:embed="rId2"/>
          <a:stretch>
            <a:fillRect/>
          </a:stretch>
        </p:blipFill>
        <p:spPr>
          <a:xfrm>
            <a:off x="308131" y="3920646"/>
            <a:ext cx="8462893" cy="1839106"/>
          </a:xfrm>
          <a:prstGeom prst="rect">
            <a:avLst/>
          </a:prstGeom>
        </p:spPr>
      </p:pic>
    </p:spTree>
    <p:extLst>
      <p:ext uri="{BB962C8B-B14F-4D97-AF65-F5344CB8AC3E}">
        <p14:creationId xmlns:p14="http://schemas.microsoft.com/office/powerpoint/2010/main" val="129996900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244" y="72009"/>
            <a:ext cx="8145462" cy="1124743"/>
          </a:xfrm>
        </p:spPr>
        <p:txBody>
          <a:bodyPr/>
          <a:lstStyle/>
          <a:p>
            <a:r>
              <a:rPr lang="en-US" dirty="0">
                <a:solidFill>
                  <a:schemeClr val="accent5">
                    <a:lumMod val="75000"/>
                  </a:schemeClr>
                </a:solidFill>
              </a:rPr>
              <a:t>Link Aggregation Control Protocol (LACP)</a:t>
            </a:r>
            <a:endParaRPr lang="pt-PT" dirty="0">
              <a:solidFill>
                <a:schemeClr val="accent5">
                  <a:lumMod val="75000"/>
                </a:schemeClr>
              </a:solidFill>
            </a:endParaRPr>
          </a:p>
        </p:txBody>
      </p:sp>
      <p:sp>
        <p:nvSpPr>
          <p:cNvPr id="3" name="Content Placeholder 2"/>
          <p:cNvSpPr>
            <a:spLocks noGrp="1"/>
          </p:cNvSpPr>
          <p:nvPr>
            <p:ph idx="1"/>
          </p:nvPr>
        </p:nvSpPr>
        <p:spPr>
          <a:xfrm>
            <a:off x="395536" y="1196752"/>
            <a:ext cx="8200777" cy="5661249"/>
          </a:xfrm>
        </p:spPr>
        <p:txBody>
          <a:bodyPr/>
          <a:lstStyle/>
          <a:p>
            <a:r>
              <a:rPr lang="en-US" sz="2000" dirty="0"/>
              <a:t>Link Aggregation Control Protocol (LACP) is part of an IEEE specification (802.3ad) that allows several physical ports to be bundled together to form a single logical channel. LACP allows a switch to negotiate an automatic bundle by sending LACP packets to </a:t>
            </a:r>
            <a:r>
              <a:rPr lang="pt-PT" sz="2000" dirty="0" err="1"/>
              <a:t>the</a:t>
            </a:r>
            <a:r>
              <a:rPr lang="pt-PT" sz="2000" dirty="0"/>
              <a:t> </a:t>
            </a:r>
            <a:r>
              <a:rPr lang="pt-PT" sz="2000" dirty="0" err="1"/>
              <a:t>peer</a:t>
            </a:r>
            <a:r>
              <a:rPr lang="pt-PT" sz="2000" dirty="0"/>
              <a:t>.</a:t>
            </a:r>
          </a:p>
          <a:p>
            <a:r>
              <a:rPr lang="en-US" sz="2000" dirty="0"/>
              <a:t>It ensures that when </a:t>
            </a:r>
            <a:r>
              <a:rPr lang="en-US" sz="2000" dirty="0" err="1"/>
              <a:t>EtherChannel</a:t>
            </a:r>
            <a:r>
              <a:rPr lang="en-US" sz="2000" dirty="0"/>
              <a:t> is created, all ports have the same type of configuration speed, duplex setting, and VLAN information. Any port modification after the creation of the channel will also change all </a:t>
            </a:r>
            <a:r>
              <a:rPr lang="pt-PT" sz="2000" dirty="0" err="1"/>
              <a:t>the</a:t>
            </a:r>
            <a:r>
              <a:rPr lang="pt-PT" sz="2000" dirty="0"/>
              <a:t> </a:t>
            </a:r>
            <a:r>
              <a:rPr lang="pt-PT" sz="2000" dirty="0" err="1"/>
              <a:t>other</a:t>
            </a:r>
            <a:r>
              <a:rPr lang="pt-PT" sz="2000" dirty="0"/>
              <a:t> </a:t>
            </a:r>
            <a:r>
              <a:rPr lang="pt-PT" sz="2000" dirty="0" err="1"/>
              <a:t>channel</a:t>
            </a:r>
            <a:r>
              <a:rPr lang="pt-PT" sz="2000" dirty="0"/>
              <a:t> </a:t>
            </a:r>
            <a:r>
              <a:rPr lang="pt-PT" sz="2000" dirty="0" err="1"/>
              <a:t>ports</a:t>
            </a:r>
            <a:r>
              <a:rPr lang="pt-PT" sz="2000" dirty="0"/>
              <a:t>.</a:t>
            </a:r>
          </a:p>
          <a:p>
            <a:r>
              <a:rPr lang="en-US" sz="2000" dirty="0"/>
              <a:t>The switch with the lowest system priority is allowed to make decisions about what ports actively participate in </a:t>
            </a:r>
            <a:r>
              <a:rPr lang="en-US" sz="2000" dirty="0" err="1"/>
              <a:t>EtherChannel</a:t>
            </a:r>
            <a:r>
              <a:rPr lang="en-US" sz="2000" dirty="0"/>
              <a:t>. </a:t>
            </a:r>
            <a:endParaRPr lang="pt-PT" sz="2000" dirty="0"/>
          </a:p>
        </p:txBody>
      </p:sp>
    </p:spTree>
    <p:extLst>
      <p:ext uri="{BB962C8B-B14F-4D97-AF65-F5344CB8AC3E}">
        <p14:creationId xmlns:p14="http://schemas.microsoft.com/office/powerpoint/2010/main" val="3694639816"/>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Link Aggregation Control Protocol (LACP)</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Ports become active according to their port priority.</a:t>
            </a:r>
          </a:p>
          <a:p>
            <a:r>
              <a:rPr lang="en-US" sz="2000" dirty="0"/>
              <a:t>A lower number means higher priority. </a:t>
            </a:r>
          </a:p>
          <a:p>
            <a:r>
              <a:rPr lang="en-US" sz="2000" dirty="0"/>
              <a:t>Commonly up to 16 links can be assigned to an </a:t>
            </a:r>
            <a:r>
              <a:rPr lang="en-US" sz="2000" dirty="0" err="1"/>
              <a:t>EtherChannel</a:t>
            </a:r>
            <a:r>
              <a:rPr lang="en-US" sz="2000" dirty="0"/>
              <a:t>, but only 8 can be active at a time.</a:t>
            </a:r>
          </a:p>
          <a:p>
            <a:r>
              <a:rPr lang="en-US" sz="2000" dirty="0" err="1"/>
              <a:t>Nonactive</a:t>
            </a:r>
            <a:r>
              <a:rPr lang="en-US" sz="2000" dirty="0"/>
              <a:t> links are placed into a standby state and are enabled if one of the active links </a:t>
            </a:r>
            <a:r>
              <a:rPr lang="pt-PT" sz="2000" dirty="0" err="1"/>
              <a:t>goes</a:t>
            </a:r>
            <a:r>
              <a:rPr lang="pt-PT" sz="2000" dirty="0"/>
              <a:t> </a:t>
            </a:r>
            <a:r>
              <a:rPr lang="pt-PT" sz="2000" dirty="0" err="1"/>
              <a:t>down</a:t>
            </a:r>
            <a:r>
              <a:rPr lang="pt-PT" sz="2000" dirty="0"/>
              <a:t>.</a:t>
            </a:r>
          </a:p>
          <a:p>
            <a:r>
              <a:rPr lang="en-US" sz="2000" dirty="0"/>
              <a:t>The maximum number of active links in an </a:t>
            </a:r>
            <a:r>
              <a:rPr lang="en-US" sz="2000" dirty="0" err="1"/>
              <a:t>EtherChannel</a:t>
            </a:r>
            <a:r>
              <a:rPr lang="en-US" sz="2000" dirty="0"/>
              <a:t> varies between switches.</a:t>
            </a:r>
            <a:endParaRPr lang="pt-PT" sz="2000" dirty="0"/>
          </a:p>
          <a:p>
            <a:endParaRPr lang="pt-PT" dirty="0"/>
          </a:p>
        </p:txBody>
      </p:sp>
    </p:spTree>
    <p:extLst>
      <p:ext uri="{BB962C8B-B14F-4D97-AF65-F5344CB8AC3E}">
        <p14:creationId xmlns:p14="http://schemas.microsoft.com/office/powerpoint/2010/main" val="226823967"/>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521700" cy="549020"/>
          </a:xfrm>
        </p:spPr>
        <p:txBody>
          <a:bodyPr/>
          <a:lstStyle/>
          <a:p>
            <a:r>
              <a:rPr lang="en-US" dirty="0">
                <a:solidFill>
                  <a:schemeClr val="accent5">
                    <a:lumMod val="75000"/>
                  </a:schemeClr>
                </a:solidFill>
              </a:rPr>
              <a:t>LACP Modes of Operation</a:t>
            </a:r>
          </a:p>
        </p:txBody>
      </p:sp>
      <p:graphicFrame>
        <p:nvGraphicFramePr>
          <p:cNvPr id="7" name="Table Placeholder 6"/>
          <p:cNvGraphicFramePr>
            <a:graphicFrameLocks noGrp="1"/>
          </p:cNvGraphicFramePr>
          <p:nvPr>
            <p:ph type="tbl" idx="1"/>
            <p:extLst>
              <p:ext uri="{D42A27DB-BD31-4B8C-83A1-F6EECF244321}">
                <p14:modId xmlns:p14="http://schemas.microsoft.com/office/powerpoint/2010/main" val="405608278"/>
              </p:ext>
            </p:extLst>
          </p:nvPr>
        </p:nvGraphicFramePr>
        <p:xfrm>
          <a:off x="281905" y="4362351"/>
          <a:ext cx="8316914" cy="214376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20000"/>
                    </a:ext>
                  </a:extLst>
                </a:gridCol>
                <a:gridCol w="6996114">
                  <a:extLst>
                    <a:ext uri="{9D8B030D-6E8A-4147-A177-3AD203B41FA5}">
                      <a16:colId xmlns:a16="http://schemas.microsoft.com/office/drawing/2014/main" val="20001"/>
                    </a:ext>
                  </a:extLst>
                </a:gridCol>
              </a:tblGrid>
              <a:tr h="370840">
                <a:tc>
                  <a:txBody>
                    <a:bodyPr/>
                    <a:lstStyle/>
                    <a:p>
                      <a:r>
                        <a:rPr lang="en-US" sz="1600"/>
                        <a:t>Mode</a:t>
                      </a:r>
                    </a:p>
                  </a:txBody>
                  <a:tcPr/>
                </a:tc>
                <a:tc>
                  <a:txBody>
                    <a:bodyPr/>
                    <a:lstStyle/>
                    <a:p>
                      <a:r>
                        <a:rPr lang="en-US" sz="1600"/>
                        <a:t>Purpose</a:t>
                      </a:r>
                    </a:p>
                  </a:txBody>
                  <a:tcPr/>
                </a:tc>
                <a:extLst>
                  <a:ext uri="{0D108BD9-81ED-4DB2-BD59-A6C34878D82A}">
                    <a16:rowId xmlns:a16="http://schemas.microsoft.com/office/drawing/2014/main" val="10000"/>
                  </a:ext>
                </a:extLst>
              </a:tr>
              <a:tr h="370840">
                <a:tc>
                  <a:txBody>
                    <a:bodyPr/>
                    <a:lstStyle/>
                    <a:p>
                      <a:r>
                        <a:rPr lang="en-US" sz="1600" b="1"/>
                        <a:t>Passive</a:t>
                      </a:r>
                    </a:p>
                  </a:txBody>
                  <a:tcPr/>
                </a:tc>
                <a:tc>
                  <a:txBody>
                    <a:bodyPr/>
                    <a:lstStyle/>
                    <a:p>
                      <a:r>
                        <a:rPr lang="en-US" sz="1600"/>
                        <a:t>Places a port in a passive negotiating state. In this state, the port responds to the LACP packets that it receives but does not initiate LACP packet negotiation (default). </a:t>
                      </a:r>
                    </a:p>
                  </a:txBody>
                  <a:tcPr/>
                </a:tc>
                <a:extLst>
                  <a:ext uri="{0D108BD9-81ED-4DB2-BD59-A6C34878D82A}">
                    <a16:rowId xmlns:a16="http://schemas.microsoft.com/office/drawing/2014/main" val="10001"/>
                  </a:ext>
                </a:extLst>
              </a:tr>
              <a:tr h="370840">
                <a:tc>
                  <a:txBody>
                    <a:bodyPr/>
                    <a:lstStyle/>
                    <a:p>
                      <a:r>
                        <a:rPr lang="en-US" sz="1600" b="1"/>
                        <a:t>Active</a:t>
                      </a:r>
                    </a:p>
                  </a:txBody>
                  <a:tcPr/>
                </a:tc>
                <a:tc>
                  <a:txBody>
                    <a:bodyPr/>
                    <a:lstStyle/>
                    <a:p>
                      <a:r>
                        <a:rPr lang="en-US" sz="1600"/>
                        <a:t>Places a port in an active negotiating state. In this state, the port initiates negotiations with other ports by sending LACP packets. </a:t>
                      </a:r>
                    </a:p>
                  </a:txBody>
                  <a:tcPr/>
                </a:tc>
                <a:extLst>
                  <a:ext uri="{0D108BD9-81ED-4DB2-BD59-A6C34878D82A}">
                    <a16:rowId xmlns:a16="http://schemas.microsoft.com/office/drawing/2014/main" val="10002"/>
                  </a:ext>
                </a:extLst>
              </a:tr>
              <a:tr h="370840">
                <a:tc>
                  <a:txBody>
                    <a:bodyPr/>
                    <a:lstStyle/>
                    <a:p>
                      <a:r>
                        <a:rPr lang="en-US" sz="1600" b="1"/>
                        <a:t>On</a:t>
                      </a:r>
                    </a:p>
                  </a:txBody>
                  <a:tcPr/>
                </a:tc>
                <a:tc>
                  <a:txBody>
                    <a:bodyPr/>
                    <a:lstStyle/>
                    <a:p>
                      <a:r>
                        <a:rPr lang="en-US" sz="1600" dirty="0"/>
                        <a:t>Forces the interface to the channel without </a:t>
                      </a:r>
                      <a:r>
                        <a:rPr lang="en-US" sz="1600" dirty="0" err="1"/>
                        <a:t>PAgP</a:t>
                      </a:r>
                      <a:r>
                        <a:rPr lang="en-US" sz="1600" dirty="0"/>
                        <a:t> or LACP. </a:t>
                      </a:r>
                    </a:p>
                  </a:txBody>
                  <a:tcPr/>
                </a:tc>
                <a:extLst>
                  <a:ext uri="{0D108BD9-81ED-4DB2-BD59-A6C34878D82A}">
                    <a16:rowId xmlns:a16="http://schemas.microsoft.com/office/drawing/2014/main" val="10003"/>
                  </a:ext>
                </a:extLst>
              </a:tr>
            </a:tbl>
          </a:graphicData>
        </a:graphic>
      </p:graphicFrame>
      <p:pic>
        <p:nvPicPr>
          <p:cNvPr id="8" name="Content Placeholder 7" descr="LACP Modes.jpg"/>
          <p:cNvPicPr>
            <a:picLocks noGrp="1" noChangeAspect="1"/>
          </p:cNvPicPr>
          <p:nvPr>
            <p:ph idx="4294967295"/>
          </p:nvPr>
        </p:nvPicPr>
        <p:blipFill>
          <a:blip r:embed="rId3" cstate="print"/>
          <a:stretch>
            <a:fillRect/>
          </a:stretch>
        </p:blipFill>
        <p:spPr>
          <a:xfrm>
            <a:off x="3059832" y="1327246"/>
            <a:ext cx="4235450" cy="2949575"/>
          </a:xfrm>
        </p:spPr>
      </p:pic>
    </p:spTree>
    <p:extLst>
      <p:ext uri="{BB962C8B-B14F-4D97-AF65-F5344CB8AC3E}">
        <p14:creationId xmlns:p14="http://schemas.microsoft.com/office/powerpoint/2010/main" val="33096712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LACP Modes of Operation</a:t>
            </a:r>
            <a:endParaRPr lang="pt-PT" dirty="0">
              <a:solidFill>
                <a:schemeClr val="accent5">
                  <a:lumMod val="75000"/>
                </a:schemeClr>
              </a:solidFill>
            </a:endParaRPr>
          </a:p>
        </p:txBody>
      </p:sp>
      <p:sp>
        <p:nvSpPr>
          <p:cNvPr id="3" name="Content Placeholder 2"/>
          <p:cNvSpPr>
            <a:spLocks noGrp="1"/>
          </p:cNvSpPr>
          <p:nvPr>
            <p:ph idx="1"/>
          </p:nvPr>
        </p:nvSpPr>
        <p:spPr>
          <a:xfrm>
            <a:off x="528315" y="1124744"/>
            <a:ext cx="8272785" cy="5661249"/>
          </a:xfrm>
        </p:spPr>
        <p:txBody>
          <a:bodyPr>
            <a:noAutofit/>
          </a:bodyPr>
          <a:lstStyle/>
          <a:p>
            <a:pPr marL="0" indent="0">
              <a:buNone/>
            </a:pPr>
            <a:r>
              <a:rPr lang="en-US" sz="2000" dirty="0"/>
              <a:t>The following are some additional parameters that you can use when configuring LACP:</a:t>
            </a:r>
          </a:p>
          <a:p>
            <a:r>
              <a:rPr lang="en-US" sz="2000" b="1" dirty="0">
                <a:solidFill>
                  <a:schemeClr val="accent5">
                    <a:lumMod val="50000"/>
                  </a:schemeClr>
                </a:solidFill>
              </a:rPr>
              <a:t>System priority</a:t>
            </a:r>
          </a:p>
          <a:p>
            <a:pPr lvl="1"/>
            <a:r>
              <a:rPr lang="en-US" sz="2000" dirty="0"/>
              <a:t>Each switch running LACP must have a system priority. The system priority can be specified automatically or through the CLI. The switch uses the MAC address and the system priority to form the system ID.</a:t>
            </a:r>
          </a:p>
          <a:p>
            <a:r>
              <a:rPr lang="en-US" sz="2000" b="1" dirty="0">
                <a:solidFill>
                  <a:schemeClr val="accent5">
                    <a:lumMod val="50000"/>
                  </a:schemeClr>
                </a:solidFill>
              </a:rPr>
              <a:t>Port priority</a:t>
            </a:r>
          </a:p>
          <a:p>
            <a:pPr lvl="1"/>
            <a:r>
              <a:rPr lang="en-US" sz="2000" dirty="0"/>
              <a:t>Each port in the switch must have a port priority. The port priority can be specified automatically or through the CLI. </a:t>
            </a:r>
          </a:p>
          <a:p>
            <a:r>
              <a:rPr lang="en-US" sz="2000" b="1" dirty="0">
                <a:solidFill>
                  <a:schemeClr val="accent5">
                    <a:lumMod val="50000"/>
                  </a:schemeClr>
                </a:solidFill>
              </a:rPr>
              <a:t>Administrative key</a:t>
            </a:r>
          </a:p>
          <a:p>
            <a:pPr lvl="1"/>
            <a:r>
              <a:rPr lang="en-US" sz="2000" dirty="0"/>
              <a:t>Each port in the switch must have an administrative key value, which can be specified automatically or through the CLI. The administrative key defines the capability of a port to aggregate with other ports, determined by these factors: the port’s physical characteristics, such as data rate, duplex capability, and </a:t>
            </a:r>
            <a:r>
              <a:rPr lang="pt-PT" sz="2000" dirty="0" err="1"/>
              <a:t>point</a:t>
            </a:r>
            <a:r>
              <a:rPr lang="pt-PT" sz="2000" dirty="0"/>
              <a:t>-to-</a:t>
            </a:r>
            <a:r>
              <a:rPr lang="pt-PT" sz="2000" dirty="0" err="1"/>
              <a:t>point</a:t>
            </a:r>
            <a:r>
              <a:rPr lang="pt-PT" sz="2000" dirty="0"/>
              <a:t> </a:t>
            </a:r>
            <a:r>
              <a:rPr lang="pt-PT" sz="2000" dirty="0" err="1"/>
              <a:t>or</a:t>
            </a:r>
            <a:r>
              <a:rPr lang="pt-PT" sz="2000" dirty="0"/>
              <a:t> </a:t>
            </a:r>
            <a:r>
              <a:rPr lang="pt-PT" sz="2000" dirty="0" err="1"/>
              <a:t>shared</a:t>
            </a:r>
            <a:r>
              <a:rPr lang="pt-PT" sz="2000" dirty="0"/>
              <a:t> </a:t>
            </a:r>
            <a:r>
              <a:rPr lang="pt-PT" sz="2000" dirty="0" err="1"/>
              <a:t>medium</a:t>
            </a:r>
            <a:r>
              <a:rPr lang="pt-PT" sz="2000" dirty="0"/>
              <a:t>.</a:t>
            </a:r>
          </a:p>
        </p:txBody>
      </p:sp>
    </p:spTree>
    <p:extLst>
      <p:ext uri="{BB962C8B-B14F-4D97-AF65-F5344CB8AC3E}">
        <p14:creationId xmlns:p14="http://schemas.microsoft.com/office/powerpoint/2010/main" val="3585021287"/>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Port Aggregation Protocol (</a:t>
            </a:r>
            <a:r>
              <a:rPr lang="en-US" dirty="0" err="1">
                <a:solidFill>
                  <a:schemeClr val="accent5">
                    <a:lumMod val="75000"/>
                  </a:schemeClr>
                </a:solidFill>
              </a:rPr>
              <a:t>PAgP</a:t>
            </a:r>
            <a:r>
              <a:rPr lang="en-US" dirty="0">
                <a:solidFill>
                  <a:schemeClr val="accent5">
                    <a:lumMod val="75000"/>
                  </a:schemeClr>
                </a:solidFill>
              </a:rPr>
              <a:t>)</a:t>
            </a:r>
            <a:endParaRPr lang="pt-PT" dirty="0">
              <a:solidFill>
                <a:schemeClr val="accent5">
                  <a:lumMod val="75000"/>
                </a:schemeClr>
              </a:solidFill>
            </a:endParaRPr>
          </a:p>
        </p:txBody>
      </p:sp>
      <p:sp>
        <p:nvSpPr>
          <p:cNvPr id="3" name="Content Placeholder 2"/>
          <p:cNvSpPr>
            <a:spLocks noGrp="1"/>
          </p:cNvSpPr>
          <p:nvPr>
            <p:ph idx="1"/>
          </p:nvPr>
        </p:nvSpPr>
        <p:spPr>
          <a:xfrm>
            <a:off x="179512" y="1196752"/>
            <a:ext cx="8416801" cy="5661249"/>
          </a:xfrm>
        </p:spPr>
        <p:txBody>
          <a:bodyPr>
            <a:normAutofit/>
          </a:bodyPr>
          <a:lstStyle/>
          <a:p>
            <a:r>
              <a:rPr lang="en-US" sz="2000" dirty="0"/>
              <a:t>Port Aggregation Protocol (</a:t>
            </a:r>
            <a:r>
              <a:rPr lang="en-US" sz="2000" dirty="0" err="1"/>
              <a:t>PAgP</a:t>
            </a:r>
            <a:r>
              <a:rPr lang="en-US" sz="2000" dirty="0"/>
              <a:t>) provides the same negotiation benefits as LACP.</a:t>
            </a:r>
          </a:p>
          <a:p>
            <a:r>
              <a:rPr lang="en-US" sz="2000" dirty="0" err="1"/>
              <a:t>PAgP</a:t>
            </a:r>
            <a:r>
              <a:rPr lang="en-US" sz="2000" dirty="0"/>
              <a:t> is a Cisco proprietary protocol, and it will work only on Cisco devices. </a:t>
            </a:r>
          </a:p>
          <a:p>
            <a:r>
              <a:rPr lang="en-US" sz="2000" dirty="0" err="1"/>
              <a:t>PAgP</a:t>
            </a:r>
            <a:r>
              <a:rPr lang="en-US" sz="2000" dirty="0"/>
              <a:t> packets are exchanged between switches over </a:t>
            </a:r>
            <a:r>
              <a:rPr lang="en-US" sz="2000" dirty="0" err="1"/>
              <a:t>EtherChannel</a:t>
            </a:r>
            <a:r>
              <a:rPr lang="en-US" sz="2000" dirty="0"/>
              <a:t>-capable ports. </a:t>
            </a:r>
          </a:p>
          <a:p>
            <a:r>
              <a:rPr lang="en-US" sz="2000" dirty="0"/>
              <a:t>Neighbors are identified and capabilities are learned and compared with local switch capabilities. </a:t>
            </a:r>
          </a:p>
          <a:p>
            <a:r>
              <a:rPr lang="en-US" sz="2000" dirty="0"/>
              <a:t>Ports that have the same capabilities are bundled together into an </a:t>
            </a:r>
            <a:r>
              <a:rPr lang="en-US" sz="2000" dirty="0" err="1"/>
              <a:t>EtherChannel</a:t>
            </a:r>
            <a:r>
              <a:rPr lang="en-US" sz="2000" dirty="0"/>
              <a:t>. </a:t>
            </a:r>
          </a:p>
          <a:p>
            <a:r>
              <a:rPr lang="en-US" sz="2000" dirty="0" err="1"/>
              <a:t>PAgP</a:t>
            </a:r>
            <a:r>
              <a:rPr lang="en-US" sz="2000" dirty="0"/>
              <a:t> forms an </a:t>
            </a:r>
            <a:r>
              <a:rPr lang="en-US" sz="2000" dirty="0" err="1"/>
              <a:t>EtherChannel</a:t>
            </a:r>
            <a:r>
              <a:rPr lang="en-US" sz="2000" dirty="0"/>
              <a:t> only on ports that are configured for identical VLANs or </a:t>
            </a:r>
            <a:r>
              <a:rPr lang="en-US" sz="2000" dirty="0" err="1"/>
              <a:t>trunking</a:t>
            </a:r>
            <a:r>
              <a:rPr lang="en-US" sz="2000" dirty="0"/>
              <a:t>.</a:t>
            </a:r>
          </a:p>
          <a:p>
            <a:r>
              <a:rPr lang="en-US" sz="2000" dirty="0" err="1"/>
              <a:t>PAgP</a:t>
            </a:r>
            <a:r>
              <a:rPr lang="en-US" sz="2000" dirty="0"/>
              <a:t> will automatically modify parameters of the </a:t>
            </a:r>
            <a:r>
              <a:rPr lang="en-US" sz="2000" dirty="0" err="1"/>
              <a:t>EtherChannel</a:t>
            </a:r>
            <a:r>
              <a:rPr lang="en-US" sz="2000" dirty="0"/>
              <a:t> if one of the ports in the bundle is modified. </a:t>
            </a:r>
          </a:p>
          <a:p>
            <a:r>
              <a:rPr lang="en-US" sz="2000" dirty="0" err="1"/>
              <a:t>PAgP</a:t>
            </a:r>
            <a:r>
              <a:rPr lang="en-US" sz="2000" dirty="0"/>
              <a:t> and LACP are not compatible.</a:t>
            </a:r>
            <a:endParaRPr lang="pt-PT" sz="2000" dirty="0"/>
          </a:p>
        </p:txBody>
      </p:sp>
    </p:spTree>
    <p:extLst>
      <p:ext uri="{BB962C8B-B14F-4D97-AF65-F5344CB8AC3E}">
        <p14:creationId xmlns:p14="http://schemas.microsoft.com/office/powerpoint/2010/main" val="490655471"/>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548680"/>
            <a:ext cx="8521700" cy="549021"/>
          </a:xfrm>
        </p:spPr>
        <p:txBody>
          <a:bodyPr/>
          <a:lstStyle/>
          <a:p>
            <a:r>
              <a:rPr lang="en-US" dirty="0" err="1">
                <a:solidFill>
                  <a:schemeClr val="accent5">
                    <a:lumMod val="75000"/>
                  </a:schemeClr>
                </a:solidFill>
              </a:rPr>
              <a:t>PAgP</a:t>
            </a:r>
            <a:r>
              <a:rPr lang="en-US" dirty="0">
                <a:solidFill>
                  <a:schemeClr val="accent5">
                    <a:lumMod val="75000"/>
                  </a:schemeClr>
                </a:solidFill>
              </a:rPr>
              <a:t> Modes of Operation</a:t>
            </a:r>
          </a:p>
        </p:txBody>
      </p:sp>
      <p:pic>
        <p:nvPicPr>
          <p:cNvPr id="7" name="Content Placeholder 6" descr="PAgP Modes.jpg"/>
          <p:cNvPicPr>
            <a:picLocks noGrp="1" noChangeAspect="1"/>
          </p:cNvPicPr>
          <p:nvPr>
            <p:ph idx="10"/>
          </p:nvPr>
        </p:nvPicPr>
        <p:blipFill>
          <a:blip r:embed="rId3" cstate="print"/>
          <a:stretch>
            <a:fillRect/>
          </a:stretch>
        </p:blipFill>
        <p:spPr>
          <a:xfrm>
            <a:off x="2987824" y="1137744"/>
            <a:ext cx="3443831" cy="2395229"/>
          </a:xfrm>
        </p:spPr>
      </p:pic>
      <p:graphicFrame>
        <p:nvGraphicFramePr>
          <p:cNvPr id="9" name="Content Placeholder 8"/>
          <p:cNvGraphicFramePr>
            <a:graphicFrameLocks noGrp="1"/>
          </p:cNvGraphicFramePr>
          <p:nvPr>
            <p:ph idx="11"/>
            <p:extLst>
              <p:ext uri="{D42A27DB-BD31-4B8C-83A1-F6EECF244321}">
                <p14:modId xmlns:p14="http://schemas.microsoft.com/office/powerpoint/2010/main" val="1423294114"/>
              </p:ext>
            </p:extLst>
          </p:nvPr>
        </p:nvGraphicFramePr>
        <p:xfrm>
          <a:off x="279400" y="3573016"/>
          <a:ext cx="8520116" cy="3269837"/>
        </p:xfrm>
        <a:graphic>
          <a:graphicData uri="http://schemas.openxmlformats.org/drawingml/2006/table">
            <a:tbl>
              <a:tblPr firstRow="1" bandRow="1">
                <a:tableStyleId>{5C22544A-7EE6-4342-B048-85BDC9FD1C3A}</a:tableStyleId>
              </a:tblPr>
              <a:tblGrid>
                <a:gridCol w="1077913">
                  <a:extLst>
                    <a:ext uri="{9D8B030D-6E8A-4147-A177-3AD203B41FA5}">
                      <a16:colId xmlns:a16="http://schemas.microsoft.com/office/drawing/2014/main" val="20000"/>
                    </a:ext>
                  </a:extLst>
                </a:gridCol>
                <a:gridCol w="7442203">
                  <a:extLst>
                    <a:ext uri="{9D8B030D-6E8A-4147-A177-3AD203B41FA5}">
                      <a16:colId xmlns:a16="http://schemas.microsoft.com/office/drawing/2014/main" val="20001"/>
                    </a:ext>
                  </a:extLst>
                </a:gridCol>
              </a:tblGrid>
              <a:tr h="136431">
                <a:tc>
                  <a:txBody>
                    <a:bodyPr/>
                    <a:lstStyle/>
                    <a:p>
                      <a:r>
                        <a:rPr lang="en-US" sz="1400"/>
                        <a:t>Mode</a:t>
                      </a:r>
                    </a:p>
                  </a:txBody>
                  <a:tcPr/>
                </a:tc>
                <a:tc>
                  <a:txBody>
                    <a:bodyPr/>
                    <a:lstStyle/>
                    <a:p>
                      <a:r>
                        <a:rPr lang="en-US" sz="1400"/>
                        <a:t>Purpose</a:t>
                      </a:r>
                    </a:p>
                  </a:txBody>
                  <a:tcPr/>
                </a:tc>
                <a:extLst>
                  <a:ext uri="{0D108BD9-81ED-4DB2-BD59-A6C34878D82A}">
                    <a16:rowId xmlns:a16="http://schemas.microsoft.com/office/drawing/2014/main" val="10000"/>
                  </a:ext>
                </a:extLst>
              </a:tr>
              <a:tr h="552895">
                <a:tc>
                  <a:txBody>
                    <a:bodyPr/>
                    <a:lstStyle/>
                    <a:p>
                      <a:r>
                        <a:rPr lang="en-US" sz="1400" b="1"/>
                        <a:t>Auto</a:t>
                      </a:r>
                    </a:p>
                  </a:txBody>
                  <a:tcPr/>
                </a:tc>
                <a:tc>
                  <a:txBody>
                    <a:bodyPr/>
                    <a:lstStyle/>
                    <a:p>
                      <a:r>
                        <a:rPr lang="en-US" sz="1400"/>
                        <a:t>Places an interface in a passive negotiating state in which the interface responds to the PAgP packets that it receives but does not initiate PAgP negotiation (default). </a:t>
                      </a:r>
                    </a:p>
                  </a:txBody>
                  <a:tcPr/>
                </a:tc>
                <a:extLst>
                  <a:ext uri="{0D108BD9-81ED-4DB2-BD59-A6C34878D82A}">
                    <a16:rowId xmlns:a16="http://schemas.microsoft.com/office/drawing/2014/main" val="10001"/>
                  </a:ext>
                </a:extLst>
              </a:tr>
              <a:tr h="780558">
                <a:tc>
                  <a:txBody>
                    <a:bodyPr/>
                    <a:lstStyle/>
                    <a:p>
                      <a:r>
                        <a:rPr lang="en-US" sz="1400" b="1"/>
                        <a:t>Desirable</a:t>
                      </a:r>
                    </a:p>
                  </a:txBody>
                  <a:tcPr/>
                </a:tc>
                <a:tc>
                  <a:txBody>
                    <a:bodyPr/>
                    <a:lstStyle/>
                    <a:p>
                      <a:r>
                        <a:rPr lang="en-US" sz="1400"/>
                        <a:t>Places an interface in an active negotiating state in which the interface initiates negotiations with other interfaces by sending PAgP packets. Interfaces configured in the “on” mode do not exchange PAgP packets.</a:t>
                      </a:r>
                    </a:p>
                  </a:txBody>
                  <a:tcPr/>
                </a:tc>
                <a:extLst>
                  <a:ext uri="{0D108BD9-81ED-4DB2-BD59-A6C34878D82A}">
                    <a16:rowId xmlns:a16="http://schemas.microsoft.com/office/drawing/2014/main" val="10002"/>
                  </a:ext>
                </a:extLst>
              </a:tr>
              <a:tr h="395700">
                <a:tc>
                  <a:txBody>
                    <a:bodyPr/>
                    <a:lstStyle/>
                    <a:p>
                      <a:r>
                        <a:rPr lang="en-US" sz="1400" b="1"/>
                        <a:t>On</a:t>
                      </a:r>
                    </a:p>
                  </a:txBody>
                  <a:tcPr/>
                </a:tc>
                <a:tc>
                  <a:txBody>
                    <a:bodyPr/>
                    <a:lstStyle/>
                    <a:p>
                      <a:r>
                        <a:rPr lang="en-US" sz="1400" kern="1200">
                          <a:solidFill>
                            <a:schemeClr val="dk1"/>
                          </a:solidFill>
                          <a:latin typeface="+mn-lt"/>
                          <a:ea typeface="+mn-ea"/>
                          <a:cs typeface="+mn-cs"/>
                        </a:rPr>
                        <a:t>Forces the interface to channel without PAgP. </a:t>
                      </a:r>
                      <a:endParaRPr lang="en-US" sz="1400"/>
                    </a:p>
                  </a:txBody>
                  <a:tcPr/>
                </a:tc>
                <a:extLst>
                  <a:ext uri="{0D108BD9-81ED-4DB2-BD59-A6C34878D82A}">
                    <a16:rowId xmlns:a16="http://schemas.microsoft.com/office/drawing/2014/main" val="10003"/>
                  </a:ext>
                </a:extLst>
              </a:tr>
              <a:tr h="1235884">
                <a:tc>
                  <a:txBody>
                    <a:bodyPr/>
                    <a:lstStyle/>
                    <a:p>
                      <a:r>
                        <a:rPr lang="en-US" sz="1400" b="1"/>
                        <a:t>Non-silent</a:t>
                      </a:r>
                    </a:p>
                  </a:txBody>
                  <a:tcPr/>
                </a:tc>
                <a:tc>
                  <a:txBody>
                    <a:bodyPr/>
                    <a:lstStyle/>
                    <a:p>
                      <a:r>
                        <a:rPr lang="en-US" sz="1400" dirty="0"/>
                        <a:t>If a switch is connected to a partner that is </a:t>
                      </a:r>
                      <a:r>
                        <a:rPr lang="en-US" sz="1400" dirty="0" err="1"/>
                        <a:t>PAgP</a:t>
                      </a:r>
                      <a:r>
                        <a:rPr lang="en-US" sz="1400" dirty="0"/>
                        <a:t>-capable, configure the switch interface for non-silent operation. The non-silent keyword is always used with the auto or desirable mode. If you do not specify non-silent with the auto or desirable mode, silent is assumed. The silent setting is for connections to file servers or packet analyzers; this setting enables </a:t>
                      </a:r>
                      <a:r>
                        <a:rPr lang="en-US" sz="1400" dirty="0" err="1"/>
                        <a:t>PAgP</a:t>
                      </a:r>
                      <a:r>
                        <a:rPr lang="en-US" sz="1400" dirty="0"/>
                        <a:t> to operate, to attach the interface to a channel group, and to use the interface for transmission.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3967405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lumMod val="75000"/>
                  </a:schemeClr>
                </a:solidFill>
              </a:rPr>
              <a:t>Statically Bundle Links</a:t>
            </a:r>
            <a:endParaRPr lang="pt-PT" dirty="0">
              <a:solidFill>
                <a:schemeClr val="accent5">
                  <a:lumMod val="75000"/>
                </a:schemeClr>
              </a:solidFill>
            </a:endParaRPr>
          </a:p>
        </p:txBody>
      </p:sp>
      <p:sp>
        <p:nvSpPr>
          <p:cNvPr id="3" name="Content Placeholder 2"/>
          <p:cNvSpPr>
            <a:spLocks noGrp="1"/>
          </p:cNvSpPr>
          <p:nvPr>
            <p:ph idx="1"/>
          </p:nvPr>
        </p:nvSpPr>
        <p:spPr/>
        <p:txBody>
          <a:bodyPr/>
          <a:lstStyle/>
          <a:p>
            <a:r>
              <a:rPr lang="en-US" sz="2000" dirty="0"/>
              <a:t>Negotiation with either LACP or </a:t>
            </a:r>
            <a:r>
              <a:rPr lang="en-US" sz="2000" dirty="0" err="1"/>
              <a:t>PAgP</a:t>
            </a:r>
            <a:r>
              <a:rPr lang="en-US" sz="2000" dirty="0"/>
              <a:t> introduces overhead and delay in initialization. </a:t>
            </a:r>
          </a:p>
          <a:p>
            <a:r>
              <a:rPr lang="en-US" sz="2000" dirty="0"/>
              <a:t>As an alternative, you can statically bundle links into an </a:t>
            </a:r>
            <a:r>
              <a:rPr lang="en-US" sz="2000" dirty="0" err="1"/>
              <a:t>EtherChannel</a:t>
            </a:r>
            <a:r>
              <a:rPr lang="en-US" sz="2000" dirty="0"/>
              <a:t>.</a:t>
            </a:r>
          </a:p>
          <a:p>
            <a:r>
              <a:rPr lang="en-US" sz="2000" dirty="0"/>
              <a:t>This method introduces no delays but can cause problems if not properly configured </a:t>
            </a:r>
            <a:r>
              <a:rPr lang="pt-PT" sz="2000" dirty="0" err="1"/>
              <a:t>on</a:t>
            </a:r>
            <a:r>
              <a:rPr lang="pt-PT" sz="2000" dirty="0"/>
              <a:t> </a:t>
            </a:r>
            <a:r>
              <a:rPr lang="pt-PT" sz="2000" dirty="0" err="1"/>
              <a:t>both</a:t>
            </a:r>
            <a:r>
              <a:rPr lang="pt-PT" sz="2000" dirty="0"/>
              <a:t> </a:t>
            </a:r>
            <a:r>
              <a:rPr lang="pt-PT" sz="2000" dirty="0" err="1"/>
              <a:t>ends</a:t>
            </a:r>
            <a:r>
              <a:rPr lang="pt-PT" sz="2000" dirty="0"/>
              <a:t>.</a:t>
            </a:r>
          </a:p>
        </p:txBody>
      </p:sp>
    </p:spTree>
    <p:extLst>
      <p:ext uri="{BB962C8B-B14F-4D97-AF65-F5344CB8AC3E}">
        <p14:creationId xmlns:p14="http://schemas.microsoft.com/office/powerpoint/2010/main" val="1200423642"/>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solidFill>
                  <a:schemeClr val="accent5">
                    <a:lumMod val="75000"/>
                  </a:schemeClr>
                </a:solidFill>
              </a:rPr>
              <a:t>Layer</a:t>
            </a:r>
            <a:r>
              <a:rPr lang="pt-PT" dirty="0">
                <a:solidFill>
                  <a:schemeClr val="accent5">
                    <a:lumMod val="75000"/>
                  </a:schemeClr>
                </a:solidFill>
              </a:rPr>
              <a:t> 2 </a:t>
            </a:r>
            <a:r>
              <a:rPr lang="pt-PT" dirty="0" err="1">
                <a:solidFill>
                  <a:schemeClr val="accent5">
                    <a:lumMod val="75000"/>
                  </a:schemeClr>
                </a:solidFill>
              </a:rPr>
              <a:t>EtherChannel</a:t>
            </a:r>
            <a:r>
              <a:rPr lang="pt-PT" dirty="0">
                <a:solidFill>
                  <a:schemeClr val="accent5">
                    <a:lumMod val="75000"/>
                  </a:schemeClr>
                </a:solidFill>
              </a:rPr>
              <a:t> </a:t>
            </a:r>
            <a:r>
              <a:rPr lang="pt-PT" dirty="0" err="1">
                <a:solidFill>
                  <a:schemeClr val="accent5">
                    <a:lumMod val="75000"/>
                  </a:schemeClr>
                </a:solidFill>
              </a:rPr>
              <a:t>Configuration</a:t>
            </a:r>
            <a:r>
              <a:rPr lang="pt-PT" dirty="0">
                <a:solidFill>
                  <a:schemeClr val="accent5">
                    <a:lumMod val="75000"/>
                  </a:schemeClr>
                </a:solidFill>
              </a:rPr>
              <a:t> </a:t>
            </a:r>
            <a:r>
              <a:rPr lang="pt-PT" dirty="0" err="1">
                <a:solidFill>
                  <a:schemeClr val="accent5">
                    <a:lumMod val="75000"/>
                  </a:schemeClr>
                </a:solidFill>
              </a:rPr>
              <a:t>Guidelines</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pPr marL="0" indent="0">
              <a:buNone/>
            </a:pPr>
            <a:r>
              <a:rPr lang="en-US" sz="2000" dirty="0"/>
              <a:t>Before implementing </a:t>
            </a:r>
            <a:r>
              <a:rPr lang="en-US" sz="2000" dirty="0" err="1"/>
              <a:t>EtherChannel</a:t>
            </a:r>
            <a:r>
              <a:rPr lang="en-US" sz="2000" dirty="0"/>
              <a:t> in a network, plan the following steps necessary to </a:t>
            </a:r>
            <a:r>
              <a:rPr lang="pt-PT" sz="2000" dirty="0"/>
              <a:t>make it successful:</a:t>
            </a:r>
          </a:p>
          <a:p>
            <a:r>
              <a:rPr lang="en-US" sz="2000" dirty="0"/>
              <a:t>The first step is to identify the ports that you will use for the </a:t>
            </a:r>
            <a:r>
              <a:rPr lang="en-US" sz="2000" dirty="0" err="1"/>
              <a:t>EtherChannel</a:t>
            </a:r>
            <a:r>
              <a:rPr lang="en-US" sz="2000" dirty="0"/>
              <a:t> on both switches. (and shut down)</a:t>
            </a:r>
          </a:p>
          <a:p>
            <a:r>
              <a:rPr lang="en-US" sz="2000" dirty="0"/>
              <a:t>Each interface should have the appropriate protocol identified (</a:t>
            </a:r>
            <a:r>
              <a:rPr lang="en-US" sz="2000" dirty="0" err="1"/>
              <a:t>PAgP</a:t>
            </a:r>
            <a:r>
              <a:rPr lang="en-US" sz="2000" dirty="0"/>
              <a:t> or LACP), have a channel group number to associate all the given interfaces with a port group, and be configured whether negotiation should occur. (and no shut)</a:t>
            </a:r>
          </a:p>
          <a:p>
            <a:r>
              <a:rPr lang="en-US" sz="2000" dirty="0"/>
              <a:t>After the connections are established, make sure that both sides of the </a:t>
            </a:r>
            <a:r>
              <a:rPr lang="en-US" sz="2000" dirty="0" err="1"/>
              <a:t>EtherChannel</a:t>
            </a:r>
            <a:r>
              <a:rPr lang="en-US" sz="2000" dirty="0"/>
              <a:t> have formed and are providing aggregated bandwidth.</a:t>
            </a:r>
            <a:endParaRPr lang="pt-PT" sz="2000" dirty="0"/>
          </a:p>
        </p:txBody>
      </p:sp>
    </p:spTree>
    <p:extLst>
      <p:ext uri="{BB962C8B-B14F-4D97-AF65-F5344CB8AC3E}">
        <p14:creationId xmlns:p14="http://schemas.microsoft.com/office/powerpoint/2010/main" val="2060229841"/>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solidFill>
                  <a:schemeClr val="accent5">
                    <a:lumMod val="75000"/>
                  </a:schemeClr>
                </a:solidFill>
              </a:rPr>
              <a:t>Layer</a:t>
            </a:r>
            <a:r>
              <a:rPr lang="pt-PT" dirty="0">
                <a:solidFill>
                  <a:schemeClr val="accent5">
                    <a:lumMod val="75000"/>
                  </a:schemeClr>
                </a:solidFill>
              </a:rPr>
              <a:t> 2 </a:t>
            </a:r>
            <a:r>
              <a:rPr lang="pt-PT" dirty="0" err="1">
                <a:solidFill>
                  <a:schemeClr val="accent5">
                    <a:lumMod val="75000"/>
                  </a:schemeClr>
                </a:solidFill>
              </a:rPr>
              <a:t>EtherChannel</a:t>
            </a:r>
            <a:r>
              <a:rPr lang="pt-PT" dirty="0">
                <a:solidFill>
                  <a:schemeClr val="accent5">
                    <a:lumMod val="75000"/>
                  </a:schemeClr>
                </a:solidFill>
              </a:rPr>
              <a:t> </a:t>
            </a:r>
            <a:r>
              <a:rPr lang="pt-PT" dirty="0" err="1">
                <a:solidFill>
                  <a:schemeClr val="accent5">
                    <a:lumMod val="75000"/>
                  </a:schemeClr>
                </a:solidFill>
              </a:rPr>
              <a:t>Configuration</a:t>
            </a:r>
            <a:r>
              <a:rPr lang="pt-PT" dirty="0">
                <a:solidFill>
                  <a:schemeClr val="accent5">
                    <a:lumMod val="75000"/>
                  </a:schemeClr>
                </a:solidFill>
              </a:rPr>
              <a:t> </a:t>
            </a:r>
            <a:r>
              <a:rPr lang="pt-PT" dirty="0" err="1">
                <a:solidFill>
                  <a:schemeClr val="accent5">
                    <a:lumMod val="75000"/>
                  </a:schemeClr>
                </a:solidFill>
              </a:rPr>
              <a:t>Guidelines</a:t>
            </a:r>
            <a:endParaRPr lang="pt-PT" dirty="0">
              <a:solidFill>
                <a:schemeClr val="accent5">
                  <a:lumMod val="75000"/>
                </a:schemeClr>
              </a:solidFill>
            </a:endParaRPr>
          </a:p>
        </p:txBody>
      </p:sp>
      <p:sp>
        <p:nvSpPr>
          <p:cNvPr id="3" name="Content Placeholder 2"/>
          <p:cNvSpPr>
            <a:spLocks noGrp="1"/>
          </p:cNvSpPr>
          <p:nvPr>
            <p:ph idx="1"/>
          </p:nvPr>
        </p:nvSpPr>
        <p:spPr>
          <a:xfrm>
            <a:off x="251520" y="1196752"/>
            <a:ext cx="8344793" cy="5661249"/>
          </a:xfrm>
        </p:spPr>
        <p:txBody>
          <a:bodyPr>
            <a:noAutofit/>
          </a:bodyPr>
          <a:lstStyle/>
          <a:p>
            <a:pPr marL="0" indent="0">
              <a:buNone/>
            </a:pPr>
            <a:r>
              <a:rPr lang="en-US" sz="2000" dirty="0"/>
              <a:t>Follow these guidelines and restrictions when configuring </a:t>
            </a:r>
            <a:r>
              <a:rPr lang="en-US" sz="2000" dirty="0" err="1"/>
              <a:t>EtherChannel</a:t>
            </a:r>
            <a:r>
              <a:rPr lang="en-US" sz="2000" dirty="0"/>
              <a:t> interfaces:</a:t>
            </a:r>
          </a:p>
          <a:p>
            <a:r>
              <a:rPr lang="en-US" sz="2000" b="1" dirty="0" err="1">
                <a:solidFill>
                  <a:schemeClr val="accent5">
                    <a:lumMod val="50000"/>
                  </a:schemeClr>
                </a:solidFill>
              </a:rPr>
              <a:t>EtherChannel</a:t>
            </a:r>
            <a:r>
              <a:rPr lang="en-US" sz="2000" b="1" dirty="0">
                <a:solidFill>
                  <a:schemeClr val="accent5">
                    <a:lumMod val="50000"/>
                  </a:schemeClr>
                </a:solidFill>
              </a:rPr>
              <a:t> support</a:t>
            </a:r>
          </a:p>
          <a:p>
            <a:pPr lvl="1"/>
            <a:r>
              <a:rPr lang="en-US" sz="2000" dirty="0">
                <a:solidFill>
                  <a:schemeClr val="accent5">
                    <a:lumMod val="50000"/>
                  </a:schemeClr>
                </a:solidFill>
              </a:rPr>
              <a:t>All Ethernet interfa</a:t>
            </a:r>
            <a:r>
              <a:rPr lang="en-US" sz="2000" dirty="0"/>
              <a:t>ces on all modules support </a:t>
            </a:r>
            <a:r>
              <a:rPr lang="en-US" sz="2000" dirty="0" err="1"/>
              <a:t>EtherChannel</a:t>
            </a:r>
            <a:r>
              <a:rPr lang="en-US" sz="2000" dirty="0"/>
              <a:t>, with no requirement that interfaces be physically contiguous or on </a:t>
            </a:r>
            <a:r>
              <a:rPr lang="pt-PT" sz="2000" dirty="0"/>
              <a:t>the same module.</a:t>
            </a:r>
            <a:r>
              <a:rPr lang="en-US" sz="2000" dirty="0">
                <a:solidFill>
                  <a:schemeClr val="tx2"/>
                </a:solidFill>
              </a:rPr>
              <a:t> (maximum of eight interfaces) </a:t>
            </a:r>
            <a:endParaRPr lang="pt-PT" sz="2000" dirty="0"/>
          </a:p>
          <a:p>
            <a:r>
              <a:rPr lang="en-US" sz="2000" b="1" dirty="0">
                <a:solidFill>
                  <a:schemeClr val="accent5">
                    <a:lumMod val="50000"/>
                  </a:schemeClr>
                </a:solidFill>
              </a:rPr>
              <a:t>Switched port analyzer (SPAN) and </a:t>
            </a:r>
            <a:r>
              <a:rPr lang="en-US" sz="2000" b="1" dirty="0" err="1">
                <a:solidFill>
                  <a:schemeClr val="accent5">
                    <a:lumMod val="50000"/>
                  </a:schemeClr>
                </a:solidFill>
              </a:rPr>
              <a:t>EtherChannel</a:t>
            </a:r>
            <a:r>
              <a:rPr lang="en-US" sz="2000" b="1" dirty="0">
                <a:solidFill>
                  <a:schemeClr val="accent5">
                    <a:lumMod val="50000"/>
                  </a:schemeClr>
                </a:solidFill>
              </a:rPr>
              <a:t>: </a:t>
            </a:r>
            <a:r>
              <a:rPr lang="en-US" sz="2000" dirty="0">
                <a:solidFill>
                  <a:schemeClr val="tx2"/>
                </a:solidFill>
              </a:rPr>
              <a:t>An </a:t>
            </a:r>
            <a:r>
              <a:rPr lang="en-US" sz="2000" dirty="0" err="1">
                <a:solidFill>
                  <a:schemeClr val="tx2"/>
                </a:solidFill>
              </a:rPr>
              <a:t>EtherChannel</a:t>
            </a:r>
            <a:r>
              <a:rPr lang="en-US" sz="2000" dirty="0">
                <a:solidFill>
                  <a:schemeClr val="tx2"/>
                </a:solidFill>
              </a:rPr>
              <a:t> does not form if one of the interfaces is a SPAN destination port.</a:t>
            </a:r>
          </a:p>
          <a:p>
            <a:r>
              <a:rPr lang="en-US" sz="2000" b="1" dirty="0">
                <a:solidFill>
                  <a:schemeClr val="accent5">
                    <a:lumMod val="50000"/>
                  </a:schemeClr>
                </a:solidFill>
              </a:rPr>
              <a:t>Speed and duplex</a:t>
            </a:r>
          </a:p>
          <a:p>
            <a:pPr lvl="1"/>
            <a:r>
              <a:rPr lang="en-US" sz="2000" dirty="0"/>
              <a:t>Configure all interfaces in an </a:t>
            </a:r>
            <a:r>
              <a:rPr lang="en-US" sz="2000" dirty="0" err="1"/>
              <a:t>EtherChannel</a:t>
            </a:r>
            <a:r>
              <a:rPr lang="en-US" sz="2000" dirty="0"/>
              <a:t> </a:t>
            </a:r>
            <a:r>
              <a:rPr lang="en-US" sz="2000" u="sng" dirty="0"/>
              <a:t>to operate at the same speed and in the same duplex mode</a:t>
            </a:r>
            <a:r>
              <a:rPr lang="pt-PT" sz="2000" dirty="0"/>
              <a:t>.</a:t>
            </a:r>
          </a:p>
          <a:p>
            <a:r>
              <a:rPr lang="en-US" sz="2000" b="1" dirty="0">
                <a:solidFill>
                  <a:schemeClr val="accent5">
                    <a:lumMod val="50000"/>
                  </a:schemeClr>
                </a:solidFill>
              </a:rPr>
              <a:t>VLAN match</a:t>
            </a:r>
          </a:p>
          <a:p>
            <a:pPr lvl="1"/>
            <a:r>
              <a:rPr lang="en-US" sz="2000" dirty="0"/>
              <a:t>All interfaces in the </a:t>
            </a:r>
            <a:r>
              <a:rPr lang="en-US" sz="2000" dirty="0" err="1"/>
              <a:t>EtherChannel</a:t>
            </a:r>
            <a:r>
              <a:rPr lang="en-US" sz="2000" dirty="0"/>
              <a:t> bundle must be assigned to the same VLAN or be configured as a trunk.</a:t>
            </a:r>
          </a:p>
        </p:txBody>
      </p:sp>
    </p:spTree>
    <p:extLst>
      <p:ext uri="{BB962C8B-B14F-4D97-AF65-F5344CB8AC3E}">
        <p14:creationId xmlns:p14="http://schemas.microsoft.com/office/powerpoint/2010/main" val="9712956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20688"/>
            <a:ext cx="8521700" cy="549021"/>
          </a:xfrm>
        </p:spPr>
        <p:txBody>
          <a:bodyPr/>
          <a:lstStyle/>
          <a:p>
            <a:r>
              <a:rPr lang="en-US" dirty="0">
                <a:solidFill>
                  <a:schemeClr val="accent5">
                    <a:lumMod val="75000"/>
                  </a:schemeClr>
                </a:solidFill>
              </a:rPr>
              <a:t>Local VLANs</a:t>
            </a:r>
          </a:p>
        </p:txBody>
      </p:sp>
      <p:pic>
        <p:nvPicPr>
          <p:cNvPr id="6" name="Content Placeholder 4" descr="Local.jpg"/>
          <p:cNvPicPr>
            <a:picLocks noGrp="1" noChangeAspect="1"/>
          </p:cNvPicPr>
          <p:nvPr>
            <p:ph idx="10"/>
          </p:nvPr>
        </p:nvPicPr>
        <p:blipFill>
          <a:blip r:embed="rId3" cstate="print"/>
          <a:stretch>
            <a:fillRect/>
          </a:stretch>
        </p:blipFill>
        <p:spPr>
          <a:xfrm>
            <a:off x="395536" y="2636912"/>
            <a:ext cx="8618353" cy="3672408"/>
          </a:xfrm>
        </p:spPr>
      </p:pic>
      <p:sp>
        <p:nvSpPr>
          <p:cNvPr id="3" name="Content Placeholder 2"/>
          <p:cNvSpPr>
            <a:spLocks noGrp="1"/>
          </p:cNvSpPr>
          <p:nvPr>
            <p:ph idx="10"/>
          </p:nvPr>
        </p:nvSpPr>
        <p:spPr>
          <a:xfrm>
            <a:off x="251520" y="1153667"/>
            <a:ext cx="8520354" cy="1195214"/>
          </a:xfrm>
        </p:spPr>
        <p:txBody>
          <a:bodyPr/>
          <a:lstStyle/>
          <a:p>
            <a:r>
              <a:rPr lang="pt-PT" sz="2000" dirty="0"/>
              <a:t>In a local VLAN </a:t>
            </a:r>
            <a:r>
              <a:rPr lang="en-US" sz="2000" dirty="0"/>
              <a:t>model, all users of a set of geographically common switches are grouped into a single VLAN, regardless of the organizational function of those users.</a:t>
            </a:r>
            <a:endParaRPr lang="pt-PT" sz="2000" dirty="0"/>
          </a:p>
          <a:p>
            <a:endParaRPr lang="en-AU" dirty="0"/>
          </a:p>
        </p:txBody>
      </p:sp>
      <p:sp>
        <p:nvSpPr>
          <p:cNvPr id="4" name="TextBox 3"/>
          <p:cNvSpPr txBox="1"/>
          <p:nvPr/>
        </p:nvSpPr>
        <p:spPr>
          <a:xfrm>
            <a:off x="3707904" y="5733256"/>
            <a:ext cx="583814" cy="261610"/>
          </a:xfrm>
          <a:prstGeom prst="rect">
            <a:avLst/>
          </a:prstGeom>
          <a:noFill/>
        </p:spPr>
        <p:txBody>
          <a:bodyPr wrap="none" rtlCol="0">
            <a:spAutoFit/>
          </a:bodyPr>
          <a:lstStyle/>
          <a:p>
            <a:r>
              <a:rPr lang="en-AU" sz="1100" b="1" dirty="0">
                <a:solidFill>
                  <a:schemeClr val="tx2"/>
                </a:solidFill>
              </a:rPr>
              <a:t>routed</a:t>
            </a:r>
          </a:p>
        </p:txBody>
      </p:sp>
      <p:sp>
        <p:nvSpPr>
          <p:cNvPr id="7" name="TextBox 6"/>
          <p:cNvSpPr txBox="1"/>
          <p:nvPr/>
        </p:nvSpPr>
        <p:spPr>
          <a:xfrm>
            <a:off x="6588224" y="5725435"/>
            <a:ext cx="583814" cy="261610"/>
          </a:xfrm>
          <a:prstGeom prst="rect">
            <a:avLst/>
          </a:prstGeom>
          <a:noFill/>
        </p:spPr>
        <p:txBody>
          <a:bodyPr wrap="none" rtlCol="0">
            <a:spAutoFit/>
          </a:bodyPr>
          <a:lstStyle/>
          <a:p>
            <a:r>
              <a:rPr lang="en-AU" sz="1100" b="1" dirty="0">
                <a:solidFill>
                  <a:schemeClr val="tx2"/>
                </a:solidFill>
              </a:rPr>
              <a:t>routed</a:t>
            </a:r>
          </a:p>
        </p:txBody>
      </p:sp>
    </p:spTree>
    <p:extLst>
      <p:ext uri="{BB962C8B-B14F-4D97-AF65-F5344CB8AC3E}">
        <p14:creationId xmlns:p14="http://schemas.microsoft.com/office/powerpoint/2010/main" val="2935014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pt-PT" dirty="0" err="1">
                <a:solidFill>
                  <a:schemeClr val="accent5">
                    <a:lumMod val="75000"/>
                  </a:schemeClr>
                </a:solidFill>
              </a:rPr>
              <a:t>Layer</a:t>
            </a:r>
            <a:r>
              <a:rPr lang="pt-PT" dirty="0">
                <a:solidFill>
                  <a:schemeClr val="accent5">
                    <a:lumMod val="75000"/>
                  </a:schemeClr>
                </a:solidFill>
              </a:rPr>
              <a:t> 2 </a:t>
            </a:r>
            <a:r>
              <a:rPr lang="pt-PT" dirty="0" err="1">
                <a:solidFill>
                  <a:schemeClr val="accent5">
                    <a:lumMod val="75000"/>
                  </a:schemeClr>
                </a:solidFill>
              </a:rPr>
              <a:t>EtherChannel</a:t>
            </a:r>
            <a:r>
              <a:rPr lang="pt-PT" dirty="0">
                <a:solidFill>
                  <a:schemeClr val="accent5">
                    <a:lumMod val="75000"/>
                  </a:schemeClr>
                </a:solidFill>
              </a:rPr>
              <a:t> </a:t>
            </a:r>
            <a:r>
              <a:rPr lang="pt-PT" dirty="0" err="1">
                <a:solidFill>
                  <a:schemeClr val="accent5">
                    <a:lumMod val="75000"/>
                  </a:schemeClr>
                </a:solidFill>
              </a:rPr>
              <a:t>Configuration</a:t>
            </a:r>
            <a:r>
              <a:rPr lang="pt-PT" dirty="0">
                <a:solidFill>
                  <a:schemeClr val="accent5">
                    <a:lumMod val="75000"/>
                  </a:schemeClr>
                </a:solidFill>
              </a:rPr>
              <a:t> </a:t>
            </a:r>
            <a:r>
              <a:rPr lang="pt-PT" dirty="0" err="1">
                <a:solidFill>
                  <a:schemeClr val="accent5">
                    <a:lumMod val="75000"/>
                  </a:schemeClr>
                </a:solidFill>
              </a:rPr>
              <a:t>Guidelines</a:t>
            </a:r>
            <a:endParaRPr lang="pt-PT"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2400" b="1" dirty="0">
                <a:solidFill>
                  <a:schemeClr val="accent5">
                    <a:lumMod val="50000"/>
                  </a:schemeClr>
                </a:solidFill>
              </a:rPr>
              <a:t>Range of VLANs</a:t>
            </a:r>
          </a:p>
          <a:p>
            <a:pPr lvl="1"/>
            <a:r>
              <a:rPr lang="en-US" sz="2400" dirty="0"/>
              <a:t>An </a:t>
            </a:r>
            <a:r>
              <a:rPr lang="en-US" sz="2400" dirty="0" err="1"/>
              <a:t>EtherChannel</a:t>
            </a:r>
            <a:r>
              <a:rPr lang="en-US" sz="2400" dirty="0"/>
              <a:t> supports the same allowed range of VLANs on all the interfaces in a </a:t>
            </a:r>
            <a:r>
              <a:rPr lang="en-US" sz="2400" dirty="0" err="1"/>
              <a:t>trunking</a:t>
            </a:r>
            <a:r>
              <a:rPr lang="en-US" sz="2400" dirty="0"/>
              <a:t> Layer 2 </a:t>
            </a:r>
            <a:r>
              <a:rPr lang="en-US" sz="2400" dirty="0" err="1"/>
              <a:t>EtherChannel</a:t>
            </a:r>
            <a:r>
              <a:rPr lang="en-US" sz="2400" dirty="0"/>
              <a:t>.</a:t>
            </a:r>
            <a:endParaRPr lang="pt-PT" sz="2400" dirty="0"/>
          </a:p>
          <a:p>
            <a:r>
              <a:rPr lang="en-US" sz="2000" b="1" dirty="0">
                <a:solidFill>
                  <a:schemeClr val="accent5">
                    <a:lumMod val="50000"/>
                  </a:schemeClr>
                </a:solidFill>
              </a:rPr>
              <a:t>STP path cost</a:t>
            </a:r>
          </a:p>
          <a:p>
            <a:pPr lvl="1"/>
            <a:r>
              <a:rPr lang="en-US" sz="2000" dirty="0"/>
              <a:t>Interfaces with different STP port path costs can form an </a:t>
            </a:r>
            <a:r>
              <a:rPr lang="en-US" sz="2000" dirty="0" err="1"/>
              <a:t>EtherChannel</a:t>
            </a:r>
            <a:r>
              <a:rPr lang="en-US" sz="2000" dirty="0"/>
              <a:t> as long as they are compatibly configured. </a:t>
            </a:r>
          </a:p>
          <a:p>
            <a:pPr lvl="1"/>
            <a:r>
              <a:rPr lang="en-US" sz="2000" dirty="0"/>
              <a:t>Setting different STP port path costs does not, by itself, make interfaces incompatible for the formation of an </a:t>
            </a:r>
            <a:r>
              <a:rPr lang="pt-PT" sz="2000" dirty="0" err="1"/>
              <a:t>EtherChannel</a:t>
            </a:r>
            <a:r>
              <a:rPr lang="pt-PT" sz="2000" dirty="0"/>
              <a:t>.</a:t>
            </a:r>
          </a:p>
          <a:p>
            <a:r>
              <a:rPr lang="pt-PT" sz="2000" b="1" dirty="0" err="1">
                <a:solidFill>
                  <a:schemeClr val="accent5">
                    <a:lumMod val="50000"/>
                  </a:schemeClr>
                </a:solidFill>
              </a:rPr>
              <a:t>Port</a:t>
            </a:r>
            <a:r>
              <a:rPr lang="pt-PT" sz="2000" b="1" dirty="0">
                <a:solidFill>
                  <a:schemeClr val="accent5">
                    <a:lumMod val="50000"/>
                  </a:schemeClr>
                </a:solidFill>
              </a:rPr>
              <a:t> </a:t>
            </a:r>
            <a:r>
              <a:rPr lang="pt-PT" sz="2000" b="1" dirty="0" err="1">
                <a:solidFill>
                  <a:schemeClr val="accent5">
                    <a:lumMod val="50000"/>
                  </a:schemeClr>
                </a:solidFill>
              </a:rPr>
              <a:t>channel</a:t>
            </a:r>
            <a:r>
              <a:rPr lang="pt-PT" sz="2000" b="1" dirty="0">
                <a:solidFill>
                  <a:schemeClr val="accent5">
                    <a:lumMod val="50000"/>
                  </a:schemeClr>
                </a:solidFill>
              </a:rPr>
              <a:t> versus interface </a:t>
            </a:r>
            <a:r>
              <a:rPr lang="pt-PT" sz="2000" b="1" dirty="0" err="1">
                <a:solidFill>
                  <a:schemeClr val="accent5">
                    <a:lumMod val="50000"/>
                  </a:schemeClr>
                </a:solidFill>
              </a:rPr>
              <a:t>configuration</a:t>
            </a:r>
            <a:endParaRPr lang="pt-PT" sz="2000" b="1" dirty="0">
              <a:solidFill>
                <a:schemeClr val="accent5">
                  <a:lumMod val="50000"/>
                </a:schemeClr>
              </a:solidFill>
            </a:endParaRPr>
          </a:p>
          <a:p>
            <a:pPr lvl="1"/>
            <a:r>
              <a:rPr lang="pt-PT" sz="2000" dirty="0" err="1"/>
              <a:t>After</a:t>
            </a:r>
            <a:r>
              <a:rPr lang="pt-PT" sz="2000" dirty="0"/>
              <a:t> </a:t>
            </a:r>
            <a:r>
              <a:rPr lang="pt-PT" sz="2000" dirty="0" err="1"/>
              <a:t>you</a:t>
            </a:r>
            <a:r>
              <a:rPr lang="pt-PT" sz="2000" dirty="0"/>
              <a:t> configure </a:t>
            </a:r>
            <a:r>
              <a:rPr lang="pt-PT" sz="2000" dirty="0" err="1"/>
              <a:t>an</a:t>
            </a:r>
            <a:r>
              <a:rPr lang="pt-PT" sz="2000" dirty="0"/>
              <a:t> </a:t>
            </a:r>
            <a:r>
              <a:rPr lang="pt-PT" sz="2000" dirty="0" err="1"/>
              <a:t>EtherChannel</a:t>
            </a:r>
            <a:r>
              <a:rPr lang="pt-PT" sz="2000" dirty="0"/>
              <a:t>, </a:t>
            </a:r>
            <a:r>
              <a:rPr lang="en-US" sz="2000" dirty="0"/>
              <a:t>any configuration that you apply to the port channel interface affects the </a:t>
            </a:r>
            <a:r>
              <a:rPr lang="en-US" sz="2000" dirty="0" err="1"/>
              <a:t>EtherChannel</a:t>
            </a:r>
            <a:r>
              <a:rPr lang="en-US" sz="2000" dirty="0"/>
              <a:t>. </a:t>
            </a:r>
          </a:p>
          <a:p>
            <a:pPr lvl="1"/>
            <a:r>
              <a:rPr lang="en-US" sz="2000" dirty="0"/>
              <a:t>Any configuration that you apply to the physical interfaces affects only the specific interface that you configured.</a:t>
            </a:r>
            <a:endParaRPr lang="pt-PT" sz="2000" dirty="0"/>
          </a:p>
        </p:txBody>
      </p:sp>
    </p:spTree>
    <p:extLst>
      <p:ext uri="{BB962C8B-B14F-4D97-AF65-F5344CB8AC3E}">
        <p14:creationId xmlns:p14="http://schemas.microsoft.com/office/powerpoint/2010/main" val="2035891696"/>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solidFill>
                  <a:schemeClr val="accent5">
                    <a:lumMod val="75000"/>
                  </a:schemeClr>
                </a:solidFill>
              </a:rPr>
              <a:t>Configuring </a:t>
            </a:r>
            <a:r>
              <a:rPr lang="en-US" dirty="0" err="1">
                <a:solidFill>
                  <a:schemeClr val="accent5">
                    <a:lumMod val="75000"/>
                  </a:schemeClr>
                </a:solidFill>
              </a:rPr>
              <a:t>EtherChannel</a:t>
            </a:r>
            <a:endParaRPr lang="en-US" dirty="0">
              <a:solidFill>
                <a:schemeClr val="accent5">
                  <a:lumMod val="75000"/>
                </a:schemeClr>
              </a:solidFill>
            </a:endParaRPr>
          </a:p>
        </p:txBody>
      </p:sp>
      <p:sp>
        <p:nvSpPr>
          <p:cNvPr id="10" name="Content Placeholder 9"/>
          <p:cNvSpPr>
            <a:spLocks noGrp="1"/>
          </p:cNvSpPr>
          <p:nvPr>
            <p:ph idx="1"/>
          </p:nvPr>
        </p:nvSpPr>
        <p:spPr/>
        <p:txBody>
          <a:bodyPr>
            <a:noAutofit/>
          </a:bodyPr>
          <a:lstStyle/>
          <a:p>
            <a:r>
              <a:rPr lang="en-US" sz="2400" b="1" dirty="0"/>
              <a:t>Step 1. </a:t>
            </a:r>
            <a:r>
              <a:rPr lang="en-US" sz="2400" dirty="0"/>
              <a:t>Specify the interfaces that will compose the </a:t>
            </a:r>
            <a:r>
              <a:rPr lang="en-US" sz="2400" dirty="0" err="1"/>
              <a:t>EtherChannel</a:t>
            </a:r>
            <a:r>
              <a:rPr lang="en-US" sz="2400" dirty="0"/>
              <a:t> group. Using the range commands enables you to select several interfaces and configure them all together. </a:t>
            </a:r>
          </a:p>
          <a:p>
            <a:r>
              <a:rPr lang="en-US" sz="2400" dirty="0"/>
              <a:t>A good practice is to start by shutting down these interfaces, so that incomplete configuration will not start to create activity on the link:</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interface range </a:t>
            </a:r>
            <a:r>
              <a:rPr lang="en-US" sz="2000" b="1" i="1" dirty="0" err="1">
                <a:latin typeface="Courier New" pitchFamily="49" charset="0"/>
                <a:cs typeface="Courier New" pitchFamily="49" charset="0"/>
              </a:rPr>
              <a:t>i</a:t>
            </a:r>
            <a:r>
              <a:rPr lang="en-US" sz="2000" i="1" dirty="0" err="1">
                <a:latin typeface="Courier New" pitchFamily="49" charset="0"/>
                <a:cs typeface="Courier New" pitchFamily="49" charset="0"/>
              </a:rPr>
              <a:t>nterface_type</a:t>
            </a:r>
            <a:r>
              <a:rPr lang="en-US" sz="2000" i="1" dirty="0">
                <a:latin typeface="Courier New" pitchFamily="49" charset="0"/>
                <a:cs typeface="Courier New" pitchFamily="49" charset="0"/>
              </a:rPr>
              <a:t> [</a:t>
            </a:r>
            <a:r>
              <a:rPr lang="en-US" sz="2000" i="1" dirty="0" err="1">
                <a:latin typeface="Courier New" pitchFamily="49" charset="0"/>
                <a:cs typeface="Courier New" pitchFamily="49" charset="0"/>
              </a:rPr>
              <a:t>interface_range</a:t>
            </a:r>
            <a:r>
              <a:rPr lang="en-US" sz="2000" i="1" dirty="0">
                <a:latin typeface="Courier New" pitchFamily="49" charset="0"/>
                <a:cs typeface="Courier New" pitchFamily="49" charset="0"/>
              </a:rPr>
              <a:t>]</a:t>
            </a:r>
            <a:endParaRPr lang="en-US" sz="2000" dirty="0">
              <a:latin typeface="Courier New" pitchFamily="49" charset="0"/>
              <a:cs typeface="Courier New" pitchFamily="49" charset="0"/>
            </a:endParaRPr>
          </a:p>
          <a:p>
            <a:r>
              <a:rPr lang="en-US" sz="2400" b="1" dirty="0"/>
              <a:t>Step 2. </a:t>
            </a:r>
            <a:r>
              <a:rPr lang="en-US" sz="2400" dirty="0"/>
              <a:t>Specify the channeling protocol to be used. This command is not applicable to all Catalyst platforms. You can also specify the channeling protocol at Step 3:</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-if-range)# </a:t>
            </a:r>
            <a:r>
              <a:rPr lang="en-US" sz="2000" b="1" dirty="0">
                <a:latin typeface="Courier New" pitchFamily="49" charset="0"/>
                <a:cs typeface="Courier New" pitchFamily="49" charset="0"/>
              </a:rPr>
              <a:t>channel-protocol {</a:t>
            </a:r>
            <a:r>
              <a:rPr lang="en-US" sz="2000" b="1" dirty="0" err="1">
                <a:latin typeface="Courier New" pitchFamily="49" charset="0"/>
                <a:cs typeface="Courier New" pitchFamily="49" charset="0"/>
              </a:rPr>
              <a:t>pagp</a:t>
            </a:r>
            <a:r>
              <a:rPr lang="en-US" sz="2000" b="1" dirty="0">
                <a:latin typeface="Courier New" pitchFamily="49" charset="0"/>
                <a:cs typeface="Courier New" pitchFamily="49" charset="0"/>
              </a:rPr>
              <a:t> | </a:t>
            </a:r>
            <a:r>
              <a:rPr lang="en-US" sz="2000" b="1" dirty="0" err="1">
                <a:latin typeface="Courier New" pitchFamily="49" charset="0"/>
                <a:cs typeface="Courier New" pitchFamily="49" charset="0"/>
              </a:rPr>
              <a:t>lacp</a:t>
            </a:r>
            <a:r>
              <a:rPr lang="en-US" sz="2000" b="1" dirty="0">
                <a:latin typeface="Courier New" pitchFamily="49" charset="0"/>
                <a:cs typeface="Courier New" pitchFamily="49" charset="0"/>
              </a:rPr>
              <a:t>}</a:t>
            </a:r>
            <a:endParaRPr lang="en-US" sz="2000" dirty="0">
              <a:latin typeface="Courier New" pitchFamily="49" charset="0"/>
              <a:cs typeface="Courier New" pitchFamily="49" charset="0"/>
            </a:endParaRPr>
          </a:p>
        </p:txBody>
      </p:sp>
    </p:spTree>
    <p:extLst>
      <p:ext uri="{BB962C8B-B14F-4D97-AF65-F5344CB8AC3E}">
        <p14:creationId xmlns:p14="http://schemas.microsoft.com/office/powerpoint/2010/main" val="317187522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accent5">
                    <a:lumMod val="75000"/>
                  </a:schemeClr>
                </a:solidFill>
              </a:rPr>
              <a:t>Configuring </a:t>
            </a:r>
            <a:r>
              <a:rPr lang="en-US" dirty="0" err="1">
                <a:solidFill>
                  <a:schemeClr val="accent5">
                    <a:lumMod val="75000"/>
                  </a:schemeClr>
                </a:solidFill>
              </a:rPr>
              <a:t>EtherChannel</a:t>
            </a:r>
            <a:endParaRPr lang="en-AU" dirty="0"/>
          </a:p>
        </p:txBody>
      </p:sp>
      <p:sp>
        <p:nvSpPr>
          <p:cNvPr id="5" name="Content Placeholder 4"/>
          <p:cNvSpPr>
            <a:spLocks noGrp="1"/>
          </p:cNvSpPr>
          <p:nvPr>
            <p:ph idx="1"/>
          </p:nvPr>
        </p:nvSpPr>
        <p:spPr/>
        <p:txBody>
          <a:bodyPr/>
          <a:lstStyle/>
          <a:p>
            <a:r>
              <a:rPr lang="en-US" sz="2400" b="1" dirty="0"/>
              <a:t>Step 3. </a:t>
            </a:r>
            <a:r>
              <a:rPr lang="en-US" sz="2400" dirty="0"/>
              <a:t>Create the port-channel interface, if necessary, and assign the specified interfaces to it:</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-if-range)# </a:t>
            </a:r>
            <a:r>
              <a:rPr lang="en-US" sz="2000" b="1" dirty="0">
                <a:latin typeface="Courier New" pitchFamily="49" charset="0"/>
                <a:cs typeface="Courier New" pitchFamily="49" charset="0"/>
              </a:rPr>
              <a:t>channel-group </a:t>
            </a:r>
            <a:r>
              <a:rPr lang="en-US" sz="2000" i="1" dirty="0">
                <a:latin typeface="Courier New" pitchFamily="49" charset="0"/>
                <a:cs typeface="Courier New" pitchFamily="49" charset="0"/>
              </a:rPr>
              <a:t>number</a:t>
            </a:r>
            <a:r>
              <a:rPr lang="en-US" sz="2000" b="1" i="1" dirty="0">
                <a:latin typeface="Courier New" pitchFamily="49" charset="0"/>
                <a:cs typeface="Courier New" pitchFamily="49" charset="0"/>
              </a:rPr>
              <a:t> mode {active | on | {auto </a:t>
            </a:r>
            <a:r>
              <a:rPr lang="en-US" sz="2000" dirty="0">
                <a:latin typeface="Courier New" pitchFamily="49" charset="0"/>
                <a:cs typeface="Courier New" pitchFamily="49" charset="0"/>
              </a:rPr>
              <a:t>[</a:t>
            </a:r>
            <a:r>
              <a:rPr lang="en-US" sz="2000" b="1" dirty="0">
                <a:latin typeface="Courier New" pitchFamily="49" charset="0"/>
                <a:cs typeface="Courier New" pitchFamily="49" charset="0"/>
              </a:rPr>
              <a:t>non-silent]} | {desirable [non-silent]} | passive</a:t>
            </a:r>
            <a:endParaRPr lang="en-US" sz="2000" dirty="0">
              <a:latin typeface="Courier New" pitchFamily="49" charset="0"/>
              <a:cs typeface="Courier New" pitchFamily="49" charset="0"/>
            </a:endParaRPr>
          </a:p>
          <a:p>
            <a:r>
              <a:rPr lang="en-US" sz="2400" b="1" dirty="0"/>
              <a:t>Step 4. </a:t>
            </a:r>
            <a:r>
              <a:rPr lang="en-US" sz="2400" dirty="0"/>
              <a:t>Specify the port-channel interface. When in the interface configuration mode, you can configure additional parameters. The physical interfaces will inherit these parameters. When this configuration is complete, you can </a:t>
            </a:r>
            <a:r>
              <a:rPr lang="en-US" sz="2400" dirty="0" err="1"/>
              <a:t>reenable</a:t>
            </a:r>
            <a:r>
              <a:rPr lang="en-US" sz="2400" dirty="0"/>
              <a:t> the physical ports in the </a:t>
            </a:r>
            <a:r>
              <a:rPr lang="en-US" sz="2400" dirty="0" err="1"/>
              <a:t>EtherChannel</a:t>
            </a:r>
            <a:r>
              <a:rPr lang="en-US" sz="2400" dirty="0"/>
              <a:t> bundle:</a:t>
            </a: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 </a:t>
            </a:r>
            <a:r>
              <a:rPr lang="en-US" sz="2000" b="1" dirty="0">
                <a:latin typeface="Courier New" pitchFamily="49" charset="0"/>
                <a:cs typeface="Courier New" pitchFamily="49" charset="0"/>
              </a:rPr>
              <a:t>interface port-channel </a:t>
            </a:r>
            <a:r>
              <a:rPr lang="en-US" sz="2000" i="1" dirty="0">
                <a:latin typeface="Courier New" pitchFamily="49" charset="0"/>
                <a:cs typeface="Courier New" pitchFamily="49" charset="0"/>
              </a:rPr>
              <a:t>number</a:t>
            </a:r>
            <a:endParaRPr lang="en-US" sz="2000" dirty="0">
              <a:latin typeface="Courier New" pitchFamily="49" charset="0"/>
              <a:cs typeface="Courier New" pitchFamily="49" charset="0"/>
            </a:endParaRPr>
          </a:p>
          <a:p>
            <a:pPr lvl="1">
              <a:buNone/>
            </a:pPr>
            <a:r>
              <a:rPr lang="en-US" sz="2000" dirty="0">
                <a:latin typeface="Courier New" pitchFamily="49" charset="0"/>
                <a:cs typeface="Courier New" pitchFamily="49" charset="0"/>
              </a:rPr>
              <a:t>Switch(</a:t>
            </a:r>
            <a:r>
              <a:rPr lang="en-US" sz="2000" dirty="0" err="1">
                <a:latin typeface="Courier New" pitchFamily="49" charset="0"/>
                <a:cs typeface="Courier New" pitchFamily="49" charset="0"/>
              </a:rPr>
              <a:t>config</a:t>
            </a:r>
            <a:r>
              <a:rPr lang="en-US" sz="2000" dirty="0">
                <a:latin typeface="Courier New" pitchFamily="49" charset="0"/>
                <a:cs typeface="Courier New" pitchFamily="49" charset="0"/>
              </a:rPr>
              <a:t>-if)# </a:t>
            </a:r>
            <a:r>
              <a:rPr lang="en-US" sz="2000" i="1" dirty="0">
                <a:latin typeface="Courier New" pitchFamily="49" charset="0"/>
                <a:cs typeface="Courier New" pitchFamily="49" charset="0"/>
              </a:rPr>
              <a:t>interface parameters</a:t>
            </a:r>
            <a:endParaRPr lang="en-US" sz="2000" dirty="0">
              <a:latin typeface="Courier New" pitchFamily="49" charset="0"/>
              <a:cs typeface="Courier New" pitchFamily="49" charset="0"/>
            </a:endParaRPr>
          </a:p>
          <a:p>
            <a:endParaRPr lang="en-AU" dirty="0"/>
          </a:p>
        </p:txBody>
      </p:sp>
    </p:spTree>
    <p:extLst>
      <p:ext uri="{BB962C8B-B14F-4D97-AF65-F5344CB8AC3E}">
        <p14:creationId xmlns:p14="http://schemas.microsoft.com/office/powerpoint/2010/main" val="642264233"/>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2574" y="548680"/>
            <a:ext cx="8521700" cy="549021"/>
          </a:xfrm>
        </p:spPr>
        <p:txBody>
          <a:bodyPr/>
          <a:lstStyle/>
          <a:p>
            <a:r>
              <a:rPr lang="en-US" dirty="0">
                <a:solidFill>
                  <a:schemeClr val="accent5">
                    <a:lumMod val="75000"/>
                  </a:schemeClr>
                </a:solidFill>
              </a:rPr>
              <a:t>Example: EtherChannel Configuration</a:t>
            </a:r>
          </a:p>
        </p:txBody>
      </p:sp>
      <p:sp>
        <p:nvSpPr>
          <p:cNvPr id="6" name="Content Placeholder 5"/>
          <p:cNvSpPr>
            <a:spLocks noGrp="1"/>
          </p:cNvSpPr>
          <p:nvPr>
            <p:ph idx="10"/>
          </p:nvPr>
        </p:nvSpPr>
        <p:spPr>
          <a:xfrm>
            <a:off x="283247" y="1124745"/>
            <a:ext cx="8520354" cy="2088232"/>
          </a:xfrm>
        </p:spPr>
        <p:txBody>
          <a:bodyPr>
            <a:normAutofit/>
          </a:bodyPr>
          <a:lstStyle/>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range fa0/23-24</a:t>
            </a:r>
            <a:endParaRPr lang="en-US" sz="1600" dirty="0">
              <a:latin typeface="Courier New" pitchFamily="49" charset="0"/>
              <a:cs typeface="Courier New" pitchFamily="49" charset="0"/>
            </a:endParaRPr>
          </a:p>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channel-group 2 mode active</a:t>
            </a:r>
            <a:endParaRPr lang="en-US" sz="1600" dirty="0">
              <a:latin typeface="Courier New" pitchFamily="49" charset="0"/>
              <a:cs typeface="Courier New" pitchFamily="49" charset="0"/>
            </a:endParaRPr>
          </a:p>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port-channel 2</a:t>
            </a:r>
            <a:endParaRPr lang="en-US" sz="1600" dirty="0">
              <a:latin typeface="Courier New" pitchFamily="49" charset="0"/>
              <a:cs typeface="Courier New" pitchFamily="49" charset="0"/>
            </a:endParaRPr>
          </a:p>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mode trunk</a:t>
            </a:r>
            <a:endParaRPr lang="en-US" sz="1600" dirty="0">
              <a:latin typeface="Courier New" pitchFamily="49" charset="0"/>
              <a:cs typeface="Courier New" pitchFamily="49" charset="0"/>
            </a:endParaRPr>
          </a:p>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trunk native VLAN 99</a:t>
            </a:r>
            <a:endParaRPr lang="en-US" sz="1600" dirty="0">
              <a:latin typeface="Courier New" pitchFamily="49" charset="0"/>
              <a:cs typeface="Courier New" pitchFamily="49" charset="0"/>
            </a:endParaRPr>
          </a:p>
          <a:p>
            <a:pPr marL="0" indent="0">
              <a:spcBef>
                <a:spcPts val="0"/>
              </a:spcBef>
              <a:spcAft>
                <a:spcPts val="0"/>
              </a:spcAft>
              <a:buNone/>
            </a:pPr>
            <a:r>
              <a:rPr lang="en-US" sz="1600" dirty="0">
                <a:latin typeface="Courier New" pitchFamily="49" charset="0"/>
                <a:cs typeface="Courier New" pitchFamily="49" charset="0"/>
              </a:rPr>
              <a:t>Switch(</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trunk allowed VLAN 2,3,99</a:t>
            </a:r>
            <a:endParaRPr lang="en-US" sz="1600" dirty="0">
              <a:latin typeface="Courier New" pitchFamily="49" charset="0"/>
              <a:cs typeface="Courier New" pitchFamily="49" charset="0"/>
            </a:endParaRPr>
          </a:p>
        </p:txBody>
      </p:sp>
      <p:sp>
        <p:nvSpPr>
          <p:cNvPr id="3" name="Content Placeholder 2"/>
          <p:cNvSpPr>
            <a:spLocks noGrp="1"/>
          </p:cNvSpPr>
          <p:nvPr>
            <p:ph idx="11"/>
          </p:nvPr>
        </p:nvSpPr>
        <p:spPr>
          <a:xfrm>
            <a:off x="283247" y="4437112"/>
            <a:ext cx="8520354" cy="2317875"/>
          </a:xfrm>
        </p:spPr>
        <p:txBody>
          <a:bodyPr>
            <a:noAutofit/>
          </a:bodyPr>
          <a:lstStyle/>
          <a:p>
            <a:pPr marL="0" indent="0">
              <a:spcBef>
                <a:spcPts val="0"/>
              </a:spcBef>
              <a:spcAft>
                <a:spcPts val="0"/>
              </a:spcAft>
              <a:buNone/>
            </a:pPr>
            <a:r>
              <a:rPr lang="en-US" sz="1800" dirty="0">
                <a:latin typeface="Arial" pitchFamily="34" charset="0"/>
                <a:cs typeface="Arial" pitchFamily="34" charset="0"/>
              </a:rPr>
              <a:t>Remote Switch configuration</a:t>
            </a:r>
          </a:p>
          <a:p>
            <a:pPr marL="0" indent="0">
              <a:spcBef>
                <a:spcPts val="0"/>
              </a:spcBef>
              <a:spcAft>
                <a:spcPts val="0"/>
              </a:spcAft>
              <a:buNone/>
            </a:pPr>
            <a:endParaRPr lang="en-US" sz="1600" dirty="0">
              <a:latin typeface="Arial" pitchFamily="34" charset="0"/>
              <a:cs typeface="Arial" pitchFamily="34"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a:t>
            </a:r>
            <a:r>
              <a:rPr lang="en-US" sz="1600" b="1" dirty="0" err="1">
                <a:latin typeface="Courier New" pitchFamily="49" charset="0"/>
                <a:cs typeface="Courier New" pitchFamily="49" charset="0"/>
              </a:rPr>
              <a:t>fastethernet</a:t>
            </a:r>
            <a:r>
              <a:rPr lang="en-US" sz="1600" b="1" dirty="0">
                <a:latin typeface="Courier New" pitchFamily="49" charset="0"/>
                <a:cs typeface="Courier New" pitchFamily="49" charset="0"/>
              </a:rPr>
              <a:t> 0/23</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channel-group 5 mode on</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a:t>
            </a:r>
            <a:r>
              <a:rPr lang="en-US" sz="1600" b="1" dirty="0" err="1">
                <a:latin typeface="Courier New" pitchFamily="49" charset="0"/>
                <a:cs typeface="Courier New" pitchFamily="49" charset="0"/>
              </a:rPr>
              <a:t>fastethernet</a:t>
            </a:r>
            <a:r>
              <a:rPr lang="en-US" sz="1600" b="1" dirty="0">
                <a:latin typeface="Courier New" pitchFamily="49" charset="0"/>
                <a:cs typeface="Courier New" pitchFamily="49" charset="0"/>
              </a:rPr>
              <a:t> 0/24</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a:latin typeface="Courier New" pitchFamily="49" charset="0"/>
                <a:cs typeface="Courier New" pitchFamily="49" charset="0"/>
              </a:rPr>
              <a:t>channel-group 5 mode on</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 </a:t>
            </a:r>
            <a:r>
              <a:rPr lang="en-US" sz="1600" b="1" dirty="0">
                <a:latin typeface="Courier New" pitchFamily="49" charset="0"/>
                <a:cs typeface="Courier New" pitchFamily="49" charset="0"/>
              </a:rPr>
              <a:t>interface port-channel 5</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mode trunk</a:t>
            </a:r>
            <a:endParaRPr lang="en-US" sz="1600" dirty="0">
              <a:latin typeface="Courier New" pitchFamily="49" charset="0"/>
              <a:cs typeface="Courier New" pitchFamily="49" charset="0"/>
            </a:endParaRPr>
          </a:p>
          <a:p>
            <a:pPr marL="0" indent="0">
              <a:spcBef>
                <a:spcPts val="0"/>
              </a:spcBef>
              <a:spcAft>
                <a:spcPts val="0"/>
              </a:spcAft>
              <a:buNone/>
            </a:pPr>
            <a:r>
              <a:rPr lang="en-US" sz="1600" dirty="0" err="1">
                <a:latin typeface="Courier New" pitchFamily="49" charset="0"/>
                <a:cs typeface="Courier New" pitchFamily="49" charset="0"/>
              </a:rPr>
              <a:t>RSwitch</a:t>
            </a:r>
            <a:r>
              <a:rPr lang="en-US" sz="1600" dirty="0">
                <a:latin typeface="Courier New" pitchFamily="49" charset="0"/>
                <a:cs typeface="Courier New" pitchFamily="49" charset="0"/>
              </a:rPr>
              <a:t>(</a:t>
            </a:r>
            <a:r>
              <a:rPr lang="en-US" sz="1600" dirty="0" err="1">
                <a:latin typeface="Courier New" pitchFamily="49" charset="0"/>
                <a:cs typeface="Courier New" pitchFamily="49" charset="0"/>
              </a:rPr>
              <a:t>config</a:t>
            </a:r>
            <a:r>
              <a:rPr lang="en-US" sz="1600" dirty="0">
                <a:latin typeface="Courier New" pitchFamily="49" charset="0"/>
                <a:cs typeface="Courier New" pitchFamily="49" charset="0"/>
              </a:rPr>
              <a:t>-if)# </a:t>
            </a:r>
            <a:r>
              <a:rPr lang="en-US" sz="1600" b="1" dirty="0" err="1">
                <a:latin typeface="Courier New" pitchFamily="49" charset="0"/>
                <a:cs typeface="Courier New" pitchFamily="49" charset="0"/>
              </a:rPr>
              <a:t>switchport</a:t>
            </a:r>
            <a:r>
              <a:rPr lang="en-US" sz="1600" b="1" dirty="0">
                <a:latin typeface="Courier New" pitchFamily="49" charset="0"/>
                <a:cs typeface="Courier New" pitchFamily="49" charset="0"/>
              </a:rPr>
              <a:t> trunk native VLAN 99</a:t>
            </a:r>
            <a:endParaRPr lang="en-US" sz="1600" dirty="0">
              <a:latin typeface="Courier New" pitchFamily="49" charset="0"/>
              <a:cs typeface="Courier New" pitchFamily="49" charset="0"/>
            </a:endParaRPr>
          </a:p>
        </p:txBody>
      </p:sp>
      <p:pic>
        <p:nvPicPr>
          <p:cNvPr id="1026" name="Picture 2"/>
          <p:cNvPicPr>
            <a:picLocks noChangeAspect="1" noChangeArrowheads="1"/>
          </p:cNvPicPr>
          <p:nvPr/>
        </p:nvPicPr>
        <p:blipFill>
          <a:blip r:embed="rId3" cstate="print"/>
          <a:srcRect/>
          <a:stretch>
            <a:fillRect/>
          </a:stretch>
        </p:blipFill>
        <p:spPr bwMode="auto">
          <a:xfrm>
            <a:off x="2319337" y="3356992"/>
            <a:ext cx="4448175" cy="1047750"/>
          </a:xfrm>
          <a:prstGeom prst="rect">
            <a:avLst/>
          </a:prstGeom>
          <a:noFill/>
          <a:ln w="9525">
            <a:noFill/>
            <a:miter lim="800000"/>
            <a:headEnd/>
            <a:tailEnd/>
          </a:ln>
        </p:spPr>
      </p:pic>
    </p:spTree>
    <p:extLst>
      <p:ext uri="{BB962C8B-B14F-4D97-AF65-F5344CB8AC3E}">
        <p14:creationId xmlns:p14="http://schemas.microsoft.com/office/powerpoint/2010/main" val="4058154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rPr>
              <a:t>Verifying </a:t>
            </a:r>
            <a:r>
              <a:rPr lang="en-US" dirty="0" err="1">
                <a:solidFill>
                  <a:schemeClr val="accent5">
                    <a:lumMod val="75000"/>
                  </a:schemeClr>
                </a:solidFill>
              </a:rPr>
              <a:t>EtherChannel</a:t>
            </a:r>
            <a:r>
              <a:rPr lang="en-US" dirty="0">
                <a:solidFill>
                  <a:schemeClr val="accent5">
                    <a:lumMod val="75000"/>
                  </a:schemeClr>
                </a:solidFill>
              </a:rPr>
              <a:t> (1)</a:t>
            </a:r>
          </a:p>
        </p:txBody>
      </p:sp>
      <p:sp>
        <p:nvSpPr>
          <p:cNvPr id="5" name="Content Placeholder 4"/>
          <p:cNvSpPr>
            <a:spLocks noGrp="1"/>
          </p:cNvSpPr>
          <p:nvPr>
            <p:ph idx="10"/>
          </p:nvPr>
        </p:nvSpPr>
        <p:spPr/>
        <p:txBody>
          <a:bodyPr>
            <a:noAutofit/>
          </a:bodyPr>
          <a:lstStyle/>
          <a:p>
            <a:r>
              <a:rPr lang="en-US" sz="2000" dirty="0"/>
              <a:t>You can use several commands to verify an </a:t>
            </a:r>
            <a:r>
              <a:rPr lang="en-US" sz="2000" dirty="0" err="1"/>
              <a:t>EtherChannel</a:t>
            </a:r>
            <a:r>
              <a:rPr lang="en-US" sz="2000" dirty="0"/>
              <a:t> configuration. On any physical interface member of an </a:t>
            </a:r>
            <a:r>
              <a:rPr lang="en-US" sz="2000" dirty="0" err="1"/>
              <a:t>EtherChannel</a:t>
            </a:r>
            <a:r>
              <a:rPr lang="en-US" sz="2000" dirty="0"/>
              <a:t> bundle, the </a:t>
            </a:r>
            <a:r>
              <a:rPr lang="en-US" sz="2000" b="1" dirty="0">
                <a:latin typeface="Courier New" pitchFamily="49" charset="0"/>
                <a:cs typeface="Courier New" pitchFamily="49" charset="0"/>
              </a:rPr>
              <a:t>show interfaces </a:t>
            </a:r>
            <a:r>
              <a:rPr lang="en-US" sz="2000" i="1" dirty="0" err="1">
                <a:latin typeface="Courier New" pitchFamily="49" charset="0"/>
                <a:cs typeface="Courier New" pitchFamily="49" charset="0"/>
              </a:rPr>
              <a:t>interface_id</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etherchannel</a:t>
            </a:r>
            <a:r>
              <a:rPr lang="en-US" sz="2000" b="1" dirty="0"/>
              <a:t> </a:t>
            </a:r>
            <a:r>
              <a:rPr lang="en-US" sz="2000" dirty="0"/>
              <a:t>command provides information on the role of the interface in the </a:t>
            </a:r>
            <a:r>
              <a:rPr lang="en-US" sz="2000" dirty="0" err="1"/>
              <a:t>EtherChannel</a:t>
            </a:r>
            <a:r>
              <a:rPr lang="en-US" sz="2000" dirty="0"/>
              <a:t>. </a:t>
            </a:r>
          </a:p>
          <a:p>
            <a:r>
              <a:rPr lang="en-US" sz="2000" dirty="0"/>
              <a:t>Interface </a:t>
            </a:r>
            <a:r>
              <a:rPr lang="en-US" sz="2000" dirty="0" err="1"/>
              <a:t>FastEthernet</a:t>
            </a:r>
            <a:r>
              <a:rPr lang="en-US" sz="2000" dirty="0"/>
              <a:t> 0/24 below is part of </a:t>
            </a:r>
            <a:r>
              <a:rPr lang="en-US" sz="2000" dirty="0" err="1"/>
              <a:t>EtherChannel</a:t>
            </a:r>
            <a:r>
              <a:rPr lang="en-US" sz="2000" dirty="0"/>
              <a:t> bundle 1. </a:t>
            </a:r>
          </a:p>
          <a:p>
            <a:r>
              <a:rPr lang="en-US" sz="2000" dirty="0"/>
              <a:t>The protocol for this </a:t>
            </a:r>
            <a:r>
              <a:rPr lang="en-US" sz="2000" dirty="0" err="1"/>
              <a:t>EtherChannel</a:t>
            </a:r>
            <a:r>
              <a:rPr lang="en-US" sz="2000" dirty="0"/>
              <a:t> is LACP.</a:t>
            </a:r>
          </a:p>
          <a:p>
            <a:endParaRPr lang="en-US" sz="2000" dirty="0"/>
          </a:p>
        </p:txBody>
      </p:sp>
      <p:sp>
        <p:nvSpPr>
          <p:cNvPr id="4" name="Picture Placeholder 3"/>
          <p:cNvSpPr>
            <a:spLocks noGrp="1"/>
          </p:cNvSpPr>
          <p:nvPr>
            <p:ph idx="11"/>
          </p:nvPr>
        </p:nvSpPr>
        <p:spPr>
          <a:ln>
            <a:solidFill>
              <a:schemeClr val="tx1"/>
            </a:solidFill>
          </a:ln>
        </p:spPr>
        <p:txBody>
          <a:bodyPr>
            <a:normAutofit/>
          </a:bodyPr>
          <a:lstStyle/>
          <a:p>
            <a:pPr marL="0" indent="0">
              <a:lnSpc>
                <a:spcPct val="100000"/>
              </a:lnSpc>
              <a:spcBef>
                <a:spcPts val="0"/>
              </a:spcBef>
              <a:spcAft>
                <a:spcPts val="0"/>
              </a:spcAft>
              <a:buNone/>
            </a:pPr>
            <a:r>
              <a:rPr lang="en-US" sz="1400">
                <a:latin typeface="Courier New" pitchFamily="49" charset="0"/>
                <a:cs typeface="Courier New" pitchFamily="49" charset="0"/>
              </a:rPr>
              <a:t>Switch# </a:t>
            </a:r>
            <a:r>
              <a:rPr lang="en-US" sz="1400" b="1">
                <a:latin typeface="Courier New" pitchFamily="49" charset="0"/>
                <a:cs typeface="Courier New" pitchFamily="49" charset="0"/>
              </a:rPr>
              <a:t>show interfaces fa0/24 etherchannel</a:t>
            </a:r>
          </a:p>
          <a:p>
            <a:pPr marL="0" indent="0">
              <a:lnSpc>
                <a:spcPct val="100000"/>
              </a:lnSpc>
              <a:spcBef>
                <a:spcPts val="0"/>
              </a:spcBef>
              <a:spcAft>
                <a:spcPts val="0"/>
              </a:spcAft>
              <a:buNone/>
            </a:pPr>
            <a:r>
              <a:rPr lang="en-US" sz="1400">
                <a:latin typeface="Courier New" pitchFamily="49" charset="0"/>
                <a:cs typeface="Courier New" pitchFamily="49" charset="0"/>
              </a:rPr>
              <a:t>Port state = Up Sngl-port-Bndl Mstr Not-in-Bndl</a:t>
            </a:r>
          </a:p>
          <a:p>
            <a:pPr marL="0" indent="0">
              <a:lnSpc>
                <a:spcPct val="100000"/>
              </a:lnSpc>
              <a:spcBef>
                <a:spcPts val="0"/>
              </a:spcBef>
              <a:spcAft>
                <a:spcPts val="0"/>
              </a:spcAft>
              <a:buNone/>
            </a:pPr>
            <a:r>
              <a:rPr lang="en-US" sz="1400">
                <a:latin typeface="Courier New" pitchFamily="49" charset="0"/>
                <a:cs typeface="Courier New" pitchFamily="49" charset="0"/>
              </a:rPr>
              <a:t>Channel group = 1 	Mode = Active 	Gcchange = -</a:t>
            </a:r>
          </a:p>
          <a:p>
            <a:pPr marL="0" indent="0">
              <a:lnSpc>
                <a:spcPct val="100000"/>
              </a:lnSpc>
              <a:spcBef>
                <a:spcPts val="0"/>
              </a:spcBef>
              <a:spcAft>
                <a:spcPts val="0"/>
              </a:spcAft>
              <a:buNone/>
            </a:pPr>
            <a:r>
              <a:rPr lang="fr-FR" sz="1400">
                <a:latin typeface="Courier New" pitchFamily="49" charset="0"/>
                <a:cs typeface="Courier New" pitchFamily="49" charset="0"/>
              </a:rPr>
              <a:t>Port-channel = null 	GC = - 		Pseudo port-channel = Po1</a:t>
            </a:r>
          </a:p>
          <a:p>
            <a:pPr marL="0" indent="0">
              <a:lnSpc>
                <a:spcPct val="100000"/>
              </a:lnSpc>
              <a:spcBef>
                <a:spcPts val="0"/>
              </a:spcBef>
              <a:spcAft>
                <a:spcPts val="0"/>
              </a:spcAft>
              <a:buNone/>
            </a:pPr>
            <a:r>
              <a:rPr lang="en-US" sz="1400">
                <a:latin typeface="Courier New" pitchFamily="49" charset="0"/>
                <a:cs typeface="Courier New" pitchFamily="49" charset="0"/>
              </a:rPr>
              <a:t>Port index = 0 		Load = 0x00 	Protocol = LACP</a:t>
            </a:r>
            <a:endParaRPr lang="en-US" sz="1400" dirty="0">
              <a:latin typeface="Courier New" pitchFamily="49" charset="0"/>
              <a:cs typeface="Courier New" pitchFamily="49" charset="0"/>
            </a:endParaRPr>
          </a:p>
        </p:txBody>
      </p:sp>
    </p:spTree>
    <p:extLst>
      <p:ext uri="{BB962C8B-B14F-4D97-AF65-F5344CB8AC3E}">
        <p14:creationId xmlns:p14="http://schemas.microsoft.com/office/powerpoint/2010/main" val="770073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66999" y="4014788"/>
            <a:ext cx="3343275" cy="200025"/>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323528" y="620688"/>
            <a:ext cx="8521700" cy="549021"/>
          </a:xfrm>
        </p:spPr>
        <p:txBody>
          <a:bodyPr>
            <a:normAutofit/>
          </a:bodyPr>
          <a:lstStyle/>
          <a:p>
            <a:r>
              <a:rPr lang="en-US" dirty="0">
                <a:solidFill>
                  <a:schemeClr val="accent5">
                    <a:lumMod val="75000"/>
                  </a:schemeClr>
                </a:solidFill>
              </a:rPr>
              <a:t>Verifying </a:t>
            </a:r>
            <a:r>
              <a:rPr lang="en-US" dirty="0" err="1">
                <a:solidFill>
                  <a:schemeClr val="accent5">
                    <a:lumMod val="75000"/>
                  </a:schemeClr>
                </a:solidFill>
              </a:rPr>
              <a:t>EtherChannel</a:t>
            </a:r>
            <a:r>
              <a:rPr lang="en-US" dirty="0">
                <a:solidFill>
                  <a:schemeClr val="accent5">
                    <a:lumMod val="75000"/>
                  </a:schemeClr>
                </a:solidFill>
              </a:rPr>
              <a:t> (2)</a:t>
            </a:r>
          </a:p>
        </p:txBody>
      </p:sp>
      <p:sp>
        <p:nvSpPr>
          <p:cNvPr id="3" name="Content Placeholder 2"/>
          <p:cNvSpPr>
            <a:spLocks noGrp="1"/>
          </p:cNvSpPr>
          <p:nvPr>
            <p:ph idx="10"/>
          </p:nvPr>
        </p:nvSpPr>
        <p:spPr>
          <a:xfrm>
            <a:off x="251520" y="1124744"/>
            <a:ext cx="8520354" cy="2667362"/>
          </a:xfrm>
        </p:spPr>
        <p:txBody>
          <a:bodyPr>
            <a:noAutofit/>
          </a:bodyPr>
          <a:lstStyle/>
          <a:p>
            <a:r>
              <a:rPr lang="en-US" sz="2000" b="0" dirty="0"/>
              <a:t>The </a:t>
            </a:r>
            <a:r>
              <a:rPr lang="en-US" sz="2000" b="1" dirty="0">
                <a:latin typeface="Courier New" pitchFamily="49" charset="0"/>
                <a:cs typeface="Courier New" pitchFamily="49" charset="0"/>
              </a:rPr>
              <a:t>show etherchannel </a:t>
            </a:r>
            <a:r>
              <a:rPr lang="en-US" sz="2000" i="1" dirty="0">
                <a:latin typeface="Courier New" pitchFamily="49" charset="0"/>
                <a:cs typeface="Courier New" pitchFamily="49" charset="0"/>
              </a:rPr>
              <a:t>number</a:t>
            </a:r>
            <a:r>
              <a:rPr lang="en-US" sz="2000" b="1" dirty="0">
                <a:latin typeface="Courier New" pitchFamily="49" charset="0"/>
                <a:cs typeface="Courier New" pitchFamily="49" charset="0"/>
              </a:rPr>
              <a:t> port-channel </a:t>
            </a:r>
            <a:r>
              <a:rPr lang="en-US" sz="2000" b="0" dirty="0"/>
              <a:t>command can be used to display information about a specific port-channel. </a:t>
            </a:r>
          </a:p>
          <a:p>
            <a:r>
              <a:rPr lang="en-US" sz="2000" b="0" dirty="0"/>
              <a:t>Below Port-channel 1 consists of two physical ports, Fa0/23 and Fa0/24. </a:t>
            </a:r>
          </a:p>
          <a:p>
            <a:r>
              <a:rPr lang="en-US" sz="2000" b="0" dirty="0"/>
              <a:t>It uses LACP in active mode. </a:t>
            </a:r>
          </a:p>
          <a:p>
            <a:r>
              <a:rPr lang="en-US" sz="2000" b="0" dirty="0"/>
              <a:t>It is properly connected to another switch with a compatible configuration.This is why the port-channel is said to be in use.</a:t>
            </a:r>
          </a:p>
        </p:txBody>
      </p:sp>
      <p:sp>
        <p:nvSpPr>
          <p:cNvPr id="4" name="Picture Placeholder 3"/>
          <p:cNvSpPr>
            <a:spLocks noGrp="1"/>
          </p:cNvSpPr>
          <p:nvPr>
            <p:ph sz="quarter" idx="11"/>
          </p:nvPr>
        </p:nvSpPr>
        <p:spPr>
          <a:xfrm>
            <a:off x="251520" y="3991928"/>
            <a:ext cx="8520113" cy="2778397"/>
          </a:xfrm>
          <a:noFill/>
          <a:ln w="9525" algn="ctr">
            <a:solidFill>
              <a:schemeClr val="tx1"/>
            </a:solidFill>
            <a:miter lim="800000"/>
            <a:headEnd/>
            <a:tailEnd/>
          </a:ln>
        </p:spPr>
        <p:txBody>
          <a:bodyPr vert="horz" wrap="square" lIns="82124" tIns="41061" rIns="82124" bIns="41061" numCol="1" anchor="t" anchorCtr="0" compatLnSpc="1">
            <a:prstTxWarp prst="textNoShape">
              <a:avLst/>
            </a:prstTxWarp>
            <a:normAutofit fontScale="85000" lnSpcReduction="20000"/>
          </a:bodyPr>
          <a:lstStyle/>
          <a:p>
            <a:pPr marL="0" indent="0">
              <a:lnSpc>
                <a:spcPct val="120000"/>
              </a:lnSpc>
              <a:spcBef>
                <a:spcPts val="0"/>
              </a:spcBef>
              <a:spcAft>
                <a:spcPts val="0"/>
              </a:spcAft>
              <a:buNone/>
            </a:pPr>
            <a:r>
              <a:rPr lang="en-US" sz="1400" dirty="0">
                <a:latin typeface="Courier New" pitchFamily="49" charset="0"/>
                <a:cs typeface="Courier New" pitchFamily="49" charset="0"/>
              </a:rPr>
              <a:t>Switch# </a:t>
            </a:r>
            <a:r>
              <a:rPr lang="en-US" sz="1400" b="1" dirty="0">
                <a:latin typeface="Courier New" pitchFamily="49" charset="0"/>
                <a:cs typeface="Courier New" pitchFamily="49" charset="0"/>
              </a:rPr>
              <a:t>show etherchannel 1 port-channel</a:t>
            </a:r>
          </a:p>
          <a:p>
            <a:pPr marL="0" indent="0">
              <a:lnSpc>
                <a:spcPct val="120000"/>
              </a:lnSpc>
              <a:spcBef>
                <a:spcPts val="0"/>
              </a:spcBef>
              <a:spcAft>
                <a:spcPts val="0"/>
              </a:spcAft>
              <a:buNone/>
            </a:pPr>
            <a:r>
              <a:rPr lang="en-US" sz="1400" dirty="0">
                <a:latin typeface="Courier New" pitchFamily="49" charset="0"/>
                <a:cs typeface="Courier New" pitchFamily="49" charset="0"/>
              </a:rPr>
              <a:t>			Port-channels in the group:</a:t>
            </a:r>
          </a:p>
          <a:p>
            <a:pPr marL="0" indent="0">
              <a:lnSpc>
                <a:spcPct val="120000"/>
              </a:lnSpc>
              <a:spcBef>
                <a:spcPts val="0"/>
              </a:spcBef>
              <a:spcAft>
                <a:spcPts val="0"/>
              </a:spcAft>
              <a:buNone/>
            </a:pPr>
            <a:r>
              <a:rPr lang="en-US" sz="1400" dirty="0">
                <a:latin typeface="Courier New" pitchFamily="49" charset="0"/>
                <a:cs typeface="Courier New" pitchFamily="49" charset="0"/>
              </a:rPr>
              <a:t>			---------------------------</a:t>
            </a:r>
          </a:p>
          <a:p>
            <a:pPr marL="0" indent="0">
              <a:lnSpc>
                <a:spcPct val="120000"/>
              </a:lnSpc>
              <a:spcBef>
                <a:spcPts val="0"/>
              </a:spcBef>
              <a:spcAft>
                <a:spcPts val="0"/>
              </a:spcAft>
              <a:buNone/>
            </a:pPr>
            <a:r>
              <a:rPr lang="en-US" sz="1400" dirty="0">
                <a:latin typeface="Courier New" pitchFamily="49" charset="0"/>
                <a:cs typeface="Courier New" pitchFamily="49" charset="0"/>
              </a:rPr>
              <a:t>Port-channel: Po1 	(Primary Aggregator)</a:t>
            </a:r>
          </a:p>
          <a:p>
            <a:pPr marL="0" indent="0">
              <a:lnSpc>
                <a:spcPct val="120000"/>
              </a:lnSpc>
              <a:spcBef>
                <a:spcPts val="0"/>
              </a:spcBef>
              <a:spcAft>
                <a:spcPts val="0"/>
              </a:spcAft>
              <a:buNone/>
            </a:pPr>
            <a:r>
              <a:rPr lang="en-US" sz="1400" dirty="0">
                <a:latin typeface="Courier New" pitchFamily="49" charset="0"/>
                <a:cs typeface="Courier New" pitchFamily="49" charset="0"/>
              </a:rPr>
              <a:t>Age of the Port-channel = </a:t>
            </a:r>
            <a:r>
              <a:rPr lang="en-US" sz="1400" dirty="0" err="1">
                <a:latin typeface="Courier New" pitchFamily="49" charset="0"/>
                <a:cs typeface="Courier New" pitchFamily="49" charset="0"/>
              </a:rPr>
              <a:t>195d:03h:10m:44s</a:t>
            </a:r>
            <a:endParaRPr lang="en-US" sz="1400" dirty="0">
              <a:latin typeface="Courier New" pitchFamily="49" charset="0"/>
              <a:cs typeface="Courier New" pitchFamily="49" charset="0"/>
            </a:endParaRPr>
          </a:p>
          <a:p>
            <a:pPr marL="0" indent="0">
              <a:lnSpc>
                <a:spcPct val="120000"/>
              </a:lnSpc>
              <a:spcBef>
                <a:spcPts val="0"/>
              </a:spcBef>
              <a:spcAft>
                <a:spcPts val="0"/>
              </a:spcAft>
              <a:buNone/>
            </a:pPr>
            <a:r>
              <a:rPr lang="en-US" sz="1400" dirty="0">
                <a:latin typeface="Courier New" pitchFamily="49" charset="0"/>
                <a:cs typeface="Courier New" pitchFamily="49" charset="0"/>
              </a:rPr>
              <a:t>Logical slot/port = 0/1 	Number of ports = 2</a:t>
            </a:r>
          </a:p>
          <a:p>
            <a:pPr marL="0" indent="0">
              <a:lnSpc>
                <a:spcPct val="120000"/>
              </a:lnSpc>
              <a:spcBef>
                <a:spcPts val="0"/>
              </a:spcBef>
              <a:spcAft>
                <a:spcPts val="0"/>
              </a:spcAft>
              <a:buNone/>
            </a:pPr>
            <a:r>
              <a:rPr lang="en-US" sz="1400" dirty="0">
                <a:latin typeface="Courier New" pitchFamily="49" charset="0"/>
                <a:cs typeface="Courier New" pitchFamily="49" charset="0"/>
              </a:rPr>
              <a:t>Port state = Port-channel Ag-</a:t>
            </a:r>
            <a:r>
              <a:rPr lang="en-US" sz="1400" dirty="0" err="1">
                <a:latin typeface="Courier New" pitchFamily="49" charset="0"/>
                <a:cs typeface="Courier New" pitchFamily="49" charset="0"/>
              </a:rPr>
              <a:t>Inuse</a:t>
            </a:r>
            <a:endParaRPr lang="en-US" sz="1400" dirty="0">
              <a:latin typeface="Courier New" pitchFamily="49" charset="0"/>
              <a:cs typeface="Courier New" pitchFamily="49" charset="0"/>
            </a:endParaRPr>
          </a:p>
          <a:p>
            <a:pPr marL="0" indent="0">
              <a:lnSpc>
                <a:spcPct val="120000"/>
              </a:lnSpc>
              <a:spcBef>
                <a:spcPts val="0"/>
              </a:spcBef>
              <a:spcAft>
                <a:spcPts val="0"/>
              </a:spcAft>
              <a:buNone/>
            </a:pPr>
            <a:r>
              <a:rPr lang="en-US" sz="1400" dirty="0">
                <a:latin typeface="Courier New" pitchFamily="49" charset="0"/>
                <a:cs typeface="Courier New" pitchFamily="49" charset="0"/>
              </a:rPr>
              <a:t>Protocol = LACP</a:t>
            </a:r>
          </a:p>
          <a:p>
            <a:pPr marL="0" indent="0">
              <a:lnSpc>
                <a:spcPct val="120000"/>
              </a:lnSpc>
              <a:spcBef>
                <a:spcPts val="0"/>
              </a:spcBef>
              <a:spcAft>
                <a:spcPts val="0"/>
              </a:spcAft>
              <a:buNone/>
            </a:pPr>
            <a:endParaRPr lang="en-US" sz="1400" dirty="0">
              <a:latin typeface="Courier New" pitchFamily="49" charset="0"/>
              <a:cs typeface="Courier New" pitchFamily="49" charset="0"/>
            </a:endParaRPr>
          </a:p>
          <a:p>
            <a:pPr marL="0" indent="0">
              <a:lnSpc>
                <a:spcPct val="120000"/>
              </a:lnSpc>
              <a:spcBef>
                <a:spcPts val="0"/>
              </a:spcBef>
              <a:spcAft>
                <a:spcPts val="0"/>
              </a:spcAft>
              <a:buNone/>
            </a:pPr>
            <a:r>
              <a:rPr lang="en-US" sz="1400" dirty="0">
                <a:latin typeface="Courier New" pitchFamily="49" charset="0"/>
                <a:cs typeface="Courier New" pitchFamily="49" charset="0"/>
              </a:rPr>
              <a:t>Ports in the Port-channel:</a:t>
            </a:r>
          </a:p>
          <a:p>
            <a:pPr marL="0" indent="0">
              <a:lnSpc>
                <a:spcPct val="120000"/>
              </a:lnSpc>
              <a:spcBef>
                <a:spcPts val="0"/>
              </a:spcBef>
              <a:spcAft>
                <a:spcPts val="0"/>
              </a:spcAft>
              <a:buNone/>
            </a:pPr>
            <a:r>
              <a:rPr lang="en-US" sz="1400" dirty="0">
                <a:latin typeface="Courier New" pitchFamily="49" charset="0"/>
                <a:cs typeface="Courier New" pitchFamily="49" charset="0"/>
              </a:rPr>
              <a:t>Index   Load    Port       EC state      No of bits</a:t>
            </a:r>
          </a:p>
          <a:p>
            <a:pPr marL="0" indent="0">
              <a:lnSpc>
                <a:spcPct val="120000"/>
              </a:lnSpc>
              <a:spcBef>
                <a:spcPts val="0"/>
              </a:spcBef>
              <a:spcAft>
                <a:spcPts val="0"/>
              </a:spcAft>
              <a:buNone/>
            </a:pPr>
            <a:r>
              <a:rPr lang="en-US" sz="1400" dirty="0">
                <a:latin typeface="Courier New" pitchFamily="49" charset="0"/>
                <a:cs typeface="Courier New" pitchFamily="49" charset="0"/>
              </a:rPr>
              <a:t>------+------+--------+--------------+-----------</a:t>
            </a:r>
          </a:p>
          <a:p>
            <a:pPr marL="0" indent="0">
              <a:lnSpc>
                <a:spcPct val="120000"/>
              </a:lnSpc>
              <a:spcBef>
                <a:spcPts val="0"/>
              </a:spcBef>
              <a:spcAft>
                <a:spcPts val="0"/>
              </a:spcAft>
              <a:buNone/>
            </a:pPr>
            <a:r>
              <a:rPr lang="it-IT" sz="1400" dirty="0">
                <a:latin typeface="Courier New" pitchFamily="49" charset="0"/>
                <a:cs typeface="Courier New" pitchFamily="49" charset="0"/>
              </a:rPr>
              <a:t>0       55      fa0/23     Active		4</a:t>
            </a:r>
          </a:p>
          <a:p>
            <a:pPr marL="0" indent="0">
              <a:lnSpc>
                <a:spcPct val="120000"/>
              </a:lnSpc>
              <a:spcBef>
                <a:spcPts val="0"/>
              </a:spcBef>
              <a:spcAft>
                <a:spcPts val="0"/>
              </a:spcAft>
              <a:buNone/>
            </a:pPr>
            <a:r>
              <a:rPr lang="en-US" sz="1400" dirty="0">
                <a:latin typeface="Courier New" pitchFamily="49" charset="0"/>
                <a:cs typeface="Courier New" pitchFamily="49" charset="0"/>
              </a:rPr>
              <a:t>1       45      fa0/24     Active		4</a:t>
            </a:r>
          </a:p>
        </p:txBody>
      </p:sp>
    </p:spTree>
    <p:extLst>
      <p:ext uri="{BB962C8B-B14F-4D97-AF65-F5344CB8AC3E}">
        <p14:creationId xmlns:p14="http://schemas.microsoft.com/office/powerpoint/2010/main" val="8048236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042990" y="3415288"/>
            <a:ext cx="2471736" cy="185737"/>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51520" y="620688"/>
            <a:ext cx="8521700" cy="549021"/>
          </a:xfrm>
        </p:spPr>
        <p:txBody>
          <a:bodyPr>
            <a:normAutofit/>
          </a:bodyPr>
          <a:lstStyle/>
          <a:p>
            <a:r>
              <a:rPr lang="en-US" dirty="0">
                <a:solidFill>
                  <a:schemeClr val="accent5">
                    <a:lumMod val="75000"/>
                  </a:schemeClr>
                </a:solidFill>
              </a:rPr>
              <a:t>Verifying </a:t>
            </a:r>
            <a:r>
              <a:rPr lang="en-US" dirty="0" err="1">
                <a:solidFill>
                  <a:schemeClr val="accent5">
                    <a:lumMod val="75000"/>
                  </a:schemeClr>
                </a:solidFill>
              </a:rPr>
              <a:t>EtherChannel</a:t>
            </a:r>
            <a:r>
              <a:rPr lang="en-US" dirty="0">
                <a:solidFill>
                  <a:schemeClr val="accent5">
                    <a:lumMod val="75000"/>
                  </a:schemeClr>
                </a:solidFill>
              </a:rPr>
              <a:t> (3)</a:t>
            </a:r>
          </a:p>
        </p:txBody>
      </p:sp>
      <p:sp>
        <p:nvSpPr>
          <p:cNvPr id="3" name="Content Placeholder 2"/>
          <p:cNvSpPr>
            <a:spLocks noGrp="1"/>
          </p:cNvSpPr>
          <p:nvPr>
            <p:ph idx="10"/>
          </p:nvPr>
        </p:nvSpPr>
        <p:spPr>
          <a:xfrm>
            <a:off x="251520" y="1124744"/>
            <a:ext cx="8520354" cy="2667362"/>
          </a:xfrm>
        </p:spPr>
        <p:txBody>
          <a:bodyPr>
            <a:noAutofit/>
          </a:bodyPr>
          <a:lstStyle/>
          <a:p>
            <a:r>
              <a:rPr lang="en-US" sz="2000" b="0" dirty="0"/>
              <a:t>When several port-channel interfaces are configured on the same device, the </a:t>
            </a:r>
            <a:r>
              <a:rPr lang="en-US" sz="2000" b="1" dirty="0">
                <a:latin typeface="Courier New" pitchFamily="49" charset="0"/>
                <a:cs typeface="Courier New" pitchFamily="49" charset="0"/>
              </a:rPr>
              <a:t>show etherchannel summary</a:t>
            </a:r>
            <a:r>
              <a:rPr lang="en-US" sz="2000" dirty="0"/>
              <a:t> </a:t>
            </a:r>
            <a:r>
              <a:rPr lang="en-US" sz="2000" b="0" dirty="0"/>
              <a:t>command is useful for displaying one-line information per port-channel. </a:t>
            </a:r>
          </a:p>
          <a:p>
            <a:r>
              <a:rPr lang="en-US" sz="2000" b="0" dirty="0"/>
              <a:t>As shown below; the switch has three EtherChannels configured: Groups 2 and 7 use LACP and Group 9 uses PAgP. Each EtherChannel has the member interfaces listed. All three groups are Layer 2 EtherChannels and are all in use (</a:t>
            </a:r>
            <a:r>
              <a:rPr lang="en-US" sz="2000" b="1" dirty="0"/>
              <a:t>SU</a:t>
            </a:r>
            <a:r>
              <a:rPr lang="en-US" sz="2000" b="0" dirty="0"/>
              <a:t> next to the port-channel number).</a:t>
            </a:r>
          </a:p>
        </p:txBody>
      </p:sp>
      <p:sp>
        <p:nvSpPr>
          <p:cNvPr id="4" name="Picture Placeholder 3"/>
          <p:cNvSpPr>
            <a:spLocks noGrp="1"/>
          </p:cNvSpPr>
          <p:nvPr>
            <p:ph sz="quarter" idx="11"/>
          </p:nvPr>
        </p:nvSpPr>
        <p:spPr>
          <a:xfrm>
            <a:off x="251520" y="3385860"/>
            <a:ext cx="8520113" cy="3351822"/>
          </a:xfrm>
          <a:ln>
            <a:solidFill>
              <a:schemeClr val="tx1"/>
            </a:solidFill>
          </a:ln>
        </p:spPr>
        <p:txBody>
          <a:bodyPr>
            <a:noAutofit/>
          </a:bodyPr>
          <a:lstStyle/>
          <a:p>
            <a:pPr marL="0" indent="0">
              <a:lnSpc>
                <a:spcPct val="100000"/>
              </a:lnSpc>
              <a:spcBef>
                <a:spcPts val="0"/>
              </a:spcBef>
              <a:spcAft>
                <a:spcPts val="0"/>
              </a:spcAft>
              <a:buNone/>
            </a:pPr>
            <a:r>
              <a:rPr lang="en-US" sz="1200" dirty="0">
                <a:latin typeface="Courier New" pitchFamily="49" charset="0"/>
                <a:cs typeface="Courier New" pitchFamily="49" charset="0"/>
              </a:rPr>
              <a:t>Switch# </a:t>
            </a:r>
            <a:r>
              <a:rPr lang="en-US" sz="1200" b="1" dirty="0">
                <a:latin typeface="Courier New" pitchFamily="49" charset="0"/>
                <a:cs typeface="Courier New" pitchFamily="49" charset="0"/>
              </a:rPr>
              <a:t>show etherchannel summary</a:t>
            </a:r>
          </a:p>
          <a:p>
            <a:pPr marL="0" indent="0">
              <a:lnSpc>
                <a:spcPct val="100000"/>
              </a:lnSpc>
              <a:spcBef>
                <a:spcPts val="0"/>
              </a:spcBef>
              <a:spcAft>
                <a:spcPts val="0"/>
              </a:spcAft>
              <a:buNone/>
            </a:pPr>
            <a:r>
              <a:rPr lang="en-US" sz="1200" dirty="0">
                <a:latin typeface="Courier New" pitchFamily="49" charset="0"/>
                <a:cs typeface="Courier New" pitchFamily="49" charset="0"/>
              </a:rPr>
              <a:t>Flags: D - down P - bundled in port-channel</a:t>
            </a:r>
          </a:p>
          <a:p>
            <a:pPr marL="0" indent="0">
              <a:lnSpc>
                <a:spcPct val="100000"/>
              </a:lnSpc>
              <a:spcBef>
                <a:spcPts val="0"/>
              </a:spcBef>
              <a:spcAft>
                <a:spcPts val="0"/>
              </a:spcAft>
              <a:buNone/>
            </a:pPr>
            <a:r>
              <a:rPr lang="en-US" sz="1200" dirty="0">
                <a:latin typeface="Courier New" pitchFamily="49" charset="0"/>
                <a:cs typeface="Courier New" pitchFamily="49" charset="0"/>
              </a:rPr>
              <a:t>I - stand-alone s - suspended</a:t>
            </a:r>
          </a:p>
          <a:p>
            <a:pPr marL="0" indent="0">
              <a:lnSpc>
                <a:spcPct val="100000"/>
              </a:lnSpc>
              <a:spcBef>
                <a:spcPts val="0"/>
              </a:spcBef>
              <a:spcAft>
                <a:spcPts val="0"/>
              </a:spcAft>
              <a:buNone/>
            </a:pPr>
            <a:r>
              <a:rPr lang="en-US" sz="1200" dirty="0">
                <a:latin typeface="Courier New" pitchFamily="49" charset="0"/>
                <a:cs typeface="Courier New" pitchFamily="49" charset="0"/>
              </a:rPr>
              <a:t>H - Hot-standby (LACP only)</a:t>
            </a:r>
          </a:p>
          <a:p>
            <a:pPr marL="0" indent="0">
              <a:lnSpc>
                <a:spcPct val="100000"/>
              </a:lnSpc>
              <a:spcBef>
                <a:spcPts val="0"/>
              </a:spcBef>
              <a:spcAft>
                <a:spcPts val="0"/>
              </a:spcAft>
              <a:buNone/>
            </a:pPr>
            <a:r>
              <a:rPr lang="en-US" sz="1200" dirty="0">
                <a:latin typeface="Courier New" pitchFamily="49" charset="0"/>
                <a:cs typeface="Courier New" pitchFamily="49" charset="0"/>
              </a:rPr>
              <a:t>R - </a:t>
            </a:r>
            <a:r>
              <a:rPr lang="en-US" sz="1200" dirty="0" err="1">
                <a:latin typeface="Courier New" pitchFamily="49" charset="0"/>
                <a:cs typeface="Courier New" pitchFamily="49" charset="0"/>
              </a:rPr>
              <a:t>Layer3</a:t>
            </a:r>
            <a:r>
              <a:rPr lang="en-US" sz="1200" dirty="0">
                <a:latin typeface="Courier New" pitchFamily="49" charset="0"/>
                <a:cs typeface="Courier New" pitchFamily="49" charset="0"/>
              </a:rPr>
              <a:t> S - </a:t>
            </a:r>
            <a:r>
              <a:rPr lang="en-US" sz="1200" dirty="0" err="1">
                <a:latin typeface="Courier New" pitchFamily="49" charset="0"/>
                <a:cs typeface="Courier New" pitchFamily="49" charset="0"/>
              </a:rPr>
              <a:t>Layer2</a:t>
            </a:r>
            <a:endParaRPr lang="en-US" sz="1200" dirty="0">
              <a:latin typeface="Courier New" pitchFamily="49" charset="0"/>
              <a:cs typeface="Courier New" pitchFamily="49" charset="0"/>
            </a:endParaRPr>
          </a:p>
          <a:p>
            <a:pPr marL="0" indent="0">
              <a:lnSpc>
                <a:spcPct val="100000"/>
              </a:lnSpc>
              <a:spcBef>
                <a:spcPts val="0"/>
              </a:spcBef>
              <a:spcAft>
                <a:spcPts val="0"/>
              </a:spcAft>
              <a:buNone/>
            </a:pPr>
            <a:r>
              <a:rPr lang="en-US" sz="1200" dirty="0">
                <a:latin typeface="Courier New" pitchFamily="49" charset="0"/>
                <a:cs typeface="Courier New" pitchFamily="49" charset="0"/>
              </a:rPr>
              <a:t>U - in use f - failed to allocate aggregator</a:t>
            </a:r>
          </a:p>
          <a:p>
            <a:pPr marL="0" indent="0">
              <a:lnSpc>
                <a:spcPct val="100000"/>
              </a:lnSpc>
              <a:spcBef>
                <a:spcPts val="0"/>
              </a:spcBef>
              <a:spcAft>
                <a:spcPts val="0"/>
              </a:spcAft>
              <a:buNone/>
            </a:pPr>
            <a:r>
              <a:rPr lang="en-US" sz="1200" dirty="0">
                <a:latin typeface="Courier New" pitchFamily="49" charset="0"/>
                <a:cs typeface="Courier New" pitchFamily="49" charset="0"/>
              </a:rPr>
              <a:t>M - not in use, minimum links not met</a:t>
            </a:r>
          </a:p>
          <a:p>
            <a:pPr marL="0" indent="0">
              <a:lnSpc>
                <a:spcPct val="100000"/>
              </a:lnSpc>
              <a:spcBef>
                <a:spcPts val="0"/>
              </a:spcBef>
              <a:spcAft>
                <a:spcPts val="0"/>
              </a:spcAft>
              <a:buNone/>
            </a:pPr>
            <a:r>
              <a:rPr lang="en-US" sz="1200" dirty="0">
                <a:latin typeface="Courier New" pitchFamily="49" charset="0"/>
                <a:cs typeface="Courier New" pitchFamily="49" charset="0"/>
              </a:rPr>
              <a:t>u - unsuitable for bundling</a:t>
            </a:r>
          </a:p>
          <a:p>
            <a:pPr marL="0" indent="0">
              <a:lnSpc>
                <a:spcPct val="100000"/>
              </a:lnSpc>
              <a:spcBef>
                <a:spcPts val="0"/>
              </a:spcBef>
              <a:spcAft>
                <a:spcPts val="0"/>
              </a:spcAft>
              <a:buNone/>
            </a:pPr>
            <a:r>
              <a:rPr lang="en-US" sz="1200" dirty="0">
                <a:latin typeface="Courier New" pitchFamily="49" charset="0"/>
                <a:cs typeface="Courier New" pitchFamily="49" charset="0"/>
              </a:rPr>
              <a:t>w - waiting to be aggregated</a:t>
            </a:r>
          </a:p>
          <a:p>
            <a:pPr marL="0" indent="0">
              <a:lnSpc>
                <a:spcPct val="100000"/>
              </a:lnSpc>
              <a:spcBef>
                <a:spcPts val="0"/>
              </a:spcBef>
              <a:spcAft>
                <a:spcPts val="0"/>
              </a:spcAft>
              <a:buNone/>
            </a:pPr>
            <a:r>
              <a:rPr lang="en-US" sz="1200" dirty="0">
                <a:latin typeface="Courier New" pitchFamily="49" charset="0"/>
                <a:cs typeface="Courier New" pitchFamily="49" charset="0"/>
              </a:rPr>
              <a:t>d - default port</a:t>
            </a:r>
          </a:p>
          <a:p>
            <a:pPr marL="0" indent="0">
              <a:lnSpc>
                <a:spcPct val="100000"/>
              </a:lnSpc>
              <a:spcBef>
                <a:spcPts val="0"/>
              </a:spcBef>
              <a:spcAft>
                <a:spcPts val="0"/>
              </a:spcAft>
              <a:buNone/>
            </a:pPr>
            <a:r>
              <a:rPr lang="en-US" sz="1200" dirty="0">
                <a:latin typeface="Courier New" pitchFamily="49" charset="0"/>
                <a:cs typeface="Courier New" pitchFamily="49" charset="0"/>
              </a:rPr>
              <a:t>Number of channel-groups in use: 2</a:t>
            </a:r>
          </a:p>
          <a:p>
            <a:pPr marL="0" indent="0">
              <a:lnSpc>
                <a:spcPct val="100000"/>
              </a:lnSpc>
              <a:spcBef>
                <a:spcPts val="0"/>
              </a:spcBef>
              <a:spcAft>
                <a:spcPts val="0"/>
              </a:spcAft>
              <a:buNone/>
            </a:pPr>
            <a:r>
              <a:rPr lang="en-US" sz="1200" dirty="0">
                <a:latin typeface="Courier New" pitchFamily="49" charset="0"/>
                <a:cs typeface="Courier New" pitchFamily="49" charset="0"/>
              </a:rPr>
              <a:t>Number of aggregators: 2</a:t>
            </a:r>
          </a:p>
          <a:p>
            <a:pPr marL="0" indent="0">
              <a:lnSpc>
                <a:spcPct val="100000"/>
              </a:lnSpc>
              <a:spcBef>
                <a:spcPts val="0"/>
              </a:spcBef>
              <a:spcAft>
                <a:spcPts val="0"/>
              </a:spcAft>
              <a:buNone/>
            </a:pPr>
            <a:r>
              <a:rPr lang="en-US" sz="1200" dirty="0">
                <a:latin typeface="Courier New" pitchFamily="49" charset="0"/>
                <a:cs typeface="Courier New" pitchFamily="49" charset="0"/>
              </a:rPr>
              <a:t>Group    Port-channel  Protocol    Ports</a:t>
            </a:r>
          </a:p>
          <a:p>
            <a:pPr marL="0" indent="0">
              <a:lnSpc>
                <a:spcPct val="100000"/>
              </a:lnSpc>
              <a:spcBef>
                <a:spcPts val="0"/>
              </a:spcBef>
              <a:spcAft>
                <a:spcPts val="0"/>
              </a:spcAft>
              <a:buNone/>
            </a:pPr>
            <a:r>
              <a:rPr lang="en-US" sz="1200" dirty="0">
                <a:latin typeface="Courier New" pitchFamily="49" charset="0"/>
                <a:cs typeface="Courier New" pitchFamily="49" charset="0"/>
              </a:rPr>
              <a:t>------+-------------+-----------+--------------------------------------------</a:t>
            </a:r>
          </a:p>
          <a:p>
            <a:pPr marL="0" indent="0">
              <a:lnSpc>
                <a:spcPct val="100000"/>
              </a:lnSpc>
              <a:spcBef>
                <a:spcPts val="0"/>
              </a:spcBef>
              <a:spcAft>
                <a:spcPts val="0"/>
              </a:spcAft>
              <a:buNone/>
            </a:pPr>
            <a:r>
              <a:rPr lang="en-US" sz="1200" dirty="0">
                <a:latin typeface="Courier New" pitchFamily="49" charset="0"/>
                <a:cs typeface="Courier New" pitchFamily="49" charset="0"/>
              </a:rPr>
              <a:t>2 	Po2(SU)       LACP 	g0/49(P) g0/50(P) g0/51(P) g0/52(P)</a:t>
            </a:r>
          </a:p>
          <a:p>
            <a:pPr marL="0" indent="0">
              <a:lnSpc>
                <a:spcPct val="100000"/>
              </a:lnSpc>
              <a:spcBef>
                <a:spcPts val="0"/>
              </a:spcBef>
              <a:spcAft>
                <a:spcPts val="0"/>
              </a:spcAft>
              <a:buNone/>
            </a:pPr>
            <a:r>
              <a:rPr lang="it-IT" sz="1200" dirty="0">
                <a:latin typeface="Courier New" pitchFamily="49" charset="0"/>
                <a:cs typeface="Courier New" pitchFamily="49" charset="0"/>
              </a:rPr>
              <a:t>7	Po7(SU)</a:t>
            </a:r>
            <a:r>
              <a:rPr lang="en-US" sz="1200" dirty="0">
                <a:latin typeface="Courier New" pitchFamily="49" charset="0"/>
                <a:cs typeface="Courier New" pitchFamily="49" charset="0"/>
              </a:rPr>
              <a:t>       </a:t>
            </a:r>
            <a:r>
              <a:rPr lang="it-IT" sz="1200" dirty="0">
                <a:latin typeface="Courier New" pitchFamily="49" charset="0"/>
                <a:cs typeface="Courier New" pitchFamily="49" charset="0"/>
              </a:rPr>
              <a:t>LACP 	g0/47(P) g0/48(P)</a:t>
            </a:r>
          </a:p>
          <a:p>
            <a:pPr marL="0" indent="0">
              <a:lnSpc>
                <a:spcPct val="100000"/>
              </a:lnSpc>
              <a:spcBef>
                <a:spcPts val="0"/>
              </a:spcBef>
              <a:spcAft>
                <a:spcPts val="0"/>
              </a:spcAft>
              <a:buNone/>
            </a:pPr>
            <a:r>
              <a:rPr lang="it-IT" sz="1200" dirty="0">
                <a:latin typeface="Courier New" pitchFamily="49" charset="0"/>
                <a:cs typeface="Courier New" pitchFamily="49" charset="0"/>
              </a:rPr>
              <a:t>9 	Po9(SU)       PAgP 	g0/8(P) g0/9(P)</a:t>
            </a:r>
            <a:endParaRPr lang="en-US" sz="1200" dirty="0">
              <a:latin typeface="Courier New" pitchFamily="49" charset="0"/>
              <a:cs typeface="Courier New" pitchFamily="49" charset="0"/>
            </a:endParaRPr>
          </a:p>
        </p:txBody>
      </p:sp>
    </p:spTree>
    <p:extLst>
      <p:ext uri="{BB962C8B-B14F-4D97-AF65-F5344CB8AC3E}">
        <p14:creationId xmlns:p14="http://schemas.microsoft.com/office/powerpoint/2010/main" val="9018149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317836" y="5552823"/>
            <a:ext cx="2765333" cy="191486"/>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Rectangle 13"/>
          <p:cNvSpPr/>
          <p:nvPr/>
        </p:nvSpPr>
        <p:spPr bwMode="auto">
          <a:xfrm>
            <a:off x="294390" y="4160978"/>
            <a:ext cx="2592388" cy="228601"/>
          </a:xfrm>
          <a:prstGeom prst="rect">
            <a:avLst/>
          </a:prstGeom>
          <a:solidFill>
            <a:srgbClr val="FFFF00"/>
          </a:solidFill>
          <a:ln w="9525" cap="flat" cmpd="sng" algn="ctr">
            <a:solidFill>
              <a:schemeClr val="bg1"/>
            </a:solidFill>
            <a:prstDash val="solid"/>
            <a:round/>
            <a:headEnd type="none" w="med" len="med"/>
            <a:tailEnd type="none" w="med" len="med"/>
          </a:ln>
          <a:effectLst/>
        </p:spPr>
        <p:txBody>
          <a:bodyPr vert="horz" wrap="squar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 name="Title 1"/>
          <p:cNvSpPr>
            <a:spLocks noGrp="1"/>
          </p:cNvSpPr>
          <p:nvPr>
            <p:ph type="title"/>
          </p:nvPr>
        </p:nvSpPr>
        <p:spPr>
          <a:xfrm>
            <a:off x="294390" y="548680"/>
            <a:ext cx="8521700" cy="549021"/>
          </a:xfrm>
        </p:spPr>
        <p:txBody>
          <a:bodyPr/>
          <a:lstStyle/>
          <a:p>
            <a:r>
              <a:rPr lang="en-US" dirty="0">
                <a:solidFill>
                  <a:schemeClr val="accent5">
                    <a:lumMod val="75000"/>
                  </a:schemeClr>
                </a:solidFill>
              </a:rPr>
              <a:t>Verifying </a:t>
            </a:r>
            <a:r>
              <a:rPr lang="en-US" dirty="0" err="1">
                <a:solidFill>
                  <a:schemeClr val="accent5">
                    <a:lumMod val="75000"/>
                  </a:schemeClr>
                </a:solidFill>
              </a:rPr>
              <a:t>EtherChannel</a:t>
            </a:r>
            <a:r>
              <a:rPr lang="en-US" dirty="0">
                <a:solidFill>
                  <a:schemeClr val="accent5">
                    <a:lumMod val="75000"/>
                  </a:schemeClr>
                </a:solidFill>
              </a:rPr>
              <a:t> (4)</a:t>
            </a:r>
          </a:p>
        </p:txBody>
      </p:sp>
      <p:sp>
        <p:nvSpPr>
          <p:cNvPr id="3" name="Content Placeholder 2"/>
          <p:cNvSpPr>
            <a:spLocks noGrp="1"/>
          </p:cNvSpPr>
          <p:nvPr>
            <p:ph idx="10"/>
          </p:nvPr>
        </p:nvSpPr>
        <p:spPr>
          <a:xfrm>
            <a:off x="294390" y="1052736"/>
            <a:ext cx="8520354" cy="2667362"/>
          </a:xfrm>
        </p:spPr>
        <p:txBody>
          <a:bodyPr>
            <a:normAutofit/>
          </a:bodyPr>
          <a:lstStyle/>
          <a:p>
            <a:r>
              <a:rPr lang="en-US" sz="2000" dirty="0"/>
              <a:t>The </a:t>
            </a:r>
            <a:r>
              <a:rPr lang="en-US" sz="2000" b="1" dirty="0">
                <a:latin typeface="Courier New" pitchFamily="49" charset="0"/>
                <a:cs typeface="Courier New" pitchFamily="49" charset="0"/>
              </a:rPr>
              <a:t>show running-</a:t>
            </a:r>
            <a:r>
              <a:rPr lang="en-US" sz="2000" b="1" dirty="0" err="1">
                <a:latin typeface="Courier New" pitchFamily="49" charset="0"/>
                <a:cs typeface="Courier New" pitchFamily="49" charset="0"/>
              </a:rPr>
              <a:t>config</a:t>
            </a:r>
            <a:r>
              <a:rPr lang="en-US" sz="2000" b="1" dirty="0">
                <a:latin typeface="Courier New" pitchFamily="49" charset="0"/>
                <a:cs typeface="Courier New" pitchFamily="49" charset="0"/>
              </a:rPr>
              <a:t> interface </a:t>
            </a:r>
            <a:r>
              <a:rPr lang="en-US" sz="2000" i="1" dirty="0" err="1">
                <a:latin typeface="Courier New" pitchFamily="49" charset="0"/>
                <a:cs typeface="Courier New" pitchFamily="49" charset="0"/>
              </a:rPr>
              <a:t>interface_id</a:t>
            </a:r>
            <a:r>
              <a:rPr lang="en-US" sz="2000" b="1" dirty="0">
                <a:latin typeface="Courier New" pitchFamily="49" charset="0"/>
                <a:cs typeface="Courier New" pitchFamily="49" charset="0"/>
              </a:rPr>
              <a:t> </a:t>
            </a:r>
            <a:r>
              <a:rPr lang="en-US" sz="2000" dirty="0"/>
              <a:t>command displays sections of your configuration relevant to </a:t>
            </a:r>
            <a:r>
              <a:rPr lang="en-US" sz="2000" dirty="0" err="1"/>
              <a:t>EtherChannel</a:t>
            </a:r>
            <a:r>
              <a:rPr lang="en-US" sz="2000" dirty="0"/>
              <a:t>. The interface argument can be physical or logical.</a:t>
            </a:r>
          </a:p>
        </p:txBody>
      </p:sp>
      <p:sp>
        <p:nvSpPr>
          <p:cNvPr id="4" name="Picture Placeholder 3"/>
          <p:cNvSpPr>
            <a:spLocks noGrp="1"/>
          </p:cNvSpPr>
          <p:nvPr>
            <p:ph sz="quarter" idx="11"/>
          </p:nvPr>
        </p:nvSpPr>
        <p:spPr>
          <a:xfrm>
            <a:off x="279400" y="2743200"/>
            <a:ext cx="8520113" cy="3797299"/>
          </a:xfrm>
        </p:spPr>
        <p:txBody>
          <a:bodyPr>
            <a:normAutofit fontScale="92500" lnSpcReduction="20000"/>
          </a:bodyPr>
          <a:lstStyle/>
          <a:p>
            <a:pPr>
              <a:lnSpc>
                <a:spcPct val="120000"/>
              </a:lnSpc>
              <a:spcAft>
                <a:spcPts val="0"/>
              </a:spcAft>
            </a:pPr>
            <a:r>
              <a:rPr lang="en-US"/>
              <a:t>Switch# </a:t>
            </a:r>
            <a:r>
              <a:rPr lang="en-US" b="1"/>
              <a:t>show running-config interface g0/48</a:t>
            </a:r>
          </a:p>
          <a:p>
            <a:pPr>
              <a:lnSpc>
                <a:spcPct val="120000"/>
              </a:lnSpc>
              <a:spcAft>
                <a:spcPts val="0"/>
              </a:spcAft>
            </a:pPr>
            <a:r>
              <a:rPr lang="en-US"/>
              <a:t>Building configuration...</a:t>
            </a:r>
          </a:p>
          <a:p>
            <a:pPr>
              <a:lnSpc>
                <a:spcPct val="120000"/>
              </a:lnSpc>
              <a:spcAft>
                <a:spcPts val="0"/>
              </a:spcAft>
            </a:pPr>
            <a:r>
              <a:rPr lang="en-US"/>
              <a:t>Current configuration : 154 bytes</a:t>
            </a:r>
          </a:p>
          <a:p>
            <a:pPr>
              <a:lnSpc>
                <a:spcPct val="120000"/>
              </a:lnSpc>
              <a:spcAft>
                <a:spcPts val="0"/>
              </a:spcAft>
            </a:pPr>
            <a:r>
              <a:rPr lang="en-US"/>
              <a:t>interface GigabitEthernet0/48</a:t>
            </a:r>
          </a:p>
          <a:p>
            <a:pPr>
              <a:lnSpc>
                <a:spcPct val="120000"/>
              </a:lnSpc>
              <a:spcAft>
                <a:spcPts val="0"/>
              </a:spcAft>
            </a:pPr>
            <a:r>
              <a:rPr lang="en-US"/>
              <a:t>switchport access vlan 41</a:t>
            </a:r>
          </a:p>
          <a:p>
            <a:pPr>
              <a:lnSpc>
                <a:spcPct val="120000"/>
              </a:lnSpc>
              <a:spcAft>
                <a:spcPts val="0"/>
              </a:spcAft>
            </a:pPr>
            <a:r>
              <a:rPr lang="en-US"/>
              <a:t>switchport trunk encapsulation dot1q</a:t>
            </a:r>
          </a:p>
          <a:p>
            <a:pPr>
              <a:lnSpc>
                <a:spcPct val="120000"/>
              </a:lnSpc>
              <a:spcAft>
                <a:spcPts val="0"/>
              </a:spcAft>
            </a:pPr>
            <a:r>
              <a:rPr lang="en-US"/>
              <a:t>switchport mode trunk</a:t>
            </a:r>
          </a:p>
          <a:p>
            <a:pPr>
              <a:lnSpc>
                <a:spcPct val="120000"/>
              </a:lnSpc>
              <a:spcAft>
                <a:spcPts val="0"/>
              </a:spcAft>
            </a:pPr>
            <a:r>
              <a:rPr lang="en-US"/>
              <a:t>channel-group 7 mode active</a:t>
            </a:r>
          </a:p>
          <a:p>
            <a:pPr>
              <a:lnSpc>
                <a:spcPct val="120000"/>
              </a:lnSpc>
              <a:spcAft>
                <a:spcPts val="0"/>
              </a:spcAft>
            </a:pPr>
            <a:endParaRPr lang="en-US"/>
          </a:p>
          <a:p>
            <a:pPr>
              <a:lnSpc>
                <a:spcPct val="120000"/>
              </a:lnSpc>
              <a:spcAft>
                <a:spcPts val="0"/>
              </a:spcAft>
            </a:pPr>
            <a:r>
              <a:rPr lang="en-US"/>
              <a:t>Switch# </a:t>
            </a:r>
            <a:r>
              <a:rPr lang="en-US" b="1"/>
              <a:t>show running-config interface port-channel 7</a:t>
            </a:r>
          </a:p>
          <a:p>
            <a:pPr>
              <a:lnSpc>
                <a:spcPct val="120000"/>
              </a:lnSpc>
              <a:spcAft>
                <a:spcPts val="0"/>
              </a:spcAft>
            </a:pPr>
            <a:r>
              <a:rPr lang="en-US"/>
              <a:t>Building configuration...</a:t>
            </a:r>
          </a:p>
          <a:p>
            <a:pPr>
              <a:lnSpc>
                <a:spcPct val="120000"/>
              </a:lnSpc>
              <a:spcAft>
                <a:spcPts val="0"/>
              </a:spcAft>
            </a:pPr>
            <a:r>
              <a:rPr lang="en-US"/>
              <a:t>Current configuration : 92 bytes</a:t>
            </a:r>
          </a:p>
          <a:p>
            <a:pPr>
              <a:lnSpc>
                <a:spcPct val="120000"/>
              </a:lnSpc>
              <a:spcAft>
                <a:spcPts val="0"/>
              </a:spcAft>
            </a:pPr>
            <a:r>
              <a:rPr lang="en-US"/>
              <a:t>interface Port-channel7</a:t>
            </a:r>
          </a:p>
          <a:p>
            <a:pPr>
              <a:lnSpc>
                <a:spcPct val="120000"/>
              </a:lnSpc>
              <a:spcAft>
                <a:spcPts val="0"/>
              </a:spcAft>
            </a:pPr>
            <a:r>
              <a:rPr lang="en-US"/>
              <a:t>switchport trunk encapsulation dot1q</a:t>
            </a:r>
          </a:p>
          <a:p>
            <a:pPr>
              <a:lnSpc>
                <a:spcPct val="120000"/>
              </a:lnSpc>
              <a:spcAft>
                <a:spcPts val="0"/>
              </a:spcAft>
            </a:pPr>
            <a:r>
              <a:rPr lang="en-US"/>
              <a:t>switchport mode trunk</a:t>
            </a:r>
          </a:p>
        </p:txBody>
      </p:sp>
    </p:spTree>
    <p:extLst>
      <p:ext uri="{BB962C8B-B14F-4D97-AF65-F5344CB8AC3E}">
        <p14:creationId xmlns:p14="http://schemas.microsoft.com/office/powerpoint/2010/main" val="319921205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solidFill>
                  <a:schemeClr val="accent5">
                    <a:lumMod val="75000"/>
                  </a:schemeClr>
                </a:solidFill>
              </a:rPr>
              <a:t>EtherChannel</a:t>
            </a:r>
            <a:r>
              <a:rPr lang="en-US" dirty="0">
                <a:solidFill>
                  <a:schemeClr val="accent5">
                    <a:lumMod val="75000"/>
                  </a:schemeClr>
                </a:solidFill>
              </a:rPr>
              <a:t> Load Balancing</a:t>
            </a:r>
            <a:endParaRPr lang="en-AU" dirty="0">
              <a:solidFill>
                <a:schemeClr val="accent5">
                  <a:lumMod val="75000"/>
                </a:schemeClr>
              </a:solidFill>
            </a:endParaRP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15955157"/>
              </p:ext>
            </p:extLst>
          </p:nvPr>
        </p:nvGraphicFramePr>
        <p:xfrm>
          <a:off x="755576" y="2771289"/>
          <a:ext cx="7272808" cy="4067289"/>
        </p:xfrm>
        <a:graphic>
          <a:graphicData uri="http://schemas.openxmlformats.org/drawingml/2006/table">
            <a:tbl>
              <a:tblPr firstRow="1" firstCol="1" bandRow="1">
                <a:tableStyleId>{5C22544A-7EE6-4342-B048-85BDC9FD1C3A}</a:tableStyleId>
              </a:tblPr>
              <a:tblGrid>
                <a:gridCol w="1474925">
                  <a:extLst>
                    <a:ext uri="{9D8B030D-6E8A-4147-A177-3AD203B41FA5}">
                      <a16:colId xmlns:a16="http://schemas.microsoft.com/office/drawing/2014/main" val="20000"/>
                    </a:ext>
                  </a:extLst>
                </a:gridCol>
                <a:gridCol w="3025489">
                  <a:extLst>
                    <a:ext uri="{9D8B030D-6E8A-4147-A177-3AD203B41FA5}">
                      <a16:colId xmlns:a16="http://schemas.microsoft.com/office/drawing/2014/main" val="20001"/>
                    </a:ext>
                  </a:extLst>
                </a:gridCol>
                <a:gridCol w="1261105">
                  <a:extLst>
                    <a:ext uri="{9D8B030D-6E8A-4147-A177-3AD203B41FA5}">
                      <a16:colId xmlns:a16="http://schemas.microsoft.com/office/drawing/2014/main" val="20002"/>
                    </a:ext>
                  </a:extLst>
                </a:gridCol>
                <a:gridCol w="1511289">
                  <a:extLst>
                    <a:ext uri="{9D8B030D-6E8A-4147-A177-3AD203B41FA5}">
                      <a16:colId xmlns:a16="http://schemas.microsoft.com/office/drawing/2014/main" val="20003"/>
                    </a:ext>
                  </a:extLst>
                </a:gridCol>
              </a:tblGrid>
              <a:tr h="574110">
                <a:tc>
                  <a:txBody>
                    <a:bodyPr/>
                    <a:lstStyle/>
                    <a:p>
                      <a:pPr>
                        <a:lnSpc>
                          <a:spcPct val="115000"/>
                        </a:lnSpc>
                        <a:spcAft>
                          <a:spcPts val="0"/>
                        </a:spcAft>
                      </a:pPr>
                      <a:r>
                        <a:rPr lang="en-AU" sz="1000" dirty="0">
                          <a:effectLst/>
                        </a:rPr>
                        <a:t>Port-channel load-balance</a:t>
                      </a:r>
                      <a:endParaRPr lang="en-AU" sz="1100" dirty="0">
                        <a:effectLst/>
                        <a:latin typeface="Calibri"/>
                      </a:endParaRPr>
                    </a:p>
                  </a:txBody>
                  <a:tcPr marL="142875" marR="142875" marT="95250" marB="95250"/>
                </a:tc>
                <a:tc>
                  <a:txBody>
                    <a:bodyPr/>
                    <a:lstStyle/>
                    <a:p>
                      <a:pPr>
                        <a:lnSpc>
                          <a:spcPct val="115000"/>
                        </a:lnSpc>
                        <a:spcAft>
                          <a:spcPts val="0"/>
                        </a:spcAft>
                      </a:pPr>
                      <a:r>
                        <a:rPr lang="en-AU" sz="1000" dirty="0">
                          <a:effectLst/>
                        </a:rPr>
                        <a:t>Hash Input</a:t>
                      </a:r>
                      <a:endParaRPr lang="en-AU" sz="1100" dirty="0">
                        <a:effectLst/>
                        <a:latin typeface="Calibri"/>
                      </a:endParaRPr>
                    </a:p>
                  </a:txBody>
                  <a:tcPr marL="142875" marR="142875" marT="95250" marB="95250"/>
                </a:tc>
                <a:tc>
                  <a:txBody>
                    <a:bodyPr/>
                    <a:lstStyle/>
                    <a:p>
                      <a:pPr>
                        <a:lnSpc>
                          <a:spcPct val="115000"/>
                        </a:lnSpc>
                        <a:spcAft>
                          <a:spcPts val="0"/>
                        </a:spcAft>
                      </a:pPr>
                      <a:r>
                        <a:rPr lang="en-AU" sz="1000" dirty="0">
                          <a:effectLst/>
                        </a:rPr>
                        <a:t>Hash Operation</a:t>
                      </a:r>
                      <a:endParaRPr lang="en-AU" sz="1100" dirty="0">
                        <a:effectLst/>
                        <a:latin typeface="Calibri"/>
                      </a:endParaRPr>
                    </a:p>
                  </a:txBody>
                  <a:tcPr marL="142875" marR="142875" marT="95250" marB="95250"/>
                </a:tc>
                <a:tc>
                  <a:txBody>
                    <a:bodyPr/>
                    <a:lstStyle/>
                    <a:p>
                      <a:pPr>
                        <a:lnSpc>
                          <a:spcPct val="115000"/>
                        </a:lnSpc>
                        <a:spcAft>
                          <a:spcPts val="0"/>
                        </a:spcAft>
                      </a:pPr>
                      <a:r>
                        <a:rPr lang="en-AU" sz="1000">
                          <a:effectLst/>
                        </a:rPr>
                        <a:t>Switch Model</a:t>
                      </a:r>
                      <a:endParaRPr lang="en-AU" sz="1100">
                        <a:effectLst/>
                        <a:latin typeface="Calibri"/>
                      </a:endParaRPr>
                    </a:p>
                  </a:txBody>
                  <a:tcPr marL="142875" marR="142875" marT="95250" marB="95250"/>
                </a:tc>
                <a:extLst>
                  <a:ext uri="{0D108BD9-81ED-4DB2-BD59-A6C34878D82A}">
                    <a16:rowId xmlns:a16="http://schemas.microsoft.com/office/drawing/2014/main" val="10000"/>
                  </a:ext>
                </a:extLst>
              </a:tr>
              <a:tr h="388131">
                <a:tc>
                  <a:txBody>
                    <a:bodyPr/>
                    <a:lstStyle/>
                    <a:p>
                      <a:pPr>
                        <a:lnSpc>
                          <a:spcPct val="115000"/>
                        </a:lnSpc>
                        <a:spcAft>
                          <a:spcPts val="0"/>
                        </a:spcAft>
                      </a:pPr>
                      <a:r>
                        <a:rPr lang="en-AU" sz="1000" dirty="0" err="1">
                          <a:effectLst/>
                        </a:rPr>
                        <a:t>src-ip</a:t>
                      </a:r>
                      <a:endParaRPr lang="en-AU" sz="1100" dirty="0">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Source IP address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bits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All models</a:t>
                      </a:r>
                      <a:endParaRPr lang="en-AU" sz="1100">
                        <a:solidFill>
                          <a:schemeClr val="tx2"/>
                        </a:solidFill>
                        <a:effectLst/>
                        <a:latin typeface="Calibri"/>
                      </a:endParaRPr>
                    </a:p>
                  </a:txBody>
                  <a:tcPr marL="142875" marR="142875" marT="95250" marB="95250"/>
                </a:tc>
                <a:extLst>
                  <a:ext uri="{0D108BD9-81ED-4DB2-BD59-A6C34878D82A}">
                    <a16:rowId xmlns:a16="http://schemas.microsoft.com/office/drawing/2014/main" val="10001"/>
                  </a:ext>
                </a:extLst>
              </a:tr>
              <a:tr h="388131">
                <a:tc>
                  <a:txBody>
                    <a:bodyPr/>
                    <a:lstStyle/>
                    <a:p>
                      <a:pPr>
                        <a:lnSpc>
                          <a:spcPct val="115000"/>
                        </a:lnSpc>
                        <a:spcAft>
                          <a:spcPts val="0"/>
                        </a:spcAft>
                      </a:pPr>
                      <a:r>
                        <a:rPr lang="en-AU" sz="1000" dirty="0" err="1">
                          <a:effectLst/>
                        </a:rPr>
                        <a:t>dst-ip</a:t>
                      </a:r>
                      <a:endParaRPr lang="en-AU" sz="1100" dirty="0">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Destination IP address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bits</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All models</a:t>
                      </a:r>
                      <a:endParaRPr lang="en-AU" sz="1100">
                        <a:solidFill>
                          <a:schemeClr val="tx2"/>
                        </a:solidFill>
                        <a:effectLst/>
                        <a:latin typeface="Calibri"/>
                      </a:endParaRPr>
                    </a:p>
                  </a:txBody>
                  <a:tcPr marL="142875" marR="142875" marT="95250" marB="95250"/>
                </a:tc>
                <a:extLst>
                  <a:ext uri="{0D108BD9-81ED-4DB2-BD59-A6C34878D82A}">
                    <a16:rowId xmlns:a16="http://schemas.microsoft.com/office/drawing/2014/main" val="10002"/>
                  </a:ext>
                </a:extLst>
              </a:tr>
              <a:tr h="388131">
                <a:tc>
                  <a:txBody>
                    <a:bodyPr/>
                    <a:lstStyle/>
                    <a:p>
                      <a:pPr>
                        <a:lnSpc>
                          <a:spcPct val="115000"/>
                        </a:lnSpc>
                        <a:spcAft>
                          <a:spcPts val="0"/>
                        </a:spcAft>
                      </a:pPr>
                      <a:r>
                        <a:rPr lang="en-AU" sz="1000" dirty="0" err="1">
                          <a:effectLst/>
                        </a:rPr>
                        <a:t>src-dst-ip</a:t>
                      </a:r>
                      <a:endParaRPr lang="en-AU" sz="1100" dirty="0">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Source and destination IP address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XOR</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All models</a:t>
                      </a:r>
                      <a:endParaRPr lang="en-AU" sz="1100">
                        <a:solidFill>
                          <a:schemeClr val="tx2"/>
                        </a:solidFill>
                        <a:effectLst/>
                        <a:latin typeface="Calibri"/>
                      </a:endParaRPr>
                    </a:p>
                  </a:txBody>
                  <a:tcPr marL="142875" marR="142875" marT="95250" marB="95250"/>
                </a:tc>
                <a:extLst>
                  <a:ext uri="{0D108BD9-81ED-4DB2-BD59-A6C34878D82A}">
                    <a16:rowId xmlns:a16="http://schemas.microsoft.com/office/drawing/2014/main" val="10003"/>
                  </a:ext>
                </a:extLst>
              </a:tr>
              <a:tr h="388131">
                <a:tc>
                  <a:txBody>
                    <a:bodyPr/>
                    <a:lstStyle/>
                    <a:p>
                      <a:pPr>
                        <a:lnSpc>
                          <a:spcPct val="115000"/>
                        </a:lnSpc>
                        <a:spcAft>
                          <a:spcPts val="0"/>
                        </a:spcAft>
                      </a:pPr>
                      <a:r>
                        <a:rPr lang="en-AU" sz="1000" dirty="0" err="1">
                          <a:effectLst/>
                        </a:rPr>
                        <a:t>src</a:t>
                      </a:r>
                      <a:r>
                        <a:rPr lang="en-AU" sz="1000" dirty="0">
                          <a:effectLst/>
                        </a:rPr>
                        <a:t>-mac</a:t>
                      </a:r>
                      <a:endParaRPr lang="en-AU" sz="1100" dirty="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Source MAC address</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bits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All models</a:t>
                      </a:r>
                      <a:endParaRPr lang="en-AU" sz="1100">
                        <a:solidFill>
                          <a:schemeClr val="tx2"/>
                        </a:solidFill>
                        <a:effectLst/>
                        <a:latin typeface="Calibri"/>
                      </a:endParaRPr>
                    </a:p>
                  </a:txBody>
                  <a:tcPr marL="142875" marR="142875" marT="95250" marB="95250"/>
                </a:tc>
                <a:extLst>
                  <a:ext uri="{0D108BD9-81ED-4DB2-BD59-A6C34878D82A}">
                    <a16:rowId xmlns:a16="http://schemas.microsoft.com/office/drawing/2014/main" val="10004"/>
                  </a:ext>
                </a:extLst>
              </a:tr>
              <a:tr h="388131">
                <a:tc>
                  <a:txBody>
                    <a:bodyPr/>
                    <a:lstStyle/>
                    <a:p>
                      <a:pPr>
                        <a:lnSpc>
                          <a:spcPct val="115000"/>
                        </a:lnSpc>
                        <a:spcAft>
                          <a:spcPts val="0"/>
                        </a:spcAft>
                      </a:pPr>
                      <a:r>
                        <a:rPr lang="en-AU" sz="1000">
                          <a:effectLst/>
                        </a:rPr>
                        <a:t>dst-mac</a:t>
                      </a:r>
                      <a:endParaRPr lang="en-AU" sz="110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Destination MAC address</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bits</a:t>
                      </a:r>
                      <a:endParaRPr lang="en-AU" sz="1100" dirty="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All models</a:t>
                      </a:r>
                      <a:endParaRPr lang="en-AU" sz="1100" dirty="0">
                        <a:solidFill>
                          <a:schemeClr val="tx2"/>
                        </a:solidFill>
                        <a:effectLst/>
                        <a:latin typeface="Calibri"/>
                      </a:endParaRPr>
                    </a:p>
                  </a:txBody>
                  <a:tcPr marL="142875" marR="142875" marT="95250" marB="95250"/>
                </a:tc>
                <a:extLst>
                  <a:ext uri="{0D108BD9-81ED-4DB2-BD59-A6C34878D82A}">
                    <a16:rowId xmlns:a16="http://schemas.microsoft.com/office/drawing/2014/main" val="10005"/>
                  </a:ext>
                </a:extLst>
              </a:tr>
              <a:tr h="388131">
                <a:tc>
                  <a:txBody>
                    <a:bodyPr/>
                    <a:lstStyle/>
                    <a:p>
                      <a:pPr>
                        <a:lnSpc>
                          <a:spcPct val="115000"/>
                        </a:lnSpc>
                        <a:spcAft>
                          <a:spcPts val="0"/>
                        </a:spcAft>
                      </a:pPr>
                      <a:r>
                        <a:rPr lang="en-AU" sz="1000" dirty="0" err="1">
                          <a:effectLst/>
                        </a:rPr>
                        <a:t>src</a:t>
                      </a:r>
                      <a:r>
                        <a:rPr lang="en-AU" sz="1000" dirty="0">
                          <a:effectLst/>
                        </a:rPr>
                        <a:t>-</a:t>
                      </a:r>
                      <a:r>
                        <a:rPr lang="en-AU" sz="1000" dirty="0" err="1">
                          <a:effectLst/>
                        </a:rPr>
                        <a:t>dst</a:t>
                      </a:r>
                      <a:r>
                        <a:rPr lang="en-AU" sz="1000" dirty="0">
                          <a:effectLst/>
                        </a:rPr>
                        <a:t>-mac</a:t>
                      </a:r>
                      <a:endParaRPr lang="en-AU" sz="1100" dirty="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Source and destination MAC</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XOR</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All models</a:t>
                      </a:r>
                      <a:endParaRPr lang="en-AU" sz="1100" dirty="0">
                        <a:solidFill>
                          <a:schemeClr val="tx2"/>
                        </a:solidFill>
                        <a:effectLst/>
                        <a:latin typeface="Calibri"/>
                      </a:endParaRPr>
                    </a:p>
                  </a:txBody>
                  <a:tcPr marL="142875" marR="142875" marT="95250" marB="95250"/>
                </a:tc>
                <a:extLst>
                  <a:ext uri="{0D108BD9-81ED-4DB2-BD59-A6C34878D82A}">
                    <a16:rowId xmlns:a16="http://schemas.microsoft.com/office/drawing/2014/main" val="10006"/>
                  </a:ext>
                </a:extLst>
              </a:tr>
              <a:tr h="388131">
                <a:tc>
                  <a:txBody>
                    <a:bodyPr/>
                    <a:lstStyle/>
                    <a:p>
                      <a:pPr>
                        <a:lnSpc>
                          <a:spcPct val="115000"/>
                        </a:lnSpc>
                        <a:spcAft>
                          <a:spcPts val="0"/>
                        </a:spcAft>
                      </a:pPr>
                      <a:r>
                        <a:rPr lang="en-AU" sz="1000">
                          <a:effectLst/>
                        </a:rPr>
                        <a:t>src-port</a:t>
                      </a:r>
                      <a:endParaRPr lang="en-AU" sz="110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Source port number</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bits</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6500, 4500</a:t>
                      </a:r>
                      <a:endParaRPr lang="en-AU" sz="1100" dirty="0">
                        <a:solidFill>
                          <a:schemeClr val="tx2"/>
                        </a:solidFill>
                        <a:effectLst/>
                        <a:latin typeface="Calibri"/>
                      </a:endParaRPr>
                    </a:p>
                  </a:txBody>
                  <a:tcPr marL="142875" marR="142875" marT="95250" marB="95250"/>
                </a:tc>
                <a:extLst>
                  <a:ext uri="{0D108BD9-81ED-4DB2-BD59-A6C34878D82A}">
                    <a16:rowId xmlns:a16="http://schemas.microsoft.com/office/drawing/2014/main" val="10007"/>
                  </a:ext>
                </a:extLst>
              </a:tr>
              <a:tr h="388131">
                <a:tc>
                  <a:txBody>
                    <a:bodyPr/>
                    <a:lstStyle/>
                    <a:p>
                      <a:pPr>
                        <a:lnSpc>
                          <a:spcPct val="115000"/>
                        </a:lnSpc>
                        <a:spcAft>
                          <a:spcPts val="0"/>
                        </a:spcAft>
                      </a:pPr>
                      <a:r>
                        <a:rPr lang="en-AU" sz="1000">
                          <a:effectLst/>
                        </a:rPr>
                        <a:t>dst-port</a:t>
                      </a:r>
                      <a:endParaRPr lang="en-AU" sz="110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Destination port number</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bits</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6500, 4500</a:t>
                      </a:r>
                      <a:endParaRPr lang="en-AU" sz="1100" dirty="0">
                        <a:solidFill>
                          <a:schemeClr val="tx2"/>
                        </a:solidFill>
                        <a:effectLst/>
                        <a:latin typeface="Calibri"/>
                      </a:endParaRPr>
                    </a:p>
                  </a:txBody>
                  <a:tcPr marL="142875" marR="142875" marT="95250" marB="95250"/>
                </a:tc>
                <a:extLst>
                  <a:ext uri="{0D108BD9-81ED-4DB2-BD59-A6C34878D82A}">
                    <a16:rowId xmlns:a16="http://schemas.microsoft.com/office/drawing/2014/main" val="10008"/>
                  </a:ext>
                </a:extLst>
              </a:tr>
              <a:tr h="388131">
                <a:tc>
                  <a:txBody>
                    <a:bodyPr/>
                    <a:lstStyle/>
                    <a:p>
                      <a:pPr>
                        <a:lnSpc>
                          <a:spcPct val="115000"/>
                        </a:lnSpc>
                        <a:spcAft>
                          <a:spcPts val="0"/>
                        </a:spcAft>
                      </a:pPr>
                      <a:r>
                        <a:rPr lang="en-AU" sz="1000">
                          <a:effectLst/>
                        </a:rPr>
                        <a:t>src-dst-port</a:t>
                      </a:r>
                      <a:endParaRPr lang="en-AU" sz="1100">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Source and destination port</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a:solidFill>
                            <a:schemeClr val="tx2"/>
                          </a:solidFill>
                          <a:effectLst/>
                        </a:rPr>
                        <a:t>XOR</a:t>
                      </a:r>
                      <a:endParaRPr lang="en-AU" sz="1100">
                        <a:solidFill>
                          <a:schemeClr val="tx2"/>
                        </a:solidFill>
                        <a:effectLst/>
                        <a:latin typeface="Calibri"/>
                      </a:endParaRPr>
                    </a:p>
                  </a:txBody>
                  <a:tcPr marL="142875" marR="142875" marT="95250" marB="95250"/>
                </a:tc>
                <a:tc>
                  <a:txBody>
                    <a:bodyPr/>
                    <a:lstStyle/>
                    <a:p>
                      <a:pPr>
                        <a:lnSpc>
                          <a:spcPct val="115000"/>
                        </a:lnSpc>
                        <a:spcAft>
                          <a:spcPts val="0"/>
                        </a:spcAft>
                      </a:pPr>
                      <a:r>
                        <a:rPr lang="en-AU" sz="1000" dirty="0">
                          <a:solidFill>
                            <a:schemeClr val="tx2"/>
                          </a:solidFill>
                          <a:effectLst/>
                        </a:rPr>
                        <a:t>6500, 4500</a:t>
                      </a:r>
                      <a:endParaRPr lang="en-AU" sz="1100" dirty="0">
                        <a:solidFill>
                          <a:schemeClr val="tx2"/>
                        </a:solidFill>
                        <a:effectLst/>
                        <a:latin typeface="Calibri"/>
                      </a:endParaRPr>
                    </a:p>
                  </a:txBody>
                  <a:tcPr marL="142875" marR="142875" marT="95250" marB="95250"/>
                </a:tc>
                <a:extLst>
                  <a:ext uri="{0D108BD9-81ED-4DB2-BD59-A6C34878D82A}">
                    <a16:rowId xmlns:a16="http://schemas.microsoft.com/office/drawing/2014/main" val="10009"/>
                  </a:ext>
                </a:extLst>
              </a:tr>
            </a:tbl>
          </a:graphicData>
        </a:graphic>
      </p:graphicFrame>
      <p:sp>
        <p:nvSpPr>
          <p:cNvPr id="9" name="TextBox 8"/>
          <p:cNvSpPr txBox="1"/>
          <p:nvPr/>
        </p:nvSpPr>
        <p:spPr>
          <a:xfrm>
            <a:off x="251520" y="1196752"/>
            <a:ext cx="8784976"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err="1">
                <a:solidFill>
                  <a:schemeClr val="tx2"/>
                </a:solidFill>
                <a:latin typeface="+mn-lt"/>
              </a:rPr>
              <a:t>EtherChannel</a:t>
            </a:r>
            <a:r>
              <a:rPr lang="en-US" sz="1800" dirty="0">
                <a:solidFill>
                  <a:schemeClr val="tx2"/>
                </a:solidFill>
                <a:latin typeface="+mn-lt"/>
              </a:rPr>
              <a:t> load balances traffic across links in the bundle. However, traffic is not necessarily distributed evenly among all links</a:t>
            </a:r>
          </a:p>
          <a:p>
            <a:pPr marL="285750" indent="-285750">
              <a:buFont typeface="Arial" panose="020B0604020202020204" pitchFamily="34" charset="0"/>
              <a:buChar char="•"/>
            </a:pPr>
            <a:r>
              <a:rPr lang="en-US" sz="1800" dirty="0">
                <a:solidFill>
                  <a:schemeClr val="tx2"/>
                </a:solidFill>
                <a:latin typeface="+mn-lt"/>
              </a:rPr>
              <a:t>Frames are forwarded based on results of a hashing algorithm</a:t>
            </a:r>
          </a:p>
          <a:p>
            <a:pPr marL="285750" indent="-285750">
              <a:buFont typeface="Arial" panose="020B0604020202020204" pitchFamily="34" charset="0"/>
              <a:buChar char="•"/>
            </a:pPr>
            <a:r>
              <a:rPr lang="en-US" sz="1800" dirty="0">
                <a:solidFill>
                  <a:schemeClr val="tx2"/>
                </a:solidFill>
                <a:latin typeface="+mn-lt"/>
              </a:rPr>
              <a:t>The hash algorithm calculates a binary pattern that selects a link within the </a:t>
            </a:r>
            <a:r>
              <a:rPr lang="en-US" sz="1800" dirty="0" err="1">
                <a:solidFill>
                  <a:schemeClr val="tx2"/>
                </a:solidFill>
                <a:latin typeface="+mn-lt"/>
              </a:rPr>
              <a:t>Etherchannel</a:t>
            </a:r>
            <a:r>
              <a:rPr lang="en-US" sz="1800" dirty="0">
                <a:solidFill>
                  <a:schemeClr val="tx2"/>
                </a:solidFill>
                <a:latin typeface="+mn-lt"/>
              </a:rPr>
              <a:t> bundle to forward the frame</a:t>
            </a:r>
            <a:endParaRPr lang="en-AU" sz="1800" dirty="0">
              <a:solidFill>
                <a:schemeClr val="tx2"/>
              </a:solidFill>
              <a:latin typeface="+mn-lt"/>
            </a:endParaRPr>
          </a:p>
        </p:txBody>
      </p:sp>
    </p:spTree>
    <p:extLst>
      <p:ext uri="{BB962C8B-B14F-4D97-AF65-F5344CB8AC3E}">
        <p14:creationId xmlns:p14="http://schemas.microsoft.com/office/powerpoint/2010/main" val="3605840713"/>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28384-997A-4B39-AA71-09AA68BA4FA9}"/>
              </a:ext>
            </a:extLst>
          </p:cNvPr>
          <p:cNvSpPr>
            <a:spLocks noGrp="1"/>
          </p:cNvSpPr>
          <p:nvPr>
            <p:ph type="title"/>
          </p:nvPr>
        </p:nvSpPr>
        <p:spPr>
          <a:xfrm>
            <a:off x="311150" y="836712"/>
            <a:ext cx="8521700" cy="648072"/>
          </a:xfrm>
        </p:spPr>
        <p:txBody>
          <a:bodyPr>
            <a:normAutofit fontScale="90000"/>
          </a:bodyPr>
          <a:lstStyle/>
          <a:p>
            <a:r>
              <a:rPr lang="en-US" dirty="0">
                <a:solidFill>
                  <a:schemeClr val="accent5">
                    <a:lumMod val="75000"/>
                  </a:schemeClr>
                </a:solidFill>
              </a:rPr>
              <a:t>XOR on a two-link bundle using source and destination addresses</a:t>
            </a:r>
          </a:p>
        </p:txBody>
      </p:sp>
      <p:pic>
        <p:nvPicPr>
          <p:cNvPr id="4" name="Content Placeholder 3">
            <a:extLst>
              <a:ext uri="{FF2B5EF4-FFF2-40B4-BE49-F238E27FC236}">
                <a16:creationId xmlns:a16="http://schemas.microsoft.com/office/drawing/2014/main" id="{7A593074-F3A3-41BC-A316-1C4D6642F210}"/>
              </a:ext>
            </a:extLst>
          </p:cNvPr>
          <p:cNvPicPr>
            <a:picLocks noGrp="1" noChangeAspect="1"/>
          </p:cNvPicPr>
          <p:nvPr>
            <p:ph sz="quarter" idx="10"/>
          </p:nvPr>
        </p:nvPicPr>
        <p:blipFill>
          <a:blip r:embed="rId2"/>
          <a:stretch>
            <a:fillRect/>
          </a:stretch>
        </p:blipFill>
        <p:spPr>
          <a:xfrm>
            <a:off x="611560" y="1867095"/>
            <a:ext cx="8293927" cy="3794153"/>
          </a:xfrm>
          <a:prstGeom prst="rect">
            <a:avLst/>
          </a:prstGeom>
        </p:spPr>
      </p:pic>
    </p:spTree>
    <p:extLst>
      <p:ext uri="{BB962C8B-B14F-4D97-AF65-F5344CB8AC3E}">
        <p14:creationId xmlns:p14="http://schemas.microsoft.com/office/powerpoint/2010/main" val="1200355781"/>
      </p:ext>
    </p:extLst>
  </p:cSld>
  <p:clrMapOvr>
    <a:masterClrMapping/>
  </p:clrMapOvr>
</p:sld>
</file>

<file path=ppt/theme/theme1.xml><?xml version="1.0" encoding="utf-8"?>
<a:theme xmlns:a="http://schemas.openxmlformats.org/drawingml/2006/main" name="Chapter 2">
  <a:themeElements>
    <a:clrScheme name="">
      <a:dk1>
        <a:srgbClr val="808080"/>
      </a:dk1>
      <a:lt1>
        <a:srgbClr val="FFFFFF"/>
      </a:lt1>
      <a:dk2>
        <a:srgbClr val="F2F2F2"/>
      </a:dk2>
      <a:lt2>
        <a:srgbClr val="000000"/>
      </a:lt2>
      <a:accent1>
        <a:srgbClr val="0183B7"/>
      </a:accent1>
      <a:accent2>
        <a:srgbClr val="333399"/>
      </a:accent2>
      <a:accent3>
        <a:srgbClr val="F7F7F7"/>
      </a:accent3>
      <a:accent4>
        <a:srgbClr val="DADADA"/>
      </a:accent4>
      <a:accent5>
        <a:srgbClr val="AAC1D8"/>
      </a:accent5>
      <a:accent6>
        <a:srgbClr val="2D2D8A"/>
      </a:accent6>
      <a:hlink>
        <a:srgbClr val="009999"/>
      </a:hlink>
      <a:folHlink>
        <a:srgbClr val="99CC00"/>
      </a:folHlink>
    </a:clrScheme>
    <a:fontScheme name="2_10 10 PPT MWO TEMPLATE_Blk121606">
      <a:majorFont>
        <a:latin typeface="Lucida Grande"/>
        <a:ea typeface="ヒラギノ角ゴ ProN W6"/>
        <a:cs typeface="ヒラギノ角ゴ ProN W6"/>
      </a:majorFont>
      <a:minorFont>
        <a:latin typeface="Lucida Grande"/>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spDef>
    <a:lnDef>
      <a:spPr bwMode="auto">
        <a:xfrm>
          <a:off x="0" y="0"/>
          <a:ext cx="1" cy="1"/>
        </a:xfrm>
        <a:custGeom>
          <a:avLst/>
          <a:gdLst/>
          <a:ahLst/>
          <a:cxnLst/>
          <a:rect l="0" t="0" r="0" b="0"/>
          <a:pathLst/>
        </a:custGeom>
        <a:solidFill>
          <a:srgbClr val="0183B7"/>
        </a:solidFill>
        <a:ln w="952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90000"/>
          </a:lnSpc>
          <a:spcBef>
            <a:spcPct val="0"/>
          </a:spcBef>
          <a:spcAft>
            <a:spcPct val="0"/>
          </a:spcAft>
          <a:buClrTx/>
          <a:buSzTx/>
          <a:buFontTx/>
          <a:buNone/>
          <a:tabLst/>
          <a:defRPr kumimoji="0" lang="en-US" sz="2400" b="0" i="0" u="none" strike="noStrike" cap="none" normalizeH="0" baseline="0" smtClean="0">
            <a:ln>
              <a:noFill/>
            </a:ln>
            <a:solidFill>
              <a:srgbClr val="FFFFFF"/>
            </a:solidFill>
            <a:effectLst/>
            <a:latin typeface="Arial Italic" charset="0"/>
            <a:ea typeface="ヒラギノ角ゴ ProN W3" charset="0"/>
            <a:cs typeface="ヒラギノ角ゴ ProN W3" charset="0"/>
            <a:sym typeface="Arial Italic" charset="0"/>
          </a:defRPr>
        </a:defPPr>
      </a:lstStyle>
    </a:lnDef>
  </a:objectDefaults>
  <a:extraClrSchemeLst>
    <a:extraClrScheme>
      <a:clrScheme name="2_10 10 PPT MWO TEMPLATE_Blk12160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Template>
  <TotalTime>3781</TotalTime>
  <Pages>0</Pages>
  <Words>12579</Words>
  <Characters>0</Characters>
  <Application>Microsoft Office PowerPoint</Application>
  <PresentationFormat>On-screen Show (4:3)</PresentationFormat>
  <Lines>0</Lines>
  <Paragraphs>999</Paragraphs>
  <Slides>105</Slides>
  <Notes>58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105</vt:i4>
      </vt:variant>
    </vt:vector>
  </HeadingPairs>
  <TitlesOfParts>
    <vt:vector size="116" baseType="lpstr">
      <vt:lpstr>Arial</vt:lpstr>
      <vt:lpstr>Arial Italic</vt:lpstr>
      <vt:lpstr>Calibri</vt:lpstr>
      <vt:lpstr>Calibri Light</vt:lpstr>
      <vt:lpstr>Courier New</vt:lpstr>
      <vt:lpstr>Georgia</vt:lpstr>
      <vt:lpstr>Lucida Grande</vt:lpstr>
      <vt:lpstr>Wingdings</vt:lpstr>
      <vt:lpstr>ヒラギノ角ゴ ProN W3</vt:lpstr>
      <vt:lpstr>ヒラギノ角ゴ ProN W6</vt:lpstr>
      <vt:lpstr>Chapter 2</vt:lpstr>
      <vt:lpstr>Chapter 3: Campus Network Architecture </vt:lpstr>
      <vt:lpstr>Chapter 3 Objectives</vt:lpstr>
      <vt:lpstr>Implementing VLANs and Trunks in Campus Environment</vt:lpstr>
      <vt:lpstr>Implementing VLANs and Trunks in Campus Environment</vt:lpstr>
      <vt:lpstr>Virtual Local Area Network (VLAN)</vt:lpstr>
      <vt:lpstr>VLAN Segmentation</vt:lpstr>
      <vt:lpstr>End-to-End VLANs</vt:lpstr>
      <vt:lpstr>End-to-End VLAN Characteristics</vt:lpstr>
      <vt:lpstr>Local VLANs</vt:lpstr>
      <vt:lpstr>Local VLANs Characteristics and User Guidelines</vt:lpstr>
      <vt:lpstr>Comparison of End-to-End VLANs and Local VLANs</vt:lpstr>
      <vt:lpstr>Comparison of End-to-End VLANs and Local VLANs</vt:lpstr>
      <vt:lpstr>Comparison of End-to-End VLANs and Local VLANs</vt:lpstr>
      <vt:lpstr>Benefits of Local VLANs</vt:lpstr>
      <vt:lpstr>VLANs in Enterprise Campus Design</vt:lpstr>
      <vt:lpstr>VLAN Support on Catalyst Switches</vt:lpstr>
      <vt:lpstr>VLAN Ranges on Catalyst Switches</vt:lpstr>
      <vt:lpstr>VLAN Types</vt:lpstr>
      <vt:lpstr>Configuration: Create a VLAN</vt:lpstr>
      <vt:lpstr>Configuration: Name a VLAN</vt:lpstr>
      <vt:lpstr>Example: Creating and Naming a VLAN</vt:lpstr>
      <vt:lpstr>Configuration: Disable Trunk Negotiation on a Port</vt:lpstr>
      <vt:lpstr>Configuration: Macro for Access Port</vt:lpstr>
      <vt:lpstr>Configuration: Assign Port to VLAN</vt:lpstr>
      <vt:lpstr>Example: Assigning a Port to a VLAN</vt:lpstr>
      <vt:lpstr>Verification: VLAN Configuration</vt:lpstr>
      <vt:lpstr>Verification: Interface Configuration</vt:lpstr>
      <vt:lpstr>Verification: Switch Port Configuration</vt:lpstr>
      <vt:lpstr>Verification: MAC Address Information</vt:lpstr>
      <vt:lpstr>Questions</vt:lpstr>
      <vt:lpstr>VLAN Trunking</vt:lpstr>
      <vt:lpstr>VLAN Trunking with IEEE 802.1Q</vt:lpstr>
      <vt:lpstr>802.1Q tag</vt:lpstr>
      <vt:lpstr>Native VLAN with IEEE 802.1Q</vt:lpstr>
      <vt:lpstr>Dynamic Trunking Protocol (DTP)</vt:lpstr>
      <vt:lpstr>Dynamic Trunking Protocol (DTP)</vt:lpstr>
      <vt:lpstr>Design with VLAN Trunks</vt:lpstr>
      <vt:lpstr>Configuring an Interface for Trunking</vt:lpstr>
      <vt:lpstr>Verifying Trunk Configuration</vt:lpstr>
      <vt:lpstr>Verifying Trunk Configuration</vt:lpstr>
      <vt:lpstr>Best Practices for VLANs and Trunking</vt:lpstr>
      <vt:lpstr>Best Practices for VLANs and Trunking</vt:lpstr>
      <vt:lpstr>Troubleshooting Trunk Links</vt:lpstr>
      <vt:lpstr>Voice VLAN Overview</vt:lpstr>
      <vt:lpstr>Voice VLAN overview</vt:lpstr>
      <vt:lpstr>Voice VLAN configuration</vt:lpstr>
      <vt:lpstr>Questions</vt:lpstr>
      <vt:lpstr>Questions</vt:lpstr>
      <vt:lpstr>Questions</vt:lpstr>
      <vt:lpstr>Questions</vt:lpstr>
      <vt:lpstr>PowerPoint Presentation</vt:lpstr>
      <vt:lpstr>VTP Overview</vt:lpstr>
      <vt:lpstr>VTP Propagation</vt:lpstr>
      <vt:lpstr>VTP Modes and Its Characteristics</vt:lpstr>
      <vt:lpstr>VTP Operation </vt:lpstr>
      <vt:lpstr>VTP Versions</vt:lpstr>
      <vt:lpstr>VTP Version 3</vt:lpstr>
      <vt:lpstr>VTP Pruning</vt:lpstr>
      <vt:lpstr>VTP Authentication</vt:lpstr>
      <vt:lpstr>VTP Advertisements</vt:lpstr>
      <vt:lpstr>VTP Message Types</vt:lpstr>
      <vt:lpstr>VTP Summary Advertisements</vt:lpstr>
      <vt:lpstr>VTP Subset Advertisements</vt:lpstr>
      <vt:lpstr>VTP Advertisement Requests</vt:lpstr>
      <vt:lpstr>Configuring VTP</vt:lpstr>
      <vt:lpstr>VTP Configuration Example</vt:lpstr>
      <vt:lpstr>Verifying VTP Configuration (1)</vt:lpstr>
      <vt:lpstr>Verifying VTP Configuration (2)</vt:lpstr>
      <vt:lpstr>Problem- Overwriting VTP Configuration</vt:lpstr>
      <vt:lpstr>Problem- Overwriting VTP Configuration</vt:lpstr>
      <vt:lpstr>Problem- Overwriting VTP Configuration</vt:lpstr>
      <vt:lpstr>VTP – Some Key Points</vt:lpstr>
      <vt:lpstr>Best Practices for VTP Implementation</vt:lpstr>
      <vt:lpstr>VTP Troubleshooting</vt:lpstr>
      <vt:lpstr>Questions</vt:lpstr>
      <vt:lpstr>PowerPoint Presentation</vt:lpstr>
      <vt:lpstr>The Need for EtherChannel</vt:lpstr>
      <vt:lpstr>EtherChannel Overview</vt:lpstr>
      <vt:lpstr>EtherChannel Technology</vt:lpstr>
      <vt:lpstr>EtherChannel Mode Interactions</vt:lpstr>
      <vt:lpstr>Link Aggregation Control Protocol (LACP)</vt:lpstr>
      <vt:lpstr>Link Aggregation Control Protocol (LACP)</vt:lpstr>
      <vt:lpstr>LACP Modes of Operation</vt:lpstr>
      <vt:lpstr>LACP Modes of Operation</vt:lpstr>
      <vt:lpstr>Port Aggregation Protocol (PAgP)</vt:lpstr>
      <vt:lpstr>PAgP Modes of Operation</vt:lpstr>
      <vt:lpstr>Statically Bundle Links</vt:lpstr>
      <vt:lpstr>Layer 2 EtherChannel Configuration Guidelines</vt:lpstr>
      <vt:lpstr>Layer 2 EtherChannel Configuration Guidelines</vt:lpstr>
      <vt:lpstr>Layer 2 EtherChannel Configuration Guidelines</vt:lpstr>
      <vt:lpstr>Configuring EtherChannel</vt:lpstr>
      <vt:lpstr>Configuring EtherChannel</vt:lpstr>
      <vt:lpstr>Example: EtherChannel Configuration</vt:lpstr>
      <vt:lpstr>Verifying EtherChannel (1)</vt:lpstr>
      <vt:lpstr>Verifying EtherChannel (2)</vt:lpstr>
      <vt:lpstr>Verifying EtherChannel (3)</vt:lpstr>
      <vt:lpstr>Verifying EtherChannel (4)</vt:lpstr>
      <vt:lpstr>EtherChannel Load Balancing</vt:lpstr>
      <vt:lpstr>XOR on a two-link bundle using source and destination addresses</vt:lpstr>
      <vt:lpstr>EtherChannel Load Balancing</vt:lpstr>
      <vt:lpstr>EtherChannel Load Balancing</vt:lpstr>
      <vt:lpstr>Questions</vt:lpstr>
      <vt:lpstr>Chapter 3 Summary</vt:lpstr>
      <vt:lpstr>Chapter 3 Labs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CCNP SWITCH v7.1</dc:title>
  <dc:creator>Glyn Jones</dc:creator>
  <cp:lastModifiedBy>Glyn Jones</cp:lastModifiedBy>
  <cp:revision>78</cp:revision>
  <dcterms:created xsi:type="dcterms:W3CDTF">2015-12-15T01:43:46Z</dcterms:created>
  <dcterms:modified xsi:type="dcterms:W3CDTF">2019-03-11T02:54:25Z</dcterms:modified>
</cp:coreProperties>
</file>