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109"/>
  </p:notesMasterIdLst>
  <p:sldIdLst>
    <p:sldId id="256" r:id="rId2"/>
    <p:sldId id="393" r:id="rId3"/>
    <p:sldId id="394" r:id="rId4"/>
    <p:sldId id="395" r:id="rId5"/>
    <p:sldId id="396" r:id="rId6"/>
    <p:sldId id="350" r:id="rId7"/>
    <p:sldId id="263" r:id="rId8"/>
    <p:sldId id="397" r:id="rId9"/>
    <p:sldId id="399" r:id="rId10"/>
    <p:sldId id="352" r:id="rId11"/>
    <p:sldId id="400" r:id="rId12"/>
    <p:sldId id="353" r:id="rId13"/>
    <p:sldId id="354" r:id="rId14"/>
    <p:sldId id="355" r:id="rId15"/>
    <p:sldId id="401" r:id="rId16"/>
    <p:sldId id="356" r:id="rId17"/>
    <p:sldId id="357" r:id="rId18"/>
    <p:sldId id="358" r:id="rId19"/>
    <p:sldId id="359" r:id="rId20"/>
    <p:sldId id="360" r:id="rId21"/>
    <p:sldId id="402" r:id="rId22"/>
    <p:sldId id="267" r:id="rId23"/>
    <p:sldId id="268" r:id="rId24"/>
    <p:sldId id="403" r:id="rId25"/>
    <p:sldId id="404" r:id="rId26"/>
    <p:sldId id="270" r:id="rId27"/>
    <p:sldId id="269" r:id="rId28"/>
    <p:sldId id="405" r:id="rId29"/>
    <p:sldId id="278" r:id="rId30"/>
    <p:sldId id="279" r:id="rId31"/>
    <p:sldId id="285" r:id="rId32"/>
    <p:sldId id="286" r:id="rId33"/>
    <p:sldId id="406" r:id="rId34"/>
    <p:sldId id="407" r:id="rId35"/>
    <p:sldId id="367" r:id="rId36"/>
    <p:sldId id="368" r:id="rId37"/>
    <p:sldId id="369" r:id="rId38"/>
    <p:sldId id="408" r:id="rId39"/>
    <p:sldId id="409" r:id="rId40"/>
    <p:sldId id="387" r:id="rId41"/>
    <p:sldId id="370" r:id="rId42"/>
    <p:sldId id="410" r:id="rId43"/>
    <p:sldId id="416" r:id="rId44"/>
    <p:sldId id="417" r:id="rId45"/>
    <p:sldId id="418" r:id="rId46"/>
    <p:sldId id="303" r:id="rId47"/>
    <p:sldId id="419" r:id="rId48"/>
    <p:sldId id="304" r:id="rId49"/>
    <p:sldId id="305" r:id="rId50"/>
    <p:sldId id="306" r:id="rId51"/>
    <p:sldId id="388" r:id="rId52"/>
    <p:sldId id="307" r:id="rId53"/>
    <p:sldId id="308" r:id="rId54"/>
    <p:sldId id="309" r:id="rId55"/>
    <p:sldId id="310" r:id="rId56"/>
    <p:sldId id="311" r:id="rId57"/>
    <p:sldId id="312" r:id="rId58"/>
    <p:sldId id="313" r:id="rId59"/>
    <p:sldId id="314" r:id="rId60"/>
    <p:sldId id="315" r:id="rId61"/>
    <p:sldId id="317" r:id="rId62"/>
    <p:sldId id="420" r:id="rId63"/>
    <p:sldId id="318" r:id="rId64"/>
    <p:sldId id="320" r:id="rId65"/>
    <p:sldId id="321" r:id="rId66"/>
    <p:sldId id="322" r:id="rId67"/>
    <p:sldId id="421" r:id="rId68"/>
    <p:sldId id="422" r:id="rId69"/>
    <p:sldId id="423" r:id="rId70"/>
    <p:sldId id="424" r:id="rId71"/>
    <p:sldId id="425" r:id="rId72"/>
    <p:sldId id="426" r:id="rId73"/>
    <p:sldId id="325" r:id="rId74"/>
    <p:sldId id="327" r:id="rId75"/>
    <p:sldId id="427" r:id="rId76"/>
    <p:sldId id="431" r:id="rId77"/>
    <p:sldId id="389" r:id="rId78"/>
    <p:sldId id="373" r:id="rId79"/>
    <p:sldId id="374" r:id="rId80"/>
    <p:sldId id="375" r:id="rId81"/>
    <p:sldId id="376" r:id="rId82"/>
    <p:sldId id="377" r:id="rId83"/>
    <p:sldId id="390" r:id="rId84"/>
    <p:sldId id="378" r:id="rId85"/>
    <p:sldId id="379" r:id="rId86"/>
    <p:sldId id="380" r:id="rId87"/>
    <p:sldId id="381" r:id="rId88"/>
    <p:sldId id="382" r:id="rId89"/>
    <p:sldId id="383" r:id="rId90"/>
    <p:sldId id="384" r:id="rId91"/>
    <p:sldId id="385" r:id="rId92"/>
    <p:sldId id="386" r:id="rId93"/>
    <p:sldId id="391" r:id="rId94"/>
    <p:sldId id="392" r:id="rId95"/>
    <p:sldId id="331" r:id="rId96"/>
    <p:sldId id="333" r:id="rId97"/>
    <p:sldId id="334" r:id="rId98"/>
    <p:sldId id="335" r:id="rId99"/>
    <p:sldId id="336" r:id="rId100"/>
    <p:sldId id="337" r:id="rId101"/>
    <p:sldId id="338" r:id="rId102"/>
    <p:sldId id="339" r:id="rId103"/>
    <p:sldId id="340" r:id="rId104"/>
    <p:sldId id="341" r:id="rId105"/>
    <p:sldId id="342" r:id="rId106"/>
    <p:sldId id="346" r:id="rId107"/>
    <p:sldId id="347" r:id="rId10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rgbClr val="FFFFFF"/>
        </a:solidFill>
        <a:latin typeface="Arial Italic" charset="0"/>
        <a:ea typeface="ヒラギノ角ゴ ProN W3" charset="0"/>
        <a:cs typeface="ヒラギノ角ゴ ProN W3" charset="0"/>
        <a:sym typeface="Arial Italic" charset="0"/>
      </a:defRPr>
    </a:lvl1pPr>
    <a:lvl2pPr marL="457200" algn="l" rtl="0" eaLnBrk="0" fontAlgn="base" hangingPunct="0">
      <a:spcBef>
        <a:spcPct val="0"/>
      </a:spcBef>
      <a:spcAft>
        <a:spcPct val="0"/>
      </a:spcAft>
      <a:defRPr sz="2400" kern="1200">
        <a:solidFill>
          <a:srgbClr val="FFFFFF"/>
        </a:solidFill>
        <a:latin typeface="Arial Italic" charset="0"/>
        <a:ea typeface="ヒラギノ角ゴ ProN W3" charset="0"/>
        <a:cs typeface="ヒラギノ角ゴ ProN W3" charset="0"/>
        <a:sym typeface="Arial Italic" charset="0"/>
      </a:defRPr>
    </a:lvl2pPr>
    <a:lvl3pPr marL="914400" algn="l" rtl="0" eaLnBrk="0" fontAlgn="base" hangingPunct="0">
      <a:spcBef>
        <a:spcPct val="0"/>
      </a:spcBef>
      <a:spcAft>
        <a:spcPct val="0"/>
      </a:spcAft>
      <a:defRPr sz="2400" kern="1200">
        <a:solidFill>
          <a:srgbClr val="FFFFFF"/>
        </a:solidFill>
        <a:latin typeface="Arial Italic" charset="0"/>
        <a:ea typeface="ヒラギノ角ゴ ProN W3" charset="0"/>
        <a:cs typeface="ヒラギノ角ゴ ProN W3" charset="0"/>
        <a:sym typeface="Arial Italic" charset="0"/>
      </a:defRPr>
    </a:lvl3pPr>
    <a:lvl4pPr marL="1371600" algn="l" rtl="0" eaLnBrk="0" fontAlgn="base" hangingPunct="0">
      <a:spcBef>
        <a:spcPct val="0"/>
      </a:spcBef>
      <a:spcAft>
        <a:spcPct val="0"/>
      </a:spcAft>
      <a:defRPr sz="2400" kern="1200">
        <a:solidFill>
          <a:srgbClr val="FFFFFF"/>
        </a:solidFill>
        <a:latin typeface="Arial Italic" charset="0"/>
        <a:ea typeface="ヒラギノ角ゴ ProN W3" charset="0"/>
        <a:cs typeface="ヒラギノ角ゴ ProN W3" charset="0"/>
        <a:sym typeface="Arial Italic" charset="0"/>
      </a:defRPr>
    </a:lvl4pPr>
    <a:lvl5pPr marL="1828800" algn="l" rtl="0" eaLnBrk="0" fontAlgn="base" hangingPunct="0">
      <a:spcBef>
        <a:spcPct val="0"/>
      </a:spcBef>
      <a:spcAft>
        <a:spcPct val="0"/>
      </a:spcAft>
      <a:defRPr sz="2400" kern="1200">
        <a:solidFill>
          <a:srgbClr val="FFFFFF"/>
        </a:solidFill>
        <a:latin typeface="Arial Italic" charset="0"/>
        <a:ea typeface="ヒラギノ角ゴ ProN W3" charset="0"/>
        <a:cs typeface="ヒラギノ角ゴ ProN W3" charset="0"/>
        <a:sym typeface="Arial Italic" charset="0"/>
      </a:defRPr>
    </a:lvl5pPr>
    <a:lvl6pPr marL="2286000" algn="l" defTabSz="914400" rtl="0" eaLnBrk="1" latinLnBrk="0" hangingPunct="1">
      <a:defRPr sz="2400" kern="1200">
        <a:solidFill>
          <a:srgbClr val="FFFFFF"/>
        </a:solidFill>
        <a:latin typeface="Arial Italic" charset="0"/>
        <a:ea typeface="ヒラギノ角ゴ ProN W3" charset="0"/>
        <a:cs typeface="ヒラギノ角ゴ ProN W3" charset="0"/>
        <a:sym typeface="Arial Italic" charset="0"/>
      </a:defRPr>
    </a:lvl6pPr>
    <a:lvl7pPr marL="2743200" algn="l" defTabSz="914400" rtl="0" eaLnBrk="1" latinLnBrk="0" hangingPunct="1">
      <a:defRPr sz="2400" kern="1200">
        <a:solidFill>
          <a:srgbClr val="FFFFFF"/>
        </a:solidFill>
        <a:latin typeface="Arial Italic" charset="0"/>
        <a:ea typeface="ヒラギノ角ゴ ProN W3" charset="0"/>
        <a:cs typeface="ヒラギノ角ゴ ProN W3" charset="0"/>
        <a:sym typeface="Arial Italic" charset="0"/>
      </a:defRPr>
    </a:lvl7pPr>
    <a:lvl8pPr marL="3200400" algn="l" defTabSz="914400" rtl="0" eaLnBrk="1" latinLnBrk="0" hangingPunct="1">
      <a:defRPr sz="2400" kern="1200">
        <a:solidFill>
          <a:srgbClr val="FFFFFF"/>
        </a:solidFill>
        <a:latin typeface="Arial Italic" charset="0"/>
        <a:ea typeface="ヒラギノ角ゴ ProN W3" charset="0"/>
        <a:cs typeface="ヒラギノ角ゴ ProN W3" charset="0"/>
        <a:sym typeface="Arial Italic" charset="0"/>
      </a:defRPr>
    </a:lvl8pPr>
    <a:lvl9pPr marL="3657600" algn="l" defTabSz="914400" rtl="0" eaLnBrk="1" latinLnBrk="0" hangingPunct="1">
      <a:defRPr sz="2400" kern="1200">
        <a:solidFill>
          <a:srgbClr val="FFFFFF"/>
        </a:solidFill>
        <a:latin typeface="Arial Italic" charset="0"/>
        <a:ea typeface="ヒラギノ角ゴ ProN W3" charset="0"/>
        <a:cs typeface="ヒラギノ角ゴ ProN W3" charset="0"/>
        <a:sym typeface="Arial Italic"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FF"/>
    <a:srgbClr val="66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09" autoAdjust="0"/>
    <p:restoredTop sz="99096" autoAdjust="0"/>
  </p:normalViewPr>
  <p:slideViewPr>
    <p:cSldViewPr>
      <p:cViewPr varScale="1">
        <p:scale>
          <a:sx n="90" d="100"/>
          <a:sy n="90" d="100"/>
        </p:scale>
        <p:origin x="78" y="6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lnSpc>
                <a:spcPct val="90000"/>
              </a:lnSpc>
              <a:defRPr sz="1200"/>
            </a:lvl1pPr>
          </a:lstStyle>
          <a:p>
            <a:pPr>
              <a:defRPr/>
            </a:pPr>
            <a:endParaRPr lang="el-G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lnSpc>
                <a:spcPct val="90000"/>
              </a:lnSpc>
              <a:defRPr sz="1200"/>
            </a:lvl1pPr>
          </a:lstStyle>
          <a:p>
            <a:pPr>
              <a:defRPr/>
            </a:pPr>
            <a:fld id="{134C06FD-F1D1-46AF-BE93-F747421744EB}" type="datetimeFigureOut">
              <a:rPr lang="el-GR"/>
              <a:pPr>
                <a:defRPr/>
              </a:pPr>
              <a:t>25/3/2019</a:t>
            </a:fld>
            <a:endParaRPr lang="el-G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l-GR"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l-GR"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lnSpc>
                <a:spcPct val="90000"/>
              </a:lnSpc>
              <a:defRPr sz="1200"/>
            </a:lvl1pPr>
          </a:lstStyle>
          <a:p>
            <a:pPr>
              <a:defRPr/>
            </a:pPr>
            <a:endParaRPr lang="el-G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lnSpc>
                <a:spcPct val="90000"/>
              </a:lnSpc>
              <a:defRPr sz="1200" smtClean="0"/>
            </a:lvl1pPr>
          </a:lstStyle>
          <a:p>
            <a:pPr>
              <a:defRPr/>
            </a:pPr>
            <a:fld id="{4136B15E-CDED-4792-A7F6-8C67D6EB53E6}" type="slidenum">
              <a:rPr lang="el-GR"/>
              <a:pPr>
                <a:defRPr/>
              </a:pPr>
              <a:t>‹#›</a:t>
            </a:fld>
            <a:endParaRPr lang="el-GR"/>
          </a:p>
        </p:txBody>
      </p:sp>
    </p:spTree>
    <p:extLst>
      <p:ext uri="{BB962C8B-B14F-4D97-AF65-F5344CB8AC3E}">
        <p14:creationId xmlns:p14="http://schemas.microsoft.com/office/powerpoint/2010/main" val="25819162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BPDUs are messages that STP uses to determine current topology information and how to react if any devices added or removed or changed in the topology. By default they are sent out every 2 seconds on all switch ports. BDPUs are discussed later in detail.</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5</a:t>
            </a:fld>
            <a:endParaRPr lang="en-US" dirty="0"/>
          </a:p>
        </p:txBody>
      </p:sp>
    </p:spTree>
    <p:extLst>
      <p:ext uri="{BB962C8B-B14F-4D97-AF65-F5344CB8AC3E}">
        <p14:creationId xmlns:p14="http://schemas.microsoft.com/office/powerpoint/2010/main" val="4049265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a:spLocks noGrp="1" noChangeArrowheads="1"/>
          </p:cNvSpPr>
          <p:nvPr>
            <p:ph type="sldNum" sz="quarter" idx="5"/>
          </p:nvPr>
        </p:nvSpPr>
        <p:spPr>
          <a:noFill/>
        </p:spPr>
        <p:txBody>
          <a:bodyPr/>
          <a:lstStyle/>
          <a:p>
            <a:fld id="{13B72244-6AB2-4E00-BFE3-D584A305B2C8}" type="slidenum">
              <a:rPr lang="en-US" smtClean="0"/>
              <a:pPr/>
              <a:t>30</a:t>
            </a:fld>
            <a:endParaRPr 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normAutofit/>
          </a:bodyPr>
          <a:lstStyle/>
          <a:p>
            <a:pPr marL="231092" indent="-231092">
              <a:buNone/>
            </a:pPr>
            <a:r>
              <a:rPr lang="en-US" sz="1100" dirty="0"/>
              <a:t>Cisco Catalyst switches support three types of spanning tree:</a:t>
            </a:r>
          </a:p>
          <a:p>
            <a:pPr marL="231092" indent="-231092"/>
            <a:r>
              <a:rPr lang="en-US" sz="1100" dirty="0"/>
              <a:t>PVST+</a:t>
            </a:r>
          </a:p>
          <a:p>
            <a:pPr marL="231092" indent="-231092"/>
            <a:r>
              <a:rPr lang="en-US" sz="1100" dirty="0"/>
              <a:t>PVRST+</a:t>
            </a:r>
          </a:p>
          <a:p>
            <a:pPr marL="231092" indent="-231092"/>
            <a:r>
              <a:rPr lang="en-US" sz="1100" dirty="0"/>
              <a:t>MST</a:t>
            </a:r>
          </a:p>
          <a:p>
            <a:pPr marL="231092" indent="-231092"/>
            <a:r>
              <a:rPr lang="en-US" sz="1100" dirty="0"/>
              <a:t>The default spanning tree mode for Cisco Catalyst switches is PVST+. In this mode, a separate STP instance runs for each VLAN. The direct consequence is that, as the STP calculation is done the same way for each VLAN, the same switch becomes root bridge for all VLANs. Each change of topology has exactly the same impact on all VLANs. Redundant links are blocked the same way, at the same location of the network. There is no load sharing between redundant links in this configuration.</a:t>
            </a:r>
            <a:endParaRPr lang="en-US" sz="1100" b="1"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Arial" charset="0"/>
                <a:ea typeface="+mn-ea"/>
                <a:cs typeface="+mn-cs"/>
              </a:rPr>
              <a:t>Note </a:t>
            </a:r>
            <a:r>
              <a:rPr lang="en-US" sz="1200" b="0" i="0" u="none" strike="noStrike" kern="1200" baseline="0" dirty="0">
                <a:solidFill>
                  <a:schemeClr val="tx1"/>
                </a:solidFill>
                <a:latin typeface="Arial" charset="0"/>
                <a:ea typeface="+mn-ea"/>
                <a:cs typeface="+mn-cs"/>
              </a:rPr>
              <a:t>If the priority of the root bridge is set to 0, configuring another switch with the </a:t>
            </a:r>
            <a:r>
              <a:rPr lang="en-US" sz="1200" b="1" i="0" u="none" strike="noStrike" kern="1200" baseline="0" dirty="0">
                <a:solidFill>
                  <a:schemeClr val="tx1"/>
                </a:solidFill>
                <a:latin typeface="Arial" charset="0"/>
                <a:ea typeface="+mn-ea"/>
                <a:cs typeface="+mn-cs"/>
              </a:rPr>
              <a:t>root primary </a:t>
            </a:r>
            <a:r>
              <a:rPr lang="en-US" sz="1200" b="0" i="0" u="none" strike="noStrike" kern="1200" baseline="0" dirty="0">
                <a:solidFill>
                  <a:schemeClr val="tx1"/>
                </a:solidFill>
                <a:latin typeface="Arial" charset="0"/>
                <a:ea typeface="+mn-ea"/>
                <a:cs typeface="+mn-cs"/>
              </a:rPr>
              <a:t>command will yield no results. The command will fail because it cannot make a local switch priority for 4096 lower than that of the root bridge.</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34</a:t>
            </a:fld>
            <a:endParaRPr lang="en-US" dirty="0"/>
          </a:p>
        </p:txBody>
      </p:sp>
    </p:spTree>
    <p:extLst>
      <p:ext uri="{BB962C8B-B14F-4D97-AF65-F5344CB8AC3E}">
        <p14:creationId xmlns:p14="http://schemas.microsoft.com/office/powerpoint/2010/main" val="25780689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231092" indent="-231092">
              <a:lnSpc>
                <a:spcPct val="110000"/>
              </a:lnSpc>
            </a:pPr>
            <a:r>
              <a:rPr lang="en-US" sz="1100" dirty="0"/>
              <a:t>STP is a mature protocol, benefiting from years of development and production deployment; however, STP makes assumptions about the quality of the network and it can fail. Those failures are generally high profile failures because of the extent to which they impact the network. STP is designed to never open, even temporarily, a loop during its operation. However, like any protocol, it is based on some assumptions that might not be valid in the network. To help STP converge faster and for the protocol behavior to match your network infrastructure, several features are available to filter the way Bridge Protocol Data Units (BPDU) are sent or received, and to alter the way the network should react if an unexpected network topology change occurs. 802.1D does not prevent unwanted devices from becoming the root bridge of the spanning tree, and no mechanism exists to selectively discard </a:t>
            </a:r>
            <a:r>
              <a:rPr lang="en-US" sz="1100" dirty="0" err="1"/>
              <a:t>BPDUs</a:t>
            </a:r>
            <a:r>
              <a:rPr lang="en-US" sz="1100" dirty="0"/>
              <a:t> from certain ports. The Cisco STP toolkit provides tools to better manage STP. Features such as Root Guard and BPDU Guard solve the problem of unauthorized or inappropriate devices causing network topology changes.</a:t>
            </a:r>
          </a:p>
          <a:p>
            <a:pPr marL="231092" indent="-231092">
              <a:lnSpc>
                <a:spcPct val="110000"/>
              </a:lnSpc>
            </a:pPr>
            <a:r>
              <a:rPr lang="en-US" sz="1100" dirty="0"/>
              <a:t>In addition, network device failures can cause bridging loops or black holes in the network. The Cisco Unidirectional Link Detection (UDLD) and loop guard features prevent network device failures that are due to faulty hardware or software errors. Problems such as link duplex mismatch, unidirectional link failure, frame corruption, resource errors, and </a:t>
            </a:r>
            <a:r>
              <a:rPr lang="en-US" sz="1100" dirty="0" err="1"/>
              <a:t>misconfigurations</a:t>
            </a:r>
            <a:r>
              <a:rPr lang="en-US" sz="1100" dirty="0"/>
              <a:t> can disrupt the spanning tree, which in turn disrupts network traffic. As a result, understanding how to troubleshoot spanning-tree problems is critical in maintaining high network availability. The following best practices for spanning tree prevent problems and aid in quick network recovery if unforeseen anomalous events occur. This remaining section of this chapter introduces the STP enhancements with sample configurations. This section also discusses how to tune STP for higher availability and resiliency. STP does not provide for checks and balances to ensure high availability in multilayer switched networks.</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40</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a:t>NOTA</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43</a:t>
            </a:fld>
            <a:endParaRPr lang="en-US" dirty="0"/>
          </a:p>
        </p:txBody>
      </p:sp>
    </p:spTree>
    <p:extLst>
      <p:ext uri="{BB962C8B-B14F-4D97-AF65-F5344CB8AC3E}">
        <p14:creationId xmlns:p14="http://schemas.microsoft.com/office/powerpoint/2010/main" val="3781458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2713" marR="0" indent="-112713" algn="l" defTabSz="1020763" rtl="0" eaLnBrk="0" fontAlgn="base" latinLnBrk="0" hangingPunct="0">
              <a:lnSpc>
                <a:spcPct val="90000"/>
              </a:lnSpc>
              <a:spcBef>
                <a:spcPct val="50000"/>
              </a:spcBef>
              <a:spcAft>
                <a:spcPct val="0"/>
              </a:spcAft>
              <a:buClrTx/>
              <a:buSzPct val="100000"/>
              <a:buFontTx/>
              <a:buChar char="•"/>
              <a:tabLst/>
              <a:defRPr/>
            </a:pPr>
            <a:r>
              <a:rPr lang="en-US" dirty="0"/>
              <a:t>These connections can cause physical loops, and spanning tree must go through the full initialization procedure in these situations. A spanning-tree loop can bring your network down. If you turn on </a:t>
            </a:r>
            <a:r>
              <a:rPr lang="en-US" dirty="0" err="1"/>
              <a:t>PortFast</a:t>
            </a:r>
            <a:r>
              <a:rPr lang="en-US" dirty="0"/>
              <a:t> for a port that is part of a physical loop, there can be a window of time when packets are continuously forwarded (and can even multiply) in such a way that the network cannot recover.</a:t>
            </a:r>
            <a:endParaRPr lang="pt-PT" dirty="0"/>
          </a:p>
          <a:p>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45</a:t>
            </a:fld>
            <a:endParaRPr lang="en-US" dirty="0"/>
          </a:p>
        </p:txBody>
      </p:sp>
    </p:spTree>
    <p:extLst>
      <p:ext uri="{BB962C8B-B14F-4D97-AF65-F5344CB8AC3E}">
        <p14:creationId xmlns:p14="http://schemas.microsoft.com/office/powerpoint/2010/main" val="15318434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1092" indent="-231092"/>
            <a:r>
              <a:rPr lang="en-US" sz="1100" b="1" dirty="0"/>
              <a:t>Caution</a:t>
            </a:r>
            <a:r>
              <a:rPr lang="en-US" sz="1100" dirty="0"/>
              <a:t>: Enabling BPDU filtering on an interface is the same as disabling spanning tree on it and can result in spanning-tree loop.</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46</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1092" indent="-231092"/>
            <a:r>
              <a:rPr lang="en-US" sz="1100" b="1" dirty="0"/>
              <a:t>Caution</a:t>
            </a:r>
            <a:r>
              <a:rPr lang="en-US" sz="1100" dirty="0"/>
              <a:t>: Enabling BPDU filtering on an interface is the same as disabling spanning tree on it and can result in spanning-tree loop.</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47</a:t>
            </a:fld>
            <a:endParaRPr lang="en-US"/>
          </a:p>
        </p:txBody>
      </p:sp>
    </p:spTree>
    <p:extLst>
      <p:ext uri="{BB962C8B-B14F-4D97-AF65-F5344CB8AC3E}">
        <p14:creationId xmlns:p14="http://schemas.microsoft.com/office/powerpoint/2010/main" val="529030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a:spLocks noGrp="1" noChangeArrowheads="1"/>
          </p:cNvSpPr>
          <p:nvPr>
            <p:ph type="sldNum" sz="quarter" idx="5"/>
          </p:nvPr>
        </p:nvSpPr>
        <p:spPr>
          <a:noFill/>
        </p:spPr>
        <p:txBody>
          <a:bodyPr/>
          <a:lstStyle/>
          <a:p>
            <a:fld id="{13B72244-6AB2-4E00-BFE3-D584A305B2C8}" type="slidenum">
              <a:rPr lang="en-US" smtClean="0"/>
              <a:pPr/>
              <a:t>48</a:t>
            </a:fld>
            <a:endParaRPr 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normAutofit/>
          </a:bodyPr>
          <a:lstStyle/>
          <a:p>
            <a:pPr marL="231092" indent="-231092">
              <a:defRPr/>
            </a:pPr>
            <a:r>
              <a:rPr lang="en-US" sz="1100" dirty="0"/>
              <a:t>Note that on 6500 switches the global command is spanning-tree portfast edge bpduguard default .</a:t>
            </a:r>
          </a:p>
          <a:p>
            <a:pPr marL="231092" indent="-231092"/>
            <a:endParaRPr lang="en-US" sz="11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err="1"/>
              <a:t>Explain</a:t>
            </a:r>
            <a:r>
              <a:rPr lang="pt-PT" dirty="0"/>
              <a:t> </a:t>
            </a:r>
            <a:r>
              <a:rPr lang="pt-PT" dirty="0" err="1"/>
              <a:t>everything</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15</a:t>
            </a:fld>
            <a:endParaRPr lang="en-US" dirty="0"/>
          </a:p>
        </p:txBody>
      </p:sp>
    </p:spTree>
    <p:extLst>
      <p:ext uri="{BB962C8B-B14F-4D97-AF65-F5344CB8AC3E}">
        <p14:creationId xmlns:p14="http://schemas.microsoft.com/office/powerpoint/2010/main" val="18524933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1092" indent="-231092"/>
            <a:endParaRPr lang="en-US" sz="110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49</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1092" indent="-231092"/>
            <a:r>
              <a:rPr lang="en-US" sz="1100" b="1" dirty="0"/>
              <a:t>Caution</a:t>
            </a:r>
            <a:r>
              <a:rPr lang="en-US" sz="1100" dirty="0"/>
              <a:t>: Enabling BPDU filtering on an interface is the same as disabling spanning tree on it and can result in spanning-tree loop.</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50</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a:spLocks noGrp="1" noChangeArrowheads="1"/>
          </p:cNvSpPr>
          <p:nvPr>
            <p:ph type="sldNum" sz="quarter" idx="5"/>
          </p:nvPr>
        </p:nvSpPr>
        <p:spPr>
          <a:noFill/>
        </p:spPr>
        <p:txBody>
          <a:bodyPr/>
          <a:lstStyle/>
          <a:p>
            <a:fld id="{13B72244-6AB2-4E00-BFE3-D584A305B2C8}" type="slidenum">
              <a:rPr lang="en-US" smtClean="0"/>
              <a:pPr/>
              <a:t>52</a:t>
            </a:fld>
            <a:endParaRPr 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normAutofit/>
          </a:bodyPr>
          <a:lstStyle/>
          <a:p>
            <a:pPr marL="231092" indent="-231092"/>
            <a:endParaRPr lang="en-US" sz="11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1092" indent="-231092"/>
            <a:endParaRPr lang="en-US" sz="110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53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1092" indent="-231092"/>
            <a:endParaRPr lang="en-US" sz="110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54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1092" indent="-231092"/>
            <a:endParaRPr lang="en-US" sz="110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55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1092" indent="-231092"/>
            <a:endParaRPr lang="en-US" sz="110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56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1092" indent="-231092"/>
            <a:endParaRPr lang="en-US" sz="110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57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1092" indent="-231092">
              <a:buNone/>
            </a:pPr>
            <a:r>
              <a:rPr lang="en-US" sz="1100" dirty="0"/>
              <a:t>Enable Root Guard on Switches A, B, and C on the following ports:</a:t>
            </a:r>
          </a:p>
          <a:p>
            <a:pPr marL="231092" indent="-231092"/>
            <a:r>
              <a:rPr lang="en-US" sz="1100" dirty="0"/>
              <a:t>Switch A (Distribution/Core): Any access port</a:t>
            </a:r>
          </a:p>
          <a:p>
            <a:pPr marL="231092" indent="-231092"/>
            <a:r>
              <a:rPr lang="en-US" sz="1100" dirty="0"/>
              <a:t>Switch B (Distribution/Core): Any access port</a:t>
            </a:r>
          </a:p>
          <a:p>
            <a:pPr marL="231092" indent="-231092"/>
            <a:r>
              <a:rPr lang="en-US" sz="1100" dirty="0"/>
              <a:t>Switch C (Access): Any access port including the port connecting to Switch D</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58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a:spLocks noGrp="1" noChangeArrowheads="1"/>
          </p:cNvSpPr>
          <p:nvPr>
            <p:ph type="sldNum" sz="quarter" idx="5"/>
          </p:nvPr>
        </p:nvSpPr>
        <p:spPr>
          <a:noFill/>
        </p:spPr>
        <p:txBody>
          <a:bodyPr/>
          <a:lstStyle/>
          <a:p>
            <a:fld id="{13B72244-6AB2-4E00-BFE3-D584A305B2C8}" type="slidenum">
              <a:rPr lang="en-US" smtClean="0"/>
              <a:pPr/>
              <a:t>59</a:t>
            </a:fld>
            <a:endParaRPr 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normAutofit/>
          </a:bodyPr>
          <a:lstStyle/>
          <a:p>
            <a:pPr marL="231092" indent="-231092"/>
            <a:endParaRPr lang="en-US" sz="11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18</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a:spLocks noGrp="1" noChangeArrowheads="1"/>
          </p:cNvSpPr>
          <p:nvPr>
            <p:ph type="sldNum" sz="quarter" idx="5"/>
          </p:nvPr>
        </p:nvSpPr>
        <p:spPr>
          <a:noFill/>
        </p:spPr>
        <p:txBody>
          <a:bodyPr/>
          <a:lstStyle/>
          <a:p>
            <a:fld id="{13B72244-6AB2-4E00-BFE3-D584A305B2C8}" type="slidenum">
              <a:rPr lang="en-US" smtClean="0"/>
              <a:pPr/>
              <a:t>60</a:t>
            </a:fld>
            <a:endParaRPr 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normAutofit/>
          </a:bodyPr>
          <a:lstStyle/>
          <a:p>
            <a:pPr marL="231092" indent="-231092"/>
            <a:r>
              <a:rPr lang="en-US" sz="1100" dirty="0"/>
              <a:t>Ports in root inconsistent recover automatically with no human intervention after the port stop receiving superior BPDUs. The port goes through the listening state to the learning state, and eventually transitions to the forwarding state.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1092" indent="-231092"/>
            <a:r>
              <a:rPr lang="en-US" sz="1100" dirty="0"/>
              <a:t>Prevention of forwarding loops and black holes in a network is a required aspect of network design. Black holes in the network are created when a device that receives frames has no forwarding information for that packet and thus essentially drops all such packets. Cisco Catalyst switches support two important features to address such conditions:</a:t>
            </a:r>
          </a:p>
          <a:p>
            <a:pPr marL="402806" lvl="2" indent="-231092"/>
            <a:r>
              <a:rPr lang="en-US" sz="1100" b="1" dirty="0"/>
              <a:t>Loop Guard</a:t>
            </a:r>
            <a:r>
              <a:rPr lang="en-US" sz="1100" dirty="0"/>
              <a:t>: The Loop Guard STP feature improves the stability of Layer 2 networks by preventing bridging loops.</a:t>
            </a:r>
          </a:p>
          <a:p>
            <a:pPr marL="402806" lvl="2" indent="-231092"/>
            <a:r>
              <a:rPr lang="en-US" sz="1100" b="1" dirty="0"/>
              <a:t>UDLD</a:t>
            </a:r>
            <a:r>
              <a:rPr lang="en-US" sz="1100" dirty="0"/>
              <a:t>: UDLD detects and disables unidirectional links.</a:t>
            </a:r>
          </a:p>
          <a:p>
            <a:pPr marL="231092" indent="-231092"/>
            <a:r>
              <a:rPr lang="en-US" sz="1100" dirty="0"/>
              <a:t>If a switch receives a BPDU on a port in the loop-inconsistent STP state, the port transitions through STP states according to the received BPDU. As a result, recovery is automatic, and no manual intervention is necessary. </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61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1092" indent="-231092"/>
            <a:r>
              <a:rPr lang="en-US" sz="1100" dirty="0"/>
              <a:t>Prevention of forwarding loops and black holes in a network is a required aspect of network design. Black holes in the network are created when a device that receives frames has no forwarding information for that packet and thus essentially drops all such packets. Cisco Catalyst switches support two important features to address such conditions:</a:t>
            </a:r>
          </a:p>
          <a:p>
            <a:pPr marL="402806" lvl="2" indent="-231092"/>
            <a:r>
              <a:rPr lang="en-US" sz="1100" b="1" dirty="0"/>
              <a:t>Loop Guard</a:t>
            </a:r>
            <a:r>
              <a:rPr lang="en-US" sz="1100" dirty="0"/>
              <a:t>: The Loop Guard STP feature improves the stability of Layer 2 networks by preventing bridging loops.</a:t>
            </a:r>
          </a:p>
          <a:p>
            <a:pPr marL="402806" lvl="2" indent="-231092"/>
            <a:r>
              <a:rPr lang="en-US" sz="1100" b="1" dirty="0"/>
              <a:t>UDLD</a:t>
            </a:r>
            <a:r>
              <a:rPr lang="en-US" sz="1100" dirty="0"/>
              <a:t>: UDLD detects and disables unidirectional links.</a:t>
            </a:r>
          </a:p>
          <a:p>
            <a:pPr marL="231092" indent="-231092"/>
            <a:r>
              <a:rPr lang="en-US" sz="1100" dirty="0"/>
              <a:t>If a switch receives a BPDU on a port in the loop-inconsistent STP state, the port transitions through STP states according to the received BPDU. As a result, recovery is automatic, and no manual intervention is necessary. </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62</a:t>
            </a:fld>
            <a:endParaRPr lang="en-US"/>
          </a:p>
        </p:txBody>
      </p:sp>
    </p:spTree>
    <p:extLst>
      <p:ext uri="{BB962C8B-B14F-4D97-AF65-F5344CB8AC3E}">
        <p14:creationId xmlns:p14="http://schemas.microsoft.com/office/powerpoint/2010/main" val="1348805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1092" indent="-231092"/>
            <a:endParaRPr lang="en-US" sz="110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63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1092" indent="-231092"/>
            <a:endParaRPr lang="en-US" sz="110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64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a:spLocks noGrp="1" noChangeArrowheads="1"/>
          </p:cNvSpPr>
          <p:nvPr>
            <p:ph type="sldNum" sz="quarter" idx="5"/>
          </p:nvPr>
        </p:nvSpPr>
        <p:spPr>
          <a:noFill/>
        </p:spPr>
        <p:txBody>
          <a:bodyPr/>
          <a:lstStyle/>
          <a:p>
            <a:fld id="{13B72244-6AB2-4E00-BFE3-D584A305B2C8}" type="slidenum">
              <a:rPr lang="en-US" smtClean="0"/>
              <a:pPr/>
              <a:t>65</a:t>
            </a:fld>
            <a:endParaRPr 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normAutofit/>
          </a:bodyPr>
          <a:lstStyle/>
          <a:p>
            <a:pPr marL="231092" indent="-231092"/>
            <a:r>
              <a:rPr lang="en-US" sz="1100" dirty="0"/>
              <a:t>To disable loop guard on any specific interface on Cisco IOS–based Catalyst switches, issue the following interface configuration command: no spanning-tree loopguard. Disabling loop guard moves all loop-inconsistent ports to the listening state.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1092" indent="-231092"/>
            <a:endParaRPr lang="en-US" sz="110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66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Both UDLD peers discover each other by exchanging special frames that are sent to </a:t>
            </a:r>
            <a:r>
              <a:rPr lang="pt-PT" sz="1200" b="0" i="0" u="none" strike="noStrike" kern="1200" baseline="0" dirty="0" err="1">
                <a:solidFill>
                  <a:schemeClr val="tx1"/>
                </a:solidFill>
                <a:latin typeface="Arial" charset="0"/>
                <a:ea typeface="+mn-ea"/>
                <a:cs typeface="+mn-cs"/>
              </a:rPr>
              <a:t>well-known</a:t>
            </a:r>
            <a:r>
              <a:rPr lang="pt-PT" sz="1200" b="0" i="0" u="none" strike="noStrike" kern="1200" baseline="0" dirty="0">
                <a:solidFill>
                  <a:schemeClr val="tx1"/>
                </a:solidFill>
                <a:latin typeface="Arial" charset="0"/>
                <a:ea typeface="+mn-ea"/>
                <a:cs typeface="+mn-cs"/>
              </a:rPr>
              <a:t> MAC </a:t>
            </a:r>
            <a:r>
              <a:rPr lang="pt-PT" sz="1200" b="0" i="0" u="none" strike="noStrike" kern="1200" baseline="0" dirty="0" err="1">
                <a:solidFill>
                  <a:schemeClr val="tx1"/>
                </a:solidFill>
                <a:latin typeface="Arial" charset="0"/>
                <a:ea typeface="+mn-ea"/>
                <a:cs typeface="+mn-cs"/>
              </a:rPr>
              <a:t>address</a:t>
            </a:r>
            <a:r>
              <a:rPr lang="pt-PT" sz="1200" b="0" i="0" u="none" strike="noStrike" kern="1200" baseline="0" dirty="0">
                <a:solidFill>
                  <a:schemeClr val="tx1"/>
                </a:solidFill>
                <a:latin typeface="Arial" charset="0"/>
                <a:ea typeface="+mn-ea"/>
                <a:cs typeface="+mn-cs"/>
              </a:rPr>
              <a:t> 01:00:0C:CC:CC:CC</a:t>
            </a:r>
          </a:p>
          <a:p>
            <a:r>
              <a:rPr lang="en-US" sz="1200" b="0" i="0" u="none" strike="noStrike" kern="1200" baseline="0" dirty="0">
                <a:solidFill>
                  <a:schemeClr val="tx1"/>
                </a:solidFill>
                <a:latin typeface="Arial" charset="0"/>
                <a:ea typeface="+mn-ea"/>
                <a:cs typeface="+mn-cs"/>
              </a:rPr>
              <a:t>In an </a:t>
            </a:r>
            <a:r>
              <a:rPr lang="en-US" sz="1200" b="0" i="0" u="none" strike="noStrike" kern="1200" baseline="0" dirty="0" err="1">
                <a:solidFill>
                  <a:schemeClr val="tx1"/>
                </a:solidFill>
                <a:latin typeface="Arial" charset="0"/>
                <a:ea typeface="+mn-ea"/>
                <a:cs typeface="+mn-cs"/>
              </a:rPr>
              <a:t>EtherChannel</a:t>
            </a:r>
            <a:r>
              <a:rPr lang="en-US" sz="1200" b="0" i="0" u="none" strike="noStrike" kern="1200" baseline="0" dirty="0">
                <a:solidFill>
                  <a:schemeClr val="tx1"/>
                </a:solidFill>
                <a:latin typeface="Arial" charset="0"/>
                <a:ea typeface="+mn-ea"/>
                <a:cs typeface="+mn-cs"/>
              </a:rPr>
              <a:t> bundle, UDLD will error-disable only the physical link that has failed.</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70</a:t>
            </a:fld>
            <a:endParaRPr lang="en-US" dirty="0"/>
          </a:p>
        </p:txBody>
      </p:sp>
    </p:spTree>
    <p:extLst>
      <p:ext uri="{BB962C8B-B14F-4D97-AF65-F5344CB8AC3E}">
        <p14:creationId xmlns:p14="http://schemas.microsoft.com/office/powerpoint/2010/main" val="18944514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1092" indent="-231092"/>
            <a:r>
              <a:rPr lang="en-US" sz="1100" dirty="0"/>
              <a:t>UDLD is used when a link should be shut down because of a hardware failure that is causing unidirectional communication. In an EtherChannel bundle, UDLD shuts down only the physical link that has failed.</a:t>
            </a:r>
          </a:p>
          <a:p>
            <a:pPr marL="231092" indent="-231092">
              <a:defRPr/>
            </a:pPr>
            <a:r>
              <a:rPr lang="en-US" sz="1100" dirty="0"/>
              <a:t>UDLD messages are sent every 60 seconds.</a:t>
            </a:r>
          </a:p>
          <a:p>
            <a:pPr marL="231092" indent="-231092"/>
            <a:r>
              <a:rPr lang="en-US" sz="1100" dirty="0"/>
              <a:t>Use these commands to reset an interface shut down by UDLD: </a:t>
            </a:r>
          </a:p>
          <a:p>
            <a:pPr marL="402806" lvl="2" indent="-231092"/>
            <a:r>
              <a:rPr lang="en-US" sz="1100" dirty="0"/>
              <a:t>The </a:t>
            </a:r>
            <a:r>
              <a:rPr lang="en-US" sz="1100" b="1" dirty="0"/>
              <a:t>udld reset </a:t>
            </a:r>
            <a:r>
              <a:rPr lang="en-US" sz="1100" dirty="0"/>
              <a:t>privileged EXEC command to reset all interfaces shut down by UDLD </a:t>
            </a:r>
          </a:p>
          <a:p>
            <a:pPr marL="402806" lvl="2" indent="-231092"/>
            <a:r>
              <a:rPr lang="en-US" sz="1100" dirty="0"/>
              <a:t>The </a:t>
            </a:r>
            <a:r>
              <a:rPr lang="en-US" sz="1100" b="1" dirty="0"/>
              <a:t>shutdown</a:t>
            </a:r>
            <a:r>
              <a:rPr lang="en-US" sz="1100" dirty="0"/>
              <a:t> and </a:t>
            </a:r>
            <a:r>
              <a:rPr lang="en-US" sz="1100" b="1" dirty="0"/>
              <a:t>no shutdown </a:t>
            </a:r>
            <a:r>
              <a:rPr lang="en-US" sz="1100" dirty="0"/>
              <a:t>interface configuration commands </a:t>
            </a:r>
          </a:p>
          <a:p>
            <a:pPr marL="402806" lvl="2" indent="-231092"/>
            <a:r>
              <a:rPr lang="en-US" sz="1100" dirty="0"/>
              <a:t>The </a:t>
            </a:r>
            <a:r>
              <a:rPr lang="en-US" sz="1100" b="1" dirty="0"/>
              <a:t>no udld enable </a:t>
            </a:r>
            <a:r>
              <a:rPr lang="en-US" sz="1100" dirty="0"/>
              <a:t>global configuration command followed by </a:t>
            </a:r>
            <a:r>
              <a:rPr lang="en-US" sz="1100" b="1" dirty="0"/>
              <a:t>the udld {aggressive | enable} </a:t>
            </a:r>
            <a:r>
              <a:rPr lang="en-US" sz="1100" dirty="0"/>
              <a:t>global configuration command to re-enable UDLD globally </a:t>
            </a:r>
          </a:p>
          <a:p>
            <a:pPr marL="402806" lvl="2" indent="-231092"/>
            <a:r>
              <a:rPr lang="en-US" sz="1100" dirty="0"/>
              <a:t>The </a:t>
            </a:r>
            <a:r>
              <a:rPr lang="en-US" sz="1100" b="1" dirty="0"/>
              <a:t>no udld port</a:t>
            </a:r>
            <a:r>
              <a:rPr lang="en-US" sz="1100" dirty="0"/>
              <a:t> interface configuration command followed by the </a:t>
            </a:r>
            <a:r>
              <a:rPr lang="en-US" sz="1100" b="1" dirty="0"/>
              <a:t>udld port </a:t>
            </a:r>
            <a:r>
              <a:rPr lang="en-US" sz="1100" dirty="0"/>
              <a:t>or </a:t>
            </a:r>
            <a:r>
              <a:rPr lang="en-US" sz="1100" b="1" dirty="0"/>
              <a:t>udld port aggressive </a:t>
            </a:r>
            <a:r>
              <a:rPr lang="en-US" sz="1100" dirty="0"/>
              <a:t>interface configuration command to re-enable UDLD on the specified interface </a:t>
            </a:r>
          </a:p>
          <a:p>
            <a:pPr marL="402806" lvl="2" indent="-231092"/>
            <a:r>
              <a:rPr lang="en-US" sz="1100" dirty="0"/>
              <a:t>The </a:t>
            </a:r>
            <a:r>
              <a:rPr lang="en-US" sz="1100" b="1" dirty="0" err="1"/>
              <a:t>errdisable</a:t>
            </a:r>
            <a:r>
              <a:rPr lang="en-US" sz="1100" b="1" dirty="0"/>
              <a:t> recovery cause udld </a:t>
            </a:r>
            <a:r>
              <a:rPr lang="en-US" sz="1100" dirty="0"/>
              <a:t>and </a:t>
            </a:r>
            <a:r>
              <a:rPr lang="en-US" sz="1100" b="1" dirty="0" err="1"/>
              <a:t>errdisable</a:t>
            </a:r>
            <a:r>
              <a:rPr lang="en-US" sz="1100" b="1" dirty="0"/>
              <a:t> recovery interval </a:t>
            </a:r>
            <a:r>
              <a:rPr lang="en-US" sz="1100" b="1" dirty="0" err="1"/>
              <a:t>interval</a:t>
            </a:r>
            <a:r>
              <a:rPr lang="en-US" sz="1100" b="1" dirty="0"/>
              <a:t> </a:t>
            </a:r>
            <a:r>
              <a:rPr lang="en-US" sz="1100" dirty="0"/>
              <a:t>global configuration commands to automatically recover from the UDLD error-disabled state.</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73</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a:spLocks noGrp="1" noChangeArrowheads="1"/>
          </p:cNvSpPr>
          <p:nvPr>
            <p:ph type="sldNum" sz="quarter" idx="5"/>
          </p:nvPr>
        </p:nvSpPr>
        <p:spPr>
          <a:noFill/>
        </p:spPr>
        <p:txBody>
          <a:bodyPr/>
          <a:lstStyle/>
          <a:p>
            <a:fld id="{13B72244-6AB2-4E00-BFE3-D584A305B2C8}" type="slidenum">
              <a:rPr lang="en-US" smtClean="0"/>
              <a:pPr/>
              <a:t>74</a:t>
            </a:fld>
            <a:endParaRPr 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noAutofit/>
          </a:bodyPr>
          <a:lstStyle/>
          <a:p>
            <a:pPr marL="231092" indent="-231092">
              <a:lnSpc>
                <a:spcPct val="110000"/>
              </a:lnSpc>
            </a:pPr>
            <a:r>
              <a:rPr lang="en-US" sz="1100" dirty="0"/>
              <a:t>Loop guard and aggressive mode UDLD functionality overlap insofar as both protect against STP failures caused by unidirectional links. These two features are different, however, in their approach to the problem and in functionality. </a:t>
            </a:r>
          </a:p>
          <a:p>
            <a:pPr marL="231092" indent="-231092">
              <a:lnSpc>
                <a:spcPct val="110000"/>
              </a:lnSpc>
            </a:pPr>
            <a:r>
              <a:rPr lang="en-US" sz="1100" dirty="0"/>
              <a:t>The most noticeable difference between aggressive mode UDLD and Loop Guard is with regard to STP. Aggressive mode UDLD cannot detect failures caused by problems in software in the designated switch not sending the BPDU. Problems resulting from software failures are less common than failures caused by unidirectional links that result from hardware failures. Nevertheless, aggressive mode UDLD is more robust in its capability to detect unidirectional links on EtherChannel. Loop Guard blocks all interfaces of the EtherChannel in such a failure by putting the EtherChannel into the loop-inconsistent state for a VLAN or for all VLANs, whereas aggressive mode UDLD disables the single port exhibiting problems. In addition, aggressive mode UDLD is not dependent on STP, so it supports Layer 3 links as well. In addition, Loop Guard does not support shared links or interfaces that are unidirectional on switch boot up. If a port is unidirectional on switch boot up, the port never receives BPDUs and becomes a designated port. Loop Guard does not support this scenario, because the behavior is not distinguishable from normal STP operation. Aggressive mode UDLD does provide protection against such a failure scenario.</a:t>
            </a:r>
          </a:p>
          <a:p>
            <a:pPr marL="231092" indent="-231092">
              <a:lnSpc>
                <a:spcPct val="110000"/>
              </a:lnSpc>
            </a:pPr>
            <a:r>
              <a:rPr lang="en-US" sz="1100" dirty="0"/>
              <a:t>Enabling both aggressive mode UDLD and Loop Guard provides the highest level of protection against bridging loops and black holes in multilayer switched networks.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21</a:t>
            </a:fld>
            <a:endParaRPr lang="en-US" dirty="0"/>
          </a:p>
        </p:txBody>
      </p:sp>
    </p:spTree>
    <p:extLst>
      <p:ext uri="{BB962C8B-B14F-4D97-AF65-F5344CB8AC3E}">
        <p14:creationId xmlns:p14="http://schemas.microsoft.com/office/powerpoint/2010/main" val="23620626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1092" indent="-231092" defTabSz="1031889">
              <a:defRPr/>
            </a:pPr>
            <a:endParaRPr lang="en-US" sz="110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78</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2713" marR="0" indent="-112713" algn="l" defTabSz="1020763" rtl="0" eaLnBrk="0" fontAlgn="base" latinLnBrk="0" hangingPunct="0">
              <a:lnSpc>
                <a:spcPct val="100000"/>
              </a:lnSpc>
              <a:spcBef>
                <a:spcPts val="0"/>
              </a:spcBef>
              <a:spcAft>
                <a:spcPts val="600"/>
              </a:spcAft>
              <a:buClrTx/>
              <a:buSzPct val="100000"/>
              <a:buFontTx/>
              <a:buChar char="•"/>
              <a:tabLst/>
              <a:defRPr/>
            </a:pPr>
            <a:r>
              <a:rPr lang="en-US" sz="1200" dirty="0"/>
              <a:t>Multiple Spanning Tree (MST) extends the IEEE 802.1w RST algorithm to multiple spanning trees. The main purpose of MST is to reduce the total number of spanning-tree instances to match the physical topology of the network and thus reduce the CPU cycles of a switch. PVRST+ runs STP instances for each VLAN and does not take into consideration the physical topology that might not require many different STP topologies. MST, on the other hand, uses a minimum number of STP instances to match the number of physical topologies present.</a:t>
            </a:r>
          </a:p>
          <a:p>
            <a:endParaRPr lang="en-AU"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79</a:t>
            </a:fld>
            <a:endParaRPr lang="en-US"/>
          </a:p>
        </p:txBody>
      </p:sp>
    </p:spTree>
    <p:extLst>
      <p:ext uri="{BB962C8B-B14F-4D97-AF65-F5344CB8AC3E}">
        <p14:creationId xmlns:p14="http://schemas.microsoft.com/office/powerpoint/2010/main" val="28314072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marL="231092" indent="-231092">
              <a:lnSpc>
                <a:spcPct val="120000"/>
              </a:lnSpc>
            </a:pPr>
            <a:r>
              <a:rPr lang="en-US" dirty="0"/>
              <a:t>MST allows for the building of multiple spanning trees over trunks by grouping and associating VLANs to spanning-tree instances. Each instance may have a topology that is independent of other spanning-tree instances. This architecture provides multiple forwarding paths for data traffic and enables load balancing. A failure in one forwarding path does not affect other instances with different forwarding paths; hence, this architecture improves network fault tolerance. In large networks, using different VLANs and a different spanning-tree topology enables better administration of the network and use of the redundant paths available. An MST spanning-tree instance might exist only on bridges that have compatible VLAN instance assignments. Configuring a set of bridges with the same MST configuration information allows them to participate in a specific set of spanning-tree instances. The term MST region refers to the set of interconnected bridges that have the same MST configuration. The figure shows a common network design, featuring an access Switch A, connected to two Building Distribution </a:t>
            </a:r>
            <a:r>
              <a:rPr lang="en-US" dirty="0" err="1"/>
              <a:t>submodule</a:t>
            </a:r>
            <a:r>
              <a:rPr lang="en-US" dirty="0"/>
              <a:t> Switches </a:t>
            </a:r>
            <a:r>
              <a:rPr lang="en-US" dirty="0" err="1"/>
              <a:t>D1</a:t>
            </a:r>
            <a:r>
              <a:rPr lang="en-US" dirty="0"/>
              <a:t> and </a:t>
            </a:r>
            <a:r>
              <a:rPr lang="en-US" dirty="0" err="1"/>
              <a:t>D2</a:t>
            </a:r>
            <a:r>
              <a:rPr lang="en-US" dirty="0"/>
              <a:t>. In this setup, there are 1000 VLANs, and the network administrator typically seeks to achieve load balancing on the access switch uplinks based on even or odd VLANs—or any other scheme deemed appropriate. Instead of creating 1000 PVRST+ instances, you can use MST with only two instances of spanning tree. The two ranges of VLANs are mapped to two MST instances, respectively. Rather than maintaining 1000 spanning trees, each switch needs to maintain only two.</a:t>
            </a:r>
          </a:p>
          <a:p>
            <a:pPr marL="231092" indent="-231092">
              <a:lnSpc>
                <a:spcPct val="120000"/>
              </a:lnSpc>
            </a:pPr>
            <a:r>
              <a:rPr lang="en-US" dirty="0"/>
              <a:t>Implementation of MST is not required if the Enterprise Campus Model is being employed because the number of active VLAN instances, and hence the STP instances, would be small and stable due to the design. In the scenario described in the figure, only two different final logical topologies exist and therefore require only two spanning-tree instances. There is no need to run 1000 instances if half of the 1000 VLANs map to a different spanning tree instance.</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80</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1092" indent="-231092"/>
            <a:r>
              <a:rPr lang="en-US" sz="1100" dirty="0"/>
              <a:t>MST enables you to build multiple spanning trees over trunks by grouping VLANs and associating them with spanning-tree instances. Each instance can have a topology independent of other spanning-tree instances. This architecture provides multiple active forwarding paths for data traffic and enables load balancing. </a:t>
            </a:r>
          </a:p>
          <a:p>
            <a:pPr marL="231092" indent="-231092"/>
            <a:r>
              <a:rPr lang="en-US" sz="1100" dirty="0"/>
              <a:t>Network fault tolerance is improved over Common Spanning Tree (CST) because a failure in one instance (forwarding path) does not necessarily affect other instances. </a:t>
            </a:r>
          </a:p>
          <a:p>
            <a:pPr marL="231092" indent="-231092"/>
            <a:r>
              <a:rPr lang="en-US" sz="1100" dirty="0"/>
              <a:t>This VLAN-to-MST grouping must be consistent across all bridges within an MST region. In large networks, you can more easily administer the network and use redundant paths by locating different VLAN and spanning-tree assignments in different parts of the network.</a:t>
            </a:r>
          </a:p>
          <a:p>
            <a:pPr marL="231092" indent="-231092"/>
            <a:r>
              <a:rPr lang="en-US" sz="1100" dirty="0"/>
              <a:t>A spanning-tree instance can exist only on bridges that have compatible VLAN instance assignments. You must configure a set of bridges with the same MST  configuration information, which allows them to participate in a specific set of spanning-tree instances. Interconnected bridges that have the same MST configuration are referred to as an (MST region. Bridges with different MST configurations or legacy bridges running 802.1D are considered separate MST regions.</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81</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a:lnSpc>
                <a:spcPct val="110000"/>
              </a:lnSpc>
            </a:pPr>
            <a:r>
              <a:rPr lang="en-US" dirty="0"/>
              <a:t>The main enhancement introduced by MST is the ability to map several VLANs to a single spanning-tree instance. This raises the problem, however, of determining what VLAN is to be associated with what instance. More precisely, based on received BPDUs, devices need to identify these instances and the VLANs that are mapped to the instances. In the case of the 802.1Q standard, all instances map to a unique and common instance and are therefore less complex. In the case of PVST+, each VLAN carries the BPDUs for its respective instance (one BPDU per VLAN).</a:t>
            </a:r>
          </a:p>
          <a:p>
            <a:pPr>
              <a:lnSpc>
                <a:spcPct val="110000"/>
              </a:lnSpc>
            </a:pPr>
            <a:r>
              <a:rPr lang="en-US" dirty="0"/>
              <a:t>To be part of a common MST region, a group of switches must share the same configuration attributes. It is up to the network administrator to properly propagate the configuration throughout the region. To ensure a consistent VLANs-to-instance mapping, the protocol must exactly identify the boundaries of the regions. For that purpose, the characteristics of the region are included in BPDUs. Switches do not propagate the exact VLANs-to-instance mapping in the BPDU because the switches need to know only whether they are in the same region as a neighbor. Therefore, switches only send a digest of the VLANs-to-instance mapping table, along with the revision number and the name. When a switch receives a BPDU, it extracts the message digest, a numerical value derived from the VLANs-to-instance mapping table through a mathematical function, and compares it with its own computed digest. If the digests differ, the port receiving the BPDU is at the boundary of a region. In generic terms, a port is at the boundary of a region if the designated bridge on its segment is in a different region or if it receives legacy 802.1D BPDUs. </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82</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84</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normAutofit/>
          </a:bodyPr>
          <a:lstStyle/>
          <a:p>
            <a:pPr marL="231092" indent="-231092"/>
            <a:r>
              <a:rPr lang="en-US" sz="1100" dirty="0"/>
              <a:t>Enabling MST is a multistep process that involves mapping ranges of VLANs to a single </a:t>
            </a:r>
            <a:r>
              <a:rPr lang="en-US" sz="1100" dirty="0" err="1"/>
              <a:t>MSTI</a:t>
            </a:r>
            <a:r>
              <a:rPr lang="en-US" sz="1100" dirty="0"/>
              <a:t>. Because MST is applicable to multiple VLANs, it requires some additional configuration beyond that needed for PVRST+ after you enable MST.  </a:t>
            </a:r>
          </a:p>
          <a:p>
            <a:pPr marL="231092" indent="-231092"/>
            <a:r>
              <a:rPr lang="en-US" sz="1100" dirty="0"/>
              <a:t>Switch(</a:t>
            </a:r>
            <a:r>
              <a:rPr lang="en-US" sz="1100" dirty="0" err="1"/>
              <a:t>config</a:t>
            </a:r>
            <a:r>
              <a:rPr lang="en-US" sz="1100" dirty="0"/>
              <a:t>)# </a:t>
            </a:r>
            <a:r>
              <a:rPr lang="en-US" sz="1100" b="1" dirty="0"/>
              <a:t>spanning-tree extend system-id</a:t>
            </a:r>
            <a:r>
              <a:rPr lang="en-US" sz="1100" dirty="0"/>
              <a:t> is enabled by default This enables MAC address reduction, also known as extended system ID in Cisco IOS Software.</a:t>
            </a:r>
          </a:p>
          <a:p>
            <a:pPr marL="231092" indent="-231092"/>
            <a:r>
              <a:rPr lang="en-US" sz="1100" dirty="0"/>
              <a:t>Switch(</a:t>
            </a:r>
            <a:r>
              <a:rPr lang="en-US" sz="1100" dirty="0" err="1"/>
              <a:t>config</a:t>
            </a:r>
            <a:r>
              <a:rPr lang="en-US" sz="1100" dirty="0"/>
              <a:t>-if)# </a:t>
            </a:r>
            <a:r>
              <a:rPr lang="en-US" sz="1100" b="1" dirty="0"/>
              <a:t>spanning-tree mst pre-standard </a:t>
            </a:r>
            <a:r>
              <a:rPr lang="en-US" sz="1100" dirty="0"/>
              <a:t>is required if the neighboring switch is using a </a:t>
            </a:r>
            <a:r>
              <a:rPr lang="en-US" sz="1100" dirty="0" err="1"/>
              <a:t>prestandard</a:t>
            </a:r>
            <a:r>
              <a:rPr lang="en-US" sz="1100" dirty="0"/>
              <a:t> version of MST.</a:t>
            </a:r>
          </a:p>
        </p:txBody>
      </p:sp>
      <p:sp>
        <p:nvSpPr>
          <p:cNvPr id="22532" name="Slide Number Placeholder 3"/>
          <p:cNvSpPr>
            <a:spLocks noGrp="1"/>
          </p:cNvSpPr>
          <p:nvPr>
            <p:ph type="sldNum" sz="quarter" idx="5"/>
          </p:nvPr>
        </p:nvSpPr>
        <p:spPr>
          <a:noFill/>
        </p:spPr>
        <p:txBody>
          <a:bodyPr/>
          <a:lstStyle/>
          <a:p>
            <a:fld id="{F79FD225-4FE6-4F01-AFE5-7B3AF4B89B23}" type="slidenum">
              <a:rPr lang="en-US" smtClean="0"/>
              <a:pPr/>
              <a:t>85</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pPr>
              <a:buNone/>
            </a:pPr>
            <a:endParaRPr lang="en-US" b="0" dirty="0"/>
          </a:p>
        </p:txBody>
      </p:sp>
      <p:sp>
        <p:nvSpPr>
          <p:cNvPr id="22532" name="Slide Number Placeholder 3"/>
          <p:cNvSpPr>
            <a:spLocks noGrp="1"/>
          </p:cNvSpPr>
          <p:nvPr>
            <p:ph type="sldNum" sz="quarter" idx="5"/>
          </p:nvPr>
        </p:nvSpPr>
        <p:spPr>
          <a:noFill/>
        </p:spPr>
        <p:txBody>
          <a:bodyPr/>
          <a:lstStyle/>
          <a:p>
            <a:fld id="{F79FD225-4FE6-4F01-AFE5-7B3AF4B89B23}" type="slidenum">
              <a:rPr lang="en-US" smtClean="0"/>
              <a:pPr/>
              <a:t>86</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1092" indent="-231092" defTabSz="1031889">
              <a:lnSpc>
                <a:spcPct val="90000"/>
              </a:lnSpc>
              <a:spcBef>
                <a:spcPct val="50000"/>
              </a:spcBef>
              <a:spcAft>
                <a:spcPct val="0"/>
              </a:spcAft>
              <a:defRPr/>
            </a:pPr>
            <a:r>
              <a:rPr lang="en-US" sz="1100" dirty="0"/>
              <a:t>Switch A is configured root for instance 1 and Switch B is configured root for instance 2, but the rest of the configuration, including name and VLAN grouping to instances, are identical.</a:t>
            </a:r>
          </a:p>
          <a:p>
            <a:pPr marL="231092" indent="-231092" defTabSz="1031889">
              <a:lnSpc>
                <a:spcPct val="90000"/>
              </a:lnSpc>
              <a:spcBef>
                <a:spcPct val="50000"/>
              </a:spcBef>
              <a:spcAft>
                <a:spcPct val="0"/>
              </a:spcAft>
              <a:defRPr/>
            </a:pPr>
            <a:r>
              <a:rPr lang="en-US" sz="1100" dirty="0"/>
              <a:t>The MST region is configured by mapping the appropriate VLANs to instances 1 and 2, respectively.</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87</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1092" indent="-231092"/>
            <a:r>
              <a:rPr lang="en-US" sz="1100" dirty="0"/>
              <a:t>The </a:t>
            </a:r>
            <a:r>
              <a:rPr lang="en-US" sz="1100" b="1" dirty="0"/>
              <a:t>show current </a:t>
            </a:r>
            <a:r>
              <a:rPr lang="en-US" sz="1100" dirty="0"/>
              <a:t>command displays the current MST configuration on the switch. The </a:t>
            </a:r>
            <a:r>
              <a:rPr lang="en-US" sz="1100" b="1" dirty="0"/>
              <a:t>show pending </a:t>
            </a:r>
            <a:r>
              <a:rPr lang="en-US" sz="1100" dirty="0"/>
              <a:t>command details the uncommitted MST configuration. Catalyst switches discard the pending configuration if the administrator aborts the configuration changes by using the </a:t>
            </a:r>
            <a:r>
              <a:rPr lang="en-US" sz="1100" b="1" dirty="0"/>
              <a:t>abort </a:t>
            </a:r>
            <a:r>
              <a:rPr lang="en-US" sz="1100" dirty="0"/>
              <a:t>command. In addition, Catalyst switches save the MST configuration when issuing the </a:t>
            </a:r>
            <a:r>
              <a:rPr lang="en-US" sz="1100" b="1" dirty="0"/>
              <a:t>end </a:t>
            </a:r>
            <a:r>
              <a:rPr lang="en-US" sz="1100" dirty="0"/>
              <a:t>command.</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88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1092" indent="-231092" defTabSz="1031889">
              <a:defRPr/>
            </a:pPr>
            <a:r>
              <a:rPr lang="en-US" sz="1200" dirty="0"/>
              <a:t>Rapid Spanning Tree Protocol (IEEE 802.1w, also referred to as RSTP) significantly speeds the recalculation of the spanning tree when the network topology changes. </a:t>
            </a:r>
          </a:p>
          <a:p>
            <a:pPr marL="231092" indent="-231092" defTabSz="1031889">
              <a:defRPr/>
            </a:pPr>
            <a:endParaRPr lang="en-US" sz="1200" dirty="0"/>
          </a:p>
          <a:p>
            <a:pPr marL="231092" indent="-231092" defTabSz="1031889">
              <a:defRPr/>
            </a:pPr>
            <a:r>
              <a:rPr lang="en-US" sz="1200" dirty="0"/>
              <a:t>RSTP defines the additional port roles of Alternate and Backup and defines port states as discarding, learning, or forwarding. 802.1D STP standard was designed with the understanding that recovering connectivity after an outage within a minute or so gives adequate performance. With the advent of Layer 3 switching in LAN environments, bridging now competes with routed solutions, in which protocols such as Open Shortest Path First (OSPF) and Enhanced Interior Gateway Routing Protocol (EIGRP) can provide an alternative path in approximately 1 second. </a:t>
            </a:r>
          </a:p>
          <a:p>
            <a:pPr marL="231092" indent="-231092" defTabSz="1031889">
              <a:defRPr/>
            </a:pPr>
            <a:endParaRPr lang="en-US" sz="1200" dirty="0"/>
          </a:p>
          <a:p>
            <a:pPr marL="231092" indent="-231092" defTabSz="1031889">
              <a:defRPr/>
            </a:pPr>
            <a:r>
              <a:rPr lang="en-US" sz="1200" dirty="0"/>
              <a:t>Cisco enhanced the original 802.1D specification with features such as </a:t>
            </a:r>
            <a:r>
              <a:rPr lang="en-US" sz="1200" dirty="0" err="1"/>
              <a:t>UplinkFast</a:t>
            </a:r>
            <a:r>
              <a:rPr lang="en-US" sz="1200" dirty="0"/>
              <a:t>, </a:t>
            </a:r>
            <a:r>
              <a:rPr lang="en-US" sz="1200" dirty="0" err="1"/>
              <a:t>BackboneFast</a:t>
            </a:r>
            <a:r>
              <a:rPr lang="en-US" sz="1200" dirty="0"/>
              <a:t>, and </a:t>
            </a:r>
            <a:r>
              <a:rPr lang="en-US" sz="1200" dirty="0" err="1"/>
              <a:t>PortFast</a:t>
            </a:r>
            <a:r>
              <a:rPr lang="en-US" sz="1200" dirty="0"/>
              <a:t> to speed up the convergence time of a bridged network. The drawback is that these mechanisms are proprietary and need additional configuration. The IEEE 802.1w standard (RSTP) is an evolution, rather than a revolution, of the 802.1D standard. The 802.1D terminology remains primarily the same, and most parameters are left unchanged, so users who are familiar with 802.1D can rapidly feel at home when configuring the new protocol. </a:t>
            </a:r>
          </a:p>
          <a:p>
            <a:endParaRPr lang="en-AU"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22</a:t>
            </a:fld>
            <a:endParaRPr lang="en-US"/>
          </a:p>
        </p:txBody>
      </p:sp>
    </p:spTree>
    <p:extLst>
      <p:ext uri="{BB962C8B-B14F-4D97-AF65-F5344CB8AC3E}">
        <p14:creationId xmlns:p14="http://schemas.microsoft.com/office/powerpoint/2010/main" val="10222485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1092" indent="-231092"/>
            <a:r>
              <a:rPr lang="en-US" sz="1100" dirty="0"/>
              <a:t>Use </a:t>
            </a:r>
            <a:r>
              <a:rPr lang="en-US" sz="1100" b="1" dirty="0"/>
              <a:t>show spanning-tree mst </a:t>
            </a:r>
            <a:r>
              <a:rPr lang="en-US" sz="1100" dirty="0"/>
              <a:t>to display MST protocol information for </a:t>
            </a:r>
            <a:r>
              <a:rPr lang="en-US" sz="1100" dirty="0" err="1"/>
              <a:t>MSTI’s</a:t>
            </a:r>
            <a:r>
              <a:rPr lang="en-US" sz="1100" dirty="0"/>
              <a:t>.</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89</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1092" indent="-231092"/>
            <a:r>
              <a:rPr lang="en-US" sz="1100" dirty="0"/>
              <a:t>Use </a:t>
            </a:r>
            <a:r>
              <a:rPr lang="en-US" sz="1100" b="1" dirty="0"/>
              <a:t>show spanning-tree mst </a:t>
            </a:r>
            <a:r>
              <a:rPr lang="en-US" sz="1100" i="1" dirty="0"/>
              <a:t># </a:t>
            </a:r>
            <a:r>
              <a:rPr lang="en-US" sz="1100" dirty="0"/>
              <a:t>to display MST protocol information for a specific MST instance.</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90</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1092" indent="-231092"/>
            <a:r>
              <a:rPr lang="en-US" sz="1100" dirty="0"/>
              <a:t>Use </a:t>
            </a:r>
            <a:r>
              <a:rPr lang="en-US" sz="1100" b="1" dirty="0"/>
              <a:t>show spanning-tree mst interface FastEthernet 3/24 </a:t>
            </a:r>
            <a:r>
              <a:rPr lang="en-US" sz="1100" dirty="0"/>
              <a:t>to display MST protocol information for the particular interface.</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91</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1092" indent="-231092"/>
            <a:r>
              <a:rPr lang="en-US" sz="1100" dirty="0"/>
              <a:t>Use </a:t>
            </a:r>
            <a:r>
              <a:rPr lang="en-US" sz="1100" b="1" dirty="0"/>
              <a:t>show spanning-tree </a:t>
            </a:r>
            <a:r>
              <a:rPr lang="en-US" sz="1100" i="1" dirty="0"/>
              <a:t>mst # </a:t>
            </a:r>
            <a:r>
              <a:rPr lang="en-US" sz="1100" b="1" dirty="0"/>
              <a:t>detail </a:t>
            </a:r>
            <a:r>
              <a:rPr lang="en-US" sz="1100" dirty="0"/>
              <a:t>to display detailed protocol information for a given instance.</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92</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1092" indent="-231092" defTabSz="1031889">
              <a:defRPr/>
            </a:pPr>
            <a:r>
              <a:rPr lang="en-US" sz="1100" dirty="0"/>
              <a:t>Bridging loops generally characterize STP problems. Troubleshooting STP involves identifying and preventing such loops. The primary function of STP is to prevent loops created by redundant links in bridged networks. STP operates at Layer 2 of the OSI model. STP fails in specific cases, such as hardware or software anomalies. Troubleshooting these situations is typically difficult depending on the design of the network.</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95</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1"/>
          <p:cNvSpPr>
            <a:spLocks noGrp="1" noChangeArrowheads="1"/>
          </p:cNvSpPr>
          <p:nvPr>
            <p:ph type="sldNum" sz="quarter" idx="5"/>
          </p:nvPr>
        </p:nvSpPr>
        <p:spPr>
          <a:noFill/>
        </p:spPr>
        <p:txBody>
          <a:bodyPr/>
          <a:lstStyle/>
          <a:p>
            <a:fld id="{B9604EDC-FA33-4E29-A4FE-1BE216F14682}" type="slidenum">
              <a:rPr lang="en-US" smtClean="0"/>
              <a:pPr/>
              <a:t>96</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1092" indent="-231092"/>
            <a:r>
              <a:rPr lang="en-US" sz="1100" dirty="0"/>
              <a:t>The worst-case scenario for a duplex mismatch is when a bridge that is sending BPDUs is configured for half duplex on a link while its peer is configured for full duplex. </a:t>
            </a:r>
          </a:p>
          <a:p>
            <a:pPr marL="231092" indent="-231092"/>
            <a:r>
              <a:rPr lang="en-US" sz="1100" dirty="0"/>
              <a:t>In the figure, the duplex mismatch on the link between Switch A and Switch B could potentially lead to a bridging loop. Because Switch B is configured for full duplex, it starts forwarding frames even if Switch A is already using the link. This is a problem for Switch A, which detects a collision and runs the back-off algorithm before attempting another transmission of its frame. If there is enough traffic from Switch B to Switch A, every packet (including the BPDUs) sent by Switch A is deferred or has a collision and is subsequently dropped. </a:t>
            </a:r>
          </a:p>
          <a:p>
            <a:pPr marL="231092" indent="-231092"/>
            <a:r>
              <a:rPr lang="en-US" sz="1100" dirty="0"/>
              <a:t>From an STP point of view, because Switch B no longer receives BPDUs from Switch A, it assumes the root bridge is no longer present. Consequently, Switch B moves its port to Switch C into the forwarding state, creating a Layer 2 loop.</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97</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1092" indent="-231092"/>
            <a:r>
              <a:rPr lang="en-US" sz="1100" dirty="0"/>
              <a:t>With STP enabled to provide redundancy, any condition that results in a link maintaining a physical link connected status on both link partners but operating in a one-way communication state is detrimental to network stability because it could lead to bridging loops and routing black holes. </a:t>
            </a:r>
          </a:p>
          <a:p>
            <a:pPr marL="231092" indent="-231092"/>
            <a:r>
              <a:rPr lang="en-US" sz="1100" dirty="0"/>
              <a:t>The figure shows such an example of a unidirectional link failure affecting STP. The link between Switch A and Switch B is unidirectional and drops traffic from Switch A to Switch B while transmitting traffic from Switch B to Switch A. Suppose, however, that the interface on Switch B should be blocking. An interface blocks only if it receives BPDUs from a bridge that has a better priority. In this case, all the BPDUs coming from Switch A are lost, and Switch B eventually moves to the forwarding state, creating a loop. </a:t>
            </a:r>
          </a:p>
          <a:p>
            <a:pPr marL="231092" indent="-231092"/>
            <a:r>
              <a:rPr lang="en-US" sz="1100" dirty="0"/>
              <a:t>Note that in this case, if the failure exists at startup, STP does not converge correctly. In addition, rebooting of the bridges has absolutely no effect on this scenario. To resolve this problem, configure aggressive mode UDLD to detect incorrect cabling or unidirectional links and automatically put the affected port in err-disable state. </a:t>
            </a:r>
          </a:p>
          <a:p>
            <a:pPr marL="231092" indent="-231092"/>
            <a:r>
              <a:rPr lang="en-US" sz="1100" dirty="0"/>
              <a:t>The general recommended practice is to use aggressive mode UDLD on all point-to-point interfaces in any multilayer switched network.</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98</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99</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100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231092" indent="-231092"/>
            <a:r>
              <a:rPr lang="en-US" sz="1100" dirty="0"/>
              <a:t>The port role defines the ultimate purpose of a switch port and the way it handles data frames. One strength of RSTP is that port roles and port states can transition independently of each other. RSTP defines the port roles as follows:</a:t>
            </a:r>
          </a:p>
          <a:p>
            <a:pPr marL="458974" lvl="1"/>
            <a:r>
              <a:rPr lang="en-US" sz="1100" b="1" dirty="0"/>
              <a:t>Root: </a:t>
            </a:r>
            <a:r>
              <a:rPr lang="en-US" sz="1100" dirty="0"/>
              <a:t>The root port is the switch port on every nonroot bridge that is the chosen path to the root bridge. Only one root port can be on every switch. The root port assumes the forwarding state in a stable active topology. In the figure, the root port is marked as R. </a:t>
            </a:r>
          </a:p>
          <a:p>
            <a:pPr marL="458974" lvl="1"/>
            <a:r>
              <a:rPr lang="en-US" sz="1100" b="1" dirty="0"/>
              <a:t>Designated</a:t>
            </a:r>
            <a:r>
              <a:rPr lang="en-US" sz="1100" dirty="0"/>
              <a:t>: Each segment has at least one switch port as the designated port for that segment. In a stable, active topology, the switch with the designated port receives frames on the segment that are destined for the root bridge. There can be only one designated port per segment. The designated port assumes the forwarding state. All switches that are connected to a given segment listen to all BPDUs and determine the switch that will be the designated switch for a particular segment. In the figure, the designated port is marked as D.</a:t>
            </a:r>
          </a:p>
          <a:p>
            <a:pPr marL="458974" lvl="1"/>
            <a:r>
              <a:rPr lang="en-US" sz="1100" b="1" dirty="0"/>
              <a:t>Alternate: </a:t>
            </a:r>
            <a:r>
              <a:rPr lang="en-US" sz="1100" dirty="0"/>
              <a:t>The alternate port is a switch port that offers an alternate path toward the root bridge. The alternate port assumes a discarding state in a stable, active topology. An alternate port is present on nondesignated switches and makes a transition to a designated port if the current designated path fails. In the figure, the alternate port is marked as A.</a:t>
            </a:r>
          </a:p>
          <a:p>
            <a:pPr marL="458974" lvl="1"/>
            <a:r>
              <a:rPr lang="en-US" sz="1100" b="1" dirty="0"/>
              <a:t>Backup: </a:t>
            </a:r>
            <a:r>
              <a:rPr lang="en-US" sz="1100" dirty="0"/>
              <a:t>The backup port is an additional switch port on the designated switch with a redundant link to the segment for which the switch is designated. A backup port has a higher port ID than the designated port on the designated switch. The backup port assumes the discarding state in a stable, active topology. In the figure, the backup port is marked as B.</a:t>
            </a:r>
          </a:p>
          <a:p>
            <a:pPr marL="458974" lvl="1"/>
            <a:r>
              <a:rPr lang="en-US" sz="1100" b="1" dirty="0"/>
              <a:t>Disabled: </a:t>
            </a:r>
            <a:r>
              <a:rPr lang="en-US" sz="1100" dirty="0"/>
              <a:t>A port that has no role within the operation of spanning tree.</a:t>
            </a:r>
          </a:p>
          <a:p>
            <a:pPr marL="231092" indent="-231092"/>
            <a:r>
              <a:rPr lang="en-US" sz="1100" dirty="0"/>
              <a:t>Root and designated port roles include the port in the active topology. Alternate and backup port roles exclude the port from the active topology. Table 3-5 compares the 802.1D port role and the RSTP port roles. Establishing the additional port roles allows RSTP to define a standby switch port before a failure or topology change. The alternate port moves to the forwarding state if a failure occurs on the designated port for the segment.</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101</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53977" y="4315918"/>
            <a:ext cx="5350048" cy="4183194"/>
          </a:xfrm>
        </p:spPr>
        <p:txBody>
          <a:bodyPr>
            <a:normAutofit fontScale="47500" lnSpcReduction="20000"/>
          </a:bodyPr>
          <a:lstStyle/>
          <a:p>
            <a:pPr marL="231092" indent="-231092">
              <a:buNone/>
            </a:pPr>
            <a:r>
              <a:rPr lang="en-US" sz="1100" b="1" dirty="0"/>
              <a:t>Develop a Plan</a:t>
            </a:r>
            <a:endParaRPr lang="en-US" sz="1100" dirty="0"/>
          </a:p>
          <a:p>
            <a:pPr marL="0" indent="0">
              <a:buNone/>
            </a:pPr>
            <a:r>
              <a:rPr lang="en-US" sz="1100" dirty="0"/>
              <a:t>It is critical to develop a plan of action for potential STP issues. To create a plan, you must understand the following basic characteristics of your network:</a:t>
            </a:r>
          </a:p>
          <a:p>
            <a:pPr marL="231092" indent="-231092"/>
            <a:r>
              <a:rPr lang="en-US" sz="1100" dirty="0"/>
              <a:t>Topology of the bridged network</a:t>
            </a:r>
          </a:p>
          <a:p>
            <a:pPr marL="231092" indent="-231092"/>
            <a:r>
              <a:rPr lang="en-US" sz="1100" dirty="0"/>
              <a:t>Location of the root bridge</a:t>
            </a:r>
          </a:p>
          <a:p>
            <a:pPr marL="231092" indent="-231092"/>
            <a:r>
              <a:rPr lang="en-US" sz="1100" dirty="0"/>
              <a:t>Location of the blocked ports and, therefore, the redundant </a:t>
            </a:r>
            <a:r>
              <a:rPr lang="en-US" sz="1100" dirty="0" err="1"/>
              <a:t>linksunderstand</a:t>
            </a:r>
            <a:r>
              <a:rPr lang="en-US" sz="1100" dirty="0"/>
              <a:t> the following basic characteristics of your network:</a:t>
            </a:r>
          </a:p>
          <a:p>
            <a:pPr marL="0" indent="0">
              <a:buNone/>
            </a:pPr>
            <a:r>
              <a:rPr lang="en-US" sz="1100" dirty="0"/>
              <a:t>Knowing the basic characteristics is essential in troubleshooting any Layer 2 issue. In addition, knowledge of the network helps to focus attention on the critical ports on key devices, because most of the STP troubleshooting steps simply involve using </a:t>
            </a:r>
            <a:r>
              <a:rPr lang="en-US" sz="1100" b="1" dirty="0"/>
              <a:t>show </a:t>
            </a:r>
            <a:r>
              <a:rPr lang="en-US" sz="1100" dirty="0"/>
              <a:t>commands to identify error conditions. Knowing which links  on each device is redundant helps to quickly stop a bridging loop by disabling those links.</a:t>
            </a:r>
          </a:p>
          <a:p>
            <a:pPr marL="231092" indent="-231092">
              <a:buNone/>
            </a:pPr>
            <a:r>
              <a:rPr lang="en-US" sz="1100" b="1" dirty="0"/>
              <a:t>Isolate the Cause and Correct an STP Problem</a:t>
            </a:r>
            <a:endParaRPr lang="en-US" sz="1100" dirty="0"/>
          </a:p>
          <a:p>
            <a:pPr marL="231092" indent="-231092">
              <a:buNone/>
            </a:pPr>
            <a:r>
              <a:rPr lang="en-US" sz="1100" dirty="0"/>
              <a:t>If there is a STP loop in your network, follow these steps:</a:t>
            </a:r>
          </a:p>
          <a:p>
            <a:pPr marL="231092" indent="-231092"/>
            <a:r>
              <a:rPr lang="en-US" sz="1100" dirty="0"/>
              <a:t>Step 1. Identify a bridging loop.</a:t>
            </a:r>
          </a:p>
          <a:p>
            <a:pPr marL="231092" indent="-231092"/>
            <a:r>
              <a:rPr lang="en-US" sz="1100" dirty="0"/>
              <a:t>Step 2. Restore connectivity.</a:t>
            </a:r>
          </a:p>
          <a:p>
            <a:pPr marL="231092" indent="-231092"/>
            <a:r>
              <a:rPr lang="en-US" sz="1100" dirty="0"/>
              <a:t>Step 3. Check the port status.</a:t>
            </a:r>
          </a:p>
          <a:p>
            <a:pPr marL="231092" indent="-231092"/>
            <a:r>
              <a:rPr lang="en-US" sz="1100" dirty="0"/>
              <a:t>Step 4. Check for resource errors.</a:t>
            </a:r>
          </a:p>
          <a:p>
            <a:pPr marL="231092" indent="-231092"/>
            <a:r>
              <a:rPr lang="en-US" sz="1100" dirty="0"/>
              <a:t>Step 5. Disable unneeded features.</a:t>
            </a:r>
          </a:p>
          <a:p>
            <a:pPr marL="231092" indent="-231092">
              <a:buNone/>
            </a:pPr>
            <a:r>
              <a:rPr lang="en-US" sz="1100" b="1" dirty="0"/>
              <a:t>Identify a Bridging Loop</a:t>
            </a:r>
            <a:endParaRPr lang="en-US" sz="1100" dirty="0"/>
          </a:p>
          <a:p>
            <a:pPr marL="0" indent="0">
              <a:buNone/>
            </a:pPr>
            <a:r>
              <a:rPr lang="en-US" sz="1100" dirty="0"/>
              <a:t>The best way to identify a bridging loop is to capture the traffic on a saturated link and to determine whether duplicate packets are propagating. If all users in a specific bridging domain have connectivity issues at the same time, a bridging loop is a possible cause. Check the port utilization on devices and look for abnormal values. In addition, you might see other protocols break down due to the bridging loops. For example, HSRP might complain of duplicate IP addresses if a loop causes it to see its own packets. Another common message during a loop is constant flapping of MAC addresses between interfaces. In a stable network, MAC addresses do not flap. In addition, be careful not to associate a bridging loop with a packet storm caused by another anomalous event such as an Internet worm or virus.</a:t>
            </a:r>
          </a:p>
          <a:p>
            <a:pPr marL="231092" indent="-231092">
              <a:buNone/>
            </a:pPr>
            <a:r>
              <a:rPr lang="en-US" sz="1100" b="1" dirty="0"/>
              <a:t>Restore Connectivity</a:t>
            </a:r>
            <a:endParaRPr lang="en-US" sz="1100" dirty="0"/>
          </a:p>
          <a:p>
            <a:pPr marL="0" indent="0">
              <a:buNone/>
            </a:pPr>
            <a:r>
              <a:rPr lang="en-US" sz="1100" dirty="0"/>
              <a:t>Bridging loops have severe consequences on a bridged network. Administrators generally do not have time to look for the cause of a loop, however, preferring to restore connectivity as soon as possible and identify potential issues later. Restoring connectivity consists of the following two actions:</a:t>
            </a:r>
          </a:p>
          <a:p>
            <a:pPr marL="231092" indent="-231092"/>
            <a:r>
              <a:rPr lang="en-US" sz="1100" b="1" dirty="0"/>
              <a:t>Breaking the loop: </a:t>
            </a:r>
            <a:r>
              <a:rPr lang="en-US" sz="1100" dirty="0"/>
              <a:t>A simple solution is to manually disable every port that is providing redundancy in the network. Identify the part of the network that is more affected and start disabling ports in that area. If possible, start by disabling ports that should be in the blocking state. Check to see whether network connectivity is restored while disabling one port at a time.</a:t>
            </a:r>
          </a:p>
          <a:p>
            <a:pPr marL="231092" indent="-231092"/>
            <a:r>
              <a:rPr lang="en-US" sz="1100" b="1" dirty="0"/>
              <a:t>Logging events: </a:t>
            </a:r>
            <a:r>
              <a:rPr lang="en-US" sz="1100" dirty="0"/>
              <a:t>If it is not possible to identify the source of the problem or if the problem is transient, enable logging and increase the logging level of STP events on the switches experiencing the failure. At a minimum, enable logging on switches with blocked ports because the transition of a blocked port to forwarding state creates the loop. To log detailed events or to identify STP problems, use debug commands on Cisco IOS–based Catalyst switches. Debugging commands, if used with care, can help identify the source of the problem. Use the following command to enable STP debugging: </a:t>
            </a:r>
            <a:r>
              <a:rPr lang="en-US" sz="1100" b="1" dirty="0"/>
              <a:t>debug spanning-tree events</a:t>
            </a:r>
            <a:endParaRPr lang="en-US" sz="1100" dirty="0"/>
          </a:p>
          <a:p>
            <a:pPr marL="231092" indent="-231092">
              <a:buNone/>
            </a:pPr>
            <a:r>
              <a:rPr lang="en-US" sz="1100" b="1" dirty="0"/>
              <a:t>Check Port Status</a:t>
            </a:r>
            <a:endParaRPr lang="en-US" sz="1100" dirty="0"/>
          </a:p>
          <a:p>
            <a:pPr marL="0" indent="0">
              <a:buNone/>
            </a:pPr>
            <a:r>
              <a:rPr lang="en-US" sz="1100" dirty="0"/>
              <a:t>Investigate the blocking ports first and then the other ports. The following are several guidelines for troubleshooting port status:</a:t>
            </a:r>
          </a:p>
          <a:p>
            <a:pPr marL="231092" indent="-231092"/>
            <a:r>
              <a:rPr lang="en-US" sz="1100" b="1" dirty="0"/>
              <a:t>Blocked ports: </a:t>
            </a:r>
            <a:r>
              <a:rPr lang="en-US" sz="1100" dirty="0"/>
              <a:t>Check to make sure the switch reports receiving </a:t>
            </a:r>
            <a:r>
              <a:rPr lang="en-US" sz="1100" dirty="0" err="1"/>
              <a:t>BPDUs</a:t>
            </a:r>
            <a:r>
              <a:rPr lang="en-US" sz="1100" dirty="0"/>
              <a:t> periodically on root and blocked ports. Issue the following command on Cisco IOS–based Catalyst switches to display the number of </a:t>
            </a:r>
            <a:r>
              <a:rPr lang="en-US" sz="1100" dirty="0" err="1"/>
              <a:t>BPDUs</a:t>
            </a:r>
            <a:r>
              <a:rPr lang="en-US" sz="1100" dirty="0"/>
              <a:t> received on each interface: </a:t>
            </a:r>
            <a:r>
              <a:rPr lang="en-US" sz="1100" b="1" dirty="0"/>
              <a:t>show spanning-tree </a:t>
            </a:r>
            <a:r>
              <a:rPr lang="en-US" sz="1100" b="1" dirty="0" err="1"/>
              <a:t>vlan</a:t>
            </a:r>
            <a:r>
              <a:rPr lang="en-US" sz="1100" b="1" dirty="0"/>
              <a:t> </a:t>
            </a:r>
            <a:r>
              <a:rPr lang="en-US" sz="1100" b="1" i="1" dirty="0" err="1"/>
              <a:t>vlan</a:t>
            </a:r>
            <a:r>
              <a:rPr lang="en-US" sz="1100" b="1" i="1" dirty="0"/>
              <a:t>-id detail </a:t>
            </a:r>
            <a:r>
              <a:rPr lang="en-US" sz="1100" dirty="0"/>
              <a:t>Issue the command multiple times to determine whether the device is receiving </a:t>
            </a:r>
            <a:r>
              <a:rPr lang="en-US" sz="1100" dirty="0" err="1"/>
              <a:t>BPDUs</a:t>
            </a:r>
            <a:r>
              <a:rPr lang="en-US" sz="1100" dirty="0"/>
              <a:t>.</a:t>
            </a:r>
          </a:p>
          <a:p>
            <a:pPr marL="231092" indent="-231092"/>
            <a:r>
              <a:rPr lang="en-US" sz="1100" b="1" dirty="0"/>
              <a:t>Duplex mismatch: </a:t>
            </a:r>
            <a:r>
              <a:rPr lang="en-US" sz="1100" dirty="0"/>
              <a:t>To look for a duplex mismatch, check on each side of a point-to-point link. Simply use the </a:t>
            </a:r>
            <a:r>
              <a:rPr lang="en-US" sz="1100" b="1" dirty="0"/>
              <a:t>show interface </a:t>
            </a:r>
            <a:r>
              <a:rPr lang="en-US" sz="1100" dirty="0"/>
              <a:t>command to check the speed and duplex status of the specified ports.</a:t>
            </a:r>
          </a:p>
          <a:p>
            <a:pPr marL="231092" indent="-231092"/>
            <a:r>
              <a:rPr lang="en-US" sz="1100" b="1" dirty="0"/>
              <a:t>Port utilization: </a:t>
            </a:r>
            <a:r>
              <a:rPr lang="en-US" sz="1100" dirty="0"/>
              <a:t>An overloaded interface may fail to transmit vital </a:t>
            </a:r>
            <a:r>
              <a:rPr lang="en-US" sz="1100" dirty="0" err="1"/>
              <a:t>BPDUs</a:t>
            </a:r>
            <a:r>
              <a:rPr lang="en-US" sz="1100" dirty="0"/>
              <a:t> and is also an indication of a possible bridging loop. Use the </a:t>
            </a:r>
            <a:r>
              <a:rPr lang="en-US" sz="1100" b="1" dirty="0"/>
              <a:t>show interface </a:t>
            </a:r>
            <a:r>
              <a:rPr lang="en-US" sz="1100" dirty="0"/>
              <a:t>command to determine interface utilization using the load of the interface and packet input and output rates.</a:t>
            </a:r>
          </a:p>
          <a:p>
            <a:pPr marL="231092" indent="-231092"/>
            <a:r>
              <a:rPr lang="en-US" sz="1100" b="1" dirty="0"/>
              <a:t>Frame corruption: </a:t>
            </a:r>
            <a:r>
              <a:rPr lang="en-US" sz="1100" dirty="0"/>
              <a:t>Look for increases in the input error fields of the </a:t>
            </a:r>
            <a:r>
              <a:rPr lang="en-US" sz="1100" b="1" dirty="0"/>
              <a:t>show interface </a:t>
            </a:r>
            <a:r>
              <a:rPr lang="en-US" sz="1100" dirty="0"/>
              <a:t>command.</a:t>
            </a:r>
          </a:p>
          <a:p>
            <a:pPr marL="231092" indent="-231092">
              <a:buNone/>
            </a:pPr>
            <a:r>
              <a:rPr lang="en-US" sz="1100" b="1" dirty="0"/>
              <a:t>Look for Resource Errors</a:t>
            </a:r>
            <a:endParaRPr lang="en-US" sz="1100" dirty="0"/>
          </a:p>
          <a:p>
            <a:pPr marL="0" indent="0">
              <a:buNone/>
            </a:pPr>
            <a:r>
              <a:rPr lang="en-US" sz="1100" dirty="0"/>
              <a:t>High CPU utilization can lead to network instability for switches running STP. Use the </a:t>
            </a:r>
            <a:r>
              <a:rPr lang="en-US" sz="1100" b="1" dirty="0"/>
              <a:t>show processes </a:t>
            </a:r>
            <a:r>
              <a:rPr lang="en-US" sz="1100" b="1" dirty="0" err="1"/>
              <a:t>cpu</a:t>
            </a:r>
            <a:r>
              <a:rPr lang="en-US" sz="1100" b="1" dirty="0"/>
              <a:t> </a:t>
            </a:r>
            <a:r>
              <a:rPr lang="en-US" sz="1100" dirty="0"/>
              <a:t>command to check whether the CPU utilization is approaching 100 percent. Cisco Catalyst switches prioritize control packets such as BPDU over any </a:t>
            </a:r>
            <a:r>
              <a:rPr lang="en-US" sz="1100" dirty="0" err="1"/>
              <a:t>lowerpriority</a:t>
            </a:r>
            <a:r>
              <a:rPr lang="en-US" sz="1100" dirty="0"/>
              <a:t> traffic; hence, the switch would be stable with higher CPU if it were just processing low-priority traffic. As a general rule of thumb, if the CPU exceeds 70 percent, action should be taken to rectify any problem or to consider re-architecting the network to prevent any potential future problems.</a:t>
            </a:r>
          </a:p>
          <a:p>
            <a:pPr marL="231092" indent="-231092">
              <a:buNone/>
            </a:pPr>
            <a:r>
              <a:rPr lang="en-US" sz="1100" b="1" dirty="0"/>
              <a:t>Disable Unneeded Features</a:t>
            </a:r>
            <a:endParaRPr lang="en-US" sz="1100" dirty="0"/>
          </a:p>
          <a:p>
            <a:pPr marL="0" indent="0">
              <a:buNone/>
            </a:pPr>
            <a:r>
              <a:rPr lang="en-US" sz="1100" dirty="0"/>
              <a:t>Disabling as many features as possible reduces troubleshooting complexity. </a:t>
            </a:r>
            <a:r>
              <a:rPr lang="en-US" sz="1100" dirty="0" err="1"/>
              <a:t>EtherChannel</a:t>
            </a:r>
            <a:r>
              <a:rPr lang="en-US" sz="1100" dirty="0"/>
              <a:t>, for example, is a feature that bundles several different links into a single logical port. It might be helpful to disable this feature while troubleshooting. In general, simplifying the network configuration reduces the troubleshooting effort. If configuration changes are made during the troubleshooting effort, note the changes. An alternative way is to save the configuration by maintaining a copy of the configuring in </a:t>
            </a:r>
            <a:r>
              <a:rPr lang="en-US" sz="1100" dirty="0" err="1"/>
              <a:t>bootflash</a:t>
            </a:r>
            <a:r>
              <a:rPr lang="en-US" sz="1100" dirty="0"/>
              <a:t> or on a TFTP server. After the root cause is found and fixed, the removed configurations can be easily reapplied. </a:t>
            </a:r>
          </a:p>
          <a:p>
            <a:pPr marL="231092" indent="-231092">
              <a:buNone/>
            </a:pPr>
            <a:r>
              <a:rPr lang="en-US" sz="1100" b="1" dirty="0"/>
              <a:t>Document Findings</a:t>
            </a:r>
            <a:endParaRPr lang="en-US" sz="1100" dirty="0"/>
          </a:p>
          <a:p>
            <a:pPr marL="0" indent="0">
              <a:buNone/>
            </a:pPr>
            <a:r>
              <a:rPr lang="en-US" sz="1100" dirty="0"/>
              <a:t>When the STP issue is isolated and resolved, it is important to document any </a:t>
            </a:r>
            <a:r>
              <a:rPr lang="en-US" sz="1100" dirty="0" err="1"/>
              <a:t>learnings</a:t>
            </a:r>
            <a:r>
              <a:rPr lang="en-US" sz="1100" dirty="0"/>
              <a:t> from the incident as part of improving the plan for future issues. Not documenting any configuration or network design changes to the previous plan might result in difficulty troubleshooting during the next STP issue. Documentation of the network is critical for eventual up time of the business. Significant amounts of outages can be prevented by planning ahead. In some cases, some links can be disabled to break the loop without impacting the business during business hours, and troubleshooting can be performed after-hours. Without clear documentation, the network will begin to affect all critical functions, and as network administrators, it is critical to have the proper documentation to reduce the time to stabilize the network. Documentation includes the IP addresses of all the devices, passwords, root and the secondary root, and the proper configuration of all switch to switch or switch to router links. Also knowing the network topology diagram with port number information can help determine quickly how the problem is manifested in the network. Having known good configuration is also essential to recover the network quickly. </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102</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103</a:t>
            </a:fld>
            <a:endParaRPr lang="en-US"/>
          </a:p>
        </p:txBody>
      </p:sp>
    </p:spTree>
    <p:extLst>
      <p:ext uri="{BB962C8B-B14F-4D97-AF65-F5344CB8AC3E}">
        <p14:creationId xmlns:p14="http://schemas.microsoft.com/office/powerpoint/2010/main" val="317704668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marL="231092" indent="-231092">
              <a:buNone/>
            </a:pPr>
            <a:r>
              <a:rPr lang="en-US" sz="1200" b="1" dirty="0"/>
              <a:t>Isolate the Cause and Correct an STP Problem</a:t>
            </a:r>
            <a:endParaRPr lang="en-US" sz="1200" dirty="0"/>
          </a:p>
          <a:p>
            <a:pPr marL="231092" indent="-231092">
              <a:buNone/>
            </a:pPr>
            <a:r>
              <a:rPr lang="en-US" sz="1200" dirty="0"/>
              <a:t>If there is a STP loop in your network, follow these steps:</a:t>
            </a:r>
          </a:p>
          <a:p>
            <a:pPr marL="231092" indent="-231092"/>
            <a:r>
              <a:rPr lang="en-US" sz="1200" dirty="0"/>
              <a:t>Step 1. Identify a bridging loop.</a:t>
            </a:r>
          </a:p>
          <a:p>
            <a:pPr marL="231092" indent="-231092"/>
            <a:r>
              <a:rPr lang="en-US" sz="1200" dirty="0"/>
              <a:t>Step 2. Restore connectivity.</a:t>
            </a:r>
          </a:p>
          <a:p>
            <a:pPr marL="231092" indent="-231092"/>
            <a:r>
              <a:rPr lang="en-US" sz="1200" dirty="0"/>
              <a:t>Step 3. Check the port status.</a:t>
            </a:r>
          </a:p>
          <a:p>
            <a:pPr marL="231092" indent="-231092"/>
            <a:r>
              <a:rPr lang="en-US" sz="1200" dirty="0"/>
              <a:t>Step 4. Check for resource errors.</a:t>
            </a:r>
          </a:p>
          <a:p>
            <a:pPr marL="231092" indent="-231092"/>
            <a:r>
              <a:rPr lang="en-US" sz="1200" dirty="0"/>
              <a:t>Step 5. Disable unneeded features.</a:t>
            </a:r>
          </a:p>
          <a:p>
            <a:pPr marL="231092" indent="-231092">
              <a:buNone/>
            </a:pPr>
            <a:r>
              <a:rPr lang="en-US" sz="1200" b="1" dirty="0"/>
              <a:t>Identify a Bridging Loop</a:t>
            </a:r>
            <a:endParaRPr lang="en-US" sz="1200" dirty="0"/>
          </a:p>
          <a:p>
            <a:pPr marL="0" indent="0">
              <a:buNone/>
            </a:pPr>
            <a:r>
              <a:rPr lang="en-US" sz="1200" dirty="0"/>
              <a:t>The best way to identify a bridging loop is to capture the traffic on a saturated link and to determine whether duplicate packets are propagating. If all users in a specific bridging domain have connectivity issues at the same time, a bridging loop is a possible cause. Check the port utilization on devices and look for abnormal values. In addition, you might see other protocols break down due to the bridging loops. For example, HSRP might complain of duplicate IP addresses if a loop causes it to see its own packets. Another common message during a loop is constant flapping of MAC addresses between interfaces. In a stable network, MAC addresses do not flap. In addition, be careful not to associate a bridging loop with a packet storm caused by another anomalous event such as an Internet worm or virus.</a:t>
            </a:r>
          </a:p>
          <a:p>
            <a:pPr marL="231092" indent="-231092">
              <a:buNone/>
            </a:pPr>
            <a:r>
              <a:rPr lang="en-US" sz="1200" b="1" dirty="0"/>
              <a:t>Restore Connectivity</a:t>
            </a:r>
            <a:endParaRPr lang="en-US" sz="1200" dirty="0"/>
          </a:p>
          <a:p>
            <a:pPr marL="0" indent="0">
              <a:buNone/>
            </a:pPr>
            <a:r>
              <a:rPr lang="en-US" sz="1200" dirty="0"/>
              <a:t>Bridging loops have severe consequences on a bridged network. Administrators generally do not have time to look for the cause of a loop, however, preferring to restore connectivity as soon as possible and identify potential issues later. Restoring connectivity consists of the following two actions:</a:t>
            </a:r>
          </a:p>
          <a:p>
            <a:pPr marL="231092" indent="-231092"/>
            <a:r>
              <a:rPr lang="en-US" sz="1200" b="1" dirty="0"/>
              <a:t>Breaking the loop: </a:t>
            </a:r>
            <a:r>
              <a:rPr lang="en-US" sz="1200" dirty="0"/>
              <a:t>A simple solution is to manually disable every port that is providing redundancy in the network. Identify the part of the network that is more affected and start disabling ports in that area. If possible, start by disabling ports that should be in the blocking state. Check to see whether network connectivity is restored while disabling one port at a time.</a:t>
            </a:r>
          </a:p>
          <a:p>
            <a:pPr marL="231092" indent="-231092"/>
            <a:r>
              <a:rPr lang="en-US" sz="1200" b="1" dirty="0"/>
              <a:t>Logging events: </a:t>
            </a:r>
            <a:r>
              <a:rPr lang="en-US" sz="1200" dirty="0"/>
              <a:t>If it is not possible to identify the source of the problem or if the problem is transient, enable logging and increase the logging level of STP events on the switches experiencing the failure. At a minimum, enable logging on switches with blocked ports because the transition of a blocked port to forwarding state creates the loop. To log detailed events or to identify STP problems, use debug commands on Cisco IOS–based Catalyst switches. Debugging commands, if used with care, can help identify the source of the problem. Use the following command to enable STP debugging: </a:t>
            </a:r>
            <a:r>
              <a:rPr lang="en-US" sz="1200" b="1" dirty="0"/>
              <a:t>debug spanning-tree events</a:t>
            </a:r>
            <a:endParaRPr lang="en-US" sz="1200" dirty="0"/>
          </a:p>
          <a:p>
            <a:pPr marL="231092" indent="-231092">
              <a:buNone/>
            </a:pPr>
            <a:r>
              <a:rPr lang="en-US" sz="1200" b="1" dirty="0"/>
              <a:t>Check Port Status</a:t>
            </a:r>
            <a:endParaRPr lang="en-US" sz="1200" dirty="0"/>
          </a:p>
          <a:p>
            <a:pPr marL="0" indent="0">
              <a:buNone/>
            </a:pPr>
            <a:r>
              <a:rPr lang="en-US" sz="1200" dirty="0"/>
              <a:t>Investigate the blocking ports first and then the other ports. The following are several guidelines for troubleshooting port status:</a:t>
            </a:r>
          </a:p>
          <a:p>
            <a:pPr marL="231092" indent="-231092"/>
            <a:r>
              <a:rPr lang="en-US" sz="1200" b="1" dirty="0"/>
              <a:t>Blocked ports: </a:t>
            </a:r>
            <a:r>
              <a:rPr lang="en-US" sz="1200" dirty="0"/>
              <a:t>Check to make sure the switch reports receiving BPDUs periodically on root and blocked ports. Issue the following command on Cisco IOS–based Catalyst switches to display the number of BPDUs received on each interface: </a:t>
            </a:r>
            <a:r>
              <a:rPr lang="en-US" sz="1200" b="1" dirty="0"/>
              <a:t>show spanning-tree </a:t>
            </a:r>
            <a:r>
              <a:rPr lang="en-US" sz="1200" b="1" dirty="0" err="1"/>
              <a:t>vlan</a:t>
            </a:r>
            <a:r>
              <a:rPr lang="en-US" sz="1200" b="1" dirty="0"/>
              <a:t> </a:t>
            </a:r>
            <a:r>
              <a:rPr lang="en-US" sz="1200" b="1" i="1" dirty="0" err="1"/>
              <a:t>vlan</a:t>
            </a:r>
            <a:r>
              <a:rPr lang="en-US" sz="1200" b="1" i="1" dirty="0"/>
              <a:t>-id detail </a:t>
            </a:r>
            <a:r>
              <a:rPr lang="en-US" sz="1200" dirty="0"/>
              <a:t>Issue the command multiple times to determine whether the device is receiving BPDUs.</a:t>
            </a:r>
          </a:p>
          <a:p>
            <a:pPr marL="231092" indent="-231092"/>
            <a:r>
              <a:rPr lang="en-US" sz="1200" b="1" dirty="0"/>
              <a:t>Duplex mismatch: </a:t>
            </a:r>
            <a:r>
              <a:rPr lang="en-US" sz="1200" dirty="0"/>
              <a:t>To look for a duplex mismatch, check on each side of a point-to-point link. Simply use the </a:t>
            </a:r>
            <a:r>
              <a:rPr lang="en-US" sz="1200" b="1" dirty="0"/>
              <a:t>show interface </a:t>
            </a:r>
            <a:r>
              <a:rPr lang="en-US" sz="1200" dirty="0"/>
              <a:t>command to check the speed and duplex status of the specified ports.</a:t>
            </a:r>
          </a:p>
          <a:p>
            <a:pPr marL="231092" indent="-231092"/>
            <a:r>
              <a:rPr lang="en-US" sz="1200" b="1" dirty="0"/>
              <a:t>Port utilization: </a:t>
            </a:r>
            <a:r>
              <a:rPr lang="en-US" sz="1200" dirty="0"/>
              <a:t>An overloaded interface may fail to transmit vital BPDUs and is also an indication of a possible bridging loop. Use the </a:t>
            </a:r>
            <a:r>
              <a:rPr lang="en-US" sz="1200" b="1" dirty="0"/>
              <a:t>show interface </a:t>
            </a:r>
            <a:r>
              <a:rPr lang="en-US" sz="1200" dirty="0"/>
              <a:t>command to determine interface utilization using the load of the interface and packet input and output rates.</a:t>
            </a:r>
          </a:p>
          <a:p>
            <a:pPr marL="231092" indent="-231092"/>
            <a:r>
              <a:rPr lang="en-US" sz="1200" b="1" dirty="0"/>
              <a:t>Frame corruption: </a:t>
            </a:r>
            <a:r>
              <a:rPr lang="en-US" sz="1200" dirty="0"/>
              <a:t>Look for increases in the input error fields of the </a:t>
            </a:r>
            <a:r>
              <a:rPr lang="en-US" sz="1200" b="1" dirty="0"/>
              <a:t>show interface </a:t>
            </a:r>
            <a:r>
              <a:rPr lang="en-US" sz="1200" dirty="0"/>
              <a:t>command.</a:t>
            </a:r>
          </a:p>
          <a:p>
            <a:pPr marL="231092" indent="-231092">
              <a:buNone/>
            </a:pPr>
            <a:r>
              <a:rPr lang="en-US" sz="1200" b="1" dirty="0"/>
              <a:t>Look for Resource Errors</a:t>
            </a:r>
            <a:endParaRPr lang="en-US" sz="1200" dirty="0"/>
          </a:p>
          <a:p>
            <a:pPr marL="0" indent="0">
              <a:buNone/>
            </a:pPr>
            <a:r>
              <a:rPr lang="en-US" sz="1200" dirty="0"/>
              <a:t>High CPU utilization can lead to network instability for switches running STP. Use the </a:t>
            </a:r>
            <a:r>
              <a:rPr lang="en-US" sz="1200" b="1" dirty="0"/>
              <a:t>show processes </a:t>
            </a:r>
            <a:r>
              <a:rPr lang="en-US" sz="1200" b="1" dirty="0" err="1"/>
              <a:t>cpu</a:t>
            </a:r>
            <a:r>
              <a:rPr lang="en-US" sz="1200" b="1" dirty="0"/>
              <a:t> </a:t>
            </a:r>
            <a:r>
              <a:rPr lang="en-US" sz="1200" dirty="0"/>
              <a:t>command to check whether the CPU utilization is approaching 100 percent. Cisco Catalyst switches prioritize control packets such as BPDU over any </a:t>
            </a:r>
            <a:r>
              <a:rPr lang="en-US" sz="1200" dirty="0" err="1"/>
              <a:t>lowerpriority</a:t>
            </a:r>
            <a:r>
              <a:rPr lang="en-US" sz="1200" dirty="0"/>
              <a:t> traffic; hence, the switch would be stable with higher CPU if it were just processing low-priority traffic. As a general rule of thumb, if the CPU exceeds 70 percent, action should be taken to rectify any problem or to consider re-architecting the network to prevent any potential future problems.</a:t>
            </a:r>
          </a:p>
          <a:p>
            <a:pPr marL="231092" indent="-231092">
              <a:buNone/>
            </a:pPr>
            <a:r>
              <a:rPr lang="en-US" sz="1200" b="1" dirty="0"/>
              <a:t>Disable Unneeded Features</a:t>
            </a:r>
            <a:endParaRPr lang="en-US" sz="1200" dirty="0"/>
          </a:p>
          <a:p>
            <a:pPr marL="0" indent="0">
              <a:buNone/>
            </a:pPr>
            <a:r>
              <a:rPr lang="en-US" sz="1200" dirty="0"/>
              <a:t>Disabling as many features as possible reduces troubleshooting complexity. </a:t>
            </a:r>
            <a:r>
              <a:rPr lang="en-US" sz="1200" dirty="0" err="1"/>
              <a:t>EtherChannel</a:t>
            </a:r>
            <a:r>
              <a:rPr lang="en-US" sz="1200" dirty="0"/>
              <a:t>, for example, is a feature that bundles several different links into a single logical port. It might be helpful to disable this feature while troubleshooting. In general, simplifying the network configuration reduces the troubleshooting effort. If configuration changes are made during the troubleshooting effort, note the changes. An alternative way is to save the configuration by maintaining a copy of the configuring in </a:t>
            </a:r>
            <a:r>
              <a:rPr lang="en-US" sz="1200" dirty="0" err="1"/>
              <a:t>bootflash</a:t>
            </a:r>
            <a:r>
              <a:rPr lang="en-US" sz="1200" dirty="0"/>
              <a:t> or on a TFTP server. After the root cause is found and fixed, the removed configurations can be easily reapplied. </a:t>
            </a:r>
            <a:endParaRPr lang="en-AU"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104</a:t>
            </a:fld>
            <a:endParaRPr lang="en-US"/>
          </a:p>
        </p:txBody>
      </p:sp>
    </p:spTree>
    <p:extLst>
      <p:ext uri="{BB962C8B-B14F-4D97-AF65-F5344CB8AC3E}">
        <p14:creationId xmlns:p14="http://schemas.microsoft.com/office/powerpoint/2010/main" val="229806845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1092" indent="-231092">
              <a:buNone/>
            </a:pPr>
            <a:r>
              <a:rPr lang="en-US" sz="1200" b="1" dirty="0"/>
              <a:t>Document Findings</a:t>
            </a:r>
            <a:endParaRPr lang="en-US" sz="1200" dirty="0"/>
          </a:p>
          <a:p>
            <a:pPr marL="0" indent="0">
              <a:buNone/>
            </a:pPr>
            <a:r>
              <a:rPr lang="en-US" sz="1200" dirty="0"/>
              <a:t>When the STP issue is isolated and resolved, it is important to document any </a:t>
            </a:r>
            <a:r>
              <a:rPr lang="en-US" sz="1200" dirty="0" err="1"/>
              <a:t>learnings</a:t>
            </a:r>
            <a:r>
              <a:rPr lang="en-US" sz="1200" dirty="0"/>
              <a:t> from the incident as part of improving the plan for future issues. Not documenting any configuration or network design changes to the previous plan might result in difficulty troubleshooting during the next STP issue. Documentation of the network is critical for eventual up time of the business. Significant amounts of outages can be prevented by planning ahead. In some cases, some links can be disabled to break the loop without impacting the business during business hours, and troubleshooting can be performed after-hours. Without clear documentation, the network will begin to affect all critical functions, and as network administrators, it is critical to have the proper documentation to reduce the time to stabilize the network. Documentation includes the IP addresses of all the devices, passwords, root and the secondary root, and the proper configuration of all switch to switch or switch to router links. Also knowing the network topology diagram with port number information can help determine quickly how the problem is manifested in the network. Having known good configuration is also essential to recover the network quickly. </a:t>
            </a:r>
          </a:p>
          <a:p>
            <a:endParaRPr lang="en-AU"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105</a:t>
            </a:fld>
            <a:endParaRPr lang="en-US"/>
          </a:p>
        </p:txBody>
      </p:sp>
    </p:spTree>
    <p:extLst>
      <p:ext uri="{BB962C8B-B14F-4D97-AF65-F5344CB8AC3E}">
        <p14:creationId xmlns:p14="http://schemas.microsoft.com/office/powerpoint/2010/main" val="365843950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106</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pPr>
              <a:buFontTx/>
              <a:buNone/>
            </a:pPr>
            <a:endParaRPr lang="en-US"/>
          </a:p>
        </p:txBody>
      </p:sp>
      <p:sp>
        <p:nvSpPr>
          <p:cNvPr id="24580" name="Slide Number Placeholder 3"/>
          <p:cNvSpPr>
            <a:spLocks noGrp="1"/>
          </p:cNvSpPr>
          <p:nvPr>
            <p:ph type="sldNum" sz="quarter" idx="5"/>
          </p:nvPr>
        </p:nvSpPr>
        <p:spPr>
          <a:noFill/>
        </p:spPr>
        <p:txBody>
          <a:bodyPr/>
          <a:lstStyle/>
          <a:p>
            <a:fld id="{7757FC66-78E3-4B4F-8568-92AC8FAA902C}" type="slidenum">
              <a:rPr lang="en-US" smtClean="0"/>
              <a:pPr/>
              <a:t>107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1092" indent="-231092"/>
            <a:r>
              <a:rPr lang="en-US" sz="1100" dirty="0"/>
              <a:t>RSTP has only three port states, corresponding to the three possible operational statuses: discarding, learning, and forwarding. The RSTP 802.1w discarding state represents a merger of the 802.1D STP port states of disabled, blocking, and listening</a:t>
            </a:r>
          </a:p>
          <a:p>
            <a:pPr marL="231092" indent="-231092"/>
            <a:r>
              <a:rPr lang="en-US" sz="1100" dirty="0"/>
              <a:t>IEEE 802.1D STP mixes the state of a port, whether blocking or forwarding traffic, with the role it plays in the active topology (root port, designated port, and so on). For example, from an operational point of view, there is no difference between a port in the blocking state and a port in the listening state. Both discard frames and do not learn MAC addresses. The real difference lies in the role the spanning tree assigns to the port. It can safely be assumed that a listening port is either designated or root and is on its way to the forwarding state. Unfortunately, when in the forwarding state, there is no way to infer from the port state whether the port is root or designated. RSTP considers there to be no difference between a port in blocking state and a port in listening state; both discard frames, and neither learns MAC addresses. RSTP decouples the role of a port from the state of a port. In all port states, a port will accept and process BPDU frames. The table above provides a comparison of 802.1D port states with RSTP port states.</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switch receives a BPDU with TC bit set from a neighbor, it clears the MAC addresses learned on all its ports except the one that receives the topology change. </a:t>
            </a:r>
          </a:p>
          <a:p>
            <a:r>
              <a:rPr lang="en-US" dirty="0"/>
              <a:t>The switch also receives BPDUs with the TC bit set on all designated ports and the root port.</a:t>
            </a:r>
          </a:p>
          <a:p>
            <a:r>
              <a:rPr lang="en-US" dirty="0"/>
              <a:t>RSTP no longer uses the specific TCN BPDUs unless a legacy bridge needs to be </a:t>
            </a:r>
            <a:r>
              <a:rPr lang="pt-PT" dirty="0" err="1"/>
              <a:t>notified</a:t>
            </a:r>
            <a:r>
              <a:rPr lang="pt-PT" dirty="0"/>
              <a:t>.</a:t>
            </a:r>
          </a:p>
          <a:p>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28</a:t>
            </a:fld>
            <a:endParaRPr lang="en-US" dirty="0"/>
          </a:p>
        </p:txBody>
      </p:sp>
    </p:spTree>
    <p:extLst>
      <p:ext uri="{BB962C8B-B14F-4D97-AF65-F5344CB8AC3E}">
        <p14:creationId xmlns:p14="http://schemas.microsoft.com/office/powerpoint/2010/main" val="3798237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a:spLocks noGrp="1" noChangeArrowheads="1"/>
          </p:cNvSpPr>
          <p:nvPr>
            <p:ph type="sldNum" sz="quarter" idx="5"/>
          </p:nvPr>
        </p:nvSpPr>
        <p:spPr>
          <a:noFill/>
        </p:spPr>
        <p:txBody>
          <a:bodyPr/>
          <a:lstStyle/>
          <a:p>
            <a:fld id="{13B72244-6AB2-4E00-BFE3-D584A305B2C8}" type="slidenum">
              <a:rPr lang="en-US" smtClean="0"/>
              <a:pPr/>
              <a:t>29</a:t>
            </a:fld>
            <a:endParaRPr 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a:buFontTx/>
              <a:buNone/>
            </a:pPr>
            <a:endParaRPr lang="en-US" b="1"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1"/>
            <a:ext cx="8145462" cy="1124743"/>
          </a:xfrm>
        </p:spPr>
        <p:txBody>
          <a:bodyPr/>
          <a:lstStyle>
            <a:lvl1pPr>
              <a:defRPr>
                <a:latin typeface="+mj-lt"/>
                <a:cs typeface="Calibri Light" panose="020F0302020204030204" pitchFamily="34" charset="0"/>
              </a:defRPr>
            </a:lvl1pPr>
          </a:lstStyle>
          <a:p>
            <a:r>
              <a:rPr lang="en-US" dirty="0"/>
              <a:t>Click to edit Master title style</a:t>
            </a:r>
            <a:endParaRPr lang="el-GR" dirty="0"/>
          </a:p>
        </p:txBody>
      </p:sp>
      <p:sp>
        <p:nvSpPr>
          <p:cNvPr id="3" name="Content Placeholder 2"/>
          <p:cNvSpPr>
            <a:spLocks noGrp="1"/>
          </p:cNvSpPr>
          <p:nvPr>
            <p:ph idx="1"/>
          </p:nvPr>
        </p:nvSpPr>
        <p:spPr>
          <a:xfrm>
            <a:off x="655638" y="1196752"/>
            <a:ext cx="7940675" cy="5661249"/>
          </a:xfrm>
        </p:spPr>
        <p:txBody>
          <a:bodyPr/>
          <a:lstStyle>
            <a:lvl1pPr>
              <a:defRPr>
                <a:latin typeface="+mn-lt"/>
                <a:cs typeface="Calibri Light" panose="020F0302020204030204" pitchFamily="34" charset="0"/>
              </a:defRPr>
            </a:lvl1pPr>
            <a:lvl2pPr>
              <a:defRPr>
                <a:latin typeface="+mn-lt"/>
                <a:cs typeface="Calibri Light" panose="020F0302020204030204" pitchFamily="34" charset="0"/>
              </a:defRPr>
            </a:lvl2pPr>
            <a:lvl3pPr>
              <a:defRPr>
                <a:latin typeface="+mn-lt"/>
                <a:cs typeface="Calibri Light" panose="020F0302020204030204" pitchFamily="34" charset="0"/>
              </a:defRPr>
            </a:lvl3pPr>
            <a:lvl4pPr>
              <a:defRPr>
                <a:latin typeface="+mn-lt"/>
                <a:cs typeface="Calibri Light" panose="020F0302020204030204" pitchFamily="34" charset="0"/>
              </a:defRPr>
            </a:lvl4pPr>
            <a:lvl5pPr>
              <a:defRPr>
                <a:latin typeface="+mn-lt"/>
                <a:cs typeface="Calibri Light" panose="020F03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l-GR" dirty="0"/>
          </a:p>
        </p:txBody>
      </p:sp>
      <p:pic>
        <p:nvPicPr>
          <p:cNvPr id="4" name="Picture 2"/>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9016227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a:t>2 Rows Graphic Top</a:t>
            </a:r>
          </a:p>
        </p:txBody>
      </p:sp>
      <p:sp>
        <p:nvSpPr>
          <p:cNvPr id="5" name="Content Placeholder 2"/>
          <p:cNvSpPr>
            <a:spLocks noGrp="1"/>
          </p:cNvSpPr>
          <p:nvPr>
            <p:ph idx="11"/>
          </p:nvPr>
        </p:nvSpPr>
        <p:spPr>
          <a:xfrm>
            <a:off x="279400" y="3897849"/>
            <a:ext cx="8520354" cy="252625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a:t>Click to edit Master text styles</a:t>
            </a:r>
          </a:p>
          <a:p>
            <a:pPr lvl="1"/>
            <a:r>
              <a:rPr lang="en-US"/>
              <a:t>Second level</a:t>
            </a:r>
          </a:p>
          <a:p>
            <a:pPr lvl="2"/>
            <a:r>
              <a:rPr lang="en-US"/>
              <a:t>Third level</a:t>
            </a:r>
          </a:p>
        </p:txBody>
      </p:sp>
      <p:sp>
        <p:nvSpPr>
          <p:cNvPr id="8" name="Content Placeholder 7"/>
          <p:cNvSpPr>
            <a:spLocks noGrp="1"/>
          </p:cNvSpPr>
          <p:nvPr>
            <p:ph sz="quarter" idx="12"/>
          </p:nvPr>
        </p:nvSpPr>
        <p:spPr>
          <a:xfrm>
            <a:off x="279400" y="1076325"/>
            <a:ext cx="8531225" cy="2732088"/>
          </a:xfrm>
        </p:spPr>
        <p:txBody>
          <a:bodyPr>
            <a:normAutofit/>
          </a:bodyPr>
          <a:lstStyle>
            <a:lvl1pPr>
              <a:buNone/>
              <a:defRPr/>
            </a:lvl1pPr>
          </a:lstStyle>
          <a:p>
            <a:pPr lvl="0"/>
            <a:r>
              <a:rPr lang="en-US"/>
              <a:t>Click to edit Master text styles</a:t>
            </a:r>
          </a:p>
        </p:txBody>
      </p:sp>
    </p:spTree>
    <p:extLst>
      <p:ext uri="{BB962C8B-B14F-4D97-AF65-F5344CB8AC3E}">
        <p14:creationId xmlns:p14="http://schemas.microsoft.com/office/powerpoint/2010/main" val="3236007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a:lvl1pPr>
          </a:lstStyle>
          <a:p>
            <a:r>
              <a:rPr lang="en-US"/>
              <a:t>Title and Graphic</a:t>
            </a:r>
          </a:p>
        </p:txBody>
      </p:sp>
      <p:sp>
        <p:nvSpPr>
          <p:cNvPr id="6" name="Content Placeholder 5"/>
          <p:cNvSpPr>
            <a:spLocks noGrp="1"/>
          </p:cNvSpPr>
          <p:nvPr>
            <p:ph sz="quarter" idx="10"/>
          </p:nvPr>
        </p:nvSpPr>
        <p:spPr>
          <a:xfrm>
            <a:off x="279400" y="1226372"/>
            <a:ext cx="8509000" cy="5314128"/>
          </a:xfrm>
        </p:spPr>
        <p:txBody>
          <a:bodyPr>
            <a:normAutofit/>
          </a:bodyPr>
          <a:lstStyle>
            <a:lvl1pPr>
              <a:buNone/>
              <a:defRPr/>
            </a:lvl1pPr>
          </a:lstStyle>
          <a:p>
            <a:pPr lvl="0"/>
            <a:r>
              <a:rPr lang="en-US"/>
              <a:t>Click to edit Master text styles</a:t>
            </a:r>
          </a:p>
        </p:txBody>
      </p:sp>
    </p:spTree>
    <p:extLst>
      <p:ext uri="{BB962C8B-B14F-4D97-AF65-F5344CB8AC3E}">
        <p14:creationId xmlns:p14="http://schemas.microsoft.com/office/powerpoint/2010/main" val="715879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a:t>2 Rows</a:t>
            </a:r>
          </a:p>
        </p:txBody>
      </p:sp>
      <p:sp>
        <p:nvSpPr>
          <p:cNvPr id="4" name="Content Placeholder 2"/>
          <p:cNvSpPr>
            <a:spLocks noGrp="1"/>
          </p:cNvSpPr>
          <p:nvPr>
            <p:ph idx="10"/>
          </p:nvPr>
        </p:nvSpPr>
        <p:spPr>
          <a:xfrm>
            <a:off x="279400" y="1206653"/>
            <a:ext cx="8520354" cy="252625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a:t>Click to edit Master text styles</a:t>
            </a:r>
          </a:p>
          <a:p>
            <a:pPr lvl="1"/>
            <a:r>
              <a:rPr lang="en-US"/>
              <a:t>Second level</a:t>
            </a:r>
          </a:p>
          <a:p>
            <a:pPr lvl="2"/>
            <a:r>
              <a:rPr lang="en-US"/>
              <a:t>Third level</a:t>
            </a:r>
          </a:p>
        </p:txBody>
      </p:sp>
      <p:sp>
        <p:nvSpPr>
          <p:cNvPr id="5" name="Content Placeholder 2"/>
          <p:cNvSpPr>
            <a:spLocks noGrp="1"/>
          </p:cNvSpPr>
          <p:nvPr>
            <p:ph idx="11"/>
          </p:nvPr>
        </p:nvSpPr>
        <p:spPr>
          <a:xfrm>
            <a:off x="279400" y="3797451"/>
            <a:ext cx="8520354" cy="266968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39294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a:t>Config Example 2 Rows</a:t>
            </a:r>
          </a:p>
        </p:txBody>
      </p:sp>
      <p:sp>
        <p:nvSpPr>
          <p:cNvPr id="4" name="Content Placeholder 2"/>
          <p:cNvSpPr>
            <a:spLocks noGrp="1"/>
          </p:cNvSpPr>
          <p:nvPr>
            <p:ph idx="10"/>
          </p:nvPr>
        </p:nvSpPr>
        <p:spPr>
          <a:xfrm>
            <a:off x="279400" y="1174379"/>
            <a:ext cx="8520354" cy="2496283"/>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a:t>Click to edit Master text styles</a:t>
            </a:r>
          </a:p>
          <a:p>
            <a:pPr lvl="1"/>
            <a:r>
              <a:rPr lang="en-US"/>
              <a:t>Second level</a:t>
            </a:r>
          </a:p>
          <a:p>
            <a:pPr lvl="2"/>
            <a:r>
              <a:rPr lang="en-US"/>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rm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a:t>Config example</a:t>
            </a:r>
          </a:p>
        </p:txBody>
      </p:sp>
    </p:spTree>
    <p:extLst>
      <p:ext uri="{BB962C8B-B14F-4D97-AF65-F5344CB8AC3E}">
        <p14:creationId xmlns:p14="http://schemas.microsoft.com/office/powerpoint/2010/main" val="4189440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normAutofit/>
          </a:bodyPr>
          <a:lstStyle>
            <a:lvl1pPr>
              <a:defRPr/>
            </a:lvl1pPr>
          </a:lstStyle>
          <a:p>
            <a:r>
              <a:rPr lang="en-US"/>
              <a:t>Output</a:t>
            </a:r>
          </a:p>
        </p:txBody>
      </p:sp>
      <p:sp>
        <p:nvSpPr>
          <p:cNvPr id="5" name="Text Placeholder 4"/>
          <p:cNvSpPr>
            <a:spLocks noGrp="1"/>
          </p:cNvSpPr>
          <p:nvPr>
            <p:ph type="body" sz="quarter" idx="10" hasCustomPrompt="1"/>
          </p:nvPr>
        </p:nvSpPr>
        <p:spPr>
          <a:xfrm>
            <a:off x="279399" y="1183340"/>
            <a:ext cx="8531114" cy="5217459"/>
          </a:xfrm>
          <a:ln w="19050">
            <a:solidFill>
              <a:schemeClr val="tx1"/>
            </a:solidFill>
          </a:ln>
        </p:spPr>
        <p:txBody>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a:t>Router# show command</a:t>
            </a:r>
          </a:p>
          <a:p>
            <a:pPr lvl="0"/>
            <a:r>
              <a:rPr lang="en-US"/>
              <a:t>Output output output output output</a:t>
            </a:r>
          </a:p>
        </p:txBody>
      </p:sp>
    </p:spTree>
    <p:extLst>
      <p:ext uri="{BB962C8B-B14F-4D97-AF65-F5344CB8AC3E}">
        <p14:creationId xmlns:p14="http://schemas.microsoft.com/office/powerpoint/2010/main" val="29607041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740664"/>
          </a:xfrm>
          <a:prstGeom prst="rect">
            <a:avLst/>
          </a:prstGeom>
        </p:spPr>
        <p:txBody>
          <a:bodyPr>
            <a:normAutofit/>
          </a:bodyPr>
          <a:lstStyle>
            <a:lvl1pPr>
              <a:defRPr/>
            </a:lvl1pPr>
          </a:lstStyle>
          <a:p>
            <a:r>
              <a:rPr lang="en-US"/>
              <a:t>Table</a:t>
            </a:r>
          </a:p>
        </p:txBody>
      </p:sp>
      <p:sp>
        <p:nvSpPr>
          <p:cNvPr id="3" name="Table Placeholder 2"/>
          <p:cNvSpPr>
            <a:spLocks noGrp="1"/>
          </p:cNvSpPr>
          <p:nvPr>
            <p:ph type="tbl" idx="1"/>
          </p:nvPr>
        </p:nvSpPr>
        <p:spPr>
          <a:xfrm>
            <a:off x="279400" y="1204856"/>
            <a:ext cx="8316913" cy="5099125"/>
          </a:xfrm>
        </p:spPr>
        <p:txBody>
          <a:bodyPr/>
          <a:lstStyle/>
          <a:p>
            <a:pPr lvl="0"/>
            <a:r>
              <a:rPr lang="en-US" noProof="0"/>
              <a:t>Click icon to add table</a:t>
            </a:r>
          </a:p>
        </p:txBody>
      </p:sp>
    </p:spTree>
    <p:extLst>
      <p:ext uri="{BB962C8B-B14F-4D97-AF65-F5344CB8AC3E}">
        <p14:creationId xmlns:p14="http://schemas.microsoft.com/office/powerpoint/2010/main" val="3545547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1"/>
            <a:ext cx="8145462" cy="1124743"/>
          </a:xfrm>
        </p:spPr>
        <p:txBody>
          <a:bodyPr/>
          <a:lstStyle/>
          <a:p>
            <a:r>
              <a:rPr lang="en-US" dirty="0"/>
              <a:t>Click to edit Master title style</a:t>
            </a:r>
            <a:endParaRPr lang="el-GR" dirty="0"/>
          </a:p>
        </p:txBody>
      </p:sp>
      <p:sp>
        <p:nvSpPr>
          <p:cNvPr id="3" name="Content Placeholder 2"/>
          <p:cNvSpPr>
            <a:spLocks noGrp="1"/>
          </p:cNvSpPr>
          <p:nvPr>
            <p:ph sz="half" idx="1"/>
          </p:nvPr>
        </p:nvSpPr>
        <p:spPr>
          <a:xfrm>
            <a:off x="655638" y="2066925"/>
            <a:ext cx="3894137" cy="4791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p:cNvSpPr>
            <a:spLocks noGrp="1"/>
          </p:cNvSpPr>
          <p:nvPr>
            <p:ph sz="half" idx="2"/>
          </p:nvPr>
        </p:nvSpPr>
        <p:spPr>
          <a:xfrm>
            <a:off x="4702175" y="2066925"/>
            <a:ext cx="3894138" cy="4791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Tree>
    <p:extLst>
      <p:ext uri="{BB962C8B-B14F-4D97-AF65-F5344CB8AC3E}">
        <p14:creationId xmlns:p14="http://schemas.microsoft.com/office/powerpoint/2010/main" val="334469401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dirty="0"/>
              <a:t>Click to edit Master title style</a:t>
            </a:r>
            <a:endParaRPr lang="el-GR"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l-GR"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Tree>
    <p:extLst>
      <p:ext uri="{BB962C8B-B14F-4D97-AF65-F5344CB8AC3E}">
        <p14:creationId xmlns:p14="http://schemas.microsoft.com/office/powerpoint/2010/main" val="49216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5638" y="1"/>
            <a:ext cx="8145462" cy="1124743"/>
          </a:xfrm>
        </p:spPr>
        <p:txBody>
          <a:bodyPr/>
          <a:lstStyle>
            <a:lvl1pPr>
              <a:defRPr>
                <a:latin typeface="Calibri Light" panose="020F0302020204030204" pitchFamily="34" charset="0"/>
              </a:defRPr>
            </a:lvl1pPr>
          </a:lstStyle>
          <a:p>
            <a:r>
              <a:rPr lang="en-US" dirty="0"/>
              <a:t>Click to edit Master title style</a:t>
            </a:r>
            <a:endParaRPr lang="el-GR" dirty="0"/>
          </a:p>
        </p:txBody>
      </p:sp>
    </p:spTree>
    <p:extLst>
      <p:ext uri="{BB962C8B-B14F-4D97-AF65-F5344CB8AC3E}">
        <p14:creationId xmlns:p14="http://schemas.microsoft.com/office/powerpoint/2010/main" val="209611711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583938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l-G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5097429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l-G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l-GR" noProof="0">
              <a:sym typeface="Lucida Grande"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0258502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l-G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Tree>
    <p:extLst>
      <p:ext uri="{BB962C8B-B14F-4D97-AF65-F5344CB8AC3E}">
        <p14:creationId xmlns:p14="http://schemas.microsoft.com/office/powerpoint/2010/main" val="342815668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0"/>
            <a:ext cx="2035175" cy="6858000"/>
          </a:xfrm>
        </p:spPr>
        <p:txBody>
          <a:bodyPr vert="eaVert"/>
          <a:lstStyle/>
          <a:p>
            <a:r>
              <a:rPr lang="en-US"/>
              <a:t>Click to edit Master title style</a:t>
            </a:r>
            <a:endParaRPr lang="el-GR"/>
          </a:p>
        </p:txBody>
      </p:sp>
      <p:sp>
        <p:nvSpPr>
          <p:cNvPr id="3" name="Vertical Text Placeholder 2"/>
          <p:cNvSpPr>
            <a:spLocks noGrp="1"/>
          </p:cNvSpPr>
          <p:nvPr>
            <p:ph type="body" orient="vert" idx="1"/>
          </p:nvPr>
        </p:nvSpPr>
        <p:spPr>
          <a:xfrm>
            <a:off x="655638" y="0"/>
            <a:ext cx="5957887" cy="685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Tree>
    <p:extLst>
      <p:ext uri="{BB962C8B-B14F-4D97-AF65-F5344CB8AC3E}">
        <p14:creationId xmlns:p14="http://schemas.microsoft.com/office/powerpoint/2010/main" val="300794077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655638" y="1"/>
            <a:ext cx="8145462" cy="11967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82124" bIns="38100" numCol="1" anchor="b" anchorCtr="0" compatLnSpc="1">
            <a:prstTxWarp prst="textNoShape">
              <a:avLst/>
            </a:prstTxWarp>
          </a:bodyPr>
          <a:lstStyle/>
          <a:p>
            <a:pPr lvl="0"/>
            <a:r>
              <a:rPr lang="en-US" altLang="el-GR" dirty="0">
                <a:sym typeface="Lucida Grande" charset="0"/>
              </a:rPr>
              <a:t>Click to edit Master title style</a:t>
            </a:r>
          </a:p>
        </p:txBody>
      </p:sp>
      <p:sp>
        <p:nvSpPr>
          <p:cNvPr id="2051" name="Rectangle 2"/>
          <p:cNvSpPr>
            <a:spLocks noGrp="1" noChangeArrowheads="1"/>
          </p:cNvSpPr>
          <p:nvPr>
            <p:ph type="body" idx="1"/>
          </p:nvPr>
        </p:nvSpPr>
        <p:spPr bwMode="auto">
          <a:xfrm>
            <a:off x="655638" y="1340768"/>
            <a:ext cx="7940675" cy="5517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82124" bIns="38100" numCol="1" anchor="t" anchorCtr="0" compatLnSpc="1">
            <a:prstTxWarp prst="textNoShape">
              <a:avLst/>
            </a:prstTxWarp>
          </a:bodyPr>
          <a:lstStyle/>
          <a:p>
            <a:pPr lvl="0"/>
            <a:r>
              <a:rPr lang="en-US" altLang="el-GR" dirty="0">
                <a:sym typeface="Lucida Grande" charset="0"/>
              </a:rPr>
              <a:t>Click to edit Master text styles</a:t>
            </a:r>
          </a:p>
          <a:p>
            <a:pPr lvl="1"/>
            <a:r>
              <a:rPr lang="en-US" altLang="el-GR" dirty="0">
                <a:sym typeface="Lucida Grande" charset="0"/>
              </a:rPr>
              <a:t>Second level</a:t>
            </a:r>
          </a:p>
          <a:p>
            <a:pPr lvl="2"/>
            <a:r>
              <a:rPr lang="en-US" altLang="el-GR" dirty="0">
                <a:sym typeface="Lucida Grande" charset="0"/>
              </a:rPr>
              <a:t>Third level</a:t>
            </a:r>
          </a:p>
          <a:p>
            <a:pPr lvl="3"/>
            <a:r>
              <a:rPr lang="en-US" altLang="el-GR" dirty="0">
                <a:sym typeface="Lucida Grande" charset="0"/>
              </a:rPr>
              <a:t>Fourth level</a:t>
            </a:r>
          </a:p>
          <a:p>
            <a:pPr lvl="4"/>
            <a:r>
              <a:rPr lang="en-US" altLang="el-GR" dirty="0">
                <a:sym typeface="Lucida Grande" charset="0"/>
              </a:rPr>
              <a:t>Fifth level</a:t>
            </a:r>
          </a:p>
        </p:txBody>
      </p:sp>
      <p:pic>
        <p:nvPicPr>
          <p:cNvPr id="4" name="Picture 2"/>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a:spLocks noChangeArrowheads="1"/>
          </p:cNvSpPr>
          <p:nvPr userDrawn="1"/>
        </p:nvSpPr>
        <p:spPr bwMode="auto">
          <a:xfrm>
            <a:off x="8772943" y="6623051"/>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chemeClr val="accent2"/>
                </a:solidFill>
              </a:rPr>
              <a:pPr algn="r" defTabSz="814388">
                <a:lnSpc>
                  <a:spcPct val="100000"/>
                </a:lnSpc>
                <a:defRPr/>
              </a:pPr>
              <a:t>‹#›</a:t>
            </a:fld>
            <a:endParaRPr lang="en-US" sz="1000" dirty="0">
              <a:solidFill>
                <a:schemeClr val="accent2"/>
              </a:solidFill>
            </a:endParaRPr>
          </a:p>
        </p:txBody>
      </p:sp>
    </p:spTree>
  </p:cSld>
  <p:clrMap bg1="dk2" tx1="lt1" bg2="dk1" tx2="lt2" accent1="accent1" accent2="accent2" accent3="accent3" accent4="accent4" accent5="accent5" accent6="accent6" hlink="hlink" folHlink="folHlink"/>
  <p:sldLayoutIdLst>
    <p:sldLayoutId id="2147483664"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5" r:id="rId10"/>
    <p:sldLayoutId id="2147483676" r:id="rId11"/>
    <p:sldLayoutId id="2147483677" r:id="rId12"/>
    <p:sldLayoutId id="2147483678" r:id="rId13"/>
    <p:sldLayoutId id="2147483679" r:id="rId14"/>
    <p:sldLayoutId id="2147483680" r:id="rId15"/>
  </p:sldLayoutIdLst>
  <p:transition/>
  <p:hf hdr="0" ftr="0" dt="0"/>
  <p:txStyles>
    <p:titleStyle>
      <a:lvl1pPr algn="l" rtl="0" eaLnBrk="0" fontAlgn="base" hangingPunct="0">
        <a:lnSpc>
          <a:spcPct val="90000"/>
        </a:lnSpc>
        <a:spcBef>
          <a:spcPct val="0"/>
        </a:spcBef>
        <a:spcAft>
          <a:spcPct val="0"/>
        </a:spcAft>
        <a:defRPr sz="2800" b="1">
          <a:solidFill>
            <a:srgbClr val="1A1A1A"/>
          </a:solidFill>
          <a:latin typeface="+mj-lt"/>
          <a:ea typeface="+mj-ea"/>
          <a:cs typeface="+mj-cs"/>
          <a:sym typeface="Lucida Grande" charset="0"/>
        </a:defRPr>
      </a:lvl1pPr>
      <a:lvl2pPr algn="l" rtl="0" eaLnBrk="0" fontAlgn="base" hangingPunct="0">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2pPr>
      <a:lvl3pPr algn="l" rtl="0" eaLnBrk="0" fontAlgn="base" hangingPunct="0">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3pPr>
      <a:lvl4pPr algn="l" rtl="0" eaLnBrk="0" fontAlgn="base" hangingPunct="0">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4pPr>
      <a:lvl5pPr algn="l" rtl="0" eaLnBrk="0" fontAlgn="base" hangingPunct="0">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5pPr>
      <a:lvl6pPr marL="457200" algn="l" rtl="0" fontAlgn="base">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6pPr>
      <a:lvl7pPr marL="914400" algn="l" rtl="0" fontAlgn="base">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7pPr>
      <a:lvl8pPr marL="1371600" algn="l" rtl="0" fontAlgn="base">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8pPr>
      <a:lvl9pPr marL="1828800" algn="l" rtl="0" fontAlgn="base">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9pPr>
    </p:titleStyle>
    <p:bodyStyle>
      <a:lvl1pPr marL="241300" indent="-236538" algn="l" rtl="0" eaLnBrk="0" fontAlgn="base" hangingPunct="0">
        <a:lnSpc>
          <a:spcPct val="95000"/>
        </a:lnSpc>
        <a:spcBef>
          <a:spcPts val="1200"/>
        </a:spcBef>
        <a:spcAft>
          <a:spcPct val="0"/>
        </a:spcAft>
        <a:buClr>
          <a:srgbClr val="000000"/>
        </a:buClr>
        <a:buSzPct val="100000"/>
        <a:buFont typeface="Wingdings" pitchFamily="2" charset="2"/>
        <a:buChar char="§"/>
        <a:defRPr sz="1800">
          <a:solidFill>
            <a:srgbClr val="1A1A1A"/>
          </a:solidFill>
          <a:latin typeface="+mn-lt"/>
          <a:ea typeface="+mn-ea"/>
          <a:cs typeface="+mn-cs"/>
          <a:sym typeface="Lucida Grande" charset="0"/>
        </a:defRPr>
      </a:lvl1pPr>
      <a:lvl2pPr marL="541338" indent="-117475" algn="l" rtl="0" eaLnBrk="0" fontAlgn="base" hangingPunct="0">
        <a:lnSpc>
          <a:spcPct val="95000"/>
        </a:lnSpc>
        <a:spcBef>
          <a:spcPts val="800"/>
        </a:spcBef>
        <a:spcAft>
          <a:spcPct val="0"/>
        </a:spcAft>
        <a:buClr>
          <a:srgbClr val="1A1A1A"/>
        </a:buClr>
        <a:buSzPct val="100000"/>
        <a:buFont typeface="Lucida Grande" charset="0"/>
        <a:buChar char="–"/>
        <a:defRPr>
          <a:solidFill>
            <a:srgbClr val="1A1A1A"/>
          </a:solidFill>
          <a:latin typeface="+mn-lt"/>
          <a:ea typeface="+mn-ea"/>
          <a:cs typeface="+mn-cs"/>
          <a:sym typeface="Lucida Grande" charset="0"/>
        </a:defRPr>
      </a:lvl2pPr>
      <a:lvl3pPr marL="881063" indent="-4763" algn="l" rtl="0" eaLnBrk="0" fontAlgn="base" hangingPunct="0">
        <a:lnSpc>
          <a:spcPct val="95000"/>
        </a:lnSpc>
        <a:spcBef>
          <a:spcPts val="700"/>
        </a:spcBef>
        <a:spcAft>
          <a:spcPct val="0"/>
        </a:spcAft>
        <a:buClr>
          <a:srgbClr val="1A1A1A"/>
        </a:buClr>
        <a:buSzPct val="100000"/>
        <a:buFont typeface="Lucida Grande" charset="0"/>
        <a:buChar char="•"/>
        <a:defRPr sz="1400">
          <a:solidFill>
            <a:srgbClr val="1A1A1A"/>
          </a:solidFill>
          <a:latin typeface="+mn-lt"/>
          <a:ea typeface="+mn-ea"/>
          <a:cs typeface="+mn-cs"/>
          <a:sym typeface="Lucida Grande" charset="0"/>
        </a:defRPr>
      </a:lvl3pPr>
      <a:lvl4pPr marL="1338263" indent="-117475" algn="l" rtl="0" eaLnBrk="0" fontAlgn="base" hangingPunct="0">
        <a:lnSpc>
          <a:spcPct val="95000"/>
        </a:lnSpc>
        <a:spcBef>
          <a:spcPts val="600"/>
        </a:spcBef>
        <a:spcAft>
          <a:spcPct val="0"/>
        </a:spcAft>
        <a:buClr>
          <a:srgbClr val="1A1A1A"/>
        </a:buClr>
        <a:buSzPct val="100000"/>
        <a:buFont typeface="Lucida Grande" charset="0"/>
        <a:buChar char="–"/>
        <a:defRPr sz="1400">
          <a:solidFill>
            <a:srgbClr val="1A1A1A"/>
          </a:solidFill>
          <a:latin typeface="+mn-lt"/>
          <a:ea typeface="+mn-ea"/>
          <a:cs typeface="+mn-cs"/>
          <a:sym typeface="Lucida Grande" charset="0"/>
        </a:defRPr>
      </a:lvl4pPr>
      <a:lvl5pPr marL="1790700" indent="38100" algn="l" rtl="0" eaLnBrk="0" fontAlgn="base" hangingPunct="0">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5pPr>
      <a:lvl6pPr marL="22479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6pPr>
      <a:lvl7pPr marL="27051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7pPr>
      <a:lvl8pPr marL="31623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8pPr>
      <a:lvl9pPr marL="36195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3" Type="http://schemas.openxmlformats.org/officeDocument/2006/relationships/hyperlink" Target="http://www.cisco.com/en/US/docs/switches/lan/catalyst3560/software/release/12.2_52_se/command/reference/3560cr.html" TargetMode="External"/><Relationship Id="rId2" Type="http://schemas.openxmlformats.org/officeDocument/2006/relationships/notesSlide" Target="../notesSlides/notesSlide65.xml"/><Relationship Id="rId1" Type="http://schemas.openxmlformats.org/officeDocument/2006/relationships/slideLayout" Target="../slideLayouts/slideLayout1.xml"/><Relationship Id="rId6" Type="http://schemas.openxmlformats.org/officeDocument/2006/relationships/hyperlink" Target="http://www.cisco.com/en/US/docs/switches/lan/catalyst3560/software/release/12.2_52_se/configuration/guide/swstpopt.html" TargetMode="External"/><Relationship Id="rId5" Type="http://schemas.openxmlformats.org/officeDocument/2006/relationships/hyperlink" Target="http://www.cisco.com/en/US/docs/switches/lan/catalyst3560/software/release/12.2_52_se/configuration/guide/swmstp.html" TargetMode="External"/><Relationship Id="rId4" Type="http://schemas.openxmlformats.org/officeDocument/2006/relationships/hyperlink" Target="http://www.cisco.com/en/US/docs/switches/lan/catalyst3560/software/release/12.2_52_se/configuration/guide/swstp.html" TargetMode="External"/></Relationships>
</file>

<file path=ppt/slides/_rels/slide10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1.xml"/><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98613"/>
            <a:ext cx="9140825" cy="274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4"/>
          <p:cNvSpPr>
            <a:spLocks noGrp="1" noChangeArrowheads="1"/>
          </p:cNvSpPr>
          <p:nvPr>
            <p:ph type="title"/>
          </p:nvPr>
        </p:nvSpPr>
        <p:spPr>
          <a:xfrm>
            <a:off x="650875" y="992188"/>
            <a:ext cx="4353173" cy="3960812"/>
          </a:xfrm>
        </p:spPr>
        <p:txBody>
          <a:bodyPr rIns="88048" anchor="ctr"/>
          <a:lstStyle/>
          <a:p>
            <a:pPr marL="42863" eaLnBrk="1" hangingPunct="1">
              <a:defRPr/>
            </a:pPr>
            <a:r>
              <a:rPr lang="en-US" altLang="el-GR" dirty="0">
                <a:solidFill>
                  <a:schemeClr val="tx1"/>
                </a:solidFill>
                <a:latin typeface="Calibri" panose="020F0502020204030204" pitchFamily="34" charset="0"/>
                <a:ea typeface="Calibri" panose="020F0502020204030204" pitchFamily="34" charset="0"/>
              </a:rPr>
              <a:t>Chapter 4: Spanning Tree in Depth</a:t>
            </a:r>
            <a:r>
              <a:rPr lang="en-US" altLang="el-GR" sz="2400" dirty="0">
                <a:latin typeface="Calibri" panose="020F0502020204030204" pitchFamily="34" charset="0"/>
                <a:ea typeface="Calibri" panose="020F0502020204030204" pitchFamily="34" charset="0"/>
              </a:rPr>
              <a:t/>
            </a:r>
            <a:br>
              <a:rPr lang="en-US" altLang="el-GR" sz="2400" dirty="0">
                <a:latin typeface="Calibri" panose="020F0502020204030204" pitchFamily="34" charset="0"/>
                <a:ea typeface="Calibri" panose="020F0502020204030204" pitchFamily="34" charset="0"/>
              </a:rPr>
            </a:br>
            <a:r>
              <a:rPr lang="en-US" sz="2400" b="0" dirty="0">
                <a:ea typeface="ヒラギノ角ゴ ProN W3" charset="0"/>
                <a:cs typeface="ヒラギノ角ゴ ProN W3" charset="0"/>
              </a:rPr>
              <a:t/>
            </a:r>
            <a:br>
              <a:rPr lang="en-US" sz="2400" b="0" dirty="0">
                <a:ea typeface="ヒラギノ角ゴ ProN W3" charset="0"/>
                <a:cs typeface="ヒラギノ角ゴ ProN W3" charset="0"/>
              </a:rPr>
            </a:br>
            <a:endParaRPr lang="en-US" sz="2400" b="0" dirty="0">
              <a:ea typeface="ヒラギノ角ゴ ProN W3" charset="0"/>
              <a:cs typeface="ヒラギノ角ゴ ProN W3" charset="0"/>
            </a:endParaRPr>
          </a:p>
        </p:txBody>
      </p:sp>
      <p:sp>
        <p:nvSpPr>
          <p:cNvPr id="6150" name="Rectangle 5"/>
          <p:cNvSpPr>
            <a:spLocks noGrp="1" noChangeArrowheads="1"/>
          </p:cNvSpPr>
          <p:nvPr>
            <p:ph idx="1"/>
          </p:nvPr>
        </p:nvSpPr>
        <p:spPr>
          <a:xfrm>
            <a:off x="107505" y="4953000"/>
            <a:ext cx="9033320" cy="420216"/>
          </a:xfrm>
        </p:spPr>
        <p:txBody>
          <a:bodyPr rIns="88048"/>
          <a:lstStyle/>
          <a:p>
            <a:pPr marL="42863" indent="0" eaLnBrk="1" hangingPunct="1">
              <a:lnSpc>
                <a:spcPct val="90000"/>
              </a:lnSpc>
              <a:buNone/>
            </a:pPr>
            <a:r>
              <a:rPr lang="en-US" sz="2400" dirty="0"/>
              <a:t>CCNP  SWITCH v7.1: Implementing Cisco IP Switched Networks</a:t>
            </a:r>
          </a:p>
          <a:p>
            <a:pPr marL="42863" indent="0" algn="ctr" eaLnBrk="1" hangingPunct="1">
              <a:lnSpc>
                <a:spcPct val="90000"/>
              </a:lnSpc>
              <a:buFont typeface="Wingdings" pitchFamily="2" charset="2"/>
              <a:buNone/>
            </a:pPr>
            <a:endParaRPr lang="en-US" altLang="el-GR" sz="2400" b="1" dirty="0">
              <a:solidFill>
                <a:srgbClr val="1A1A1A"/>
              </a:solidFill>
              <a:latin typeface="Calibri" panose="020F0502020204030204" pitchFamily="34" charset="0"/>
              <a:ea typeface="Calibri" panose="020F0502020204030204" pitchFamily="34" charset="0"/>
            </a:endParaRPr>
          </a:p>
        </p:txBody>
      </p:sp>
      <p:pic>
        <p:nvPicPr>
          <p:cNvPr id="7" name="Picture 331" descr="Cisco_NewLogo"/>
          <p:cNvPicPr>
            <a:picLocks noChangeAspect="1" noChangeArrowheads="1"/>
          </p:cNvPicPr>
          <p:nvPr/>
        </p:nvPicPr>
        <p:blipFill>
          <a:blip r:embed="rId4" cstate="print"/>
          <a:srcRect/>
          <a:stretch>
            <a:fillRect/>
          </a:stretch>
        </p:blipFill>
        <p:spPr bwMode="auto">
          <a:xfrm>
            <a:off x="5483225" y="5940425"/>
            <a:ext cx="3354388" cy="47466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Bridge Protocol Data Units</a:t>
            </a:r>
            <a:endParaRPr lang="en-AU" dirty="0"/>
          </a:p>
        </p:txBody>
      </p:sp>
      <p:sp>
        <p:nvSpPr>
          <p:cNvPr id="3" name="Content Placeholder 2"/>
          <p:cNvSpPr>
            <a:spLocks noGrp="1"/>
          </p:cNvSpPr>
          <p:nvPr>
            <p:ph sz="quarter" idx="10"/>
          </p:nvPr>
        </p:nvSpPr>
        <p:spPr/>
        <p:txBody>
          <a:bodyPr>
            <a:normAutofit/>
          </a:bodyPr>
          <a:lstStyle/>
          <a:p>
            <a:pPr marL="290512" indent="-285750">
              <a:buFont typeface="Arial" panose="020B0604020202020204" pitchFamily="34" charset="0"/>
              <a:buChar char="•"/>
            </a:pPr>
            <a:r>
              <a:rPr lang="en-US" sz="2000" dirty="0"/>
              <a:t>STP uses BPDUs to exchange STP information, specifically for root bridge election and for loop identification</a:t>
            </a:r>
          </a:p>
          <a:p>
            <a:pPr marL="290512" indent="-285750">
              <a:buFont typeface="Arial" panose="020B0604020202020204" pitchFamily="34" charset="0"/>
              <a:buChar char="•"/>
            </a:pPr>
            <a:r>
              <a:rPr lang="en-US" sz="2000" dirty="0"/>
              <a:t>By default, BPDUs sent out every 2 seconds, with the destination STP Multicast address 01-80-c2-00-00-00</a:t>
            </a:r>
          </a:p>
          <a:p>
            <a:pPr marL="290512" indent="-285750">
              <a:buFont typeface="Arial" panose="020B0604020202020204" pitchFamily="34" charset="0"/>
              <a:buChar char="•"/>
            </a:pPr>
            <a:r>
              <a:rPr lang="en-US" sz="2000" dirty="0"/>
              <a:t>Two Types</a:t>
            </a:r>
          </a:p>
          <a:p>
            <a:pPr marL="590550" lvl="1" indent="-285750">
              <a:buFont typeface="Arial" panose="020B0604020202020204" pitchFamily="34" charset="0"/>
              <a:buChar char="•"/>
            </a:pPr>
            <a:r>
              <a:rPr lang="en-US" sz="2000" b="1" dirty="0">
                <a:solidFill>
                  <a:schemeClr val="accent5">
                    <a:lumMod val="50000"/>
                  </a:schemeClr>
                </a:solidFill>
              </a:rPr>
              <a:t>Configuration BPDUs</a:t>
            </a:r>
            <a:r>
              <a:rPr lang="en-US" sz="2000" dirty="0">
                <a:solidFill>
                  <a:schemeClr val="accent5">
                    <a:lumMod val="50000"/>
                  </a:schemeClr>
                </a:solidFill>
              </a:rPr>
              <a:t>: </a:t>
            </a:r>
          </a:p>
          <a:p>
            <a:pPr marL="930275" lvl="2" indent="-285750">
              <a:buFont typeface="Arial" panose="020B0604020202020204" pitchFamily="34" charset="0"/>
              <a:buChar char="•"/>
            </a:pPr>
            <a:r>
              <a:rPr lang="en-US" sz="2000" dirty="0"/>
              <a:t>Used for calculation the STP</a:t>
            </a:r>
          </a:p>
          <a:p>
            <a:pPr marL="590550" lvl="1" indent="-285750">
              <a:buFont typeface="Arial" panose="020B0604020202020204" pitchFamily="34" charset="0"/>
              <a:buChar char="•"/>
            </a:pPr>
            <a:r>
              <a:rPr lang="en-US" sz="2000" b="1" dirty="0">
                <a:solidFill>
                  <a:schemeClr val="accent5">
                    <a:lumMod val="50000"/>
                  </a:schemeClr>
                </a:solidFill>
              </a:rPr>
              <a:t>TCN (topology change notification):</a:t>
            </a:r>
            <a:r>
              <a:rPr lang="en-US" sz="2000" dirty="0">
                <a:solidFill>
                  <a:schemeClr val="accent5">
                    <a:lumMod val="50000"/>
                  </a:schemeClr>
                </a:solidFill>
              </a:rPr>
              <a:t> </a:t>
            </a:r>
          </a:p>
          <a:p>
            <a:pPr marL="930275" lvl="2" indent="-285750">
              <a:buFont typeface="Arial" panose="020B0604020202020204" pitchFamily="34" charset="0"/>
              <a:buChar char="•"/>
            </a:pPr>
            <a:r>
              <a:rPr lang="en-US" sz="2000" dirty="0"/>
              <a:t>Used to inform changes in the network.</a:t>
            </a:r>
            <a:endParaRPr lang="en-AU" sz="2000" b="1" dirty="0"/>
          </a:p>
        </p:txBody>
      </p:sp>
    </p:spTree>
    <p:extLst>
      <p:ext uri="{BB962C8B-B14F-4D97-AF65-F5344CB8AC3E}">
        <p14:creationId xmlns:p14="http://schemas.microsoft.com/office/powerpoint/2010/main" val="303255804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Resource Errors</a:t>
            </a:r>
            <a:endParaRPr lang="en-US" dirty="0"/>
          </a:p>
        </p:txBody>
      </p:sp>
      <p:sp>
        <p:nvSpPr>
          <p:cNvPr id="4" name="Content Placeholder 3"/>
          <p:cNvSpPr>
            <a:spLocks noGrp="1"/>
          </p:cNvSpPr>
          <p:nvPr>
            <p:ph idx="1"/>
          </p:nvPr>
        </p:nvSpPr>
        <p:spPr/>
        <p:txBody>
          <a:bodyPr>
            <a:normAutofit/>
          </a:bodyPr>
          <a:lstStyle/>
          <a:p>
            <a:r>
              <a:rPr lang="en-US" dirty="0"/>
              <a:t>STP is performed by the CPU (software-based). This means that if the CPU of the bridge is over-utilized for any reason, it might lack the resources to send out BPDUs. </a:t>
            </a:r>
          </a:p>
          <a:p>
            <a:r>
              <a:rPr lang="en-US" dirty="0"/>
              <a:t>STP is generally not a processor-intensive application and has priority over other processes; therefore, a resource problem is unlikely to arise. </a:t>
            </a:r>
          </a:p>
          <a:p>
            <a:r>
              <a:rPr lang="en-US" dirty="0"/>
              <a:t>Exercise caution when multiple VLANs in PVST+ or PVRST+ mode exist. Consult the product documentation for the recommended number of VLANs and STP instances on any specific switch to avoid exhausting resources.</a:t>
            </a:r>
          </a:p>
        </p:txBody>
      </p:sp>
    </p:spTree>
    <p:extLst>
      <p:ext uri="{BB962C8B-B14F-4D97-AF65-F5344CB8AC3E}">
        <p14:creationId xmlns:p14="http://schemas.microsoft.com/office/powerpoint/2010/main" val="1097961289"/>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PortFast Configuration Error</a:t>
            </a:r>
            <a:endParaRPr lang="en-US" dirty="0"/>
          </a:p>
        </p:txBody>
      </p:sp>
      <p:pic>
        <p:nvPicPr>
          <p:cNvPr id="6" name="Content Placeholder 5" descr="PortFast Configuration Error.jpg"/>
          <p:cNvPicPr>
            <a:picLocks noGrp="1" noChangeAspect="1"/>
          </p:cNvPicPr>
          <p:nvPr>
            <p:ph idx="10"/>
          </p:nvPr>
        </p:nvPicPr>
        <p:blipFill>
          <a:blip r:embed="rId3" cstate="print"/>
          <a:stretch>
            <a:fillRect/>
          </a:stretch>
        </p:blipFill>
        <p:spPr>
          <a:xfrm>
            <a:off x="2394330" y="1206500"/>
            <a:ext cx="4290252" cy="2525713"/>
          </a:xfrm>
        </p:spPr>
      </p:pic>
      <p:sp>
        <p:nvSpPr>
          <p:cNvPr id="4" name="Content Placeholder 3"/>
          <p:cNvSpPr>
            <a:spLocks noGrp="1"/>
          </p:cNvSpPr>
          <p:nvPr>
            <p:ph idx="11"/>
          </p:nvPr>
        </p:nvSpPr>
        <p:spPr/>
        <p:txBody>
          <a:bodyPr>
            <a:noAutofit/>
          </a:bodyPr>
          <a:lstStyle/>
          <a:p>
            <a:pPr>
              <a:lnSpc>
                <a:spcPct val="120000"/>
              </a:lnSpc>
            </a:pPr>
            <a:r>
              <a:rPr lang="en-US" sz="1800" dirty="0"/>
              <a:t>Switch A has Port p1 in the forwarding state and Port p2 configured for </a:t>
            </a:r>
            <a:r>
              <a:rPr lang="en-US" sz="1800" dirty="0" err="1"/>
              <a:t>PortFast</a:t>
            </a:r>
            <a:r>
              <a:rPr lang="en-US" sz="1800" dirty="0"/>
              <a:t>. Device B is a hub. Port p2 goes to forwarding and creates a loop between p1 and p2 as soon as the second cable plugs in to Switch A. The loop ceases as soon as p1 or p2 receives a BPDU that transitions one of these two ports into blocking mode. </a:t>
            </a:r>
          </a:p>
          <a:p>
            <a:pPr>
              <a:lnSpc>
                <a:spcPct val="120000"/>
              </a:lnSpc>
            </a:pPr>
            <a:r>
              <a:rPr lang="en-US" sz="1800" dirty="0"/>
              <a:t>The problem with this type of transient loop condition is that if the looping traffic is intensive, the bridge might have trouble successfully sending the BPDU that stops the loop. BPDU guard prevents this type of event from occurring.</a:t>
            </a:r>
          </a:p>
        </p:txBody>
      </p:sp>
    </p:spTree>
    <p:extLst>
      <p:ext uri="{BB962C8B-B14F-4D97-AF65-F5344CB8AC3E}">
        <p14:creationId xmlns:p14="http://schemas.microsoft.com/office/powerpoint/2010/main" val="319168034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Troubleshooting Methodology</a:t>
            </a:r>
            <a:endParaRPr lang="en-US" dirty="0"/>
          </a:p>
        </p:txBody>
      </p:sp>
      <p:sp>
        <p:nvSpPr>
          <p:cNvPr id="4" name="Content Placeholder 3"/>
          <p:cNvSpPr>
            <a:spLocks noGrp="1"/>
          </p:cNvSpPr>
          <p:nvPr>
            <p:ph idx="1"/>
          </p:nvPr>
        </p:nvSpPr>
        <p:spPr/>
        <p:txBody>
          <a:bodyPr>
            <a:normAutofit/>
          </a:bodyPr>
          <a:lstStyle/>
          <a:p>
            <a:r>
              <a:rPr lang="en-US" dirty="0"/>
              <a:t>Troubleshooting STP issues can be difficult if logical troubleshooting procedures are not deployed in advance. Occasionally, rebooting of the switches might resolve the problem temporarily, but without determining the underlying cause of the problem, the problem is likely to return. The following steps provide a general overview of a methodology for troubleshooting STP:</a:t>
            </a:r>
          </a:p>
          <a:p>
            <a:r>
              <a:rPr lang="en-US" dirty="0"/>
              <a:t>Step 1. Develop a plan.</a:t>
            </a:r>
          </a:p>
          <a:p>
            <a:r>
              <a:rPr lang="en-US" dirty="0"/>
              <a:t>Step 2. Isolate the cause and correct an STP problem.</a:t>
            </a:r>
          </a:p>
          <a:p>
            <a:r>
              <a:rPr lang="en-US" dirty="0"/>
              <a:t>Step 3. Document findings.</a:t>
            </a:r>
          </a:p>
        </p:txBody>
      </p:sp>
    </p:spTree>
    <p:extLst>
      <p:ext uri="{BB962C8B-B14F-4D97-AF65-F5344CB8AC3E}">
        <p14:creationId xmlns:p14="http://schemas.microsoft.com/office/powerpoint/2010/main" val="1283537251"/>
      </p:ext>
    </p:extLst>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Develop a Plan</a:t>
            </a:r>
          </a:p>
        </p:txBody>
      </p:sp>
      <p:sp>
        <p:nvSpPr>
          <p:cNvPr id="3" name="Content Placeholder 2"/>
          <p:cNvSpPr>
            <a:spLocks noGrp="1"/>
          </p:cNvSpPr>
          <p:nvPr>
            <p:ph idx="1"/>
          </p:nvPr>
        </p:nvSpPr>
        <p:spPr/>
        <p:txBody>
          <a:bodyPr>
            <a:normAutofit/>
          </a:bodyPr>
          <a:lstStyle/>
          <a:p>
            <a:pPr marL="0" indent="0">
              <a:buNone/>
            </a:pPr>
            <a:r>
              <a:rPr lang="en-US" dirty="0"/>
              <a:t>It is critical to develop a plan of action for potential STP issues. To create a plan, you must understand the following basic characteristics of your network:</a:t>
            </a:r>
          </a:p>
          <a:p>
            <a:pPr marL="231092" indent="-231092"/>
            <a:r>
              <a:rPr lang="en-US" dirty="0"/>
              <a:t>Topology of the bridged network</a:t>
            </a:r>
          </a:p>
          <a:p>
            <a:pPr marL="231092" indent="-231092"/>
            <a:r>
              <a:rPr lang="en-US" dirty="0"/>
              <a:t>Location of the root bridge</a:t>
            </a:r>
          </a:p>
          <a:p>
            <a:pPr marL="231092" indent="-231092"/>
            <a:r>
              <a:rPr lang="en-US" dirty="0"/>
              <a:t>Location of the blocked ports and, therefore, the redundant links </a:t>
            </a:r>
          </a:p>
          <a:p>
            <a:r>
              <a:rPr lang="en-US" dirty="0"/>
              <a:t>Understand the following basic characteristics of your network:</a:t>
            </a:r>
          </a:p>
          <a:p>
            <a:pPr marL="0" indent="0">
              <a:buNone/>
            </a:pPr>
            <a:r>
              <a:rPr lang="en-US" dirty="0"/>
              <a:t>Knowing the basic characteristics is essential in troubleshooting any Layer 2 issue. In addition, knowledge of the network helps to focus attention on the critical ports on key devices, because most of the STP troubleshooting steps simply involve using </a:t>
            </a:r>
            <a:r>
              <a:rPr lang="en-US" b="1" dirty="0"/>
              <a:t>show </a:t>
            </a:r>
            <a:r>
              <a:rPr lang="en-US" dirty="0"/>
              <a:t>commands to identify error conditions. Knowing which links  on each device is redundant helps to quickly stop a bridging loop by disabling those links.</a:t>
            </a:r>
          </a:p>
          <a:p>
            <a:endParaRPr lang="en-AU" dirty="0"/>
          </a:p>
        </p:txBody>
      </p:sp>
    </p:spTree>
    <p:extLst>
      <p:ext uri="{BB962C8B-B14F-4D97-AF65-F5344CB8AC3E}">
        <p14:creationId xmlns:p14="http://schemas.microsoft.com/office/powerpoint/2010/main" val="1222808645"/>
      </p:ext>
    </p:extLst>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Isolate the Cause, Correct the Problem</a:t>
            </a:r>
          </a:p>
        </p:txBody>
      </p:sp>
      <p:sp>
        <p:nvSpPr>
          <p:cNvPr id="3" name="Content Placeholder 2"/>
          <p:cNvSpPr>
            <a:spLocks noGrp="1"/>
          </p:cNvSpPr>
          <p:nvPr>
            <p:ph idx="1"/>
          </p:nvPr>
        </p:nvSpPr>
        <p:spPr/>
        <p:txBody>
          <a:bodyPr/>
          <a:lstStyle/>
          <a:p>
            <a:pPr marL="231092" indent="-231092">
              <a:buNone/>
            </a:pPr>
            <a:r>
              <a:rPr lang="en-US" dirty="0"/>
              <a:t>If there is a STP loop in your network, follow these steps:</a:t>
            </a:r>
          </a:p>
          <a:p>
            <a:pPr marL="231092" indent="-231092"/>
            <a:r>
              <a:rPr lang="en-US" dirty="0"/>
              <a:t>Step 1. Identify a bridging loop.</a:t>
            </a:r>
          </a:p>
          <a:p>
            <a:pPr marL="231092" indent="-231092"/>
            <a:r>
              <a:rPr lang="en-US" dirty="0"/>
              <a:t>Step 2. Restore connectivity.</a:t>
            </a:r>
          </a:p>
          <a:p>
            <a:pPr marL="231092" indent="-231092"/>
            <a:r>
              <a:rPr lang="en-US" dirty="0"/>
              <a:t>Step 3. Check the port status.</a:t>
            </a:r>
          </a:p>
          <a:p>
            <a:pPr marL="231092" indent="-231092"/>
            <a:r>
              <a:rPr lang="en-US" dirty="0"/>
              <a:t>Step 4. Check for resource errors.</a:t>
            </a:r>
          </a:p>
          <a:p>
            <a:pPr marL="231092" indent="-231092"/>
            <a:r>
              <a:rPr lang="en-US" dirty="0"/>
              <a:t>Step 5. Disable unneeded features.</a:t>
            </a:r>
          </a:p>
          <a:p>
            <a:endParaRPr lang="en-AU" dirty="0"/>
          </a:p>
        </p:txBody>
      </p:sp>
    </p:spTree>
    <p:extLst>
      <p:ext uri="{BB962C8B-B14F-4D97-AF65-F5344CB8AC3E}">
        <p14:creationId xmlns:p14="http://schemas.microsoft.com/office/powerpoint/2010/main" val="1233337376"/>
      </p:ext>
    </p:extLst>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Document the Findings</a:t>
            </a:r>
          </a:p>
        </p:txBody>
      </p:sp>
      <p:sp>
        <p:nvSpPr>
          <p:cNvPr id="3" name="Content Placeholder 2"/>
          <p:cNvSpPr>
            <a:spLocks noGrp="1"/>
          </p:cNvSpPr>
          <p:nvPr>
            <p:ph idx="1"/>
          </p:nvPr>
        </p:nvSpPr>
        <p:spPr/>
        <p:txBody>
          <a:bodyPr/>
          <a:lstStyle/>
          <a:p>
            <a:r>
              <a:rPr lang="en-US" dirty="0"/>
              <a:t>When the STP issue is isolated and resolved, it is important to document any </a:t>
            </a:r>
            <a:r>
              <a:rPr lang="en-US" dirty="0" err="1"/>
              <a:t>learnings</a:t>
            </a:r>
            <a:r>
              <a:rPr lang="en-US" dirty="0"/>
              <a:t> from the incident as part of improving the plan for future issues. </a:t>
            </a:r>
          </a:p>
          <a:p>
            <a:r>
              <a:rPr lang="en-US" dirty="0"/>
              <a:t>Not documenting any configuration or network design changes to the previous plan might result in difficulty troubleshooting during the next STP issue</a:t>
            </a:r>
            <a:endParaRPr lang="en-AU" dirty="0"/>
          </a:p>
        </p:txBody>
      </p:sp>
    </p:spTree>
    <p:extLst>
      <p:ext uri="{BB962C8B-B14F-4D97-AF65-F5344CB8AC3E}">
        <p14:creationId xmlns:p14="http://schemas.microsoft.com/office/powerpoint/2010/main" val="846624599"/>
      </p:ext>
    </p:extLst>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t>Resources</a:t>
            </a:r>
          </a:p>
        </p:txBody>
      </p:sp>
      <p:sp>
        <p:nvSpPr>
          <p:cNvPr id="4" name="Content Placeholder 3"/>
          <p:cNvSpPr>
            <a:spLocks noGrp="1"/>
          </p:cNvSpPr>
          <p:nvPr>
            <p:ph idx="1"/>
          </p:nvPr>
        </p:nvSpPr>
        <p:spPr/>
        <p:txBody>
          <a:bodyPr/>
          <a:lstStyle/>
          <a:p>
            <a:r>
              <a:rPr lang="it-IT"/>
              <a:t>Cisco Spanning Tree Protocol Configuration Guide:</a:t>
            </a:r>
          </a:p>
          <a:p>
            <a:pPr lvl="1" indent="1588">
              <a:buNone/>
            </a:pPr>
            <a:r>
              <a:rPr lang="en-US">
                <a:hlinkClick r:id="rId3"/>
              </a:rPr>
              <a:t>www.cisco.com/en/US/docs/switches/lan/catalyst3560/software/release/12.2_52_se/command/reference/3560cr.html</a:t>
            </a:r>
            <a:r>
              <a:rPr lang="en-US"/>
              <a:t> </a:t>
            </a:r>
          </a:p>
          <a:p>
            <a:r>
              <a:rPr lang="en-US"/>
              <a:t>Configuring MST Configuration Guide:</a:t>
            </a:r>
          </a:p>
          <a:p>
            <a:pPr lvl="1" indent="1588">
              <a:buNone/>
            </a:pPr>
            <a:r>
              <a:rPr lang="en-US">
                <a:hlinkClick r:id="rId4"/>
              </a:rPr>
              <a:t>www.cisco.com/en/US/docs/switches/lan/catalyst3560/software/release/12.2_52_se/configuration/guide/swstp.html</a:t>
            </a:r>
            <a:endParaRPr lang="en-US"/>
          </a:p>
          <a:p>
            <a:r>
              <a:rPr lang="en-US"/>
              <a:t>Cisco Optional Spanning-Tree Features Configuration Guide:</a:t>
            </a:r>
          </a:p>
          <a:p>
            <a:pPr lvl="1" indent="1588">
              <a:buNone/>
            </a:pPr>
            <a:r>
              <a:rPr lang="en-US">
                <a:hlinkClick r:id="rId5"/>
              </a:rPr>
              <a:t>www.cisco.com/en/US/docs/switches/lan/catalyst3560/software/release/12.2_52_se/configuration/guide/swmstp.html</a:t>
            </a:r>
            <a:r>
              <a:rPr lang="en-US"/>
              <a:t> </a:t>
            </a:r>
          </a:p>
          <a:p>
            <a:pPr lvl="1" indent="1588">
              <a:buNone/>
            </a:pPr>
            <a:r>
              <a:rPr lang="en-US">
                <a:hlinkClick r:id="rId6"/>
              </a:rPr>
              <a:t>www.cisco.com/en/US/docs/switches/lan/catalyst3560/software/release/12.2_52_se/configuration/guide/swstpopt.html</a:t>
            </a:r>
            <a:r>
              <a:rPr lang="en-US"/>
              <a:t> </a:t>
            </a:r>
            <a:endParaRPr lang="en-US" dirty="0"/>
          </a:p>
        </p:txBody>
      </p:sp>
    </p:spTree>
    <p:extLst>
      <p:ext uri="{BB962C8B-B14F-4D97-AF65-F5344CB8AC3E}">
        <p14:creationId xmlns:p14="http://schemas.microsoft.com/office/powerpoint/2010/main" val="2033663478"/>
      </p:ext>
    </p:extLst>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n-US"/>
          </a:p>
        </p:txBody>
      </p:sp>
      <p:pic>
        <p:nvPicPr>
          <p:cNvPr id="17411" name="Picture 3" descr="CNA_largo-onwhite"/>
          <p:cNvPicPr>
            <a:picLocks noChangeAspect="1" noChangeArrowheads="1"/>
          </p:cNvPicPr>
          <p:nvPr/>
        </p:nvPicPr>
        <p:blipFill>
          <a:blip r:embed="rId3" cstate="print"/>
          <a:srcRect/>
          <a:stretch>
            <a:fillRect/>
          </a:stretch>
        </p:blipFill>
        <p:spPr bwMode="auto">
          <a:xfrm>
            <a:off x="1508125" y="2741613"/>
            <a:ext cx="6097588" cy="892175"/>
          </a:xfrm>
          <a:prstGeom prst="rect">
            <a:avLst/>
          </a:prstGeom>
          <a:noFill/>
          <a:ln w="9525">
            <a:noFill/>
            <a:miter lim="800000"/>
            <a:headEnd/>
            <a:tailEnd/>
          </a:ln>
        </p:spPr>
      </p:pic>
    </p:spTree>
    <p:extLst>
      <p:ext uri="{BB962C8B-B14F-4D97-AF65-F5344CB8AC3E}">
        <p14:creationId xmlns:p14="http://schemas.microsoft.com/office/powerpoint/2010/main" val="3117761119"/>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solidFill>
                  <a:schemeClr val="accent5">
                    <a:lumMod val="75000"/>
                  </a:schemeClr>
                </a:solidFill>
              </a:rPr>
              <a:t>The</a:t>
            </a:r>
            <a:r>
              <a:rPr lang="pt-PT" dirty="0">
                <a:solidFill>
                  <a:schemeClr val="accent5">
                    <a:lumMod val="75000"/>
                  </a:schemeClr>
                </a:solidFill>
              </a:rPr>
              <a:t> BPDU </a:t>
            </a:r>
            <a:r>
              <a:rPr lang="pt-PT" dirty="0" err="1">
                <a:solidFill>
                  <a:schemeClr val="accent5">
                    <a:lumMod val="75000"/>
                  </a:schemeClr>
                </a:solidFill>
              </a:rPr>
              <a:t>Frame</a:t>
            </a:r>
            <a:endParaRPr lang="pt-PT" dirty="0">
              <a:solidFill>
                <a:schemeClr val="accent5">
                  <a:lumMod val="75000"/>
                </a:schemeClr>
              </a:solidFill>
            </a:endParaRPr>
          </a:p>
        </p:txBody>
      </p:sp>
      <p:sp>
        <p:nvSpPr>
          <p:cNvPr id="3" name="Content Placeholder 2"/>
          <p:cNvSpPr>
            <a:spLocks noGrp="1"/>
          </p:cNvSpPr>
          <p:nvPr>
            <p:ph idx="1"/>
          </p:nvPr>
        </p:nvSpPr>
        <p:spPr>
          <a:xfrm>
            <a:off x="279401" y="2243138"/>
            <a:ext cx="8520354" cy="4071600"/>
          </a:xfrm>
        </p:spPr>
        <p:txBody>
          <a:bodyPr>
            <a:normAutofit fontScale="85000" lnSpcReduction="20000"/>
          </a:bodyPr>
          <a:lstStyle/>
          <a:p>
            <a:r>
              <a:rPr lang="en-US" b="1" dirty="0"/>
              <a:t>Protocol ID: </a:t>
            </a:r>
            <a:r>
              <a:rPr lang="en-US" dirty="0"/>
              <a:t>Identifies the STP</a:t>
            </a:r>
          </a:p>
          <a:p>
            <a:r>
              <a:rPr lang="en-US" b="1" dirty="0"/>
              <a:t>Version: </a:t>
            </a:r>
            <a:r>
              <a:rPr lang="en-US" dirty="0"/>
              <a:t>Identifies the current version of the protocol</a:t>
            </a:r>
          </a:p>
          <a:p>
            <a:r>
              <a:rPr lang="en-US" b="1" dirty="0"/>
              <a:t>Message Type: </a:t>
            </a:r>
            <a:r>
              <a:rPr lang="en-US" dirty="0"/>
              <a:t>Identifies the type of BPDU (configuration or TCN BPDU)</a:t>
            </a:r>
          </a:p>
          <a:p>
            <a:r>
              <a:rPr lang="en-US" b="1" dirty="0"/>
              <a:t>Flags: </a:t>
            </a:r>
            <a:r>
              <a:rPr lang="en-US" dirty="0"/>
              <a:t>Used in response to a TCN BPDU</a:t>
            </a:r>
          </a:p>
          <a:p>
            <a:r>
              <a:rPr lang="en-US" b="1" dirty="0"/>
              <a:t>Root Bridge ID: </a:t>
            </a:r>
            <a:r>
              <a:rPr lang="en-US" dirty="0"/>
              <a:t>Identifies the bridge ID (BID) of the root bridge</a:t>
            </a:r>
          </a:p>
          <a:p>
            <a:r>
              <a:rPr lang="en-US" b="1" dirty="0"/>
              <a:t>Root Path Cost: </a:t>
            </a:r>
            <a:r>
              <a:rPr lang="en-US" dirty="0"/>
              <a:t>Identifies the cost from the transmitting switch to the root</a:t>
            </a:r>
          </a:p>
          <a:p>
            <a:r>
              <a:rPr lang="en-US" b="1" dirty="0"/>
              <a:t>Sender Bridge ID: </a:t>
            </a:r>
            <a:r>
              <a:rPr lang="en-US" dirty="0"/>
              <a:t>Identifies the BID of the transmitting switch</a:t>
            </a:r>
          </a:p>
          <a:p>
            <a:r>
              <a:rPr lang="en-US" b="1" dirty="0"/>
              <a:t>Port ID: </a:t>
            </a:r>
            <a:r>
              <a:rPr lang="en-US" dirty="0"/>
              <a:t>Identifies the transmitting port</a:t>
            </a:r>
          </a:p>
          <a:p>
            <a:r>
              <a:rPr lang="en-US" b="1" dirty="0"/>
              <a:t>Message Age: </a:t>
            </a:r>
            <a:r>
              <a:rPr lang="en-US" dirty="0"/>
              <a:t>Indicates the age of the current BPDU</a:t>
            </a:r>
          </a:p>
          <a:p>
            <a:r>
              <a:rPr lang="en-US" b="1" dirty="0"/>
              <a:t>Max Age: </a:t>
            </a:r>
            <a:r>
              <a:rPr lang="en-US" dirty="0"/>
              <a:t>Indicates the timeout value</a:t>
            </a:r>
          </a:p>
          <a:p>
            <a:r>
              <a:rPr lang="en-US" b="1" dirty="0"/>
              <a:t>Hello Time: </a:t>
            </a:r>
            <a:r>
              <a:rPr lang="en-US" dirty="0"/>
              <a:t>Identifies the time interval between generations of configuration </a:t>
            </a:r>
            <a:r>
              <a:rPr lang="pt-PT" dirty="0" err="1"/>
              <a:t>BPDUs</a:t>
            </a:r>
            <a:r>
              <a:rPr lang="pt-PT" dirty="0"/>
              <a:t> </a:t>
            </a:r>
            <a:r>
              <a:rPr lang="pt-PT" dirty="0" err="1"/>
              <a:t>by</a:t>
            </a:r>
            <a:r>
              <a:rPr lang="pt-PT" dirty="0"/>
              <a:t> </a:t>
            </a:r>
            <a:r>
              <a:rPr lang="pt-PT" dirty="0" err="1"/>
              <a:t>the</a:t>
            </a:r>
            <a:r>
              <a:rPr lang="pt-PT" dirty="0"/>
              <a:t> </a:t>
            </a:r>
            <a:r>
              <a:rPr lang="pt-PT" dirty="0" err="1"/>
              <a:t>root</a:t>
            </a:r>
            <a:endParaRPr lang="pt-PT" dirty="0"/>
          </a:p>
          <a:p>
            <a:r>
              <a:rPr lang="en-US" b="1" dirty="0"/>
              <a:t>Forward Delay: </a:t>
            </a:r>
            <a:r>
              <a:rPr lang="en-US" dirty="0"/>
              <a:t>Defines the time a switch port must wait in the listening and learning </a:t>
            </a:r>
            <a:r>
              <a:rPr lang="pt-PT" dirty="0" err="1"/>
              <a:t>state</a:t>
            </a:r>
            <a:endParaRPr lang="pt-PT" dirty="0"/>
          </a:p>
        </p:txBody>
      </p:sp>
      <p:pic>
        <p:nvPicPr>
          <p:cNvPr id="4" name="Picture 3"/>
          <p:cNvPicPr>
            <a:picLocks noChangeAspect="1"/>
          </p:cNvPicPr>
          <p:nvPr/>
        </p:nvPicPr>
        <p:blipFill>
          <a:blip r:embed="rId2"/>
          <a:stretch>
            <a:fillRect/>
          </a:stretch>
        </p:blipFill>
        <p:spPr>
          <a:xfrm>
            <a:off x="393700" y="1286631"/>
            <a:ext cx="7997810" cy="777913"/>
          </a:xfrm>
          <a:prstGeom prst="rect">
            <a:avLst/>
          </a:prstGeom>
        </p:spPr>
      </p:pic>
    </p:spTree>
    <p:extLst>
      <p:ext uri="{BB962C8B-B14F-4D97-AF65-F5344CB8AC3E}">
        <p14:creationId xmlns:p14="http://schemas.microsoft.com/office/powerpoint/2010/main" val="2956561514"/>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lumMod val="75000"/>
                  </a:schemeClr>
                </a:solidFill>
              </a:rPr>
              <a:t>Root Bridge Election</a:t>
            </a:r>
            <a:endParaRPr lang="en-AU" dirty="0">
              <a:solidFill>
                <a:schemeClr val="accent5">
                  <a:lumMod val="75000"/>
                </a:schemeClr>
              </a:solidFill>
            </a:endParaRPr>
          </a:p>
        </p:txBody>
      </p:sp>
      <p:sp>
        <p:nvSpPr>
          <p:cNvPr id="3" name="Content Placeholder 2"/>
          <p:cNvSpPr>
            <a:spLocks noGrp="1"/>
          </p:cNvSpPr>
          <p:nvPr>
            <p:ph sz="quarter" idx="10"/>
          </p:nvPr>
        </p:nvSpPr>
        <p:spPr>
          <a:xfrm>
            <a:off x="279400" y="1226372"/>
            <a:ext cx="8509000" cy="2438800"/>
          </a:xfrm>
        </p:spPr>
        <p:txBody>
          <a:bodyPr>
            <a:normAutofit/>
          </a:bodyPr>
          <a:lstStyle/>
          <a:p>
            <a:pPr marL="290512" indent="-285750">
              <a:buFont typeface="Arial" panose="020B0604020202020204" pitchFamily="34" charset="0"/>
              <a:buChar char="•"/>
            </a:pPr>
            <a:r>
              <a:rPr lang="en-US" dirty="0"/>
              <a:t>The root bridge is chosen with an election. Each switch has an unique BID that consists of:</a:t>
            </a:r>
          </a:p>
          <a:p>
            <a:pPr marL="590550" lvl="1" indent="-285750">
              <a:buFont typeface="Arial" panose="020B0604020202020204" pitchFamily="34" charset="0"/>
              <a:buChar char="•"/>
            </a:pPr>
            <a:r>
              <a:rPr lang="en-US" dirty="0"/>
              <a:t>Bridge priority ( a value between 0 and 65,535, with the default 32,768)</a:t>
            </a:r>
          </a:p>
          <a:p>
            <a:pPr marL="590550" lvl="1" indent="-285750">
              <a:buFont typeface="Arial" panose="020B0604020202020204" pitchFamily="34" charset="0"/>
              <a:buChar char="•"/>
            </a:pPr>
            <a:r>
              <a:rPr lang="en-US" dirty="0"/>
              <a:t>MAC Address  (System MAC address of the switch)</a:t>
            </a:r>
          </a:p>
          <a:p>
            <a:pPr marL="590550" lvl="1" indent="-285750">
              <a:buFont typeface="Arial" panose="020B0604020202020204" pitchFamily="34" charset="0"/>
              <a:buChar char="•"/>
            </a:pPr>
            <a:r>
              <a:rPr lang="en-US" dirty="0"/>
              <a:t>Lowest BID wins</a:t>
            </a:r>
          </a:p>
          <a:p>
            <a:pPr marL="590550" lvl="1" indent="-285750">
              <a:buFont typeface="Arial" panose="020B0604020202020204" pitchFamily="34" charset="0"/>
              <a:buChar char="•"/>
            </a:pPr>
            <a:r>
              <a:rPr lang="en-US" dirty="0"/>
              <a:t>If priority is the same lowest MAC wins</a:t>
            </a:r>
          </a:p>
          <a:p>
            <a:pPr marL="304800" lvl="1" indent="0">
              <a:buNone/>
            </a:pPr>
            <a:endParaRPr lang="en-AU" dirty="0"/>
          </a:p>
        </p:txBody>
      </p:sp>
      <p:grpSp>
        <p:nvGrpSpPr>
          <p:cNvPr id="4" name="Group 3"/>
          <p:cNvGrpSpPr>
            <a:grpSpLocks noGrp="1" noUngrp="1" noChangeAspect="1"/>
          </p:cNvGrpSpPr>
          <p:nvPr/>
        </p:nvGrpSpPr>
        <p:grpSpPr bwMode="auto">
          <a:xfrm>
            <a:off x="5652120" y="2492896"/>
            <a:ext cx="3023240" cy="946036"/>
            <a:chOff x="685800" y="1874838"/>
            <a:chExt cx="7772400" cy="3489325"/>
          </a:xfrm>
        </p:grpSpPr>
        <p:pic>
          <p:nvPicPr>
            <p:cNvPr id="5" name="Picture 1" descr="Figure 4-4 STP Bridge ID"/>
            <p:cNvPicPr>
              <a:picLocks noRot="1" noChangeAspect="1" noMove="1" noResize="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685800" y="1874838"/>
              <a:ext cx="77724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685800" y="5021263"/>
              <a:ext cx="7772400" cy="342900"/>
            </a:xfrm>
            <a:prstGeom prst="rect">
              <a:avLst/>
            </a:prstGeom>
            <a:noFill/>
            <a:ln>
              <a:noFill/>
            </a:ln>
          </p:spPr>
          <p:txBody>
            <a:bodyPr anchor="ctr">
              <a:normAutofit fontScale="25000" lnSpcReduction="20000"/>
            </a:bodyPr>
            <a:lstStyle/>
            <a:p>
              <a:pPr algn="ctr" fontAlgn="auto">
                <a:spcBef>
                  <a:spcPts val="0"/>
                </a:spcBef>
                <a:spcAft>
                  <a:spcPts val="0"/>
                </a:spcAft>
                <a:defRPr/>
              </a:pPr>
              <a:endParaRPr lang="en-US" sz="2400" dirty="0">
                <a:latin typeface="+mn-lt"/>
                <a:cs typeface="+mn-cs"/>
              </a:endParaRPr>
            </a:p>
          </p:txBody>
        </p:sp>
      </p:grpSp>
      <p:grpSp>
        <p:nvGrpSpPr>
          <p:cNvPr id="7" name="Group 3"/>
          <p:cNvGrpSpPr>
            <a:grpSpLocks noGrp="1" noUngrp="1" noChangeAspect="1"/>
          </p:cNvGrpSpPr>
          <p:nvPr/>
        </p:nvGrpSpPr>
        <p:grpSpPr bwMode="auto">
          <a:xfrm>
            <a:off x="4499991" y="3643176"/>
            <a:ext cx="4530991" cy="3170460"/>
            <a:chOff x="685800" y="900113"/>
            <a:chExt cx="7772400" cy="5438775"/>
          </a:xfrm>
        </p:grpSpPr>
        <p:pic>
          <p:nvPicPr>
            <p:cNvPr id="8" name="Picture 1" descr="Figure 4-5 Root Bridge Selection Process"/>
            <p:cNvPicPr>
              <a:picLocks noRot="1" noChangeAspect="1" noMove="1" noResize="1"/>
            </p:cNvPicPr>
            <p:nvPr isPhoto="1"/>
          </p:nvPicPr>
          <p:blipFill>
            <a:blip r:embed="rId3">
              <a:extLst>
                <a:ext uri="{28A0092B-C50C-407E-A947-70E740481C1C}">
                  <a14:useLocalDpi xmlns:a14="http://schemas.microsoft.com/office/drawing/2010/main" val="0"/>
                </a:ext>
              </a:extLst>
            </a:blip>
            <a:srcRect/>
            <a:stretch>
              <a:fillRect/>
            </a:stretch>
          </p:blipFill>
          <p:spPr bwMode="auto">
            <a:xfrm>
              <a:off x="685800" y="900113"/>
              <a:ext cx="7772400"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685800" y="5996649"/>
              <a:ext cx="7772400" cy="342239"/>
            </a:xfrm>
            <a:prstGeom prst="rect">
              <a:avLst/>
            </a:prstGeom>
            <a:noFill/>
            <a:ln>
              <a:noFill/>
            </a:ln>
          </p:spPr>
          <p:txBody>
            <a:bodyPr anchor="ctr">
              <a:normAutofit fontScale="32500" lnSpcReduction="20000"/>
            </a:bodyPr>
            <a:lstStyle/>
            <a:p>
              <a:pPr algn="ctr" fontAlgn="auto">
                <a:spcBef>
                  <a:spcPts val="0"/>
                </a:spcBef>
                <a:spcAft>
                  <a:spcPts val="0"/>
                </a:spcAft>
                <a:defRPr/>
              </a:pPr>
              <a:endParaRPr lang="en-US" sz="2400" dirty="0">
                <a:latin typeface="+mn-lt"/>
                <a:cs typeface="+mn-cs"/>
              </a:endParaRPr>
            </a:p>
          </p:txBody>
        </p:sp>
      </p:grpSp>
      <p:grpSp>
        <p:nvGrpSpPr>
          <p:cNvPr id="10" name="Group 3"/>
          <p:cNvGrpSpPr>
            <a:grpSpLocks noGrp="1" noUngrp="1" noChangeAspect="1"/>
          </p:cNvGrpSpPr>
          <p:nvPr/>
        </p:nvGrpSpPr>
        <p:grpSpPr bwMode="auto">
          <a:xfrm>
            <a:off x="114142" y="3688975"/>
            <a:ext cx="4239002" cy="2966147"/>
            <a:chOff x="685800" y="900113"/>
            <a:chExt cx="7772400" cy="5438775"/>
          </a:xfrm>
        </p:grpSpPr>
        <p:pic>
          <p:nvPicPr>
            <p:cNvPr id="11" name="Picture 1" descr="Figure 4-2 STP Operations"/>
            <p:cNvPicPr>
              <a:picLocks noRot="1" noChangeAspect="1" noMove="1" noResize="1"/>
            </p:cNvPicPr>
            <p:nvPr isPhoto="1"/>
          </p:nvPicPr>
          <p:blipFill>
            <a:blip r:embed="rId4">
              <a:extLst>
                <a:ext uri="{28A0092B-C50C-407E-A947-70E740481C1C}">
                  <a14:useLocalDpi xmlns:a14="http://schemas.microsoft.com/office/drawing/2010/main" val="0"/>
                </a:ext>
              </a:extLst>
            </a:blip>
            <a:srcRect/>
            <a:stretch>
              <a:fillRect/>
            </a:stretch>
          </p:blipFill>
          <p:spPr bwMode="auto">
            <a:xfrm>
              <a:off x="685800" y="900113"/>
              <a:ext cx="7772400"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p:nvSpPr>
          <p:spPr>
            <a:xfrm>
              <a:off x="685800" y="5996649"/>
              <a:ext cx="7772400" cy="342239"/>
            </a:xfrm>
            <a:prstGeom prst="rect">
              <a:avLst/>
            </a:prstGeom>
            <a:noFill/>
            <a:ln>
              <a:noFill/>
            </a:ln>
          </p:spPr>
          <p:txBody>
            <a:bodyPr anchor="ctr">
              <a:normAutofit fontScale="25000" lnSpcReduction="20000"/>
            </a:bodyPr>
            <a:lstStyle/>
            <a:p>
              <a:pPr algn="ctr" fontAlgn="auto">
                <a:spcBef>
                  <a:spcPts val="0"/>
                </a:spcBef>
                <a:spcAft>
                  <a:spcPts val="0"/>
                </a:spcAft>
                <a:defRPr/>
              </a:pPr>
              <a:endParaRPr lang="en-US" sz="2400" dirty="0">
                <a:latin typeface="+mn-lt"/>
                <a:cs typeface="+mn-cs"/>
              </a:endParaRPr>
            </a:p>
          </p:txBody>
        </p:sp>
      </p:grpSp>
    </p:spTree>
    <p:extLst>
      <p:ext uri="{BB962C8B-B14F-4D97-AF65-F5344CB8AC3E}">
        <p14:creationId xmlns:p14="http://schemas.microsoft.com/office/powerpoint/2010/main" val="3646624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lumMod val="75000"/>
                  </a:schemeClr>
                </a:solidFill>
              </a:rPr>
              <a:t>Root Port Election</a:t>
            </a:r>
            <a:endParaRPr lang="en-AU" dirty="0">
              <a:solidFill>
                <a:schemeClr val="accent5">
                  <a:lumMod val="75000"/>
                </a:schemeClr>
              </a:solidFill>
            </a:endParaRPr>
          </a:p>
        </p:txBody>
      </p:sp>
      <p:sp>
        <p:nvSpPr>
          <p:cNvPr id="3" name="Content Placeholder 2"/>
          <p:cNvSpPr>
            <a:spLocks noGrp="1"/>
          </p:cNvSpPr>
          <p:nvPr>
            <p:ph sz="quarter" idx="10"/>
          </p:nvPr>
        </p:nvSpPr>
        <p:spPr>
          <a:xfrm>
            <a:off x="182849" y="1130138"/>
            <a:ext cx="8608888" cy="1986604"/>
          </a:xfrm>
        </p:spPr>
        <p:txBody>
          <a:bodyPr>
            <a:normAutofit fontScale="77500" lnSpcReduction="20000"/>
          </a:bodyPr>
          <a:lstStyle/>
          <a:p>
            <a:pPr marL="290512" indent="-285750">
              <a:buFont typeface="Arial" panose="020B0604020202020204" pitchFamily="34" charset="0"/>
              <a:buChar char="•"/>
            </a:pPr>
            <a:r>
              <a:rPr lang="en-US" sz="2300" dirty="0"/>
              <a:t>Once the root bridge is elected, each </a:t>
            </a:r>
            <a:r>
              <a:rPr lang="en-US" sz="2300" dirty="0" err="1"/>
              <a:t>nonroot</a:t>
            </a:r>
            <a:r>
              <a:rPr lang="en-US" sz="2300" dirty="0"/>
              <a:t> bridge must figure out where it is in relation to the root bridge</a:t>
            </a:r>
          </a:p>
          <a:p>
            <a:pPr marL="290512" indent="-285750">
              <a:buFont typeface="Arial" panose="020B0604020202020204" pitchFamily="34" charset="0"/>
              <a:buChar char="•"/>
            </a:pPr>
            <a:r>
              <a:rPr lang="en-US" sz="2300" dirty="0"/>
              <a:t>Root port is the port with the best path (lowest cost) to the root bridge</a:t>
            </a:r>
          </a:p>
          <a:p>
            <a:pPr marL="290512" indent="-285750">
              <a:buFont typeface="Arial" panose="020B0604020202020204" pitchFamily="34" charset="0"/>
              <a:buChar char="•"/>
            </a:pPr>
            <a:r>
              <a:rPr lang="en-US" sz="2300" dirty="0"/>
              <a:t>Determined by </a:t>
            </a:r>
            <a:r>
              <a:rPr lang="en-US" sz="2300" dirty="0" err="1"/>
              <a:t>cummulative</a:t>
            </a:r>
            <a:r>
              <a:rPr lang="en-US" sz="2300" dirty="0"/>
              <a:t> path cost of all links to the root bridge</a:t>
            </a:r>
          </a:p>
          <a:p>
            <a:pPr marL="290512" indent="-285750">
              <a:buFont typeface="Arial" panose="020B0604020202020204" pitchFamily="34" charset="0"/>
              <a:buChar char="•"/>
            </a:pPr>
            <a:r>
              <a:rPr lang="en-US" sz="2300" dirty="0"/>
              <a:t>STP cost is calculated from the bandwidth of the link:</a:t>
            </a:r>
          </a:p>
          <a:p>
            <a:pPr marL="290512" indent="-285750">
              <a:buFont typeface="Arial" panose="020B0604020202020204" pitchFamily="34" charset="0"/>
              <a:buChar char="•"/>
            </a:pPr>
            <a:r>
              <a:rPr lang="en-US" sz="2300" dirty="0"/>
              <a:t>If two ports have the same cost, sender port ID is used to break the tie</a:t>
            </a:r>
          </a:p>
          <a:p>
            <a:pPr marL="4762" indent="0"/>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765882921"/>
              </p:ext>
            </p:extLst>
          </p:nvPr>
        </p:nvGraphicFramePr>
        <p:xfrm>
          <a:off x="5603323" y="3649665"/>
          <a:ext cx="3168352" cy="1340640"/>
        </p:xfrm>
        <a:graphic>
          <a:graphicData uri="http://schemas.openxmlformats.org/drawingml/2006/table">
            <a:tbl>
              <a:tblPr firstRow="1" bandRow="1">
                <a:tableStyleId>{5C22544A-7EE6-4342-B048-85BDC9FD1C3A}</a:tableStyleId>
              </a:tblPr>
              <a:tblGrid>
                <a:gridCol w="1584176">
                  <a:extLst>
                    <a:ext uri="{9D8B030D-6E8A-4147-A177-3AD203B41FA5}">
                      <a16:colId xmlns:a16="http://schemas.microsoft.com/office/drawing/2014/main" val="20000"/>
                    </a:ext>
                  </a:extLst>
                </a:gridCol>
                <a:gridCol w="1584176">
                  <a:extLst>
                    <a:ext uri="{9D8B030D-6E8A-4147-A177-3AD203B41FA5}">
                      <a16:colId xmlns:a16="http://schemas.microsoft.com/office/drawing/2014/main" val="20001"/>
                    </a:ext>
                  </a:extLst>
                </a:gridCol>
              </a:tblGrid>
              <a:tr h="202192">
                <a:tc>
                  <a:txBody>
                    <a:bodyPr/>
                    <a:lstStyle/>
                    <a:p>
                      <a:r>
                        <a:rPr lang="en-US" sz="1000" dirty="0"/>
                        <a:t>Link</a:t>
                      </a:r>
                      <a:endParaRPr lang="en-AU" sz="1000" dirty="0"/>
                    </a:p>
                  </a:txBody>
                  <a:tcPr/>
                </a:tc>
                <a:tc>
                  <a:txBody>
                    <a:bodyPr/>
                    <a:lstStyle/>
                    <a:p>
                      <a:r>
                        <a:rPr lang="en-US" sz="1000" dirty="0"/>
                        <a:t>Cost</a:t>
                      </a:r>
                      <a:endParaRPr lang="en-AU" sz="1000" dirty="0"/>
                    </a:p>
                  </a:txBody>
                  <a:tcPr/>
                </a:tc>
                <a:extLst>
                  <a:ext uri="{0D108BD9-81ED-4DB2-BD59-A6C34878D82A}">
                    <a16:rowId xmlns:a16="http://schemas.microsoft.com/office/drawing/2014/main" val="10000"/>
                  </a:ext>
                </a:extLst>
              </a:tr>
              <a:tr h="274200">
                <a:tc>
                  <a:txBody>
                    <a:bodyPr/>
                    <a:lstStyle/>
                    <a:p>
                      <a:r>
                        <a:rPr lang="en-US" sz="1000" b="1" dirty="0"/>
                        <a:t>10 </a:t>
                      </a:r>
                      <a:r>
                        <a:rPr lang="en-US" sz="1000" b="1" dirty="0" err="1"/>
                        <a:t>Gbps</a:t>
                      </a:r>
                      <a:endParaRPr lang="en-AU" sz="1000" b="1" dirty="0"/>
                    </a:p>
                  </a:txBody>
                  <a:tcPr/>
                </a:tc>
                <a:tc>
                  <a:txBody>
                    <a:bodyPr/>
                    <a:lstStyle/>
                    <a:p>
                      <a:r>
                        <a:rPr lang="en-US" sz="1000" b="1" dirty="0"/>
                        <a:t>1</a:t>
                      </a:r>
                      <a:endParaRPr lang="en-AU" sz="1000" b="1" dirty="0"/>
                    </a:p>
                  </a:txBody>
                  <a:tcPr/>
                </a:tc>
                <a:extLst>
                  <a:ext uri="{0D108BD9-81ED-4DB2-BD59-A6C34878D82A}">
                    <a16:rowId xmlns:a16="http://schemas.microsoft.com/office/drawing/2014/main" val="10001"/>
                  </a:ext>
                </a:extLst>
              </a:tr>
              <a:tr h="274200">
                <a:tc>
                  <a:txBody>
                    <a:bodyPr/>
                    <a:lstStyle/>
                    <a:p>
                      <a:r>
                        <a:rPr lang="en-US" sz="1000" b="1" dirty="0"/>
                        <a:t>1 </a:t>
                      </a:r>
                      <a:r>
                        <a:rPr lang="en-US" sz="1000" b="1" dirty="0" err="1"/>
                        <a:t>Gbps</a:t>
                      </a:r>
                      <a:endParaRPr lang="en-AU" sz="1000" b="1" dirty="0"/>
                    </a:p>
                  </a:txBody>
                  <a:tcPr/>
                </a:tc>
                <a:tc>
                  <a:txBody>
                    <a:bodyPr/>
                    <a:lstStyle/>
                    <a:p>
                      <a:r>
                        <a:rPr lang="en-US" sz="1000" b="1" dirty="0"/>
                        <a:t>4</a:t>
                      </a:r>
                      <a:endParaRPr lang="en-AU" sz="1000" b="1" dirty="0"/>
                    </a:p>
                  </a:txBody>
                  <a:tcPr/>
                </a:tc>
                <a:extLst>
                  <a:ext uri="{0D108BD9-81ED-4DB2-BD59-A6C34878D82A}">
                    <a16:rowId xmlns:a16="http://schemas.microsoft.com/office/drawing/2014/main" val="10002"/>
                  </a:ext>
                </a:extLst>
              </a:tr>
              <a:tr h="274200">
                <a:tc>
                  <a:txBody>
                    <a:bodyPr/>
                    <a:lstStyle/>
                    <a:p>
                      <a:r>
                        <a:rPr lang="en-US" sz="1000" b="1" dirty="0"/>
                        <a:t>100 Mbps</a:t>
                      </a:r>
                      <a:endParaRPr lang="en-AU" sz="1000" b="1" dirty="0"/>
                    </a:p>
                  </a:txBody>
                  <a:tcPr/>
                </a:tc>
                <a:tc>
                  <a:txBody>
                    <a:bodyPr/>
                    <a:lstStyle/>
                    <a:p>
                      <a:r>
                        <a:rPr lang="en-US" sz="1000" b="1" dirty="0"/>
                        <a:t>19</a:t>
                      </a:r>
                      <a:endParaRPr lang="en-AU" sz="1000" b="1" dirty="0"/>
                    </a:p>
                  </a:txBody>
                  <a:tcPr/>
                </a:tc>
                <a:extLst>
                  <a:ext uri="{0D108BD9-81ED-4DB2-BD59-A6C34878D82A}">
                    <a16:rowId xmlns:a16="http://schemas.microsoft.com/office/drawing/2014/main" val="10003"/>
                  </a:ext>
                </a:extLst>
              </a:tr>
              <a:tr h="274200">
                <a:tc>
                  <a:txBody>
                    <a:bodyPr/>
                    <a:lstStyle/>
                    <a:p>
                      <a:r>
                        <a:rPr lang="en-US" sz="1000" b="1" dirty="0"/>
                        <a:t>10 Mbps</a:t>
                      </a:r>
                      <a:endParaRPr lang="en-AU" sz="1000" b="1" dirty="0"/>
                    </a:p>
                  </a:txBody>
                  <a:tcPr/>
                </a:tc>
                <a:tc>
                  <a:txBody>
                    <a:bodyPr/>
                    <a:lstStyle/>
                    <a:p>
                      <a:r>
                        <a:rPr lang="en-US" sz="1000" b="1" dirty="0"/>
                        <a:t>100</a:t>
                      </a:r>
                      <a:endParaRPr lang="en-AU" sz="1000" b="1" dirty="0"/>
                    </a:p>
                  </a:txBody>
                  <a:tcPr/>
                </a:tc>
                <a:extLst>
                  <a:ext uri="{0D108BD9-81ED-4DB2-BD59-A6C34878D82A}">
                    <a16:rowId xmlns:a16="http://schemas.microsoft.com/office/drawing/2014/main" val="10004"/>
                  </a:ext>
                </a:extLst>
              </a:tr>
            </a:tbl>
          </a:graphicData>
        </a:graphic>
      </p:graphicFrame>
      <p:grpSp>
        <p:nvGrpSpPr>
          <p:cNvPr id="5" name="Group 3"/>
          <p:cNvGrpSpPr>
            <a:grpSpLocks noGrp="1" noUngrp="1" noChangeAspect="1"/>
          </p:cNvGrpSpPr>
          <p:nvPr/>
        </p:nvGrpSpPr>
        <p:grpSpPr bwMode="auto">
          <a:xfrm>
            <a:off x="266547" y="3333305"/>
            <a:ext cx="4680520" cy="3647056"/>
            <a:chOff x="917575" y="685800"/>
            <a:chExt cx="7308850" cy="5867400"/>
          </a:xfrm>
        </p:grpSpPr>
        <p:pic>
          <p:nvPicPr>
            <p:cNvPr id="6" name="Picture 1" descr="Figure 4-6 Root Port Election"/>
            <p:cNvPicPr>
              <a:picLocks noRot="1" noChangeAspect="1" noMove="1" noResize="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917575" y="685800"/>
              <a:ext cx="730885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917575" y="6210964"/>
              <a:ext cx="7308850" cy="342236"/>
            </a:xfrm>
            <a:prstGeom prst="rect">
              <a:avLst/>
            </a:prstGeom>
            <a:noFill/>
            <a:ln>
              <a:noFill/>
            </a:ln>
          </p:spPr>
          <p:txBody>
            <a:bodyPr anchor="ctr">
              <a:normAutofit fontScale="32500" lnSpcReduction="20000"/>
            </a:bodyPr>
            <a:lstStyle/>
            <a:p>
              <a:pPr algn="ctr" fontAlgn="auto">
                <a:spcBef>
                  <a:spcPts val="0"/>
                </a:spcBef>
                <a:spcAft>
                  <a:spcPts val="0"/>
                </a:spcAft>
                <a:defRPr/>
              </a:pPr>
              <a:endParaRPr lang="en-US" sz="2400" dirty="0">
                <a:latin typeface="+mn-lt"/>
                <a:cs typeface="+mn-cs"/>
              </a:endParaRPr>
            </a:p>
          </p:txBody>
        </p:sp>
      </p:grpSp>
    </p:spTree>
    <p:extLst>
      <p:ext uri="{BB962C8B-B14F-4D97-AF65-F5344CB8AC3E}">
        <p14:creationId xmlns:p14="http://schemas.microsoft.com/office/powerpoint/2010/main" val="37650032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lumMod val="75000"/>
                  </a:schemeClr>
                </a:solidFill>
              </a:rPr>
              <a:t>Designated Port Election</a:t>
            </a:r>
            <a:endParaRPr lang="en-AU" dirty="0">
              <a:solidFill>
                <a:schemeClr val="accent5">
                  <a:lumMod val="75000"/>
                </a:schemeClr>
              </a:solidFill>
            </a:endParaRPr>
          </a:p>
        </p:txBody>
      </p:sp>
      <p:sp>
        <p:nvSpPr>
          <p:cNvPr id="3" name="Content Placeholder 2"/>
          <p:cNvSpPr>
            <a:spLocks noGrp="1"/>
          </p:cNvSpPr>
          <p:nvPr>
            <p:ph sz="quarter" idx="10"/>
          </p:nvPr>
        </p:nvSpPr>
        <p:spPr>
          <a:xfrm>
            <a:off x="107504" y="1128986"/>
            <a:ext cx="8664041" cy="5314128"/>
          </a:xfrm>
        </p:spPr>
        <p:txBody>
          <a:bodyPr>
            <a:normAutofit/>
          </a:bodyPr>
          <a:lstStyle/>
          <a:p>
            <a:pPr marL="290512" indent="-285750">
              <a:spcBef>
                <a:spcPts val="600"/>
              </a:spcBef>
              <a:buFont typeface="Arial" panose="020B0604020202020204" pitchFamily="34" charset="0"/>
              <a:buChar char="•"/>
            </a:pPr>
            <a:r>
              <a:rPr lang="en-US" sz="2000" dirty="0"/>
              <a:t>After the root bridge and root ports on non-root bridges have been elected, to prevent the loops STP has to identify which port on the segment will forward the traffic.</a:t>
            </a:r>
          </a:p>
          <a:p>
            <a:pPr marL="290512" indent="-285750">
              <a:spcBef>
                <a:spcPts val="600"/>
              </a:spcBef>
              <a:buFont typeface="Arial" panose="020B0604020202020204" pitchFamily="34" charset="0"/>
              <a:buChar char="•"/>
            </a:pPr>
            <a:r>
              <a:rPr lang="en-US" sz="2000" dirty="0"/>
              <a:t>Only one of the links on a segment should forward traffic to and from that segment. </a:t>
            </a:r>
          </a:p>
          <a:p>
            <a:pPr marL="290512" indent="-285750">
              <a:spcBef>
                <a:spcPts val="600"/>
              </a:spcBef>
              <a:buFont typeface="Arial" panose="020B0604020202020204" pitchFamily="34" charset="0"/>
              <a:buChar char="•"/>
            </a:pPr>
            <a:r>
              <a:rPr lang="en-US" sz="2000" dirty="0"/>
              <a:t>The designated port, the one forwarding the traffic, is also chosen based on the lowest cost the root bridge.</a:t>
            </a:r>
          </a:p>
          <a:p>
            <a:pPr marL="290512" indent="-285750">
              <a:spcBef>
                <a:spcPts val="600"/>
              </a:spcBef>
              <a:buFont typeface="Arial" panose="020B0604020202020204" pitchFamily="34" charset="0"/>
              <a:buChar char="•"/>
            </a:pPr>
            <a:r>
              <a:rPr lang="en-US" sz="2000" dirty="0"/>
              <a:t>On the root bridge, all ports are designated.</a:t>
            </a:r>
          </a:p>
          <a:p>
            <a:pPr marL="290512" indent="-285750">
              <a:spcBef>
                <a:spcPts val="600"/>
              </a:spcBef>
              <a:buFont typeface="Arial" panose="020B0604020202020204" pitchFamily="34" charset="0"/>
              <a:buChar char="•"/>
            </a:pPr>
            <a:r>
              <a:rPr lang="en-US" sz="2000" dirty="0"/>
              <a:t>If two paths have equal costs the following criteria is used:</a:t>
            </a:r>
          </a:p>
          <a:p>
            <a:pPr marL="590550" lvl="1" indent="-285750">
              <a:spcBef>
                <a:spcPts val="600"/>
              </a:spcBef>
              <a:buFont typeface="Wingdings" panose="05000000000000000000" pitchFamily="2" charset="2"/>
              <a:buChar char="Ø"/>
            </a:pPr>
            <a:r>
              <a:rPr lang="en-AU" sz="2000" dirty="0"/>
              <a:t>lowest root BID</a:t>
            </a:r>
          </a:p>
          <a:p>
            <a:pPr marL="590550" lvl="1" indent="-285750">
              <a:spcBef>
                <a:spcPts val="600"/>
              </a:spcBef>
              <a:buFont typeface="Wingdings" panose="05000000000000000000" pitchFamily="2" charset="2"/>
              <a:buChar char="Ø"/>
            </a:pPr>
            <a:r>
              <a:rPr lang="en-US" sz="2000" dirty="0"/>
              <a:t>lowest root path cost to root bridge</a:t>
            </a:r>
          </a:p>
          <a:p>
            <a:pPr marL="590550" lvl="1" indent="-285750">
              <a:spcBef>
                <a:spcPts val="600"/>
              </a:spcBef>
              <a:buFont typeface="Wingdings" panose="05000000000000000000" pitchFamily="2" charset="2"/>
              <a:buChar char="Ø"/>
            </a:pPr>
            <a:r>
              <a:rPr lang="en-US" sz="2000" dirty="0"/>
              <a:t>lowest sender BID</a:t>
            </a:r>
          </a:p>
          <a:p>
            <a:pPr marL="590550" lvl="1" indent="-285750">
              <a:spcBef>
                <a:spcPts val="600"/>
              </a:spcBef>
              <a:buFont typeface="Wingdings" panose="05000000000000000000" pitchFamily="2" charset="2"/>
              <a:buChar char="Ø"/>
            </a:pPr>
            <a:r>
              <a:rPr lang="en-US" sz="2000" dirty="0"/>
              <a:t>lowest sender port ID</a:t>
            </a:r>
            <a:endParaRPr lang="en-AU" sz="2000" dirty="0"/>
          </a:p>
        </p:txBody>
      </p:sp>
    </p:spTree>
    <p:extLst>
      <p:ext uri="{BB962C8B-B14F-4D97-AF65-F5344CB8AC3E}">
        <p14:creationId xmlns:p14="http://schemas.microsoft.com/office/powerpoint/2010/main" val="11544443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solidFill>
                  <a:schemeClr val="accent5">
                    <a:lumMod val="75000"/>
                  </a:schemeClr>
                </a:solidFill>
              </a:rPr>
              <a:t>STP </a:t>
            </a:r>
            <a:r>
              <a:rPr lang="pt-PT" dirty="0" err="1">
                <a:solidFill>
                  <a:schemeClr val="accent5">
                    <a:lumMod val="75000"/>
                  </a:schemeClr>
                </a:solidFill>
              </a:rPr>
              <a:t>Process</a:t>
            </a:r>
            <a:endParaRPr lang="pt-PT" dirty="0">
              <a:solidFill>
                <a:schemeClr val="accent5">
                  <a:lumMod val="75000"/>
                </a:schemeClr>
              </a:solidFill>
            </a:endParaRPr>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3"/>
          <a:stretch>
            <a:fillRect/>
          </a:stretch>
        </p:blipFill>
        <p:spPr>
          <a:xfrm>
            <a:off x="564478" y="1238557"/>
            <a:ext cx="7950200" cy="5151485"/>
          </a:xfrm>
          <a:prstGeom prst="rect">
            <a:avLst/>
          </a:prstGeom>
        </p:spPr>
      </p:pic>
    </p:spTree>
    <p:extLst>
      <p:ext uri="{BB962C8B-B14F-4D97-AF65-F5344CB8AC3E}">
        <p14:creationId xmlns:p14="http://schemas.microsoft.com/office/powerpoint/2010/main" val="216515206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chemeClr val="accent5">
                    <a:lumMod val="75000"/>
                  </a:schemeClr>
                </a:solidFill>
              </a:rPr>
              <a:t>STP Port States</a:t>
            </a:r>
          </a:p>
        </p:txBody>
      </p:sp>
      <p:sp>
        <p:nvSpPr>
          <p:cNvPr id="8" name="TextBox 7"/>
          <p:cNvSpPr txBox="1"/>
          <p:nvPr/>
        </p:nvSpPr>
        <p:spPr>
          <a:xfrm>
            <a:off x="179512" y="1149072"/>
            <a:ext cx="8064896" cy="1200329"/>
          </a:xfrm>
          <a:prstGeom prst="rect">
            <a:avLst/>
          </a:prstGeom>
          <a:noFill/>
        </p:spPr>
        <p:txBody>
          <a:bodyPr wrap="square" rtlCol="0">
            <a:spAutoFit/>
          </a:bodyPr>
          <a:lstStyle/>
          <a:p>
            <a:pPr marL="285750" indent="-285750">
              <a:buFont typeface="Arial" pitchFamily="34" charset="0"/>
              <a:buChar char="•"/>
            </a:pPr>
            <a:r>
              <a:rPr lang="en-AU" sz="1800" dirty="0">
                <a:solidFill>
                  <a:srgbClr val="002060"/>
                </a:solidFill>
                <a:latin typeface="+mn-lt"/>
              </a:rPr>
              <a:t>To participate in the spanning-tree process, a switch port must go through several states. </a:t>
            </a:r>
          </a:p>
          <a:p>
            <a:pPr marL="285750" indent="-285750">
              <a:buFont typeface="Arial" pitchFamily="34" charset="0"/>
              <a:buChar char="•"/>
            </a:pPr>
            <a:r>
              <a:rPr lang="en-AU" sz="1800" dirty="0">
                <a:solidFill>
                  <a:srgbClr val="002060"/>
                </a:solidFill>
                <a:latin typeface="+mn-lt"/>
              </a:rPr>
              <a:t>A port starts in the disabled state, then after an administrator enables it, goes through various states until it reaches the forwarding state.</a:t>
            </a:r>
          </a:p>
        </p:txBody>
      </p:sp>
      <p:pic>
        <p:nvPicPr>
          <p:cNvPr id="6" name="Content Placeholder 5"/>
          <p:cNvPicPr>
            <a:picLocks noGrp="1" noChangeAspect="1"/>
          </p:cNvPicPr>
          <p:nvPr>
            <p:ph sz="quarter" idx="10"/>
          </p:nvPr>
        </p:nvPicPr>
        <p:blipFill>
          <a:blip r:embed="rId2"/>
          <a:stretch>
            <a:fillRect/>
          </a:stretch>
        </p:blipFill>
        <p:spPr>
          <a:xfrm>
            <a:off x="611560" y="2852936"/>
            <a:ext cx="8049748" cy="2880320"/>
          </a:xfrm>
          <a:prstGeom prst="rect">
            <a:avLst/>
          </a:prstGeom>
        </p:spPr>
      </p:pic>
    </p:spTree>
    <p:extLst>
      <p:ext uri="{BB962C8B-B14F-4D97-AF65-F5344CB8AC3E}">
        <p14:creationId xmlns:p14="http://schemas.microsoft.com/office/powerpoint/2010/main" val="8310749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chemeClr val="accent5">
                    <a:lumMod val="75000"/>
                  </a:schemeClr>
                </a:solidFill>
              </a:rPr>
              <a:t>Per VLAN STP Plus (PVST+)</a:t>
            </a:r>
          </a:p>
        </p:txBody>
      </p:sp>
      <p:sp>
        <p:nvSpPr>
          <p:cNvPr id="3" name="Content Placeholder 2"/>
          <p:cNvSpPr>
            <a:spLocks noGrp="1"/>
          </p:cNvSpPr>
          <p:nvPr>
            <p:ph sz="quarter" idx="10"/>
          </p:nvPr>
        </p:nvSpPr>
        <p:spPr>
          <a:xfrm>
            <a:off x="279400" y="1144991"/>
            <a:ext cx="8509000" cy="5314128"/>
          </a:xfrm>
        </p:spPr>
        <p:txBody>
          <a:bodyPr/>
          <a:lstStyle/>
          <a:p>
            <a:pPr marL="290512" indent="-285750">
              <a:buFont typeface="Arial" pitchFamily="34" charset="0"/>
              <a:buChar char="•"/>
            </a:pPr>
            <a:r>
              <a:rPr lang="en-AU" dirty="0"/>
              <a:t>Unlike CST,PVST+ </a:t>
            </a:r>
            <a:r>
              <a:rPr lang="en-US" dirty="0"/>
              <a:t>runs one spanning-tree instance for each VLAN. </a:t>
            </a:r>
          </a:p>
          <a:p>
            <a:pPr marL="290512" indent="-285750">
              <a:buFont typeface="Arial" pitchFamily="34" charset="0"/>
              <a:buChar char="•"/>
            </a:pPr>
            <a:r>
              <a:rPr lang="en-US" dirty="0"/>
              <a:t>This allows you to load balanced traffic over redundant links when they're assigned to a different VLAN.</a:t>
            </a:r>
          </a:p>
          <a:p>
            <a:pPr marL="290512" indent="-285750">
              <a:buFont typeface="Arial" pitchFamily="34" charset="0"/>
              <a:buChar char="•"/>
            </a:pPr>
            <a:endParaRPr lang="en-AU" dirty="0"/>
          </a:p>
        </p:txBody>
      </p:sp>
      <p:grpSp>
        <p:nvGrpSpPr>
          <p:cNvPr id="4" name="Group 3"/>
          <p:cNvGrpSpPr>
            <a:grpSpLocks noGrp="1" noUngrp="1" noChangeAspect="1"/>
          </p:cNvGrpSpPr>
          <p:nvPr/>
        </p:nvGrpSpPr>
        <p:grpSpPr bwMode="auto">
          <a:xfrm>
            <a:off x="827584" y="2192606"/>
            <a:ext cx="7344816" cy="4577009"/>
            <a:chOff x="685800" y="1196975"/>
            <a:chExt cx="7772400" cy="4843463"/>
          </a:xfrm>
        </p:grpSpPr>
        <p:pic>
          <p:nvPicPr>
            <p:cNvPr id="5" name="Picture 1" descr="Figure 4-8 Per-VLAN STP+"/>
            <p:cNvPicPr>
              <a:picLocks noRot="1" noChangeAspect="1" noMove="1" noResize="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685800" y="1196975"/>
              <a:ext cx="7772400" cy="446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685800" y="5697538"/>
              <a:ext cx="7772400" cy="342900"/>
            </a:xfrm>
            <a:prstGeom prst="rect">
              <a:avLst/>
            </a:prstGeom>
            <a:noFill/>
            <a:ln>
              <a:noFill/>
            </a:ln>
          </p:spPr>
          <p:txBody>
            <a:bodyPr anchor="ctr">
              <a:normAutofit fontScale="77500" lnSpcReduction="20000"/>
            </a:bodyPr>
            <a:lstStyle/>
            <a:p>
              <a:pPr algn="ctr" fontAlgn="auto">
                <a:spcBef>
                  <a:spcPts val="0"/>
                </a:spcBef>
                <a:spcAft>
                  <a:spcPts val="0"/>
                </a:spcAft>
                <a:defRPr/>
              </a:pPr>
              <a:endParaRPr lang="en-US" sz="2400" dirty="0">
                <a:latin typeface="+mn-lt"/>
                <a:cs typeface="+mn-cs"/>
              </a:endParaRPr>
            </a:p>
          </p:txBody>
        </p:sp>
      </p:grpSp>
    </p:spTree>
    <p:extLst>
      <p:ext uri="{BB962C8B-B14F-4D97-AF65-F5344CB8AC3E}">
        <p14:creationId xmlns:p14="http://schemas.microsoft.com/office/powerpoint/2010/main" val="15491505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lumMod val="75000"/>
                  </a:schemeClr>
                </a:solidFill>
              </a:rPr>
              <a:t>PVST+ Use of Extended System ID</a:t>
            </a:r>
          </a:p>
        </p:txBody>
      </p:sp>
      <p:sp>
        <p:nvSpPr>
          <p:cNvPr id="3" name="Content Placeholder 2"/>
          <p:cNvSpPr>
            <a:spLocks noGrp="1"/>
          </p:cNvSpPr>
          <p:nvPr>
            <p:ph idx="11"/>
          </p:nvPr>
        </p:nvSpPr>
        <p:spPr>
          <a:xfrm>
            <a:off x="279400" y="4005064"/>
            <a:ext cx="8520354" cy="2526255"/>
          </a:xfrm>
        </p:spPr>
        <p:txBody>
          <a:bodyPr>
            <a:normAutofit/>
          </a:bodyPr>
          <a:lstStyle/>
          <a:p>
            <a:r>
              <a:rPr lang="en-US" sz="2000" dirty="0"/>
              <a:t>PVST+ carries the VLAN ID in the 12-bit Extended System ID field of the Bridge ID.</a:t>
            </a:r>
          </a:p>
          <a:p>
            <a:r>
              <a:rPr lang="en-US" sz="2000" dirty="0"/>
              <a:t>Since the bridge priority field has been reduced to 4 bits, the priority is in increments of 4096</a:t>
            </a:r>
          </a:p>
          <a:p>
            <a:r>
              <a:rPr lang="en-US" sz="2000" dirty="0"/>
              <a:t>The bridge ID shows the actual priority plus the VLAN ID, thus VLAN 1 with a default priority of 32,768 will show a priority of 32,769</a:t>
            </a:r>
          </a:p>
          <a:p>
            <a:endParaRPr lang="en-US" dirty="0"/>
          </a:p>
        </p:txBody>
      </p:sp>
      <p:pic>
        <p:nvPicPr>
          <p:cNvPr id="9" name="Content Placeholder 8" descr="MST System ID.jpg"/>
          <p:cNvPicPr>
            <a:picLocks noGrp="1" noChangeAspect="1"/>
          </p:cNvPicPr>
          <p:nvPr>
            <p:ph sz="quarter" idx="12"/>
          </p:nvPr>
        </p:nvPicPr>
        <p:blipFill>
          <a:blip r:embed="rId3" cstate="print"/>
          <a:stretch>
            <a:fillRect/>
          </a:stretch>
        </p:blipFill>
        <p:spPr>
          <a:xfrm>
            <a:off x="1982534" y="1052736"/>
            <a:ext cx="5124957" cy="2732088"/>
          </a:xfrm>
        </p:spPr>
      </p:pic>
      <p:sp>
        <p:nvSpPr>
          <p:cNvPr id="4" name="TextBox 3"/>
          <p:cNvSpPr txBox="1"/>
          <p:nvPr/>
        </p:nvSpPr>
        <p:spPr>
          <a:xfrm>
            <a:off x="1979712" y="3212976"/>
            <a:ext cx="4631396" cy="707886"/>
          </a:xfrm>
          <a:prstGeom prst="rect">
            <a:avLst/>
          </a:prstGeom>
          <a:solidFill>
            <a:schemeClr val="tx1"/>
          </a:solidFill>
        </p:spPr>
        <p:txBody>
          <a:bodyPr wrap="none" rtlCol="0">
            <a:spAutoFit/>
          </a:bodyPr>
          <a:lstStyle/>
          <a:p>
            <a:r>
              <a:rPr lang="en-AU" sz="1600" dirty="0">
                <a:solidFill>
                  <a:srgbClr val="002060"/>
                </a:solidFill>
                <a:latin typeface="+mn-lt"/>
              </a:rPr>
              <a:t>PVST+ uses the extended system ID to carry the</a:t>
            </a:r>
          </a:p>
          <a:p>
            <a:r>
              <a:rPr lang="en-AU" sz="1600" dirty="0">
                <a:solidFill>
                  <a:srgbClr val="002060"/>
                </a:solidFill>
                <a:latin typeface="+mn-lt"/>
              </a:rPr>
              <a:t> VLAN ID</a:t>
            </a:r>
            <a:r>
              <a:rPr lang="en-AU" dirty="0">
                <a:latin typeface="+mn-lt"/>
              </a:rPr>
              <a:t>+</a:t>
            </a:r>
          </a:p>
        </p:txBody>
      </p:sp>
    </p:spTree>
    <p:extLst>
      <p:ext uri="{BB962C8B-B14F-4D97-AF65-F5344CB8AC3E}">
        <p14:creationId xmlns:p14="http://schemas.microsoft.com/office/powerpoint/2010/main" val="39971219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a:solidFill>
                  <a:schemeClr val="accent5">
                    <a:lumMod val="75000"/>
                  </a:schemeClr>
                </a:solidFill>
              </a:rPr>
              <a:t>STP Topology Changes</a:t>
            </a:r>
          </a:p>
        </p:txBody>
      </p:sp>
      <p:sp>
        <p:nvSpPr>
          <p:cNvPr id="6" name="Content Placeholder 5"/>
          <p:cNvSpPr>
            <a:spLocks noGrp="1"/>
          </p:cNvSpPr>
          <p:nvPr>
            <p:ph idx="1"/>
          </p:nvPr>
        </p:nvSpPr>
        <p:spPr/>
        <p:txBody>
          <a:bodyPr/>
          <a:lstStyle/>
          <a:p>
            <a:r>
              <a:rPr lang="en-US" sz="2000" dirty="0"/>
              <a:t>When a switch moves a port into the forwarding state or into blocking state, that means an STP topology changes.</a:t>
            </a:r>
          </a:p>
          <a:p>
            <a:r>
              <a:rPr lang="en-US" sz="2000" dirty="0"/>
              <a:t>The switch announces a topology change by sending a TCN BPDU out from the root port.</a:t>
            </a:r>
          </a:p>
          <a:p>
            <a:r>
              <a:rPr lang="en-US" sz="2000" dirty="0"/>
              <a:t>This </a:t>
            </a:r>
            <a:r>
              <a:rPr lang="en-US" sz="2000" dirty="0" smtClean="0"/>
              <a:t>BPDU </a:t>
            </a:r>
            <a:r>
              <a:rPr lang="en-US" sz="2000" dirty="0"/>
              <a:t>does not contain data about the change, but it only informs other switches in the network that the change has occurred.</a:t>
            </a:r>
          </a:p>
          <a:p>
            <a:r>
              <a:rPr lang="en-US" sz="2000" dirty="0"/>
              <a:t>When the root bridge receives the TCN BPDU, it first sends an acknowledgement BPDU topology change acknowledgement (TCA) to the switch from which it receives the TCN.</a:t>
            </a:r>
          </a:p>
          <a:p>
            <a:r>
              <a:rPr lang="en-US" sz="2000" dirty="0"/>
              <a:t>The root bridge then signals the topology change to other switches in the network by changing topology change flag in its BPDU (TC)</a:t>
            </a:r>
          </a:p>
          <a:p>
            <a:r>
              <a:rPr lang="en-US" sz="2000" dirty="0"/>
              <a:t>Switches then shorten the bridge table ageing times to the forward delay time.</a:t>
            </a:r>
            <a:endParaRPr lang="en-AU" sz="2000" dirty="0"/>
          </a:p>
        </p:txBody>
      </p:sp>
    </p:spTree>
    <p:extLst>
      <p:ext uri="{BB962C8B-B14F-4D97-AF65-F5344CB8AC3E}">
        <p14:creationId xmlns:p14="http://schemas.microsoft.com/office/powerpoint/2010/main" val="217416037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8" descr="ss1"/>
          <p:cNvPicPr>
            <a:picLocks noChangeAspect="1" noChangeArrowheads="1"/>
          </p:cNvPicPr>
          <p:nvPr/>
        </p:nvPicPr>
        <p:blipFill>
          <a:blip r:embed="rId2" cstate="print"/>
          <a:srcRect/>
          <a:stretch>
            <a:fillRect/>
          </a:stretch>
        </p:blipFill>
        <p:spPr bwMode="auto">
          <a:xfrm>
            <a:off x="0" y="1600200"/>
            <a:ext cx="9144000" cy="3194050"/>
          </a:xfrm>
          <a:prstGeom prst="rect">
            <a:avLst/>
          </a:prstGeom>
          <a:noFill/>
          <a:ln w="9525">
            <a:noFill/>
            <a:miter lim="800000"/>
            <a:headEnd/>
            <a:tailEnd/>
          </a:ln>
        </p:spPr>
      </p:pic>
      <p:sp>
        <p:nvSpPr>
          <p:cNvPr id="7171" name="Rectangle 35"/>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7172" name="Rectangle 32"/>
          <p:cNvSpPr>
            <a:spLocks noGrp="1" noChangeArrowheads="1"/>
          </p:cNvSpPr>
          <p:nvPr>
            <p:ph type="title" idx="4294967295"/>
          </p:nvPr>
        </p:nvSpPr>
        <p:spPr>
          <a:xfrm>
            <a:off x="279400" y="1841500"/>
            <a:ext cx="3233738" cy="2743200"/>
          </a:xfrm>
          <a:prstGeom prst="rect">
            <a:avLst/>
          </a:prstGeom>
          <a:noFill/>
        </p:spPr>
        <p:txBody>
          <a:bodyPr anchor="ctr"/>
          <a:lstStyle/>
          <a:p>
            <a:r>
              <a:rPr lang="en-US" sz="3000" b="0" dirty="0">
                <a:solidFill>
                  <a:schemeClr val="bg1"/>
                </a:solidFill>
              </a:rPr>
              <a:t>Spanning Tree Protocol Overview</a:t>
            </a:r>
          </a:p>
        </p:txBody>
      </p:sp>
    </p:spTree>
    <p:extLst>
      <p:ext uri="{BB962C8B-B14F-4D97-AF65-F5344CB8AC3E}">
        <p14:creationId xmlns:p14="http://schemas.microsoft.com/office/powerpoint/2010/main" val="3384916169"/>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solidFill>
                  <a:schemeClr val="accent5">
                    <a:lumMod val="75000"/>
                  </a:schemeClr>
                </a:solidFill>
              </a:rPr>
              <a:t>STP Topology Changes</a:t>
            </a:r>
          </a:p>
        </p:txBody>
      </p:sp>
      <p:grpSp>
        <p:nvGrpSpPr>
          <p:cNvPr id="6" name="Group 3"/>
          <p:cNvGrpSpPr>
            <a:grpSpLocks noGrp="1" noUngrp="1" noChangeAspect="1"/>
          </p:cNvGrpSpPr>
          <p:nvPr/>
        </p:nvGrpSpPr>
        <p:grpSpPr bwMode="auto">
          <a:xfrm>
            <a:off x="1187624" y="1340768"/>
            <a:ext cx="6565601" cy="5424041"/>
            <a:chOff x="1020763" y="685800"/>
            <a:chExt cx="7100887" cy="5867400"/>
          </a:xfrm>
        </p:grpSpPr>
        <p:pic>
          <p:nvPicPr>
            <p:cNvPr id="7" name="Picture 1" descr="Figure 4-9 STP Topology Changes"/>
            <p:cNvPicPr>
              <a:picLocks noRot="1" noChangeAspect="1" noMove="1" noResize="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020763" y="685800"/>
              <a:ext cx="7100887"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1020763" y="6210964"/>
              <a:ext cx="7100887" cy="342236"/>
            </a:xfrm>
            <a:prstGeom prst="rect">
              <a:avLst/>
            </a:prstGeom>
            <a:noFill/>
            <a:ln>
              <a:noFill/>
            </a:ln>
          </p:spPr>
          <p:txBody>
            <a:bodyPr anchor="ctr">
              <a:normAutofit fontScale="70000" lnSpcReduction="20000"/>
            </a:bodyPr>
            <a:lstStyle/>
            <a:p>
              <a:pPr algn="ctr" fontAlgn="auto">
                <a:spcBef>
                  <a:spcPts val="0"/>
                </a:spcBef>
                <a:spcAft>
                  <a:spcPts val="0"/>
                </a:spcAft>
                <a:defRPr/>
              </a:pPr>
              <a:endParaRPr lang="en-US" sz="2400" dirty="0">
                <a:latin typeface="+mn-lt"/>
                <a:cs typeface="+mn-cs"/>
              </a:endParaRPr>
            </a:p>
          </p:txBody>
        </p:sp>
      </p:grpSp>
    </p:spTree>
    <p:extLst>
      <p:ext uri="{BB962C8B-B14F-4D97-AF65-F5344CB8AC3E}">
        <p14:creationId xmlns:p14="http://schemas.microsoft.com/office/powerpoint/2010/main" val="225435288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6" descr="ss3"/>
          <p:cNvPicPr>
            <a:picLocks noChangeAspect="1" noChangeArrowheads="1"/>
          </p:cNvPicPr>
          <p:nvPr/>
        </p:nvPicPr>
        <p:blipFill>
          <a:blip r:embed="rId3" cstate="print"/>
          <a:srcRect/>
          <a:stretch>
            <a:fillRect/>
          </a:stretch>
        </p:blipFill>
        <p:spPr bwMode="auto">
          <a:xfrm>
            <a:off x="0" y="1600200"/>
            <a:ext cx="9144000" cy="3170238"/>
          </a:xfrm>
          <a:prstGeom prst="rect">
            <a:avLst/>
          </a:prstGeom>
          <a:noFill/>
          <a:ln w="9525">
            <a:noFill/>
            <a:miter lim="800000"/>
            <a:headEnd/>
            <a:tailEnd/>
          </a:ln>
        </p:spPr>
      </p:pic>
      <p:sp>
        <p:nvSpPr>
          <p:cNvPr id="11267" name="Rectangle 12"/>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6" name="Rectangle 32"/>
          <p:cNvSpPr txBox="1">
            <a:spLocks noChangeArrowheads="1"/>
          </p:cNvSpPr>
          <p:nvPr/>
        </p:nvSpPr>
        <p:spPr>
          <a:xfrm>
            <a:off x="293688" y="1841863"/>
            <a:ext cx="3233284" cy="2743200"/>
          </a:xfrm>
          <a:prstGeom prst="rect">
            <a:avLst/>
          </a:prstGeom>
          <a:noFill/>
        </p:spPr>
        <p:txBody>
          <a:bodyPr anchor="ctr"/>
          <a:lstStyle/>
          <a:p>
            <a:pPr lvl="0" algn="l" defTabSz="814388" eaLnBrk="1" hangingPunct="1">
              <a:defRPr/>
            </a:pPr>
            <a:r>
              <a:rPr lang="en-US" sz="2800" b="1" kern="0" dirty="0">
                <a:solidFill>
                  <a:schemeClr val="bg1"/>
                </a:solidFill>
                <a:latin typeface="+mj-lt"/>
                <a:ea typeface="+mj-ea"/>
                <a:cs typeface="+mj-cs"/>
              </a:rPr>
              <a:t>Rapid Spanning Tree Protocol</a:t>
            </a:r>
            <a:endParaRPr kumimoji="0" lang="en-US" sz="3000" b="0" i="0" u="none" strike="noStrike" kern="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270395211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lumMod val="75000"/>
                  </a:schemeClr>
                </a:solidFill>
              </a:rPr>
              <a:t>Rapid Spanning Tree Protocol</a:t>
            </a:r>
            <a:endParaRPr lang="en-AU" dirty="0">
              <a:solidFill>
                <a:schemeClr val="accent5">
                  <a:lumMod val="75000"/>
                </a:schemeClr>
              </a:solidFill>
            </a:endParaRPr>
          </a:p>
        </p:txBody>
      </p:sp>
      <p:sp>
        <p:nvSpPr>
          <p:cNvPr id="3" name="Content Placeholder 2"/>
          <p:cNvSpPr>
            <a:spLocks noGrp="1"/>
          </p:cNvSpPr>
          <p:nvPr>
            <p:ph idx="1"/>
          </p:nvPr>
        </p:nvSpPr>
        <p:spPr/>
        <p:txBody>
          <a:bodyPr>
            <a:normAutofit/>
          </a:bodyPr>
          <a:lstStyle/>
          <a:p>
            <a:pPr marL="228600" indent="-228600" defTabSz="1020763">
              <a:buSzPct val="100000"/>
              <a:buFontTx/>
              <a:buChar char="•"/>
              <a:defRPr/>
            </a:pPr>
            <a:r>
              <a:rPr lang="en-US" sz="2000" dirty="0"/>
              <a:t>Rapid Spanning Tree Protocol (IEEE 802.1w (2001)), also referred to as RSTP) significantly speeds the recalculation of the spanning tree when the network topology changes. </a:t>
            </a:r>
          </a:p>
          <a:p>
            <a:pPr marL="228600" indent="-228600" defTabSz="1020763">
              <a:buSzPct val="100000"/>
              <a:buFontTx/>
              <a:buChar char="•"/>
              <a:defRPr/>
            </a:pPr>
            <a:r>
              <a:rPr lang="en-US" sz="2000" dirty="0"/>
              <a:t>RSTP defines the additional port roles of Alternate and Backup and defines port states as discarding, learning, or forwarding. </a:t>
            </a:r>
          </a:p>
          <a:p>
            <a:pPr marL="228600" indent="-228600" defTabSz="1020763">
              <a:buSzPct val="100000"/>
              <a:buFontTx/>
              <a:buChar char="•"/>
              <a:defRPr/>
            </a:pPr>
            <a:r>
              <a:rPr lang="en-US" sz="2000" dirty="0"/>
              <a:t>802.1D STP standard was designed with the understanding that recovering connectivity after an outage within a minute or so gives adequate performance</a:t>
            </a:r>
          </a:p>
          <a:p>
            <a:pPr marL="228600" indent="-228600" defTabSz="1020763">
              <a:buSzPct val="100000"/>
              <a:buFontTx/>
              <a:buChar char="•"/>
              <a:defRPr/>
            </a:pPr>
            <a:r>
              <a:rPr lang="en-US" sz="2000" dirty="0"/>
              <a:t>Cisco enhanced the original 802.1D specification with features such as </a:t>
            </a:r>
            <a:r>
              <a:rPr lang="en-US" sz="2000" dirty="0" err="1"/>
              <a:t>UplinkFast</a:t>
            </a:r>
            <a:r>
              <a:rPr lang="en-US" sz="2000" dirty="0"/>
              <a:t>, </a:t>
            </a:r>
            <a:r>
              <a:rPr lang="en-US" sz="2000" dirty="0" err="1"/>
              <a:t>BackboneFast</a:t>
            </a:r>
            <a:r>
              <a:rPr lang="en-US" sz="2000" dirty="0"/>
              <a:t>, and </a:t>
            </a:r>
            <a:r>
              <a:rPr lang="en-US" sz="2000" dirty="0" err="1"/>
              <a:t>PortFast</a:t>
            </a:r>
            <a:r>
              <a:rPr lang="en-US" sz="2000" dirty="0"/>
              <a:t> to speed up the convergence time of a bridged network. </a:t>
            </a:r>
          </a:p>
          <a:p>
            <a:pPr marL="228600" indent="-228600" defTabSz="1020763">
              <a:buSzPct val="100000"/>
              <a:buFontTx/>
              <a:buChar char="•"/>
              <a:defRPr/>
            </a:pPr>
            <a:r>
              <a:rPr lang="en-US" sz="2000" dirty="0"/>
              <a:t>The drawback is that these mechanisms are proprietary and need additional configuration. The IEEE 802.1w standard (RSTP) is an evolution, rather than a revolution, of the 802.1D standard.</a:t>
            </a:r>
          </a:p>
          <a:p>
            <a:endParaRPr lang="en-AU" dirty="0"/>
          </a:p>
        </p:txBody>
      </p:sp>
    </p:spTree>
    <p:extLst>
      <p:ext uri="{BB962C8B-B14F-4D97-AF65-F5344CB8AC3E}">
        <p14:creationId xmlns:p14="http://schemas.microsoft.com/office/powerpoint/2010/main" val="17701244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lumMod val="75000"/>
                  </a:schemeClr>
                </a:solidFill>
              </a:rPr>
              <a:t>Rapid Spanning Tree Protocol</a:t>
            </a:r>
            <a:endParaRPr lang="en-AU" dirty="0">
              <a:solidFill>
                <a:schemeClr val="accent5">
                  <a:lumMod val="75000"/>
                </a:schemeClr>
              </a:solidFill>
            </a:endParaRPr>
          </a:p>
        </p:txBody>
      </p:sp>
      <p:sp>
        <p:nvSpPr>
          <p:cNvPr id="3" name="Content Placeholder 2"/>
          <p:cNvSpPr>
            <a:spLocks noGrp="1"/>
          </p:cNvSpPr>
          <p:nvPr>
            <p:ph idx="1"/>
          </p:nvPr>
        </p:nvSpPr>
        <p:spPr/>
        <p:txBody>
          <a:bodyPr>
            <a:normAutofit/>
          </a:bodyPr>
          <a:lstStyle/>
          <a:p>
            <a:pPr marL="228600" indent="-228600" defTabSz="1020763">
              <a:buSzPct val="100000"/>
              <a:buFontTx/>
              <a:buChar char="•"/>
              <a:defRPr/>
            </a:pPr>
            <a:r>
              <a:rPr lang="en-US" sz="2000" dirty="0"/>
              <a:t>In most cases, RSTP performs better than the Cisco proprietary extensions, with negligible additional configuration. </a:t>
            </a:r>
          </a:p>
          <a:p>
            <a:pPr marL="228600" indent="-228600" defTabSz="1020763">
              <a:buSzPct val="100000"/>
              <a:buFontTx/>
              <a:buChar char="•"/>
              <a:defRPr/>
            </a:pPr>
            <a:r>
              <a:rPr lang="en-US" sz="2000" dirty="0"/>
              <a:t>In addition, 802.1w can revert to 802.1D to interoperate with legacy bridges on a per-port basis.</a:t>
            </a:r>
          </a:p>
          <a:p>
            <a:pPr marL="228600" indent="-228600" defTabSz="1020763">
              <a:buSzPct val="100000"/>
              <a:buFontTx/>
              <a:buChar char="•"/>
              <a:defRPr/>
            </a:pPr>
            <a:r>
              <a:rPr lang="en-US" sz="2000" dirty="0"/>
              <a:t>RSTP provides rapid connectivity following the failure of a switch, switch port, or LAN. </a:t>
            </a:r>
          </a:p>
          <a:p>
            <a:pPr marL="228600" indent="-228600" defTabSz="1020763">
              <a:buSzPct val="100000"/>
              <a:buFontTx/>
              <a:buChar char="•"/>
              <a:defRPr/>
            </a:pPr>
            <a:r>
              <a:rPr lang="en-US" sz="2000" i="1" dirty="0"/>
              <a:t>A new root port and the designated port of the connecting bridge transition to forwarding through an explicit handshake protocol between them</a:t>
            </a:r>
            <a:r>
              <a:rPr lang="en-US" sz="2000" dirty="0"/>
              <a:t>. </a:t>
            </a:r>
          </a:p>
          <a:p>
            <a:pPr marL="228600" indent="-228600" defTabSz="1020763">
              <a:buSzPct val="100000"/>
              <a:buFontTx/>
              <a:buChar char="•"/>
              <a:defRPr/>
            </a:pPr>
            <a:r>
              <a:rPr lang="en-US" sz="2000" dirty="0"/>
              <a:t>RSTP enables </a:t>
            </a:r>
            <a:r>
              <a:rPr lang="en-US" sz="2000" dirty="0" err="1"/>
              <a:t>switchport</a:t>
            </a:r>
            <a:r>
              <a:rPr lang="en-US" sz="2000" dirty="0"/>
              <a:t> configuration so that the ports transition to forwarding directly when the switch reinitializes. </a:t>
            </a:r>
          </a:p>
          <a:p>
            <a:pPr marL="228600" indent="-228600" defTabSz="1020763">
              <a:buSzPct val="100000"/>
              <a:buFontTx/>
              <a:buChar char="•"/>
              <a:defRPr/>
            </a:pPr>
            <a:r>
              <a:rPr lang="en-US" sz="2000" dirty="0"/>
              <a:t>On Cisco Catalyst switches, a rapid version of PVST+, called PVRST+, is the per-VLAN version of the RSTP implementation. All of the current generation of Catalyst switches support PVRST+..</a:t>
            </a:r>
          </a:p>
          <a:p>
            <a:pPr marL="228600" indent="-228600" defTabSz="1020763">
              <a:buSzPct val="100000"/>
              <a:buFontTx/>
              <a:buChar char="•"/>
              <a:defRPr/>
            </a:pPr>
            <a:endParaRPr lang="en-US" dirty="0"/>
          </a:p>
          <a:p>
            <a:endParaRPr lang="en-AU" dirty="0"/>
          </a:p>
        </p:txBody>
      </p:sp>
    </p:spTree>
    <p:extLst>
      <p:ext uri="{BB962C8B-B14F-4D97-AF65-F5344CB8AC3E}">
        <p14:creationId xmlns:p14="http://schemas.microsoft.com/office/powerpoint/2010/main" val="269604823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solidFill>
                  <a:schemeClr val="accent5">
                    <a:lumMod val="75000"/>
                  </a:schemeClr>
                </a:solidFill>
              </a:rPr>
              <a:t>RSTP </a:t>
            </a:r>
            <a:r>
              <a:rPr lang="pt-PT" dirty="0" err="1">
                <a:solidFill>
                  <a:schemeClr val="accent5">
                    <a:lumMod val="75000"/>
                  </a:schemeClr>
                </a:solidFill>
              </a:rPr>
              <a:t>Port</a:t>
            </a:r>
            <a:r>
              <a:rPr lang="pt-PT" dirty="0">
                <a:solidFill>
                  <a:schemeClr val="accent5">
                    <a:lumMod val="75000"/>
                  </a:schemeClr>
                </a:solidFill>
              </a:rPr>
              <a:t> Roles</a:t>
            </a:r>
          </a:p>
        </p:txBody>
      </p:sp>
      <p:sp>
        <p:nvSpPr>
          <p:cNvPr id="5" name="Content Placeholder 2"/>
          <p:cNvSpPr>
            <a:spLocks noGrp="1"/>
          </p:cNvSpPr>
          <p:nvPr>
            <p:ph idx="1"/>
          </p:nvPr>
        </p:nvSpPr>
        <p:spPr/>
        <p:txBody>
          <a:bodyPr>
            <a:normAutofit/>
          </a:bodyPr>
          <a:lstStyle/>
          <a:p>
            <a:pPr marL="0" indent="0">
              <a:buNone/>
            </a:pPr>
            <a:r>
              <a:rPr lang="en-US" sz="2000" dirty="0"/>
              <a:t>RSTP defines the following port roles </a:t>
            </a:r>
            <a:r>
              <a:rPr lang="pt-PT" sz="2000" dirty="0"/>
              <a:t>:</a:t>
            </a:r>
          </a:p>
          <a:p>
            <a:r>
              <a:rPr lang="en-US" sz="2000" b="1" dirty="0">
                <a:solidFill>
                  <a:schemeClr val="accent5">
                    <a:lumMod val="50000"/>
                  </a:schemeClr>
                </a:solidFill>
              </a:rPr>
              <a:t>Root</a:t>
            </a:r>
          </a:p>
          <a:p>
            <a:pPr lvl="1"/>
            <a:r>
              <a:rPr lang="en-US" sz="2000" dirty="0"/>
              <a:t>The root port is the switch port on every </a:t>
            </a:r>
            <a:r>
              <a:rPr lang="en-US" sz="2000" dirty="0" err="1"/>
              <a:t>nonroot</a:t>
            </a:r>
            <a:r>
              <a:rPr lang="en-US" sz="2000" dirty="0"/>
              <a:t> bridge that is the chosen path to the root bridge. </a:t>
            </a:r>
          </a:p>
          <a:p>
            <a:pPr lvl="1"/>
            <a:r>
              <a:rPr lang="en-US" sz="2000" dirty="0"/>
              <a:t>There can be only one root port on every switch. </a:t>
            </a:r>
          </a:p>
          <a:p>
            <a:pPr lvl="1"/>
            <a:r>
              <a:rPr lang="en-US" sz="2000" dirty="0"/>
              <a:t>The root port is considered as part of active topology. </a:t>
            </a:r>
          </a:p>
          <a:p>
            <a:pPr lvl="1"/>
            <a:r>
              <a:rPr lang="en-US" sz="2000" dirty="0"/>
              <a:t>It forwards, sends, and receives </a:t>
            </a:r>
            <a:r>
              <a:rPr lang="pt-PT" sz="2000" dirty="0" err="1"/>
              <a:t>BPDUs</a:t>
            </a:r>
            <a:r>
              <a:rPr lang="pt-PT" sz="2000" dirty="0"/>
              <a:t> (data </a:t>
            </a:r>
            <a:r>
              <a:rPr lang="pt-PT" sz="2000" dirty="0" err="1"/>
              <a:t>messages</a:t>
            </a:r>
            <a:r>
              <a:rPr lang="pt-PT" sz="2000" dirty="0"/>
              <a:t>).</a:t>
            </a:r>
          </a:p>
          <a:p>
            <a:r>
              <a:rPr lang="en-US" sz="2000" b="1" dirty="0">
                <a:solidFill>
                  <a:schemeClr val="accent5">
                    <a:lumMod val="50000"/>
                  </a:schemeClr>
                </a:solidFill>
              </a:rPr>
              <a:t>Designated</a:t>
            </a:r>
          </a:p>
          <a:p>
            <a:pPr lvl="1"/>
            <a:r>
              <a:rPr lang="en-US" sz="2000" dirty="0"/>
              <a:t>Each switch has at least one switch port as the designated port for the segment. </a:t>
            </a:r>
          </a:p>
          <a:p>
            <a:pPr lvl="1"/>
            <a:r>
              <a:rPr lang="en-US" sz="2000" dirty="0"/>
              <a:t>In active topology, the switch with the designated port receives frames on the segment that are destined for the root bridge. </a:t>
            </a:r>
          </a:p>
          <a:p>
            <a:pPr lvl="1"/>
            <a:r>
              <a:rPr lang="en-US" sz="2000" dirty="0"/>
              <a:t>There can be only one designated </a:t>
            </a:r>
            <a:r>
              <a:rPr lang="pt-PT" sz="2000" dirty="0" err="1"/>
              <a:t>port</a:t>
            </a:r>
            <a:r>
              <a:rPr lang="pt-PT" sz="2000" dirty="0"/>
              <a:t> per </a:t>
            </a:r>
            <a:r>
              <a:rPr lang="pt-PT" sz="2000" dirty="0" err="1"/>
              <a:t>segment</a:t>
            </a:r>
            <a:r>
              <a:rPr lang="pt-PT" sz="2000" dirty="0"/>
              <a:t>.</a:t>
            </a:r>
          </a:p>
        </p:txBody>
      </p:sp>
    </p:spTree>
    <p:extLst>
      <p:ext uri="{BB962C8B-B14F-4D97-AF65-F5344CB8AC3E}">
        <p14:creationId xmlns:p14="http://schemas.microsoft.com/office/powerpoint/2010/main" val="312425781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solidFill>
                  <a:schemeClr val="accent5">
                    <a:lumMod val="75000"/>
                  </a:schemeClr>
                </a:solidFill>
              </a:rPr>
              <a:t>RSTP </a:t>
            </a:r>
            <a:r>
              <a:rPr lang="pt-PT" dirty="0" err="1">
                <a:solidFill>
                  <a:schemeClr val="accent5">
                    <a:lumMod val="75000"/>
                  </a:schemeClr>
                </a:solidFill>
              </a:rPr>
              <a:t>Port</a:t>
            </a:r>
            <a:r>
              <a:rPr lang="pt-PT" dirty="0">
                <a:solidFill>
                  <a:schemeClr val="accent5">
                    <a:lumMod val="75000"/>
                  </a:schemeClr>
                </a:solidFill>
              </a:rPr>
              <a:t> Roles</a:t>
            </a:r>
          </a:p>
        </p:txBody>
      </p:sp>
      <p:sp>
        <p:nvSpPr>
          <p:cNvPr id="5" name="Content Placeholder 2"/>
          <p:cNvSpPr>
            <a:spLocks noGrp="1"/>
          </p:cNvSpPr>
          <p:nvPr>
            <p:ph idx="1"/>
          </p:nvPr>
        </p:nvSpPr>
        <p:spPr/>
        <p:txBody>
          <a:bodyPr>
            <a:normAutofit/>
          </a:bodyPr>
          <a:lstStyle/>
          <a:p>
            <a:pPr marL="0" indent="0">
              <a:buNone/>
            </a:pPr>
            <a:r>
              <a:rPr lang="en-US" sz="2000" dirty="0"/>
              <a:t>RSTP defines the following port roles </a:t>
            </a:r>
            <a:r>
              <a:rPr lang="pt-PT" sz="2000" dirty="0"/>
              <a:t>:</a:t>
            </a:r>
          </a:p>
          <a:p>
            <a:r>
              <a:rPr lang="en-US" sz="2000" b="1" dirty="0">
                <a:solidFill>
                  <a:schemeClr val="accent5">
                    <a:lumMod val="50000"/>
                  </a:schemeClr>
                </a:solidFill>
              </a:rPr>
              <a:t>Alternate</a:t>
            </a:r>
          </a:p>
          <a:p>
            <a:pPr lvl="1"/>
            <a:r>
              <a:rPr lang="en-US" sz="2000" dirty="0"/>
              <a:t>The alternate port is a switch port that offers an alternate path toward the root bridge. </a:t>
            </a:r>
          </a:p>
          <a:p>
            <a:pPr lvl="1"/>
            <a:r>
              <a:rPr lang="en-US" sz="2000" dirty="0"/>
              <a:t>It assumes a discarding state in an active topology. </a:t>
            </a:r>
          </a:p>
          <a:p>
            <a:pPr lvl="1"/>
            <a:r>
              <a:rPr lang="en-US" sz="2000" dirty="0"/>
              <a:t>The alternate port makes a transition to a designated port if the current designated path fails.</a:t>
            </a:r>
          </a:p>
          <a:p>
            <a:r>
              <a:rPr lang="en-US" sz="2000" b="1" dirty="0">
                <a:solidFill>
                  <a:schemeClr val="accent5">
                    <a:lumMod val="50000"/>
                  </a:schemeClr>
                </a:solidFill>
              </a:rPr>
              <a:t>Backup</a:t>
            </a:r>
          </a:p>
          <a:p>
            <a:pPr lvl="1"/>
            <a:r>
              <a:rPr lang="en-US" sz="2000" dirty="0"/>
              <a:t>The backup port is an additional switch port on the designated switch with a redundant link to the shared segment for which the switch is designated. </a:t>
            </a:r>
          </a:p>
          <a:p>
            <a:pPr lvl="1"/>
            <a:r>
              <a:rPr lang="en-US" sz="2000" dirty="0"/>
              <a:t>The backup port has the discarding state in active topology.</a:t>
            </a:r>
          </a:p>
          <a:p>
            <a:r>
              <a:rPr lang="en-US" sz="2000" b="1" dirty="0">
                <a:solidFill>
                  <a:schemeClr val="accent5">
                    <a:lumMod val="50000"/>
                  </a:schemeClr>
                </a:solidFill>
              </a:rPr>
              <a:t>Disabled</a:t>
            </a:r>
          </a:p>
          <a:p>
            <a:pPr lvl="1"/>
            <a:r>
              <a:rPr lang="en-US" sz="2000" dirty="0"/>
              <a:t>A disabled port has no role within the operation of spanning tree.</a:t>
            </a:r>
          </a:p>
          <a:p>
            <a:pPr lvl="1"/>
            <a:endParaRPr lang="pt-PT" sz="2000" dirty="0"/>
          </a:p>
        </p:txBody>
      </p:sp>
    </p:spTree>
    <p:extLst>
      <p:ext uri="{BB962C8B-B14F-4D97-AF65-F5344CB8AC3E}">
        <p14:creationId xmlns:p14="http://schemas.microsoft.com/office/powerpoint/2010/main" val="183294946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lumMod val="75000"/>
                  </a:schemeClr>
                </a:solidFill>
              </a:rPr>
              <a:t>RSTP Operation – Port Roles</a:t>
            </a:r>
          </a:p>
        </p:txBody>
      </p:sp>
      <p:pic>
        <p:nvPicPr>
          <p:cNvPr id="8" name="Content Placeholder 3"/>
          <p:cNvPicPr>
            <a:picLocks noGrp="1" noChangeAspect="1"/>
          </p:cNvPicPr>
          <p:nvPr>
            <p:ph sz="half" idx="1"/>
          </p:nvPr>
        </p:nvPicPr>
        <p:blipFill>
          <a:blip r:embed="rId3"/>
          <a:stretch>
            <a:fillRect/>
          </a:stretch>
        </p:blipFill>
        <p:spPr>
          <a:xfrm>
            <a:off x="251520" y="1154377"/>
            <a:ext cx="6120680" cy="4487519"/>
          </a:xfrm>
          <a:prstGeom prst="rect">
            <a:avLst/>
          </a:prstGeom>
        </p:spPr>
      </p:pic>
      <p:graphicFrame>
        <p:nvGraphicFramePr>
          <p:cNvPr id="7" name="Content Placeholder 6"/>
          <p:cNvGraphicFramePr>
            <a:graphicFrameLocks noGrp="1"/>
          </p:cNvGraphicFramePr>
          <p:nvPr>
            <p:ph idx="4294967295"/>
            <p:extLst>
              <p:ext uri="{D42A27DB-BD31-4B8C-83A1-F6EECF244321}">
                <p14:modId xmlns:p14="http://schemas.microsoft.com/office/powerpoint/2010/main" val="591613341"/>
              </p:ext>
            </p:extLst>
          </p:nvPr>
        </p:nvGraphicFramePr>
        <p:xfrm>
          <a:off x="3851919" y="4053120"/>
          <a:ext cx="4949181" cy="2796084"/>
        </p:xfrm>
        <a:graphic>
          <a:graphicData uri="http://schemas.openxmlformats.org/drawingml/2006/table">
            <a:tbl>
              <a:tblPr firstRow="1" bandRow="1">
                <a:tableStyleId>{5C22544A-7EE6-4342-B048-85BDC9FD1C3A}</a:tableStyleId>
              </a:tblPr>
              <a:tblGrid>
                <a:gridCol w="1280789">
                  <a:extLst>
                    <a:ext uri="{9D8B030D-6E8A-4147-A177-3AD203B41FA5}">
                      <a16:colId xmlns:a16="http://schemas.microsoft.com/office/drawing/2014/main" val="20000"/>
                    </a:ext>
                  </a:extLst>
                </a:gridCol>
                <a:gridCol w="1054768">
                  <a:extLst>
                    <a:ext uri="{9D8B030D-6E8A-4147-A177-3AD203B41FA5}">
                      <a16:colId xmlns:a16="http://schemas.microsoft.com/office/drawing/2014/main" val="20001"/>
                    </a:ext>
                  </a:extLst>
                </a:gridCol>
                <a:gridCol w="1054768">
                  <a:extLst>
                    <a:ext uri="{9D8B030D-6E8A-4147-A177-3AD203B41FA5}">
                      <a16:colId xmlns:a16="http://schemas.microsoft.com/office/drawing/2014/main" val="20002"/>
                    </a:ext>
                  </a:extLst>
                </a:gridCol>
                <a:gridCol w="1558856">
                  <a:extLst>
                    <a:ext uri="{9D8B030D-6E8A-4147-A177-3AD203B41FA5}">
                      <a16:colId xmlns:a16="http://schemas.microsoft.com/office/drawing/2014/main" val="20003"/>
                    </a:ext>
                  </a:extLst>
                </a:gridCol>
              </a:tblGrid>
              <a:tr h="501436">
                <a:tc>
                  <a:txBody>
                    <a:bodyPr/>
                    <a:lstStyle/>
                    <a:p>
                      <a:r>
                        <a:rPr lang="en-US" sz="1400" dirty="0"/>
                        <a:t>STP Port Role</a:t>
                      </a:r>
                    </a:p>
                  </a:txBody>
                  <a:tcPr marL="43650" marR="43650"/>
                </a:tc>
                <a:tc>
                  <a:txBody>
                    <a:bodyPr/>
                    <a:lstStyle/>
                    <a:p>
                      <a:r>
                        <a:rPr lang="en-US" sz="1400" dirty="0"/>
                        <a:t>RSTP Port Role</a:t>
                      </a:r>
                    </a:p>
                  </a:txBody>
                  <a:tcPr marL="43650" marR="43650"/>
                </a:tc>
                <a:tc>
                  <a:txBody>
                    <a:bodyPr/>
                    <a:lstStyle/>
                    <a:p>
                      <a:r>
                        <a:rPr lang="en-US" sz="1400" dirty="0"/>
                        <a:t>STP Port State</a:t>
                      </a:r>
                    </a:p>
                  </a:txBody>
                  <a:tcPr marL="43650" marR="43650"/>
                </a:tc>
                <a:tc>
                  <a:txBody>
                    <a:bodyPr/>
                    <a:lstStyle/>
                    <a:p>
                      <a:r>
                        <a:rPr lang="en-US" sz="1400" dirty="0"/>
                        <a:t>RSTP</a:t>
                      </a:r>
                      <a:r>
                        <a:rPr lang="en-US" sz="1400" baseline="0" dirty="0"/>
                        <a:t> Port State</a:t>
                      </a:r>
                      <a:endParaRPr lang="en-US" sz="1400" dirty="0"/>
                    </a:p>
                  </a:txBody>
                  <a:tcPr marL="43650" marR="43650"/>
                </a:tc>
                <a:extLst>
                  <a:ext uri="{0D108BD9-81ED-4DB2-BD59-A6C34878D82A}">
                    <a16:rowId xmlns:a16="http://schemas.microsoft.com/office/drawing/2014/main" val="10000"/>
                  </a:ext>
                </a:extLst>
              </a:tr>
              <a:tr h="333537">
                <a:tc>
                  <a:txBody>
                    <a:bodyPr/>
                    <a:lstStyle/>
                    <a:p>
                      <a:r>
                        <a:rPr lang="en-US" sz="1400" dirty="0"/>
                        <a:t>Root port</a:t>
                      </a:r>
                    </a:p>
                  </a:txBody>
                  <a:tcPr marL="43650" marR="43650"/>
                </a:tc>
                <a:tc>
                  <a:txBody>
                    <a:bodyPr/>
                    <a:lstStyle/>
                    <a:p>
                      <a:r>
                        <a:rPr lang="en-US" sz="1400" dirty="0"/>
                        <a:t>Root port</a:t>
                      </a:r>
                    </a:p>
                  </a:txBody>
                  <a:tcPr marL="43650" marR="43650"/>
                </a:tc>
                <a:tc>
                  <a:txBody>
                    <a:bodyPr/>
                    <a:lstStyle/>
                    <a:p>
                      <a:r>
                        <a:rPr lang="en-US" sz="1400" dirty="0"/>
                        <a:t>Forwarding</a:t>
                      </a:r>
                    </a:p>
                  </a:txBody>
                  <a:tcPr marL="43650" marR="43650"/>
                </a:tc>
                <a:tc>
                  <a:txBody>
                    <a:bodyPr/>
                    <a:lstStyle/>
                    <a:p>
                      <a:r>
                        <a:rPr lang="en-US" sz="1400" dirty="0"/>
                        <a:t>Forwarding</a:t>
                      </a:r>
                    </a:p>
                  </a:txBody>
                  <a:tcPr marL="43650" marR="43650"/>
                </a:tc>
                <a:extLst>
                  <a:ext uri="{0D108BD9-81ED-4DB2-BD59-A6C34878D82A}">
                    <a16:rowId xmlns:a16="http://schemas.microsoft.com/office/drawing/2014/main" val="10001"/>
                  </a:ext>
                </a:extLst>
              </a:tr>
              <a:tr h="501436">
                <a:tc>
                  <a:txBody>
                    <a:bodyPr/>
                    <a:lstStyle/>
                    <a:p>
                      <a:r>
                        <a:rPr lang="en-US" sz="1400" dirty="0"/>
                        <a:t>Designated port</a:t>
                      </a:r>
                    </a:p>
                  </a:txBody>
                  <a:tcPr marL="43650" marR="43650"/>
                </a:tc>
                <a:tc>
                  <a:txBody>
                    <a:bodyPr/>
                    <a:lstStyle/>
                    <a:p>
                      <a:r>
                        <a:rPr lang="en-US" sz="1400" dirty="0"/>
                        <a:t>Designated</a:t>
                      </a:r>
                      <a:r>
                        <a:rPr lang="en-US" sz="1400" baseline="0" dirty="0"/>
                        <a:t> port</a:t>
                      </a:r>
                      <a:endParaRPr lang="en-US" sz="1400" dirty="0"/>
                    </a:p>
                  </a:txBody>
                  <a:tcPr marL="43650" marR="43650"/>
                </a:tc>
                <a:tc>
                  <a:txBody>
                    <a:bodyPr/>
                    <a:lstStyle/>
                    <a:p>
                      <a:r>
                        <a:rPr lang="en-US" sz="1400" dirty="0"/>
                        <a:t>Forwarding</a:t>
                      </a:r>
                    </a:p>
                  </a:txBody>
                  <a:tcPr marL="43650" marR="43650"/>
                </a:tc>
                <a:tc>
                  <a:txBody>
                    <a:bodyPr/>
                    <a:lstStyle/>
                    <a:p>
                      <a:r>
                        <a:rPr lang="en-US" sz="1400" dirty="0"/>
                        <a:t>Forwarding</a:t>
                      </a:r>
                    </a:p>
                  </a:txBody>
                  <a:tcPr marL="43650" marR="43650"/>
                </a:tc>
                <a:extLst>
                  <a:ext uri="{0D108BD9-81ED-4DB2-BD59-A6C34878D82A}">
                    <a16:rowId xmlns:a16="http://schemas.microsoft.com/office/drawing/2014/main" val="10002"/>
                  </a:ext>
                </a:extLst>
              </a:tr>
              <a:tr h="501436">
                <a:tc>
                  <a:txBody>
                    <a:bodyPr/>
                    <a:lstStyle/>
                    <a:p>
                      <a:r>
                        <a:rPr lang="en-US" sz="1400" dirty="0"/>
                        <a:t>Nondesignated</a:t>
                      </a:r>
                      <a:r>
                        <a:rPr lang="en-US" sz="1400" baseline="0" dirty="0"/>
                        <a:t> port</a:t>
                      </a:r>
                      <a:endParaRPr lang="en-US" sz="1400" dirty="0"/>
                    </a:p>
                  </a:txBody>
                  <a:tcPr marL="43650" marR="43650"/>
                </a:tc>
                <a:tc>
                  <a:txBody>
                    <a:bodyPr/>
                    <a:lstStyle/>
                    <a:p>
                      <a:r>
                        <a:rPr lang="en-US" sz="1400" dirty="0"/>
                        <a:t>Alternate or backup port</a:t>
                      </a:r>
                    </a:p>
                  </a:txBody>
                  <a:tcPr marL="43650" marR="43650"/>
                </a:tc>
                <a:tc>
                  <a:txBody>
                    <a:bodyPr/>
                    <a:lstStyle/>
                    <a:p>
                      <a:r>
                        <a:rPr lang="en-US" sz="1400" dirty="0"/>
                        <a:t>Blocking</a:t>
                      </a:r>
                    </a:p>
                  </a:txBody>
                  <a:tcPr marL="43650" marR="43650"/>
                </a:tc>
                <a:tc>
                  <a:txBody>
                    <a:bodyPr/>
                    <a:lstStyle/>
                    <a:p>
                      <a:r>
                        <a:rPr lang="en-US" sz="1400" dirty="0"/>
                        <a:t>Discarding</a:t>
                      </a:r>
                    </a:p>
                  </a:txBody>
                  <a:tcPr marL="43650" marR="43650"/>
                </a:tc>
                <a:extLst>
                  <a:ext uri="{0D108BD9-81ED-4DB2-BD59-A6C34878D82A}">
                    <a16:rowId xmlns:a16="http://schemas.microsoft.com/office/drawing/2014/main" val="10003"/>
                  </a:ext>
                </a:extLst>
              </a:tr>
              <a:tr h="308576">
                <a:tc>
                  <a:txBody>
                    <a:bodyPr/>
                    <a:lstStyle/>
                    <a:p>
                      <a:r>
                        <a:rPr lang="en-US" sz="1400" dirty="0"/>
                        <a:t>Disabled</a:t>
                      </a:r>
                    </a:p>
                  </a:txBody>
                  <a:tcPr marL="43650" marR="43650"/>
                </a:tc>
                <a:tc>
                  <a:txBody>
                    <a:bodyPr/>
                    <a:lstStyle/>
                    <a:p>
                      <a:r>
                        <a:rPr lang="en-US" sz="1400" dirty="0"/>
                        <a:t>Disabled</a:t>
                      </a:r>
                    </a:p>
                  </a:txBody>
                  <a:tcPr marL="43650" marR="43650"/>
                </a:tc>
                <a:tc>
                  <a:txBody>
                    <a:bodyPr/>
                    <a:lstStyle/>
                    <a:p>
                      <a:r>
                        <a:rPr lang="en-US" sz="1400" dirty="0"/>
                        <a:t>-</a:t>
                      </a:r>
                    </a:p>
                  </a:txBody>
                  <a:tcPr marL="43650" marR="43650"/>
                </a:tc>
                <a:tc>
                  <a:txBody>
                    <a:bodyPr/>
                    <a:lstStyle/>
                    <a:p>
                      <a:r>
                        <a:rPr lang="en-US" sz="1400" dirty="0"/>
                        <a:t>Discarding</a:t>
                      </a:r>
                    </a:p>
                  </a:txBody>
                  <a:tcPr marL="43650" marR="43650"/>
                </a:tc>
                <a:extLst>
                  <a:ext uri="{0D108BD9-81ED-4DB2-BD59-A6C34878D82A}">
                    <a16:rowId xmlns:a16="http://schemas.microsoft.com/office/drawing/2014/main" val="10004"/>
                  </a:ext>
                </a:extLst>
              </a:tr>
              <a:tr h="599491">
                <a:tc>
                  <a:txBody>
                    <a:bodyPr/>
                    <a:lstStyle/>
                    <a:p>
                      <a:r>
                        <a:rPr lang="en-US" sz="1400" dirty="0"/>
                        <a:t>Transition</a:t>
                      </a:r>
                    </a:p>
                  </a:txBody>
                  <a:tcPr marL="43650" marR="43650"/>
                </a:tc>
                <a:tc>
                  <a:txBody>
                    <a:bodyPr/>
                    <a:lstStyle/>
                    <a:p>
                      <a:r>
                        <a:rPr lang="en-US" sz="1400" dirty="0"/>
                        <a:t>Transition</a:t>
                      </a:r>
                    </a:p>
                  </a:txBody>
                  <a:tcPr marL="43650" marR="43650"/>
                </a:tc>
                <a:tc>
                  <a:txBody>
                    <a:bodyPr/>
                    <a:lstStyle/>
                    <a:p>
                      <a:r>
                        <a:rPr lang="en-US" sz="1400" dirty="0"/>
                        <a:t>Listening</a:t>
                      </a:r>
                    </a:p>
                    <a:p>
                      <a:r>
                        <a:rPr lang="en-US" sz="1400" dirty="0"/>
                        <a:t>Learning</a:t>
                      </a:r>
                    </a:p>
                  </a:txBody>
                  <a:tcPr marL="43650" marR="43650"/>
                </a:tc>
                <a:tc>
                  <a:txBody>
                    <a:bodyPr/>
                    <a:lstStyle/>
                    <a:p>
                      <a:r>
                        <a:rPr lang="en-US" sz="1400" dirty="0"/>
                        <a:t>Learning</a:t>
                      </a:r>
                    </a:p>
                  </a:txBody>
                  <a:tcPr marL="43650" marR="4365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06666325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lumMod val="75000"/>
                  </a:schemeClr>
                </a:solidFill>
              </a:rPr>
              <a:t>RSTP Operation – Port States</a:t>
            </a:r>
          </a:p>
        </p:txBody>
      </p:sp>
      <p:graphicFrame>
        <p:nvGraphicFramePr>
          <p:cNvPr id="6" name="Content Placeholder 5"/>
          <p:cNvGraphicFramePr>
            <a:graphicFrameLocks noGrp="1"/>
          </p:cNvGraphicFramePr>
          <p:nvPr>
            <p:ph idx="10"/>
          </p:nvPr>
        </p:nvGraphicFramePr>
        <p:xfrm>
          <a:off x="279400" y="1110803"/>
          <a:ext cx="8520114" cy="2778760"/>
        </p:xfrm>
        <a:graphic>
          <a:graphicData uri="http://schemas.openxmlformats.org/drawingml/2006/table">
            <a:tbl>
              <a:tblPr firstRow="1" bandRow="1">
                <a:tableStyleId>{5C22544A-7EE6-4342-B048-85BDC9FD1C3A}</a:tableStyleId>
              </a:tblPr>
              <a:tblGrid>
                <a:gridCol w="2219251">
                  <a:extLst>
                    <a:ext uri="{9D8B030D-6E8A-4147-A177-3AD203B41FA5}">
                      <a16:colId xmlns:a16="http://schemas.microsoft.com/office/drawing/2014/main" val="20000"/>
                    </a:ext>
                  </a:extLst>
                </a:gridCol>
                <a:gridCol w="6300863">
                  <a:extLst>
                    <a:ext uri="{9D8B030D-6E8A-4147-A177-3AD203B41FA5}">
                      <a16:colId xmlns:a16="http://schemas.microsoft.com/office/drawing/2014/main" val="20001"/>
                    </a:ext>
                  </a:extLst>
                </a:gridCol>
              </a:tblGrid>
              <a:tr h="370840">
                <a:tc>
                  <a:txBody>
                    <a:bodyPr/>
                    <a:lstStyle/>
                    <a:p>
                      <a:r>
                        <a:rPr lang="en-US" dirty="0"/>
                        <a:t>Port State</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r>
                        <a:rPr lang="en-US" dirty="0"/>
                        <a:t>Discarding</a:t>
                      </a:r>
                    </a:p>
                  </a:txBody>
                  <a:tcPr/>
                </a:tc>
                <a:tc>
                  <a:txBody>
                    <a:bodyPr/>
                    <a:lstStyle/>
                    <a:p>
                      <a:r>
                        <a:rPr lang="en-US" sz="1400" kern="1200" baseline="0" dirty="0">
                          <a:solidFill>
                            <a:schemeClr val="dk1"/>
                          </a:solidFill>
                          <a:latin typeface="+mn-lt"/>
                          <a:ea typeface="+mn-ea"/>
                          <a:cs typeface="+mn-cs"/>
                        </a:rPr>
                        <a:t>This state is seen in both a stable active topology and during topology synchronization and changes. The discarding state prevents the forwarding of data frames, thus “breaking” the continuity of a Layer 2 loop.</a:t>
                      </a:r>
                      <a:endParaRPr lang="en-US" dirty="0"/>
                    </a:p>
                  </a:txBody>
                  <a:tcPr/>
                </a:tc>
                <a:extLst>
                  <a:ext uri="{0D108BD9-81ED-4DB2-BD59-A6C34878D82A}">
                    <a16:rowId xmlns:a16="http://schemas.microsoft.com/office/drawing/2014/main" val="10001"/>
                  </a:ext>
                </a:extLst>
              </a:tr>
              <a:tr h="370840">
                <a:tc>
                  <a:txBody>
                    <a:bodyPr/>
                    <a:lstStyle/>
                    <a:p>
                      <a:r>
                        <a:rPr lang="en-US" dirty="0"/>
                        <a:t>Learning</a:t>
                      </a:r>
                    </a:p>
                  </a:txBody>
                  <a:tcPr/>
                </a:tc>
                <a:tc>
                  <a:txBody>
                    <a:bodyPr/>
                    <a:lstStyle/>
                    <a:p>
                      <a:r>
                        <a:rPr lang="en-US" sz="1400" kern="1200" baseline="0" dirty="0">
                          <a:solidFill>
                            <a:schemeClr val="dk1"/>
                          </a:solidFill>
                          <a:latin typeface="+mn-lt"/>
                          <a:ea typeface="+mn-ea"/>
                          <a:cs typeface="+mn-cs"/>
                        </a:rPr>
                        <a:t>This state is seen in both a stable active topology and during topology synchronization and changes. The learning state accepts data frames to populate the MAC table to limit flooding of unknown unicast frames.</a:t>
                      </a:r>
                      <a:endParaRPr lang="en-US" sz="1400" dirty="0"/>
                    </a:p>
                  </a:txBody>
                  <a:tcPr/>
                </a:tc>
                <a:extLst>
                  <a:ext uri="{0D108BD9-81ED-4DB2-BD59-A6C34878D82A}">
                    <a16:rowId xmlns:a16="http://schemas.microsoft.com/office/drawing/2014/main" val="10002"/>
                  </a:ext>
                </a:extLst>
              </a:tr>
              <a:tr h="370840">
                <a:tc>
                  <a:txBody>
                    <a:bodyPr/>
                    <a:lstStyle/>
                    <a:p>
                      <a:r>
                        <a:rPr lang="en-US" dirty="0"/>
                        <a:t>Forwarding</a:t>
                      </a:r>
                    </a:p>
                  </a:txBody>
                  <a:tcPr/>
                </a:tc>
                <a:tc>
                  <a:txBody>
                    <a:bodyPr/>
                    <a:lstStyle/>
                    <a:p>
                      <a:r>
                        <a:rPr lang="en-US" sz="1400" kern="1200" baseline="0" dirty="0">
                          <a:solidFill>
                            <a:schemeClr val="dk1"/>
                          </a:solidFill>
                          <a:latin typeface="+mn-lt"/>
                          <a:ea typeface="+mn-ea"/>
                          <a:cs typeface="+mn-cs"/>
                        </a:rPr>
                        <a:t>This state is seen only in stable active topologies. The forwarding switch ports determine the topology. Following a topology change, or during synchronization, the forwarding of data frames occurs only after a proposal</a:t>
                      </a:r>
                    </a:p>
                    <a:p>
                      <a:r>
                        <a:rPr lang="en-US" sz="1400" kern="1200" baseline="0" dirty="0">
                          <a:solidFill>
                            <a:schemeClr val="dk1"/>
                          </a:solidFill>
                          <a:latin typeface="+mn-lt"/>
                          <a:ea typeface="+mn-ea"/>
                          <a:cs typeface="+mn-cs"/>
                        </a:rPr>
                        <a:t>and agreement process.</a:t>
                      </a:r>
                      <a:endParaRPr lang="en-US" sz="1400" dirty="0"/>
                    </a:p>
                  </a:txBody>
                  <a:tcPr/>
                </a:tc>
                <a:extLst>
                  <a:ext uri="{0D108BD9-81ED-4DB2-BD59-A6C34878D82A}">
                    <a16:rowId xmlns:a16="http://schemas.microsoft.com/office/drawing/2014/main" val="10003"/>
                  </a:ext>
                </a:extLst>
              </a:tr>
            </a:tbl>
          </a:graphicData>
        </a:graphic>
      </p:graphicFrame>
      <p:graphicFrame>
        <p:nvGraphicFramePr>
          <p:cNvPr id="7" name="Content Placeholder 6"/>
          <p:cNvGraphicFramePr>
            <a:graphicFrameLocks noGrp="1"/>
          </p:cNvGraphicFramePr>
          <p:nvPr>
            <p:ph idx="11"/>
          </p:nvPr>
        </p:nvGraphicFramePr>
        <p:xfrm>
          <a:off x="279400" y="3997325"/>
          <a:ext cx="8520112" cy="2494280"/>
        </p:xfrm>
        <a:graphic>
          <a:graphicData uri="http://schemas.openxmlformats.org/drawingml/2006/table">
            <a:tbl>
              <a:tblPr firstRow="1" bandRow="1">
                <a:tableStyleId>{5C22544A-7EE6-4342-B048-85BDC9FD1C3A}</a:tableStyleId>
              </a:tblPr>
              <a:tblGrid>
                <a:gridCol w="2130028">
                  <a:extLst>
                    <a:ext uri="{9D8B030D-6E8A-4147-A177-3AD203B41FA5}">
                      <a16:colId xmlns:a16="http://schemas.microsoft.com/office/drawing/2014/main" val="20000"/>
                    </a:ext>
                  </a:extLst>
                </a:gridCol>
                <a:gridCol w="2130028">
                  <a:extLst>
                    <a:ext uri="{9D8B030D-6E8A-4147-A177-3AD203B41FA5}">
                      <a16:colId xmlns:a16="http://schemas.microsoft.com/office/drawing/2014/main" val="20001"/>
                    </a:ext>
                  </a:extLst>
                </a:gridCol>
                <a:gridCol w="2130028">
                  <a:extLst>
                    <a:ext uri="{9D8B030D-6E8A-4147-A177-3AD203B41FA5}">
                      <a16:colId xmlns:a16="http://schemas.microsoft.com/office/drawing/2014/main" val="20002"/>
                    </a:ext>
                  </a:extLst>
                </a:gridCol>
                <a:gridCol w="2130028">
                  <a:extLst>
                    <a:ext uri="{9D8B030D-6E8A-4147-A177-3AD203B41FA5}">
                      <a16:colId xmlns:a16="http://schemas.microsoft.com/office/drawing/2014/main" val="20003"/>
                    </a:ext>
                  </a:extLst>
                </a:gridCol>
              </a:tblGrid>
              <a:tr h="370840">
                <a:tc>
                  <a:txBody>
                    <a:bodyPr/>
                    <a:lstStyle/>
                    <a:p>
                      <a:r>
                        <a:rPr lang="en-US" dirty="0"/>
                        <a:t>Operational</a:t>
                      </a:r>
                      <a:r>
                        <a:rPr lang="en-US" baseline="0" dirty="0"/>
                        <a:t> Status</a:t>
                      </a:r>
                      <a:endParaRPr lang="en-US" dirty="0"/>
                    </a:p>
                  </a:txBody>
                  <a:tcPr/>
                </a:tc>
                <a:tc>
                  <a:txBody>
                    <a:bodyPr/>
                    <a:lstStyle/>
                    <a:p>
                      <a:r>
                        <a:rPr lang="en-US" dirty="0"/>
                        <a:t>STP Port State</a:t>
                      </a:r>
                    </a:p>
                  </a:txBody>
                  <a:tcPr/>
                </a:tc>
                <a:tc>
                  <a:txBody>
                    <a:bodyPr/>
                    <a:lstStyle/>
                    <a:p>
                      <a:r>
                        <a:rPr lang="en-US" dirty="0"/>
                        <a:t>RSTP Port State</a:t>
                      </a:r>
                    </a:p>
                  </a:txBody>
                  <a:tcPr/>
                </a:tc>
                <a:tc>
                  <a:txBody>
                    <a:bodyPr/>
                    <a:lstStyle/>
                    <a:p>
                      <a:r>
                        <a:rPr lang="en-US" dirty="0"/>
                        <a:t>Port Included in Active Topology</a:t>
                      </a:r>
                    </a:p>
                  </a:txBody>
                  <a:tcPr/>
                </a:tc>
                <a:extLst>
                  <a:ext uri="{0D108BD9-81ED-4DB2-BD59-A6C34878D82A}">
                    <a16:rowId xmlns:a16="http://schemas.microsoft.com/office/drawing/2014/main" val="10000"/>
                  </a:ext>
                </a:extLst>
              </a:tr>
              <a:tr h="370840">
                <a:tc>
                  <a:txBody>
                    <a:bodyPr/>
                    <a:lstStyle/>
                    <a:p>
                      <a:r>
                        <a:rPr lang="en-US" dirty="0"/>
                        <a:t>Enabled</a:t>
                      </a:r>
                    </a:p>
                  </a:txBody>
                  <a:tcPr/>
                </a:tc>
                <a:tc>
                  <a:txBody>
                    <a:bodyPr/>
                    <a:lstStyle/>
                    <a:p>
                      <a:r>
                        <a:rPr lang="en-US" dirty="0"/>
                        <a:t>Blocking</a:t>
                      </a:r>
                    </a:p>
                  </a:txBody>
                  <a:tcPr/>
                </a:tc>
                <a:tc>
                  <a:txBody>
                    <a:bodyPr/>
                    <a:lstStyle/>
                    <a:p>
                      <a:r>
                        <a:rPr lang="en-US" dirty="0"/>
                        <a:t>Discarding</a:t>
                      </a:r>
                    </a:p>
                  </a:txBody>
                  <a:tcPr/>
                </a:tc>
                <a:tc>
                  <a:txBody>
                    <a:bodyPr/>
                    <a:lstStyle/>
                    <a:p>
                      <a:r>
                        <a:rPr lang="en-US" dirty="0"/>
                        <a:t>No</a:t>
                      </a:r>
                    </a:p>
                  </a:txBody>
                  <a:tcPr/>
                </a:tc>
                <a:extLst>
                  <a:ext uri="{0D108BD9-81ED-4DB2-BD59-A6C34878D82A}">
                    <a16:rowId xmlns:a16="http://schemas.microsoft.com/office/drawing/2014/main" val="10001"/>
                  </a:ext>
                </a:extLst>
              </a:tr>
              <a:tr h="370840">
                <a:tc>
                  <a:txBody>
                    <a:bodyPr/>
                    <a:lstStyle/>
                    <a:p>
                      <a:r>
                        <a:rPr lang="en-US" dirty="0"/>
                        <a:t>Enabled</a:t>
                      </a:r>
                    </a:p>
                  </a:txBody>
                  <a:tcPr/>
                </a:tc>
                <a:tc>
                  <a:txBody>
                    <a:bodyPr/>
                    <a:lstStyle/>
                    <a:p>
                      <a:r>
                        <a:rPr lang="en-US" dirty="0"/>
                        <a:t>Listening</a:t>
                      </a:r>
                    </a:p>
                  </a:txBody>
                  <a:tcPr/>
                </a:tc>
                <a:tc>
                  <a:txBody>
                    <a:bodyPr/>
                    <a:lstStyle/>
                    <a:p>
                      <a:r>
                        <a:rPr lang="en-US" dirty="0"/>
                        <a:t>Discarding</a:t>
                      </a:r>
                    </a:p>
                  </a:txBody>
                  <a:tcPr/>
                </a:tc>
                <a:tc>
                  <a:txBody>
                    <a:bodyPr/>
                    <a:lstStyle/>
                    <a:p>
                      <a:r>
                        <a:rPr lang="en-US" dirty="0"/>
                        <a:t>No</a:t>
                      </a:r>
                    </a:p>
                  </a:txBody>
                  <a:tcPr/>
                </a:tc>
                <a:extLst>
                  <a:ext uri="{0D108BD9-81ED-4DB2-BD59-A6C34878D82A}">
                    <a16:rowId xmlns:a16="http://schemas.microsoft.com/office/drawing/2014/main" val="10002"/>
                  </a:ext>
                </a:extLst>
              </a:tr>
              <a:tr h="370840">
                <a:tc>
                  <a:txBody>
                    <a:bodyPr/>
                    <a:lstStyle/>
                    <a:p>
                      <a:r>
                        <a:rPr lang="en-US" dirty="0"/>
                        <a:t>Enabled</a:t>
                      </a:r>
                    </a:p>
                  </a:txBody>
                  <a:tcPr/>
                </a:tc>
                <a:tc>
                  <a:txBody>
                    <a:bodyPr/>
                    <a:lstStyle/>
                    <a:p>
                      <a:r>
                        <a:rPr lang="en-US" dirty="0"/>
                        <a:t>Learning</a:t>
                      </a:r>
                    </a:p>
                  </a:txBody>
                  <a:tcPr/>
                </a:tc>
                <a:tc>
                  <a:txBody>
                    <a:bodyPr/>
                    <a:lstStyle/>
                    <a:p>
                      <a:r>
                        <a:rPr lang="en-US" dirty="0"/>
                        <a:t>Learning</a:t>
                      </a:r>
                    </a:p>
                  </a:txBody>
                  <a:tcPr/>
                </a:tc>
                <a:tc>
                  <a:txBody>
                    <a:bodyPr/>
                    <a:lstStyle/>
                    <a:p>
                      <a:r>
                        <a:rPr lang="en-US" dirty="0"/>
                        <a:t>Yes</a:t>
                      </a:r>
                    </a:p>
                  </a:txBody>
                  <a:tcPr/>
                </a:tc>
                <a:extLst>
                  <a:ext uri="{0D108BD9-81ED-4DB2-BD59-A6C34878D82A}">
                    <a16:rowId xmlns:a16="http://schemas.microsoft.com/office/drawing/2014/main" val="10003"/>
                  </a:ext>
                </a:extLst>
              </a:tr>
              <a:tr h="370840">
                <a:tc>
                  <a:txBody>
                    <a:bodyPr/>
                    <a:lstStyle/>
                    <a:p>
                      <a:r>
                        <a:rPr lang="en-US" dirty="0"/>
                        <a:t>Enabled</a:t>
                      </a:r>
                    </a:p>
                  </a:txBody>
                  <a:tcPr/>
                </a:tc>
                <a:tc>
                  <a:txBody>
                    <a:bodyPr/>
                    <a:lstStyle/>
                    <a:p>
                      <a:r>
                        <a:rPr lang="en-US" dirty="0"/>
                        <a:t>Forwarding</a:t>
                      </a:r>
                    </a:p>
                  </a:txBody>
                  <a:tcPr/>
                </a:tc>
                <a:tc>
                  <a:txBody>
                    <a:bodyPr/>
                    <a:lstStyle/>
                    <a:p>
                      <a:r>
                        <a:rPr lang="en-US" dirty="0"/>
                        <a:t>Forwarding</a:t>
                      </a:r>
                    </a:p>
                  </a:txBody>
                  <a:tcPr/>
                </a:tc>
                <a:tc>
                  <a:txBody>
                    <a:bodyPr/>
                    <a:lstStyle/>
                    <a:p>
                      <a:r>
                        <a:rPr lang="en-US" dirty="0"/>
                        <a:t>Yes</a:t>
                      </a:r>
                    </a:p>
                  </a:txBody>
                  <a:tcPr/>
                </a:tc>
                <a:extLst>
                  <a:ext uri="{0D108BD9-81ED-4DB2-BD59-A6C34878D82A}">
                    <a16:rowId xmlns:a16="http://schemas.microsoft.com/office/drawing/2014/main" val="10004"/>
                  </a:ext>
                </a:extLst>
              </a:tr>
              <a:tr h="370840">
                <a:tc>
                  <a:txBody>
                    <a:bodyPr/>
                    <a:lstStyle/>
                    <a:p>
                      <a:r>
                        <a:rPr lang="en-US" dirty="0"/>
                        <a:t>Disabled</a:t>
                      </a:r>
                    </a:p>
                  </a:txBody>
                  <a:tcPr/>
                </a:tc>
                <a:tc>
                  <a:txBody>
                    <a:bodyPr/>
                    <a:lstStyle/>
                    <a:p>
                      <a:r>
                        <a:rPr lang="en-US" dirty="0"/>
                        <a:t>Disabled</a:t>
                      </a:r>
                    </a:p>
                  </a:txBody>
                  <a:tcPr/>
                </a:tc>
                <a:tc>
                  <a:txBody>
                    <a:bodyPr/>
                    <a:lstStyle/>
                    <a:p>
                      <a:r>
                        <a:rPr lang="en-US" dirty="0"/>
                        <a:t>Discarding</a:t>
                      </a:r>
                    </a:p>
                  </a:txBody>
                  <a:tcPr/>
                </a:tc>
                <a:tc>
                  <a:txBody>
                    <a:bodyPr/>
                    <a:lstStyle/>
                    <a:p>
                      <a:r>
                        <a:rPr lang="en-US" dirty="0"/>
                        <a:t>No</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084468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1" y="440681"/>
            <a:ext cx="8521700" cy="742659"/>
          </a:xfrm>
        </p:spPr>
        <p:txBody>
          <a:bodyPr/>
          <a:lstStyle/>
          <a:p>
            <a:r>
              <a:rPr lang="pt-PT" dirty="0">
                <a:solidFill>
                  <a:schemeClr val="accent5">
                    <a:lumMod val="75000"/>
                  </a:schemeClr>
                </a:solidFill>
              </a:rPr>
              <a:t>RSTP </a:t>
            </a:r>
            <a:r>
              <a:rPr lang="pt-PT" dirty="0" err="1">
                <a:solidFill>
                  <a:schemeClr val="accent5">
                    <a:lumMod val="75000"/>
                  </a:schemeClr>
                </a:solidFill>
              </a:rPr>
              <a:t>Topology</a:t>
            </a:r>
            <a:r>
              <a:rPr lang="pt-PT" dirty="0">
                <a:solidFill>
                  <a:schemeClr val="accent5">
                    <a:lumMod val="75000"/>
                  </a:schemeClr>
                </a:solidFill>
              </a:rPr>
              <a:t> </a:t>
            </a:r>
            <a:r>
              <a:rPr lang="pt-PT" dirty="0" err="1">
                <a:solidFill>
                  <a:schemeClr val="accent5">
                    <a:lumMod val="75000"/>
                  </a:schemeClr>
                </a:solidFill>
              </a:rPr>
              <a:t>Changes</a:t>
            </a:r>
            <a:endParaRPr lang="pt-PT" dirty="0">
              <a:solidFill>
                <a:schemeClr val="accent5">
                  <a:lumMod val="75000"/>
                </a:schemeClr>
              </a:solidFill>
            </a:endParaRPr>
          </a:p>
        </p:txBody>
      </p:sp>
      <p:sp>
        <p:nvSpPr>
          <p:cNvPr id="3" name="Content Placeholder 2"/>
          <p:cNvSpPr>
            <a:spLocks noGrp="1"/>
          </p:cNvSpPr>
          <p:nvPr>
            <p:ph idx="1"/>
          </p:nvPr>
        </p:nvSpPr>
        <p:spPr>
          <a:xfrm>
            <a:off x="279402" y="1196753"/>
            <a:ext cx="8316912" cy="5544616"/>
          </a:xfrm>
        </p:spPr>
        <p:txBody>
          <a:bodyPr>
            <a:normAutofit lnSpcReduction="10000"/>
          </a:bodyPr>
          <a:lstStyle/>
          <a:p>
            <a:r>
              <a:rPr lang="en-US" sz="2000" dirty="0"/>
              <a:t>With RSTP, the TC propagation is now a one-step process. In fact, the initiator of the topology change floods this information throughout the network, as opposed to 802.1D, where only the root did. </a:t>
            </a:r>
          </a:p>
          <a:p>
            <a:r>
              <a:rPr lang="en-US" sz="2000" dirty="0"/>
              <a:t>This mechanism is much faster than the 802.1D equivalent.</a:t>
            </a:r>
          </a:p>
          <a:p>
            <a:r>
              <a:rPr lang="en-US" sz="2000" dirty="0"/>
              <a:t>In just a few seconds, or a small multiple of hello times, most of the entries in the CAM tables of the entire network (VLAN) flush</a:t>
            </a:r>
            <a:r>
              <a:rPr lang="pt-PT" sz="2000" dirty="0"/>
              <a:t>.</a:t>
            </a:r>
          </a:p>
          <a:p>
            <a:r>
              <a:rPr lang="en-US" sz="2000" dirty="0"/>
              <a:t>Why does RSTP not consider link failure a topology change? </a:t>
            </a:r>
          </a:p>
          <a:p>
            <a:pPr lvl="1"/>
            <a:r>
              <a:rPr lang="en-US" sz="2000" dirty="0"/>
              <a:t>Loss of connectivity does not provide new paths in topology. If a switch loses the link to a downstream switch, the downstream switch either has an alternate path to the root bridge or it does not. </a:t>
            </a:r>
          </a:p>
          <a:p>
            <a:pPr lvl="1"/>
            <a:r>
              <a:rPr lang="en-US" sz="2000" dirty="0"/>
              <a:t>If the downstream switch has no alternate path, no action will be taken to improve convergence.</a:t>
            </a:r>
          </a:p>
          <a:p>
            <a:pPr lvl="1"/>
            <a:r>
              <a:rPr lang="en-US" sz="2000" dirty="0"/>
              <a:t>If the downstream switch has an alternate path, the downstream switch will unblock it and consequently generate its own BPDUs with the TC bit set.</a:t>
            </a:r>
          </a:p>
          <a:p>
            <a:pPr lvl="1"/>
            <a:r>
              <a:rPr lang="en-US" sz="2000" dirty="0"/>
              <a:t>Like with STP, </a:t>
            </a:r>
            <a:r>
              <a:rPr lang="en-US" sz="2000" dirty="0" err="1"/>
              <a:t>PortFast</a:t>
            </a:r>
            <a:r>
              <a:rPr lang="en-US" sz="2000" dirty="0"/>
              <a:t>-enabled ports do not create topology changes. </a:t>
            </a:r>
            <a:endParaRPr lang="pt-PT" sz="2000" dirty="0"/>
          </a:p>
        </p:txBody>
      </p:sp>
    </p:spTree>
    <p:extLst>
      <p:ext uri="{BB962C8B-B14F-4D97-AF65-F5344CB8AC3E}">
        <p14:creationId xmlns:p14="http://schemas.microsoft.com/office/powerpoint/2010/main" val="799402889"/>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solidFill>
                  <a:schemeClr val="accent5">
                    <a:lumMod val="75000"/>
                  </a:schemeClr>
                </a:solidFill>
              </a:rPr>
              <a:t>RSTP and 802.1D STP Compatibility</a:t>
            </a:r>
          </a:p>
        </p:txBody>
      </p:sp>
      <p:sp>
        <p:nvSpPr>
          <p:cNvPr id="7" name="Content Placeholder 6"/>
          <p:cNvSpPr>
            <a:spLocks noGrp="1"/>
          </p:cNvSpPr>
          <p:nvPr>
            <p:ph idx="1"/>
          </p:nvPr>
        </p:nvSpPr>
        <p:spPr/>
        <p:txBody>
          <a:bodyPr/>
          <a:lstStyle/>
          <a:p>
            <a:r>
              <a:rPr lang="en-US" sz="2000" dirty="0"/>
              <a:t>RSTP can operate with 802.1D STP. However, 802.1w’s fast-convergence benefits are lost when interacting with 802.1D bridges.</a:t>
            </a:r>
          </a:p>
          <a:p>
            <a:r>
              <a:rPr lang="en-US" sz="2000" dirty="0"/>
              <a:t>Each port maintains a variable that defines the protocol to run on the corresponding segment. If the port receives BPDUs that do not correspond to its current operating mode for two times the hello time, it switches to the other STP mode.</a:t>
            </a:r>
          </a:p>
        </p:txBody>
      </p:sp>
    </p:spTree>
    <p:extLst>
      <p:ext uri="{BB962C8B-B14F-4D97-AF65-F5344CB8AC3E}">
        <p14:creationId xmlns:p14="http://schemas.microsoft.com/office/powerpoint/2010/main" val="3049737954"/>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lumMod val="75000"/>
                  </a:schemeClr>
                </a:solidFill>
              </a:rPr>
              <a:t>The Need for STP</a:t>
            </a:r>
            <a:endParaRPr lang="pt-PT" dirty="0">
              <a:solidFill>
                <a:schemeClr val="accent5">
                  <a:lumMod val="75000"/>
                </a:schemeClr>
              </a:solidFill>
            </a:endParaRPr>
          </a:p>
        </p:txBody>
      </p:sp>
      <p:sp>
        <p:nvSpPr>
          <p:cNvPr id="3" name="Content Placeholder 2"/>
          <p:cNvSpPr>
            <a:spLocks noGrp="1"/>
          </p:cNvSpPr>
          <p:nvPr>
            <p:ph idx="1"/>
          </p:nvPr>
        </p:nvSpPr>
        <p:spPr/>
        <p:txBody>
          <a:bodyPr/>
          <a:lstStyle/>
          <a:p>
            <a:r>
              <a:rPr lang="en-US" sz="2000" dirty="0"/>
              <a:t>Redundant topology can eliminate single points of failure in the network , however, STP blocks certain ports, so there is only one active path to each </a:t>
            </a:r>
            <a:r>
              <a:rPr lang="pt-PT" sz="2000" dirty="0"/>
              <a:t>segment.</a:t>
            </a:r>
          </a:p>
          <a:p>
            <a:endParaRPr lang="pt-PT" dirty="0"/>
          </a:p>
        </p:txBody>
      </p:sp>
      <p:pic>
        <p:nvPicPr>
          <p:cNvPr id="4" name="Picture 3"/>
          <p:cNvPicPr>
            <a:picLocks noChangeAspect="1"/>
          </p:cNvPicPr>
          <p:nvPr/>
        </p:nvPicPr>
        <p:blipFill>
          <a:blip r:embed="rId2"/>
          <a:stretch>
            <a:fillRect/>
          </a:stretch>
        </p:blipFill>
        <p:spPr>
          <a:xfrm>
            <a:off x="667086" y="3219919"/>
            <a:ext cx="7999734" cy="2052169"/>
          </a:xfrm>
          <a:prstGeom prst="rect">
            <a:avLst/>
          </a:prstGeom>
        </p:spPr>
      </p:pic>
    </p:spTree>
    <p:extLst>
      <p:ext uri="{BB962C8B-B14F-4D97-AF65-F5344CB8AC3E}">
        <p14:creationId xmlns:p14="http://schemas.microsoft.com/office/powerpoint/2010/main" val="3742383557"/>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solidFill>
                  <a:schemeClr val="accent5">
                    <a:lumMod val="75000"/>
                  </a:schemeClr>
                </a:solidFill>
              </a:rPr>
              <a:t>Default STP Configuration on Cisco Switch</a:t>
            </a:r>
          </a:p>
        </p:txBody>
      </p:sp>
      <p:sp>
        <p:nvSpPr>
          <p:cNvPr id="7" name="Content Placeholder 6"/>
          <p:cNvSpPr>
            <a:spLocks noGrp="1"/>
          </p:cNvSpPr>
          <p:nvPr>
            <p:ph idx="1"/>
          </p:nvPr>
        </p:nvSpPr>
        <p:spPr/>
        <p:txBody>
          <a:bodyPr/>
          <a:lstStyle/>
          <a:p>
            <a:r>
              <a:rPr lang="en-US" sz="2000" dirty="0"/>
              <a:t>PVST+ (depends on switch) most modern IOS PVRST+</a:t>
            </a:r>
          </a:p>
          <a:p>
            <a:r>
              <a:rPr lang="en-US" sz="2000" dirty="0"/>
              <a:t>In lab 3650 defaults to PVRST+</a:t>
            </a:r>
          </a:p>
          <a:p>
            <a:r>
              <a:rPr lang="en-US" sz="2000" dirty="0"/>
              <a:t>2960 defaults to PVST+ indicated by protocol IEEE</a:t>
            </a:r>
          </a:p>
          <a:p>
            <a:r>
              <a:rPr lang="en-US" sz="2000" dirty="0"/>
              <a:t>Bridge priority 32,768 for each </a:t>
            </a:r>
            <a:r>
              <a:rPr lang="en-US" sz="2000" dirty="0" smtClean="0"/>
              <a:t>VLAN + VLAN number</a:t>
            </a:r>
            <a:endParaRPr lang="en-US" sz="2000" dirty="0"/>
          </a:p>
        </p:txBody>
      </p:sp>
    </p:spTree>
    <p:extLst>
      <p:ext uri="{BB962C8B-B14F-4D97-AF65-F5344CB8AC3E}">
        <p14:creationId xmlns:p14="http://schemas.microsoft.com/office/powerpoint/2010/main" val="214063241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lumMod val="75000"/>
                  </a:schemeClr>
                </a:solidFill>
              </a:rPr>
              <a:t>Implementing PVRST+</a:t>
            </a:r>
          </a:p>
        </p:txBody>
      </p:sp>
      <p:pic>
        <p:nvPicPr>
          <p:cNvPr id="5" name="Content Placeholder 4" descr="PVRST+.jpg"/>
          <p:cNvPicPr>
            <a:picLocks noGrp="1" noChangeAspect="1"/>
          </p:cNvPicPr>
          <p:nvPr>
            <p:ph idx="10"/>
          </p:nvPr>
        </p:nvPicPr>
        <p:blipFill>
          <a:blip r:embed="rId3" cstate="print"/>
          <a:stretch>
            <a:fillRect/>
          </a:stretch>
        </p:blipFill>
        <p:spPr>
          <a:xfrm>
            <a:off x="2334509" y="1206500"/>
            <a:ext cx="4409895" cy="2525713"/>
          </a:xfrm>
        </p:spPr>
      </p:pic>
      <p:sp>
        <p:nvSpPr>
          <p:cNvPr id="4" name="Content Placeholder 3"/>
          <p:cNvSpPr>
            <a:spLocks noGrp="1"/>
          </p:cNvSpPr>
          <p:nvPr>
            <p:ph idx="11"/>
          </p:nvPr>
        </p:nvSpPr>
        <p:spPr>
          <a:xfrm>
            <a:off x="279400" y="3916907"/>
            <a:ext cx="8520354" cy="2752453"/>
          </a:xfrm>
        </p:spPr>
        <p:txBody>
          <a:bodyPr>
            <a:noAutofit/>
          </a:bodyPr>
          <a:lstStyle/>
          <a:p>
            <a:pPr marL="457200" indent="-457200">
              <a:buFont typeface="+mj-lt"/>
              <a:buAutoNum type="arabicPeriod"/>
            </a:pPr>
            <a:r>
              <a:rPr lang="en-US" sz="2000" dirty="0"/>
              <a:t>Enable PVRST+ globally. PVRST+ should be configured on all switches in the broadcast domain.</a:t>
            </a:r>
          </a:p>
          <a:p>
            <a:pPr marL="457200" indent="-457200">
              <a:buFont typeface="+mj-lt"/>
              <a:buAutoNum type="arabicPeriod"/>
            </a:pPr>
            <a:r>
              <a:rPr lang="en-US" sz="2000" dirty="0"/>
              <a:t>Designate and configure a switch to be the root bridge.</a:t>
            </a:r>
          </a:p>
          <a:p>
            <a:pPr marL="457200" indent="-457200">
              <a:buFont typeface="+mj-lt"/>
              <a:buAutoNum type="arabicPeriod"/>
            </a:pPr>
            <a:r>
              <a:rPr lang="en-US" sz="2000" dirty="0"/>
              <a:t>Designate and configure a switch to be the secondary (backup) root bridge.</a:t>
            </a:r>
          </a:p>
          <a:p>
            <a:pPr marL="457200" indent="-457200">
              <a:buFont typeface="+mj-lt"/>
              <a:buAutoNum type="arabicPeriod"/>
            </a:pPr>
            <a:r>
              <a:rPr lang="en-US" sz="2000" dirty="0"/>
              <a:t>Ensure load sharing on uplinks using priority and cost parameters.</a:t>
            </a:r>
          </a:p>
          <a:p>
            <a:pPr marL="457200" indent="-457200">
              <a:buFont typeface="+mj-lt"/>
              <a:buAutoNum type="arabicPeriod"/>
            </a:pPr>
            <a:r>
              <a:rPr lang="en-US" sz="2000" dirty="0"/>
              <a:t>Verify the configuration.</a:t>
            </a:r>
          </a:p>
        </p:txBody>
      </p:sp>
    </p:spTree>
    <p:extLst>
      <p:ext uri="{BB962C8B-B14F-4D97-AF65-F5344CB8AC3E}">
        <p14:creationId xmlns:p14="http://schemas.microsoft.com/office/powerpoint/2010/main" val="14158460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310185" y="2172989"/>
            <a:ext cx="3193576" cy="269960"/>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a:solidFill>
                  <a:schemeClr val="accent5">
                    <a:lumMod val="75000"/>
                  </a:schemeClr>
                </a:solidFill>
              </a:rPr>
              <a:t>Verifying PVRST+</a:t>
            </a:r>
          </a:p>
        </p:txBody>
      </p:sp>
      <p:sp>
        <p:nvSpPr>
          <p:cNvPr id="4" name="Content Placeholder 3"/>
          <p:cNvSpPr>
            <a:spLocks noGrp="1"/>
          </p:cNvSpPr>
          <p:nvPr>
            <p:ph idx="10"/>
          </p:nvPr>
        </p:nvSpPr>
        <p:spPr/>
        <p:txBody>
          <a:bodyPr>
            <a:normAutofit/>
          </a:bodyPr>
          <a:lstStyle/>
          <a:p>
            <a:r>
              <a:rPr lang="en-US"/>
              <a:t>The output below illustrates how to verify the RSTP configuration for VLAN2 on a nonroot switch in a topology.</a:t>
            </a:r>
            <a:endParaRPr lang="en-US" dirty="0"/>
          </a:p>
        </p:txBody>
      </p:sp>
      <p:sp>
        <p:nvSpPr>
          <p:cNvPr id="3" name="Text Placeholder 2"/>
          <p:cNvSpPr>
            <a:spLocks noGrp="1"/>
          </p:cNvSpPr>
          <p:nvPr>
            <p:ph sz="quarter" idx="11"/>
          </p:nvPr>
        </p:nvSpPr>
        <p:spPr>
          <a:xfrm>
            <a:off x="279400" y="2142700"/>
            <a:ext cx="8520113" cy="4397800"/>
          </a:xfrm>
        </p:spPr>
        <p:txBody>
          <a:bodyPr>
            <a:normAutofit lnSpcReduction="10000"/>
          </a:bodyPr>
          <a:lstStyle/>
          <a:p>
            <a:r>
              <a:rPr lang="en-US" dirty="0"/>
              <a:t>Switch# show spanning-tree vlan 2</a:t>
            </a:r>
          </a:p>
          <a:p>
            <a:r>
              <a:rPr lang="en-US" dirty="0"/>
              <a:t>VLAN0002</a:t>
            </a:r>
          </a:p>
          <a:p>
            <a:r>
              <a:rPr lang="en-US" dirty="0"/>
              <a:t>Spanning tree enabled protocol </a:t>
            </a:r>
            <a:r>
              <a:rPr lang="en-US" dirty="0" err="1"/>
              <a:t>rstp</a:t>
            </a:r>
            <a:endParaRPr lang="en-US" dirty="0"/>
          </a:p>
          <a:p>
            <a:r>
              <a:rPr lang="en-US" dirty="0"/>
              <a:t>Root ID   Priority 	32768</a:t>
            </a:r>
          </a:p>
          <a:p>
            <a:r>
              <a:rPr lang="en-US" dirty="0"/>
              <a:t>	Address 	000b.fcb5.dac0</a:t>
            </a:r>
          </a:p>
          <a:p>
            <a:r>
              <a:rPr lang="en-US" dirty="0"/>
              <a:t>	Cost 	38</a:t>
            </a:r>
          </a:p>
          <a:p>
            <a:r>
              <a:rPr lang="en-US" dirty="0"/>
              <a:t>	Port 	7 (FastEthernet0/7)</a:t>
            </a:r>
          </a:p>
          <a:p>
            <a:r>
              <a:rPr lang="en-US" dirty="0"/>
              <a:t>	Hello Time 	2 sec 	Max Age 20 sec 	Forward Delay 15 sec</a:t>
            </a:r>
          </a:p>
          <a:p>
            <a:r>
              <a:rPr lang="en-US" dirty="0"/>
              <a:t>Bridge ID Priority 	32770 (priority 32768 sys-id-</a:t>
            </a:r>
            <a:r>
              <a:rPr lang="en-US" dirty="0" err="1"/>
              <a:t>ext</a:t>
            </a:r>
            <a:r>
              <a:rPr lang="en-US" dirty="0"/>
              <a:t> 2)</a:t>
            </a:r>
          </a:p>
          <a:p>
            <a:r>
              <a:rPr lang="en-US" dirty="0"/>
              <a:t>	Address 0013.5f1c.e1c0</a:t>
            </a:r>
          </a:p>
          <a:p>
            <a:r>
              <a:rPr lang="en-US" dirty="0"/>
              <a:t>	Hello Time 2 sec Max Age 20 sec Forward Delay 15 sec</a:t>
            </a:r>
          </a:p>
          <a:p>
            <a:r>
              <a:rPr lang="en-US" dirty="0"/>
              <a:t>	Aging Time 300</a:t>
            </a:r>
          </a:p>
          <a:p>
            <a:r>
              <a:rPr lang="en-US" dirty="0"/>
              <a:t>Interface 	Role 	</a:t>
            </a:r>
            <a:r>
              <a:rPr lang="en-US" dirty="0" err="1"/>
              <a:t>Sts</a:t>
            </a:r>
            <a:r>
              <a:rPr lang="en-US" dirty="0"/>
              <a:t> 	Cost 	</a:t>
            </a:r>
            <a:r>
              <a:rPr lang="en-US" dirty="0" err="1"/>
              <a:t>Prio.Nbr</a:t>
            </a:r>
            <a:r>
              <a:rPr lang="en-US" dirty="0"/>
              <a:t> 	Type</a:t>
            </a:r>
          </a:p>
          <a:p>
            <a:r>
              <a:rPr lang="en-US" dirty="0"/>
              <a:t>---------------- 	---- 	--- 	-------- -------- 	-----------------</a:t>
            </a:r>
          </a:p>
          <a:p>
            <a:r>
              <a:rPr lang="en-US" dirty="0"/>
              <a:t>Fa0/7 		Root 	FWD 	19 	128.7 	P2p</a:t>
            </a:r>
          </a:p>
          <a:p>
            <a:r>
              <a:rPr lang="en-US" dirty="0"/>
              <a:t>Fa0/8 		Root 	FWD 	19 	128.8 	P2p</a:t>
            </a:r>
          </a:p>
          <a:p>
            <a:endParaRPr lang="en-US" dirty="0"/>
          </a:p>
        </p:txBody>
      </p:sp>
    </p:spTree>
    <p:extLst>
      <p:ext uri="{BB962C8B-B14F-4D97-AF65-F5344CB8AC3E}">
        <p14:creationId xmlns:p14="http://schemas.microsoft.com/office/powerpoint/2010/main" val="24053539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solidFill>
                  <a:schemeClr val="accent5">
                    <a:lumMod val="75000"/>
                  </a:schemeClr>
                </a:solidFill>
              </a:rPr>
              <a:t>Changing</a:t>
            </a:r>
            <a:r>
              <a:rPr lang="pt-PT" dirty="0">
                <a:solidFill>
                  <a:schemeClr val="accent5">
                    <a:lumMod val="75000"/>
                  </a:schemeClr>
                </a:solidFill>
              </a:rPr>
              <a:t> STP </a:t>
            </a:r>
            <a:r>
              <a:rPr lang="pt-PT" dirty="0" err="1">
                <a:solidFill>
                  <a:schemeClr val="accent5">
                    <a:lumMod val="75000"/>
                  </a:schemeClr>
                </a:solidFill>
              </a:rPr>
              <a:t>Priority</a:t>
            </a:r>
            <a:endParaRPr lang="pt-PT" dirty="0">
              <a:solidFill>
                <a:schemeClr val="accent5">
                  <a:lumMod val="75000"/>
                </a:schemeClr>
              </a:solidFill>
            </a:endParaRPr>
          </a:p>
        </p:txBody>
      </p:sp>
      <p:sp>
        <p:nvSpPr>
          <p:cNvPr id="3" name="Content Placeholder 2"/>
          <p:cNvSpPr>
            <a:spLocks noGrp="1"/>
          </p:cNvSpPr>
          <p:nvPr>
            <p:ph idx="1"/>
          </p:nvPr>
        </p:nvSpPr>
        <p:spPr/>
        <p:txBody>
          <a:bodyPr>
            <a:normAutofit/>
          </a:bodyPr>
          <a:lstStyle/>
          <a:p>
            <a:r>
              <a:rPr lang="en-US" sz="2000" dirty="0"/>
              <a:t>It is not advised for the network to choose the root bridge by itself. If all switches have default STP priorities, the switch with the lowest MAC address will become the root bridge. </a:t>
            </a:r>
          </a:p>
          <a:p>
            <a:r>
              <a:rPr lang="en-US" sz="2000" dirty="0"/>
              <a:t>The oldest switch will have the lowest MAC address because the lower MAC addresses were factory-assigned first. </a:t>
            </a:r>
          </a:p>
          <a:p>
            <a:r>
              <a:rPr lang="en-US" sz="2000" dirty="0"/>
              <a:t>To manually set the root bridge, you can change a </a:t>
            </a:r>
            <a:r>
              <a:rPr lang="pt-PT" sz="2000" dirty="0" err="1"/>
              <a:t>switch’s</a:t>
            </a:r>
            <a:r>
              <a:rPr lang="pt-PT" sz="2000" dirty="0"/>
              <a:t> </a:t>
            </a:r>
            <a:r>
              <a:rPr lang="pt-PT" sz="2000" dirty="0" err="1"/>
              <a:t>priority</a:t>
            </a:r>
            <a:endParaRPr lang="pt-PT" sz="2000" dirty="0"/>
          </a:p>
          <a:p>
            <a:r>
              <a:rPr lang="en-US" sz="2000" b="1" dirty="0"/>
              <a:t>Note </a:t>
            </a:r>
          </a:p>
          <a:p>
            <a:pPr lvl="1"/>
            <a:r>
              <a:rPr lang="en-US" sz="2000" dirty="0"/>
              <a:t>It is highly recommended to configure the distribution or core switches to </a:t>
            </a:r>
            <a:r>
              <a:rPr lang="pt-PT" sz="2000" dirty="0" err="1"/>
              <a:t>become</a:t>
            </a:r>
            <a:r>
              <a:rPr lang="pt-PT" sz="2000" dirty="0"/>
              <a:t> </a:t>
            </a:r>
            <a:r>
              <a:rPr lang="pt-PT" sz="2000" dirty="0" err="1"/>
              <a:t>the</a:t>
            </a:r>
            <a:r>
              <a:rPr lang="pt-PT" sz="2000" dirty="0"/>
              <a:t> </a:t>
            </a:r>
            <a:r>
              <a:rPr lang="pt-PT" sz="2000" dirty="0" err="1"/>
              <a:t>root</a:t>
            </a:r>
            <a:r>
              <a:rPr lang="pt-PT" sz="2000" dirty="0"/>
              <a:t> bridge.</a:t>
            </a:r>
          </a:p>
        </p:txBody>
      </p:sp>
    </p:spTree>
    <p:extLst>
      <p:ext uri="{BB962C8B-B14F-4D97-AF65-F5344CB8AC3E}">
        <p14:creationId xmlns:p14="http://schemas.microsoft.com/office/powerpoint/2010/main" val="752032178"/>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solidFill>
                  <a:schemeClr val="accent5">
                    <a:lumMod val="75000"/>
                  </a:schemeClr>
                </a:solidFill>
              </a:rPr>
              <a:t>Changing</a:t>
            </a:r>
            <a:r>
              <a:rPr lang="pt-PT" dirty="0">
                <a:solidFill>
                  <a:schemeClr val="accent5">
                    <a:lumMod val="75000"/>
                  </a:schemeClr>
                </a:solidFill>
              </a:rPr>
              <a:t> STP </a:t>
            </a:r>
            <a:r>
              <a:rPr lang="pt-PT" dirty="0" err="1">
                <a:solidFill>
                  <a:schemeClr val="accent5">
                    <a:lumMod val="75000"/>
                  </a:schemeClr>
                </a:solidFill>
              </a:rPr>
              <a:t>Priority</a:t>
            </a:r>
            <a:endParaRPr lang="pt-PT" dirty="0">
              <a:solidFill>
                <a:schemeClr val="accent5">
                  <a:lumMod val="75000"/>
                </a:schemeClr>
              </a:solidFill>
            </a:endParaRPr>
          </a:p>
        </p:txBody>
      </p:sp>
      <p:sp>
        <p:nvSpPr>
          <p:cNvPr id="3" name="Content Placeholder 2"/>
          <p:cNvSpPr>
            <a:spLocks noGrp="1"/>
          </p:cNvSpPr>
          <p:nvPr>
            <p:ph idx="1"/>
          </p:nvPr>
        </p:nvSpPr>
        <p:spPr/>
        <p:txBody>
          <a:bodyPr>
            <a:normAutofit/>
          </a:bodyPr>
          <a:lstStyle/>
          <a:p>
            <a:r>
              <a:rPr lang="en-US" sz="2000" dirty="0"/>
              <a:t>The priority can be a value between 0 and 65,535, in increments of 4096. The default </a:t>
            </a:r>
            <a:r>
              <a:rPr lang="pt-PT" sz="2000" dirty="0" err="1"/>
              <a:t>value</a:t>
            </a:r>
            <a:r>
              <a:rPr lang="pt-PT" sz="2000" dirty="0"/>
              <a:t> </a:t>
            </a:r>
            <a:r>
              <a:rPr lang="pt-PT" sz="2000" dirty="0" err="1"/>
              <a:t>is</a:t>
            </a:r>
            <a:r>
              <a:rPr lang="pt-PT" sz="2000" dirty="0"/>
              <a:t> 32,768.</a:t>
            </a:r>
          </a:p>
          <a:p>
            <a:r>
              <a:rPr lang="en-US" sz="2000" dirty="0"/>
              <a:t>The better solution is to use </a:t>
            </a:r>
            <a:r>
              <a:rPr lang="en-US" sz="2000" b="1" dirty="0">
                <a:latin typeface="Consolas" panose="020B0609020204030204" pitchFamily="49" charset="0"/>
              </a:rPr>
              <a:t>spanning-tree </a:t>
            </a:r>
            <a:r>
              <a:rPr lang="en-US" sz="2000" b="1" dirty="0" err="1">
                <a:latin typeface="Consolas" panose="020B0609020204030204" pitchFamily="49" charset="0"/>
              </a:rPr>
              <a:t>vlan</a:t>
            </a:r>
            <a:r>
              <a:rPr lang="en-US" sz="2000" b="1" dirty="0">
                <a:latin typeface="Consolas" panose="020B0609020204030204" pitchFamily="49" charset="0"/>
              </a:rPr>
              <a:t> </a:t>
            </a:r>
            <a:r>
              <a:rPr lang="en-US" sz="2000" i="1" dirty="0" err="1">
                <a:latin typeface="Consolas" panose="020B0609020204030204" pitchFamily="49" charset="0"/>
              </a:rPr>
              <a:t>vlan</a:t>
            </a:r>
            <a:r>
              <a:rPr lang="en-US" sz="2000" i="1" dirty="0">
                <a:latin typeface="Consolas" panose="020B0609020204030204" pitchFamily="49" charset="0"/>
              </a:rPr>
              <a:t>-id </a:t>
            </a:r>
            <a:r>
              <a:rPr lang="en-US" sz="2000" b="1" dirty="0">
                <a:latin typeface="Consolas" panose="020B0609020204030204" pitchFamily="49" charset="0"/>
              </a:rPr>
              <a:t>root </a:t>
            </a:r>
            <a:r>
              <a:rPr lang="en-US" sz="2000" dirty="0">
                <a:latin typeface="Consolas" panose="020B0609020204030204" pitchFamily="49" charset="0"/>
              </a:rPr>
              <a:t>{ </a:t>
            </a:r>
            <a:r>
              <a:rPr lang="en-US" sz="2000" b="1" dirty="0">
                <a:latin typeface="Consolas" panose="020B0609020204030204" pitchFamily="49" charset="0"/>
              </a:rPr>
              <a:t>primary </a:t>
            </a:r>
            <a:r>
              <a:rPr lang="en-US" sz="2000" dirty="0">
                <a:latin typeface="Consolas" panose="020B0609020204030204" pitchFamily="49" charset="0"/>
              </a:rPr>
              <a:t>| </a:t>
            </a:r>
            <a:r>
              <a:rPr lang="en-US" sz="2000" b="1" dirty="0">
                <a:latin typeface="Consolas" panose="020B0609020204030204" pitchFamily="49" charset="0"/>
              </a:rPr>
              <a:t>secondary </a:t>
            </a:r>
            <a:r>
              <a:rPr lang="en-US" sz="2000" dirty="0">
                <a:latin typeface="Consolas" panose="020B0609020204030204" pitchFamily="49" charset="0"/>
              </a:rPr>
              <a:t>}</a:t>
            </a:r>
            <a:r>
              <a:rPr lang="en-US" sz="2000" dirty="0"/>
              <a:t> command.</a:t>
            </a:r>
          </a:p>
          <a:p>
            <a:r>
              <a:rPr lang="en-US" sz="2000" dirty="0"/>
              <a:t>This command is actually a macro that lowers the switch’s priority number for it to become the root bridge.</a:t>
            </a:r>
          </a:p>
          <a:p>
            <a:r>
              <a:rPr lang="en-US" sz="2000" dirty="0"/>
              <a:t>To configure the switch to become the root bridge for a specified VLAN, use the </a:t>
            </a:r>
            <a:r>
              <a:rPr lang="en-US" sz="2000" b="1" dirty="0"/>
              <a:t>primary </a:t>
            </a:r>
            <a:r>
              <a:rPr lang="en-US" sz="2000" dirty="0"/>
              <a:t>keyword. </a:t>
            </a:r>
          </a:p>
          <a:p>
            <a:r>
              <a:rPr lang="en-US" sz="2000" dirty="0"/>
              <a:t>Use the </a:t>
            </a:r>
            <a:r>
              <a:rPr lang="en-US" sz="2000" b="1" dirty="0"/>
              <a:t>secondary </a:t>
            </a:r>
            <a:r>
              <a:rPr lang="en-US" sz="2000" dirty="0"/>
              <a:t>keyword to configure a secondary root bridge. </a:t>
            </a:r>
          </a:p>
          <a:p>
            <a:r>
              <a:rPr lang="en-US" sz="2000" dirty="0"/>
              <a:t>The spanning-tree </a:t>
            </a:r>
            <a:r>
              <a:rPr lang="en-US" sz="2000" b="1" dirty="0"/>
              <a:t>root </a:t>
            </a:r>
            <a:r>
              <a:rPr lang="en-US" sz="2000" dirty="0"/>
              <a:t>command calculates the priority by learning the current root priority and lowering the 4096 value to it. </a:t>
            </a:r>
            <a:endParaRPr lang="pt-PT" sz="2000" dirty="0"/>
          </a:p>
        </p:txBody>
      </p:sp>
      <p:pic>
        <p:nvPicPr>
          <p:cNvPr id="4" name="Picture 3"/>
          <p:cNvPicPr>
            <a:picLocks noChangeAspect="1"/>
          </p:cNvPicPr>
          <p:nvPr/>
        </p:nvPicPr>
        <p:blipFill>
          <a:blip r:embed="rId3"/>
          <a:stretch>
            <a:fillRect/>
          </a:stretch>
        </p:blipFill>
        <p:spPr>
          <a:xfrm>
            <a:off x="1547664" y="5589240"/>
            <a:ext cx="5781869" cy="371139"/>
          </a:xfrm>
          <a:prstGeom prst="rect">
            <a:avLst/>
          </a:prstGeom>
          <a:ln>
            <a:solidFill>
              <a:schemeClr val="tx1"/>
            </a:solidFill>
          </a:ln>
        </p:spPr>
      </p:pic>
    </p:spTree>
    <p:extLst>
      <p:ext uri="{BB962C8B-B14F-4D97-AF65-F5344CB8AC3E}">
        <p14:creationId xmlns:p14="http://schemas.microsoft.com/office/powerpoint/2010/main" val="39242959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11560" y="0"/>
            <a:ext cx="8145462" cy="1124743"/>
          </a:xfrm>
        </p:spPr>
        <p:txBody>
          <a:bodyPr/>
          <a:lstStyle/>
          <a:p>
            <a:r>
              <a:rPr lang="en-US" dirty="0">
                <a:solidFill>
                  <a:schemeClr val="accent5">
                    <a:lumMod val="75000"/>
                  </a:schemeClr>
                </a:solidFill>
              </a:rPr>
              <a:t>STP Path Manipulation</a:t>
            </a:r>
            <a:endParaRPr lang="en-AU" dirty="0">
              <a:solidFill>
                <a:schemeClr val="accent5">
                  <a:lumMod val="75000"/>
                </a:schemeClr>
              </a:solidFill>
            </a:endParaRPr>
          </a:p>
        </p:txBody>
      </p:sp>
      <p:sp>
        <p:nvSpPr>
          <p:cNvPr id="5" name="Content Placeholder 4"/>
          <p:cNvSpPr>
            <a:spLocks noGrp="1"/>
          </p:cNvSpPr>
          <p:nvPr>
            <p:ph idx="1"/>
          </p:nvPr>
        </p:nvSpPr>
        <p:spPr>
          <a:xfrm>
            <a:off x="611560" y="1195635"/>
            <a:ext cx="7940675" cy="5545733"/>
          </a:xfrm>
        </p:spPr>
        <p:txBody>
          <a:bodyPr>
            <a:normAutofit fontScale="92500" lnSpcReduction="10000"/>
          </a:bodyPr>
          <a:lstStyle/>
          <a:p>
            <a:r>
              <a:rPr lang="en-US" sz="2000" dirty="0"/>
              <a:t>For port role determination, the cost value is used.</a:t>
            </a:r>
          </a:p>
          <a:p>
            <a:r>
              <a:rPr lang="en-US" sz="2000" dirty="0"/>
              <a:t>If all ports have the same cost, the sender’s port ID breaks the tie.</a:t>
            </a:r>
          </a:p>
          <a:p>
            <a:r>
              <a:rPr lang="en-US" sz="2000" dirty="0"/>
              <a:t>To control active port selection, change the cost of the interface or sender’s interface priority.  </a:t>
            </a:r>
          </a:p>
          <a:p>
            <a:r>
              <a:rPr lang="en-US" sz="2000" dirty="0"/>
              <a:t>Port cost can be modified by using the </a:t>
            </a:r>
            <a:r>
              <a:rPr lang="en-US" sz="2000" b="1" dirty="0"/>
              <a:t>spanning-tree </a:t>
            </a:r>
            <a:r>
              <a:rPr lang="en-US" sz="2000" b="1" dirty="0" err="1"/>
              <a:t>vlan</a:t>
            </a:r>
            <a:r>
              <a:rPr lang="en-US" sz="2000" b="1" dirty="0"/>
              <a:t> </a:t>
            </a:r>
            <a:r>
              <a:rPr lang="en-US" sz="2000" i="1" dirty="0" err="1"/>
              <a:t>vlan</a:t>
            </a:r>
            <a:r>
              <a:rPr lang="en-US" sz="2000" i="1" dirty="0"/>
              <a:t>-list </a:t>
            </a:r>
            <a:r>
              <a:rPr lang="en-US" sz="2000" b="1" dirty="0"/>
              <a:t>cost </a:t>
            </a:r>
            <a:r>
              <a:rPr lang="en-US" sz="2000" i="1" dirty="0"/>
              <a:t>cost-value </a:t>
            </a:r>
            <a:r>
              <a:rPr lang="en-US" sz="2000" dirty="0"/>
              <a:t>command.  The cost value can be between 1 and 65,535</a:t>
            </a:r>
          </a:p>
          <a:p>
            <a:r>
              <a:rPr lang="en-US" sz="2000" dirty="0"/>
              <a:t>You are telling the switch “</a:t>
            </a:r>
            <a:r>
              <a:rPr lang="en-US" sz="2000" dirty="0">
                <a:solidFill>
                  <a:srgbClr val="FF0000"/>
                </a:solidFill>
              </a:rPr>
              <a:t>add”</a:t>
            </a:r>
            <a:r>
              <a:rPr lang="en-US" sz="2000" dirty="0"/>
              <a:t> this value to the </a:t>
            </a:r>
            <a:r>
              <a:rPr lang="en-US" sz="2000" dirty="0">
                <a:solidFill>
                  <a:srgbClr val="FF0000"/>
                </a:solidFill>
              </a:rPr>
              <a:t>INCOMING</a:t>
            </a:r>
            <a:r>
              <a:rPr lang="en-US" sz="2000" dirty="0"/>
              <a:t> advertised cost of received BPDUs  (</a:t>
            </a:r>
            <a:r>
              <a:rPr lang="en-US" sz="2000" dirty="0" err="1"/>
              <a:t>i.e</a:t>
            </a:r>
            <a:r>
              <a:rPr lang="en-US" sz="2000" dirty="0"/>
              <a:t> change the value to the modified cost).</a:t>
            </a:r>
          </a:p>
          <a:p>
            <a:pPr marL="4762" indent="0">
              <a:buNone/>
            </a:pPr>
            <a:r>
              <a:rPr lang="en-US" sz="2000" dirty="0"/>
              <a:t>  The port ID consists of  a port priority and a port number.  The port </a:t>
            </a:r>
            <a:r>
              <a:rPr lang="en-US" sz="2000" dirty="0" smtClean="0"/>
              <a:t>                                           number </a:t>
            </a:r>
            <a:r>
              <a:rPr lang="en-US" sz="2000" dirty="0"/>
              <a:t>is fixed, but you can change the port priority</a:t>
            </a:r>
          </a:p>
          <a:p>
            <a:r>
              <a:rPr lang="en-US" sz="2000" dirty="0"/>
              <a:t>Port priority can be modified by using the </a:t>
            </a:r>
            <a:r>
              <a:rPr lang="en-US" sz="2000" b="1" dirty="0"/>
              <a:t>spanning-tree </a:t>
            </a:r>
            <a:r>
              <a:rPr lang="en-US" sz="2000" b="1" dirty="0" err="1"/>
              <a:t>vlan</a:t>
            </a:r>
            <a:r>
              <a:rPr lang="en-US" sz="2000" b="1" dirty="0"/>
              <a:t> </a:t>
            </a:r>
            <a:r>
              <a:rPr lang="en-US" sz="2000" i="1" dirty="0" err="1"/>
              <a:t>vlan</a:t>
            </a:r>
            <a:r>
              <a:rPr lang="en-US" sz="2000" i="1" dirty="0"/>
              <a:t>-list </a:t>
            </a:r>
            <a:r>
              <a:rPr lang="en-US" sz="2000" b="1" dirty="0"/>
              <a:t>port-priority </a:t>
            </a:r>
            <a:r>
              <a:rPr lang="en-US" sz="2000" i="1" dirty="0" err="1"/>
              <a:t>port-priority</a:t>
            </a:r>
            <a:r>
              <a:rPr lang="en-US" sz="2000" i="1" dirty="0"/>
              <a:t> </a:t>
            </a:r>
            <a:r>
              <a:rPr lang="en-US" sz="2000" dirty="0"/>
              <a:t>command. The value can be between 0 and 255. the default is 128. A lower port priority means a more preferred path to the root bridge</a:t>
            </a:r>
          </a:p>
          <a:p>
            <a:r>
              <a:rPr lang="en-US" sz="2000" dirty="0"/>
              <a:t>Lowering the port priority on a switch will cause the switch to </a:t>
            </a:r>
            <a:r>
              <a:rPr lang="en-US" sz="2000" dirty="0">
                <a:solidFill>
                  <a:srgbClr val="FF0000"/>
                </a:solidFill>
              </a:rPr>
              <a:t>ADVERTISE</a:t>
            </a:r>
            <a:r>
              <a:rPr lang="en-US" sz="2000" dirty="0"/>
              <a:t> a lower value to its neighbor.</a:t>
            </a:r>
          </a:p>
          <a:p>
            <a:endParaRPr lang="en-US" sz="2000" dirty="0"/>
          </a:p>
          <a:p>
            <a:pPr marL="4762" indent="0">
              <a:buNone/>
            </a:pPr>
            <a:endParaRPr lang="en-AU" dirty="0"/>
          </a:p>
        </p:txBody>
      </p:sp>
    </p:spTree>
    <p:extLst>
      <p:ext uri="{BB962C8B-B14F-4D97-AF65-F5344CB8AC3E}">
        <p14:creationId xmlns:p14="http://schemas.microsoft.com/office/powerpoint/2010/main" val="735849323"/>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5">
                    <a:lumMod val="75000"/>
                  </a:schemeClr>
                </a:solidFill>
              </a:rPr>
              <a:t>STP Path Manipulation</a:t>
            </a:r>
            <a:endParaRPr lang="en-AU" dirty="0">
              <a:solidFill>
                <a:schemeClr val="accent5">
                  <a:lumMod val="75000"/>
                </a:schemeClr>
              </a:solidFill>
            </a:endParaRPr>
          </a:p>
        </p:txBody>
      </p:sp>
      <p:sp>
        <p:nvSpPr>
          <p:cNvPr id="5" name="Content Placeholder 4"/>
          <p:cNvSpPr>
            <a:spLocks noGrp="1"/>
          </p:cNvSpPr>
          <p:nvPr>
            <p:ph idx="1"/>
          </p:nvPr>
        </p:nvSpPr>
        <p:spPr>
          <a:xfrm>
            <a:off x="251520" y="1124744"/>
            <a:ext cx="8549580" cy="5661249"/>
          </a:xfrm>
        </p:spPr>
        <p:txBody>
          <a:bodyPr/>
          <a:lstStyle/>
          <a:p>
            <a:pPr>
              <a:spcBef>
                <a:spcPts val="600"/>
              </a:spcBef>
            </a:pPr>
            <a:r>
              <a:rPr lang="en-US" sz="2000" dirty="0"/>
              <a:t>On SW3 Ethernet 0/1 and Ethernet 0/2 have the same interface STP cost</a:t>
            </a:r>
          </a:p>
          <a:p>
            <a:pPr>
              <a:spcBef>
                <a:spcPts val="600"/>
              </a:spcBef>
            </a:pPr>
            <a:r>
              <a:rPr lang="en-US" sz="2000" dirty="0"/>
              <a:t>Ethernet 0/1 is forwarding because its sender’s port ID (128.2) is lower than that of Ethernet 0/3 (128.4)</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2000" dirty="0"/>
              <a:t>To change SW3 to use Ethernet 0/2 we can change the port cost</a:t>
            </a:r>
          </a:p>
          <a:p>
            <a:pPr marL="4762" indent="0">
              <a:spcBef>
                <a:spcPts val="600"/>
              </a:spcBef>
              <a:buNone/>
            </a:pPr>
            <a:r>
              <a:rPr lang="en-US" sz="1600" dirty="0">
                <a:latin typeface="Courier New" panose="02070309020205020404" pitchFamily="49" charset="0"/>
                <a:cs typeface="Courier New" panose="02070309020205020404" pitchFamily="49" charset="0"/>
              </a:rPr>
              <a:t>SW3(</a:t>
            </a:r>
            <a:r>
              <a:rPr lang="en-US" sz="1600" dirty="0" err="1">
                <a:latin typeface="Courier New" panose="02070309020205020404" pitchFamily="49" charset="0"/>
                <a:cs typeface="Courier New" panose="02070309020205020404" pitchFamily="49" charset="0"/>
              </a:rPr>
              <a:t>config</a:t>
            </a:r>
            <a:r>
              <a:rPr lang="en-US" sz="1600"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interface Ethernet 0/2</a:t>
            </a:r>
          </a:p>
          <a:p>
            <a:pPr marL="4762" indent="0">
              <a:spcBef>
                <a:spcPts val="0"/>
              </a:spcBef>
              <a:buNone/>
            </a:pPr>
            <a:r>
              <a:rPr lang="en-US" sz="1600" dirty="0">
                <a:latin typeface="Courier New" panose="02070309020205020404" pitchFamily="49" charset="0"/>
                <a:cs typeface="Courier New" panose="02070309020205020404" pitchFamily="49" charset="0"/>
              </a:rPr>
              <a:t>SW3(</a:t>
            </a:r>
            <a:r>
              <a:rPr lang="en-US" sz="1600" dirty="0" err="1">
                <a:latin typeface="Courier New" panose="02070309020205020404" pitchFamily="49" charset="0"/>
                <a:cs typeface="Courier New" panose="02070309020205020404" pitchFamily="49" charset="0"/>
              </a:rPr>
              <a:t>config</a:t>
            </a:r>
            <a:r>
              <a:rPr lang="en-US" sz="1600" dirty="0">
                <a:latin typeface="Courier New" panose="02070309020205020404" pitchFamily="49" charset="0"/>
                <a:cs typeface="Courier New" panose="02070309020205020404" pitchFamily="49" charset="0"/>
              </a:rPr>
              <a:t>-if)# </a:t>
            </a:r>
            <a:r>
              <a:rPr lang="en-US" sz="1600" b="1" dirty="0">
                <a:latin typeface="Courier New" panose="02070309020205020404" pitchFamily="49" charset="0"/>
                <a:cs typeface="Courier New" panose="02070309020205020404" pitchFamily="49" charset="0"/>
              </a:rPr>
              <a:t>spanning-tree </a:t>
            </a:r>
            <a:r>
              <a:rPr lang="en-US" sz="1600" b="1" dirty="0" err="1">
                <a:latin typeface="Courier New" panose="02070309020205020404" pitchFamily="49" charset="0"/>
                <a:cs typeface="Courier New" panose="02070309020205020404" pitchFamily="49" charset="0"/>
              </a:rPr>
              <a:t>vlan</a:t>
            </a:r>
            <a:r>
              <a:rPr lang="en-US" sz="1600" b="1" dirty="0">
                <a:latin typeface="Courier New" panose="02070309020205020404" pitchFamily="49" charset="0"/>
                <a:cs typeface="Courier New" panose="02070309020205020404" pitchFamily="49" charset="0"/>
              </a:rPr>
              <a:t> 1 cost 16</a:t>
            </a:r>
            <a:endParaRPr lang="en-US" sz="1600" dirty="0">
              <a:latin typeface="Courier New" panose="02070309020205020404" pitchFamily="49" charset="0"/>
              <a:cs typeface="Courier New" panose="02070309020205020404" pitchFamily="49" charset="0"/>
            </a:endParaRPr>
          </a:p>
          <a:p>
            <a:pPr>
              <a:spcBef>
                <a:spcPts val="0"/>
              </a:spcBef>
            </a:pPr>
            <a:endParaRPr lang="en-AU" sz="1400" dirty="0"/>
          </a:p>
        </p:txBody>
      </p:sp>
      <p:grpSp>
        <p:nvGrpSpPr>
          <p:cNvPr id="6" name="Group 3"/>
          <p:cNvGrpSpPr>
            <a:grpSpLocks noGrp="1" noUngrp="1" noChangeAspect="1"/>
          </p:cNvGrpSpPr>
          <p:nvPr/>
        </p:nvGrpSpPr>
        <p:grpSpPr bwMode="auto">
          <a:xfrm>
            <a:off x="2123728" y="2420888"/>
            <a:ext cx="5855051" cy="3695283"/>
            <a:chOff x="685800" y="1166813"/>
            <a:chExt cx="7772400" cy="4905375"/>
          </a:xfrm>
        </p:grpSpPr>
        <p:pic>
          <p:nvPicPr>
            <p:cNvPr id="7" name="Picture 1" descr="Figure 4-16 STP Path Manipulation"/>
            <p:cNvPicPr>
              <a:picLocks noRot="1" noChangeAspect="1" noMove="1" noResize="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685800" y="1166813"/>
              <a:ext cx="77724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685800" y="5729288"/>
              <a:ext cx="7772400" cy="342900"/>
            </a:xfrm>
            <a:prstGeom prst="rect">
              <a:avLst/>
            </a:prstGeom>
            <a:noFill/>
            <a:ln>
              <a:noFill/>
            </a:ln>
          </p:spPr>
          <p:txBody>
            <a:bodyPr anchor="ctr">
              <a:normAutofit fontScale="55000" lnSpcReduction="20000"/>
            </a:bodyPr>
            <a:lstStyle/>
            <a:p>
              <a:pPr algn="ctr" fontAlgn="auto">
                <a:spcBef>
                  <a:spcPts val="0"/>
                </a:spcBef>
                <a:spcAft>
                  <a:spcPts val="0"/>
                </a:spcAft>
                <a:defRPr/>
              </a:pPr>
              <a:endParaRPr lang="en-US" sz="2400" dirty="0">
                <a:latin typeface="+mn-lt"/>
                <a:cs typeface="+mn-cs"/>
              </a:endParaRPr>
            </a:p>
          </p:txBody>
        </p:sp>
      </p:grpSp>
    </p:spTree>
    <p:extLst>
      <p:ext uri="{BB962C8B-B14F-4D97-AF65-F5344CB8AC3E}">
        <p14:creationId xmlns:p14="http://schemas.microsoft.com/office/powerpoint/2010/main" val="16965163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STP Path Manipulation Before and After</a:t>
            </a:r>
            <a:endParaRPr lang="en-AU" dirty="0"/>
          </a:p>
        </p:txBody>
      </p:sp>
      <p:sp>
        <p:nvSpPr>
          <p:cNvPr id="5" name="Content Placeholder 4"/>
          <p:cNvSpPr>
            <a:spLocks noGrp="1"/>
          </p:cNvSpPr>
          <p:nvPr>
            <p:ph idx="1"/>
          </p:nvPr>
        </p:nvSpPr>
        <p:spPr/>
        <p:txBody>
          <a:bodyPr/>
          <a:lstStyle/>
          <a:p>
            <a:pPr marL="4762" indent="0">
              <a:buNone/>
            </a:pPr>
            <a:r>
              <a:rPr lang="en-US" dirty="0"/>
              <a:t> </a:t>
            </a:r>
            <a:endParaRPr lang="en-AU" dirty="0"/>
          </a:p>
        </p:txBody>
      </p:sp>
      <p:grpSp>
        <p:nvGrpSpPr>
          <p:cNvPr id="6" name="Group 3"/>
          <p:cNvGrpSpPr>
            <a:grpSpLocks noGrp="1" noUngrp="1" noChangeAspect="1"/>
          </p:cNvGrpSpPr>
          <p:nvPr/>
        </p:nvGrpSpPr>
        <p:grpSpPr bwMode="auto">
          <a:xfrm>
            <a:off x="827584" y="1280314"/>
            <a:ext cx="6832600" cy="5280025"/>
            <a:chOff x="776288" y="685800"/>
            <a:chExt cx="7591425" cy="5867400"/>
          </a:xfrm>
        </p:grpSpPr>
        <p:pic>
          <p:nvPicPr>
            <p:cNvPr id="7" name="Picture 1" descr="Figure 4-17 STP Path Manipulation Before and After"/>
            <p:cNvPicPr>
              <a:picLocks noRot="1" noChangeAspect="1" noMove="1" noResize="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776288" y="685800"/>
              <a:ext cx="759142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776288" y="6210964"/>
              <a:ext cx="7591425" cy="342236"/>
            </a:xfrm>
            <a:prstGeom prst="rect">
              <a:avLst/>
            </a:prstGeom>
            <a:noFill/>
            <a:ln>
              <a:noFill/>
            </a:ln>
          </p:spPr>
          <p:txBody>
            <a:bodyPr anchor="ctr">
              <a:normAutofit fontScale="70000" lnSpcReduction="20000"/>
            </a:bodyPr>
            <a:lstStyle/>
            <a:p>
              <a:pPr algn="ctr" fontAlgn="auto">
                <a:spcBef>
                  <a:spcPts val="0"/>
                </a:spcBef>
                <a:spcAft>
                  <a:spcPts val="0"/>
                </a:spcAft>
                <a:defRPr/>
              </a:pPr>
              <a:endParaRPr lang="en-US" sz="2400" dirty="0">
                <a:latin typeface="+mn-lt"/>
                <a:cs typeface="+mn-cs"/>
              </a:endParaRPr>
            </a:p>
          </p:txBody>
        </p:sp>
      </p:grpSp>
    </p:spTree>
    <p:extLst>
      <p:ext uri="{BB962C8B-B14F-4D97-AF65-F5344CB8AC3E}">
        <p14:creationId xmlns:p14="http://schemas.microsoft.com/office/powerpoint/2010/main" val="2127857461"/>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solidFill>
                  <a:schemeClr val="accent5">
                    <a:lumMod val="75000"/>
                  </a:schemeClr>
                </a:solidFill>
              </a:rPr>
              <a:t>STP Timers</a:t>
            </a:r>
          </a:p>
        </p:txBody>
      </p:sp>
      <p:sp>
        <p:nvSpPr>
          <p:cNvPr id="3" name="Content Placeholder 2"/>
          <p:cNvSpPr>
            <a:spLocks noGrp="1"/>
          </p:cNvSpPr>
          <p:nvPr>
            <p:ph idx="1"/>
          </p:nvPr>
        </p:nvSpPr>
        <p:spPr/>
        <p:txBody>
          <a:bodyPr>
            <a:normAutofit/>
          </a:bodyPr>
          <a:lstStyle/>
          <a:p>
            <a:pPr marL="0" indent="0">
              <a:buNone/>
            </a:pPr>
            <a:r>
              <a:rPr lang="en-US" sz="2000" dirty="0"/>
              <a:t>STP uses three different timers to ensure proper loop-free convergence. The three key STP timers and their default values are as follows:</a:t>
            </a:r>
          </a:p>
          <a:p>
            <a:r>
              <a:rPr lang="en-US" sz="2000" b="1" dirty="0">
                <a:solidFill>
                  <a:schemeClr val="accent5">
                    <a:lumMod val="50000"/>
                  </a:schemeClr>
                </a:solidFill>
              </a:rPr>
              <a:t>Hello time</a:t>
            </a:r>
          </a:p>
          <a:p>
            <a:pPr lvl="1"/>
            <a:r>
              <a:rPr lang="en-US" sz="2000" dirty="0"/>
              <a:t>The time between each BPDU that is sent on a port. Equals 2 seconds, </a:t>
            </a:r>
            <a:r>
              <a:rPr lang="pt-PT" sz="2000" dirty="0" err="1"/>
              <a:t>by</a:t>
            </a:r>
            <a:r>
              <a:rPr lang="pt-PT" sz="2000" dirty="0"/>
              <a:t> </a:t>
            </a:r>
            <a:r>
              <a:rPr lang="pt-PT" sz="2000" dirty="0" err="1"/>
              <a:t>default</a:t>
            </a:r>
            <a:r>
              <a:rPr lang="pt-PT" sz="2000" dirty="0"/>
              <a:t>.</a:t>
            </a:r>
          </a:p>
          <a:p>
            <a:r>
              <a:rPr lang="en-US" sz="2000" b="1" dirty="0">
                <a:solidFill>
                  <a:schemeClr val="accent5">
                    <a:lumMod val="50000"/>
                  </a:schemeClr>
                </a:solidFill>
              </a:rPr>
              <a:t>Forward delay</a:t>
            </a:r>
          </a:p>
          <a:p>
            <a:pPr lvl="1"/>
            <a:r>
              <a:rPr lang="en-US" sz="2000" dirty="0"/>
              <a:t>The time that is spent in the listening and learning state. Equals 15 </a:t>
            </a:r>
            <a:r>
              <a:rPr lang="pt-PT" sz="2000" dirty="0" err="1"/>
              <a:t>seconds</a:t>
            </a:r>
            <a:r>
              <a:rPr lang="pt-PT" sz="2000" dirty="0"/>
              <a:t>, </a:t>
            </a:r>
            <a:r>
              <a:rPr lang="pt-PT" sz="2000" dirty="0" err="1"/>
              <a:t>by</a:t>
            </a:r>
            <a:r>
              <a:rPr lang="pt-PT" sz="2000" dirty="0"/>
              <a:t> </a:t>
            </a:r>
            <a:r>
              <a:rPr lang="pt-PT" sz="2000" dirty="0" err="1"/>
              <a:t>default</a:t>
            </a:r>
            <a:r>
              <a:rPr lang="pt-PT" sz="2000" dirty="0"/>
              <a:t>.</a:t>
            </a:r>
          </a:p>
          <a:p>
            <a:r>
              <a:rPr lang="en-US" sz="2000" b="1" dirty="0">
                <a:solidFill>
                  <a:schemeClr val="accent5">
                    <a:lumMod val="50000"/>
                  </a:schemeClr>
                </a:solidFill>
              </a:rPr>
              <a:t>Max (maximum) age</a:t>
            </a:r>
          </a:p>
          <a:p>
            <a:pPr lvl="1"/>
            <a:r>
              <a:rPr lang="en-US" sz="2000" dirty="0"/>
              <a:t>Controls the maximum length of time that passes before a bridge port saves its configuration BPDU information. Equals 20 seconds, by default.</a:t>
            </a:r>
            <a:endParaRPr lang="pt-PT" sz="2000" dirty="0"/>
          </a:p>
        </p:txBody>
      </p:sp>
    </p:spTree>
    <p:extLst>
      <p:ext uri="{BB962C8B-B14F-4D97-AF65-F5344CB8AC3E}">
        <p14:creationId xmlns:p14="http://schemas.microsoft.com/office/powerpoint/2010/main" val="950185246"/>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solidFill>
                  <a:schemeClr val="accent5">
                    <a:lumMod val="75000"/>
                  </a:schemeClr>
                </a:solidFill>
              </a:rPr>
              <a:t>STP Timers</a:t>
            </a:r>
          </a:p>
        </p:txBody>
      </p:sp>
      <p:sp>
        <p:nvSpPr>
          <p:cNvPr id="3" name="Content Placeholder 2"/>
          <p:cNvSpPr>
            <a:spLocks noGrp="1"/>
          </p:cNvSpPr>
          <p:nvPr>
            <p:ph idx="1"/>
          </p:nvPr>
        </p:nvSpPr>
        <p:spPr/>
        <p:txBody>
          <a:bodyPr/>
          <a:lstStyle/>
          <a:p>
            <a:r>
              <a:rPr lang="en-US" sz="2000" dirty="0"/>
              <a:t>The transition between port states takes from 30 to 50 seconds, depending on the topology change. </a:t>
            </a:r>
          </a:p>
          <a:p>
            <a:r>
              <a:rPr lang="en-US" sz="2000" dirty="0"/>
              <a:t>This can be adjusted with STP timers. STP hello time can be tuned between 1 and 10 seconds, forward delay between 4 and 30 seconds, and maximum age between </a:t>
            </a:r>
            <a:r>
              <a:rPr lang="pt-PT" sz="2000" dirty="0"/>
              <a:t>6 </a:t>
            </a:r>
            <a:r>
              <a:rPr lang="pt-PT" sz="2000" dirty="0" err="1"/>
              <a:t>and</a:t>
            </a:r>
            <a:r>
              <a:rPr lang="pt-PT" sz="2000" dirty="0"/>
              <a:t> 40 </a:t>
            </a:r>
            <a:r>
              <a:rPr lang="pt-PT" sz="2000" dirty="0" err="1"/>
              <a:t>seconds</a:t>
            </a:r>
            <a:r>
              <a:rPr lang="pt-PT" sz="2000" dirty="0"/>
              <a:t>.</a:t>
            </a:r>
          </a:p>
          <a:p>
            <a:r>
              <a:rPr lang="en-US" sz="2000" dirty="0"/>
              <a:t>To manually configure timers, use the </a:t>
            </a:r>
            <a:r>
              <a:rPr lang="en-US" sz="2400" b="1" dirty="0">
                <a:latin typeface="Consolas" panose="020B0609020204030204" pitchFamily="49" charset="0"/>
              </a:rPr>
              <a:t>spanning-tree </a:t>
            </a:r>
            <a:r>
              <a:rPr lang="en-US" sz="2400" dirty="0">
                <a:latin typeface="Consolas" panose="020B0609020204030204" pitchFamily="49" charset="0"/>
              </a:rPr>
              <a:t>[ </a:t>
            </a:r>
            <a:r>
              <a:rPr lang="en-US" sz="2400" b="1" dirty="0" err="1">
                <a:latin typeface="Consolas" panose="020B0609020204030204" pitchFamily="49" charset="0"/>
              </a:rPr>
              <a:t>vlan</a:t>
            </a:r>
            <a:r>
              <a:rPr lang="en-US" sz="2400" b="1" dirty="0">
                <a:latin typeface="Consolas" panose="020B0609020204030204" pitchFamily="49" charset="0"/>
              </a:rPr>
              <a:t> </a:t>
            </a:r>
            <a:r>
              <a:rPr lang="en-US" sz="2400" i="1" dirty="0" err="1">
                <a:latin typeface="Consolas" panose="020B0609020204030204" pitchFamily="49" charset="0"/>
              </a:rPr>
              <a:t>vlan</a:t>
            </a:r>
            <a:r>
              <a:rPr lang="en-US" sz="2400" i="1" dirty="0">
                <a:latin typeface="Consolas" panose="020B0609020204030204" pitchFamily="49" charset="0"/>
              </a:rPr>
              <a:t>-id </a:t>
            </a:r>
            <a:r>
              <a:rPr lang="en-US" sz="2400" dirty="0">
                <a:latin typeface="Consolas" panose="020B0609020204030204" pitchFamily="49" charset="0"/>
              </a:rPr>
              <a:t>] { </a:t>
            </a:r>
            <a:r>
              <a:rPr lang="en-US" sz="2400" b="1" dirty="0">
                <a:latin typeface="Consolas" panose="020B0609020204030204" pitchFamily="49" charset="0"/>
              </a:rPr>
              <a:t>hello-time </a:t>
            </a:r>
            <a:r>
              <a:rPr lang="en-US" sz="2400" dirty="0">
                <a:latin typeface="Consolas" panose="020B0609020204030204" pitchFamily="49" charset="0"/>
              </a:rPr>
              <a:t>| </a:t>
            </a:r>
            <a:r>
              <a:rPr lang="en-US" sz="2400" b="1" dirty="0">
                <a:latin typeface="Consolas" panose="020B0609020204030204" pitchFamily="49" charset="0"/>
              </a:rPr>
              <a:t>forward-time </a:t>
            </a:r>
            <a:r>
              <a:rPr lang="en-US" sz="2400" dirty="0">
                <a:latin typeface="Consolas" panose="020B0609020204030204" pitchFamily="49" charset="0"/>
              </a:rPr>
              <a:t>| </a:t>
            </a:r>
            <a:r>
              <a:rPr lang="en-US" sz="2400" b="1" dirty="0">
                <a:latin typeface="Consolas" panose="020B0609020204030204" pitchFamily="49" charset="0"/>
              </a:rPr>
              <a:t>max-age </a:t>
            </a:r>
            <a:r>
              <a:rPr lang="en-US" sz="2400" dirty="0">
                <a:latin typeface="Consolas" panose="020B0609020204030204" pitchFamily="49" charset="0"/>
              </a:rPr>
              <a:t>} </a:t>
            </a:r>
            <a:r>
              <a:rPr lang="en-US" sz="2400" i="1" dirty="0">
                <a:latin typeface="Consolas" panose="020B0609020204030204" pitchFamily="49" charset="0"/>
              </a:rPr>
              <a:t>seconds </a:t>
            </a:r>
            <a:r>
              <a:rPr lang="en-US" sz="2000" dirty="0"/>
              <a:t>command. </a:t>
            </a:r>
            <a:endParaRPr lang="pt-PT" sz="2000" dirty="0"/>
          </a:p>
        </p:txBody>
      </p:sp>
    </p:spTree>
    <p:extLst>
      <p:ext uri="{BB962C8B-B14F-4D97-AF65-F5344CB8AC3E}">
        <p14:creationId xmlns:p14="http://schemas.microsoft.com/office/powerpoint/2010/main" val="238107010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solidFill>
                  <a:schemeClr val="accent5">
                    <a:lumMod val="75000"/>
                  </a:schemeClr>
                </a:solidFill>
              </a:rPr>
              <a:t>Redundant</a:t>
            </a:r>
            <a:r>
              <a:rPr lang="pt-PT" dirty="0">
                <a:solidFill>
                  <a:schemeClr val="accent5">
                    <a:lumMod val="75000"/>
                  </a:schemeClr>
                </a:solidFill>
              </a:rPr>
              <a:t> </a:t>
            </a:r>
            <a:r>
              <a:rPr lang="pt-PT" dirty="0" err="1">
                <a:solidFill>
                  <a:schemeClr val="accent5">
                    <a:lumMod val="75000"/>
                  </a:schemeClr>
                </a:solidFill>
              </a:rPr>
              <a:t>Topology</a:t>
            </a:r>
            <a:r>
              <a:rPr lang="pt-PT" dirty="0">
                <a:solidFill>
                  <a:schemeClr val="accent5">
                    <a:lumMod val="75000"/>
                  </a:schemeClr>
                </a:solidFill>
              </a:rPr>
              <a:t> </a:t>
            </a:r>
            <a:r>
              <a:rPr lang="pt-PT" dirty="0" err="1">
                <a:solidFill>
                  <a:schemeClr val="accent5">
                    <a:lumMod val="75000"/>
                  </a:schemeClr>
                </a:solidFill>
              </a:rPr>
              <a:t>Problems</a:t>
            </a:r>
            <a:endParaRPr lang="pt-PT" dirty="0">
              <a:solidFill>
                <a:schemeClr val="accent5">
                  <a:lumMod val="75000"/>
                </a:schemeClr>
              </a:solidFill>
            </a:endParaRPr>
          </a:p>
        </p:txBody>
      </p:sp>
      <p:sp>
        <p:nvSpPr>
          <p:cNvPr id="3" name="Content Placeholder 2"/>
          <p:cNvSpPr>
            <a:spLocks noGrp="1"/>
          </p:cNvSpPr>
          <p:nvPr>
            <p:ph idx="1"/>
          </p:nvPr>
        </p:nvSpPr>
        <p:spPr/>
        <p:txBody>
          <a:bodyPr>
            <a:normAutofit/>
          </a:bodyPr>
          <a:lstStyle/>
          <a:p>
            <a:r>
              <a:rPr lang="en-US" sz="2000" b="1" dirty="0">
                <a:solidFill>
                  <a:schemeClr val="accent5">
                    <a:lumMod val="50000"/>
                  </a:schemeClr>
                </a:solidFill>
              </a:rPr>
              <a:t>Broadcast storms</a:t>
            </a:r>
          </a:p>
          <a:p>
            <a:pPr lvl="1"/>
            <a:r>
              <a:rPr lang="en-US" sz="2000" dirty="0"/>
              <a:t>Each switch on a redundant network floods broadcast frames endlessly. These frames then travel around the loop in all directions.</a:t>
            </a:r>
          </a:p>
          <a:p>
            <a:r>
              <a:rPr lang="en-US" sz="2000" b="1" dirty="0">
                <a:solidFill>
                  <a:schemeClr val="accent5">
                    <a:lumMod val="50000"/>
                  </a:schemeClr>
                </a:solidFill>
              </a:rPr>
              <a:t>Multiple frame transmission</a:t>
            </a:r>
          </a:p>
          <a:p>
            <a:pPr lvl="1"/>
            <a:r>
              <a:rPr lang="en-US" sz="2000" dirty="0"/>
              <a:t>Multiple copies of the same unicast frames may be delivered to destination station, which can cause problems with the receiving protocol. </a:t>
            </a:r>
          </a:p>
          <a:p>
            <a:pPr lvl="1"/>
            <a:r>
              <a:rPr lang="en-US" sz="2000" dirty="0"/>
              <a:t>Multiple copies of the same frame can cause unrecoverable errors.</a:t>
            </a:r>
          </a:p>
          <a:p>
            <a:r>
              <a:rPr lang="en-US" sz="2000" b="1" dirty="0">
                <a:solidFill>
                  <a:schemeClr val="accent5">
                    <a:lumMod val="50000"/>
                  </a:schemeClr>
                </a:solidFill>
              </a:rPr>
              <a:t>MAC database instability</a:t>
            </a:r>
          </a:p>
          <a:p>
            <a:pPr lvl="1"/>
            <a:r>
              <a:rPr lang="en-US" sz="2000" dirty="0"/>
              <a:t>If a loop occurs, the same source MAC address could be seen on multiple interfaces causing instability. </a:t>
            </a:r>
          </a:p>
          <a:p>
            <a:pPr lvl="1"/>
            <a:r>
              <a:rPr lang="en-US" sz="2000" dirty="0"/>
              <a:t>Data forwarding can be impaired when the switch consumes the resources that are coping with instability in the MAC address table.</a:t>
            </a:r>
            <a:endParaRPr lang="pt-PT" sz="2000" dirty="0"/>
          </a:p>
        </p:txBody>
      </p:sp>
    </p:spTree>
    <p:extLst>
      <p:ext uri="{BB962C8B-B14F-4D97-AF65-F5344CB8AC3E}">
        <p14:creationId xmlns:p14="http://schemas.microsoft.com/office/powerpoint/2010/main" val="2003459914"/>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0" descr="ss4"/>
          <p:cNvPicPr>
            <a:picLocks noChangeAspect="1" noChangeArrowheads="1"/>
          </p:cNvPicPr>
          <p:nvPr/>
        </p:nvPicPr>
        <p:blipFill>
          <a:blip r:embed="rId3" cstate="print"/>
          <a:srcRect/>
          <a:stretch>
            <a:fillRect/>
          </a:stretch>
        </p:blipFill>
        <p:spPr bwMode="auto">
          <a:xfrm>
            <a:off x="0" y="1600200"/>
            <a:ext cx="9144000" cy="3200400"/>
          </a:xfrm>
          <a:prstGeom prst="rect">
            <a:avLst/>
          </a:prstGeom>
          <a:noFill/>
          <a:ln w="9525">
            <a:noFill/>
            <a:miter lim="800000"/>
            <a:headEnd/>
            <a:tailEnd/>
          </a:ln>
        </p:spPr>
      </p:pic>
      <p:sp>
        <p:nvSpPr>
          <p:cNvPr id="13315" name="Rectangle 10"/>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6" name="Rectangle 32"/>
          <p:cNvSpPr>
            <a:spLocks noGrp="1" noChangeArrowheads="1"/>
          </p:cNvSpPr>
          <p:nvPr>
            <p:ph type="title"/>
          </p:nvPr>
        </p:nvSpPr>
        <p:spPr>
          <a:xfrm>
            <a:off x="293688" y="1841863"/>
            <a:ext cx="3233284" cy="2743200"/>
          </a:xfrm>
          <a:prstGeom prst="rect">
            <a:avLst/>
          </a:prstGeom>
          <a:noFill/>
        </p:spPr>
        <p:txBody>
          <a:bodyPr anchor="ctr"/>
          <a:lstStyle/>
          <a:p>
            <a:r>
              <a:rPr lang="en-US" sz="2800" dirty="0">
                <a:solidFill>
                  <a:schemeClr val="bg1"/>
                </a:solidFill>
              </a:rPr>
              <a:t>Implementing STP Stability Mechanisms</a:t>
            </a:r>
            <a:endParaRPr lang="en-US" sz="3000" b="0" dirty="0">
              <a:solidFill>
                <a:schemeClr val="bg1"/>
              </a:solidFill>
            </a:endParaRPr>
          </a:p>
        </p:txBody>
      </p:sp>
    </p:spTree>
    <p:extLst>
      <p:ext uri="{BB962C8B-B14F-4D97-AF65-F5344CB8AC3E}">
        <p14:creationId xmlns:p14="http://schemas.microsoft.com/office/powerpoint/2010/main" val="821888184"/>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5">
                    <a:lumMod val="75000"/>
                  </a:schemeClr>
                </a:solidFill>
              </a:rPr>
              <a:t>Implementing STP Stability Mechanisms</a:t>
            </a:r>
            <a:endParaRPr lang="en-AU" dirty="0">
              <a:solidFill>
                <a:schemeClr val="accent5">
                  <a:lumMod val="75000"/>
                </a:schemeClr>
              </a:solidFill>
            </a:endParaRPr>
          </a:p>
        </p:txBody>
      </p:sp>
      <p:sp>
        <p:nvSpPr>
          <p:cNvPr id="6" name="Content Placeholder 5"/>
          <p:cNvSpPr>
            <a:spLocks noGrp="1"/>
          </p:cNvSpPr>
          <p:nvPr>
            <p:ph idx="1"/>
          </p:nvPr>
        </p:nvSpPr>
        <p:spPr/>
        <p:txBody>
          <a:bodyPr/>
          <a:lstStyle/>
          <a:p>
            <a:pPr marL="4762" indent="0">
              <a:buNone/>
            </a:pPr>
            <a:r>
              <a:rPr lang="en-US" sz="2000" dirty="0"/>
              <a:t>The Cisco Spanning Tree Protocol Toolkit provides tools to better manage STP. The key features of the Cisco STP toolkit that improve STP performance are as follows:</a:t>
            </a:r>
          </a:p>
          <a:p>
            <a:r>
              <a:rPr lang="en-US" sz="2000" b="1" dirty="0" err="1">
                <a:solidFill>
                  <a:schemeClr val="accent5">
                    <a:lumMod val="50000"/>
                  </a:schemeClr>
                </a:solidFill>
              </a:rPr>
              <a:t>UplinkFas</a:t>
            </a:r>
            <a:r>
              <a:rPr lang="en-US" sz="2000" dirty="0" err="1">
                <a:solidFill>
                  <a:schemeClr val="accent5">
                    <a:lumMod val="50000"/>
                  </a:schemeClr>
                </a:solidFill>
              </a:rPr>
              <a:t>t</a:t>
            </a:r>
            <a:r>
              <a:rPr lang="en-US" sz="2000" dirty="0">
                <a:solidFill>
                  <a:schemeClr val="accent5">
                    <a:lumMod val="50000"/>
                  </a:schemeClr>
                </a:solidFill>
              </a:rPr>
              <a:t>:</a:t>
            </a:r>
            <a:r>
              <a:rPr lang="en-US" sz="2000" dirty="0"/>
              <a:t> </a:t>
            </a:r>
          </a:p>
          <a:p>
            <a:pPr lvl="1"/>
            <a:r>
              <a:rPr lang="en-US" sz="2000" dirty="0"/>
              <a:t>enables fast uplink failover on an access switch.</a:t>
            </a:r>
          </a:p>
          <a:p>
            <a:r>
              <a:rPr lang="en-US" sz="2000" b="1" dirty="0" err="1">
                <a:solidFill>
                  <a:schemeClr val="accent5">
                    <a:lumMod val="50000"/>
                  </a:schemeClr>
                </a:solidFill>
              </a:rPr>
              <a:t>BackboneFast</a:t>
            </a:r>
            <a:r>
              <a:rPr lang="en-US" sz="2000" dirty="0">
                <a:solidFill>
                  <a:schemeClr val="accent5">
                    <a:lumMod val="50000"/>
                  </a:schemeClr>
                </a:solidFill>
              </a:rPr>
              <a:t>:</a:t>
            </a:r>
            <a:r>
              <a:rPr lang="en-US" sz="2000" dirty="0"/>
              <a:t> </a:t>
            </a:r>
          </a:p>
          <a:p>
            <a:pPr lvl="1"/>
            <a:r>
              <a:rPr lang="en-US" sz="2000" dirty="0"/>
              <a:t>enables fast convergence in distribution or core layer when STP changes occur.</a:t>
            </a:r>
          </a:p>
          <a:p>
            <a:r>
              <a:rPr lang="en-US" sz="2000" b="1" dirty="0" err="1">
                <a:solidFill>
                  <a:schemeClr val="accent5">
                    <a:lumMod val="50000"/>
                  </a:schemeClr>
                </a:solidFill>
              </a:rPr>
              <a:t>PortFast</a:t>
            </a:r>
            <a:r>
              <a:rPr lang="en-US" sz="2000" dirty="0">
                <a:solidFill>
                  <a:schemeClr val="accent5">
                    <a:lumMod val="50000"/>
                  </a:schemeClr>
                </a:solidFill>
              </a:rPr>
              <a:t>:</a:t>
            </a:r>
            <a:r>
              <a:rPr lang="en-US" sz="2000" dirty="0"/>
              <a:t> </a:t>
            </a:r>
          </a:p>
          <a:p>
            <a:pPr lvl="1"/>
            <a:r>
              <a:rPr lang="en-US" sz="2000" dirty="0"/>
              <a:t>configures access port to transition directly to forwarding state.</a:t>
            </a:r>
          </a:p>
          <a:p>
            <a:endParaRPr lang="en-AU" sz="2000" dirty="0"/>
          </a:p>
        </p:txBody>
      </p:sp>
    </p:spTree>
    <p:extLst>
      <p:ext uri="{BB962C8B-B14F-4D97-AF65-F5344CB8AC3E}">
        <p14:creationId xmlns:p14="http://schemas.microsoft.com/office/powerpoint/2010/main" val="3304822678"/>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5">
                    <a:lumMod val="75000"/>
                  </a:schemeClr>
                </a:solidFill>
              </a:rPr>
              <a:t>Implementing STP Stability Mechanisms</a:t>
            </a:r>
            <a:endParaRPr lang="en-AU" dirty="0">
              <a:solidFill>
                <a:schemeClr val="accent5">
                  <a:lumMod val="75000"/>
                </a:schemeClr>
              </a:solidFill>
            </a:endParaRPr>
          </a:p>
        </p:txBody>
      </p:sp>
      <p:sp>
        <p:nvSpPr>
          <p:cNvPr id="6" name="Content Placeholder 5"/>
          <p:cNvSpPr>
            <a:spLocks noGrp="1"/>
          </p:cNvSpPr>
          <p:nvPr>
            <p:ph idx="1"/>
          </p:nvPr>
        </p:nvSpPr>
        <p:spPr/>
        <p:txBody>
          <a:bodyPr/>
          <a:lstStyle/>
          <a:p>
            <a:pPr marL="4762" indent="0">
              <a:buNone/>
            </a:pPr>
            <a:r>
              <a:rPr lang="en-US" sz="2000" dirty="0"/>
              <a:t>Key features of the Cisco STP toolkit that ensure STP stability are as follows:</a:t>
            </a:r>
          </a:p>
          <a:p>
            <a:r>
              <a:rPr lang="en-US" sz="2000" b="1" dirty="0">
                <a:solidFill>
                  <a:schemeClr val="accent5">
                    <a:lumMod val="50000"/>
                  </a:schemeClr>
                </a:solidFill>
              </a:rPr>
              <a:t>BPDU Guard</a:t>
            </a:r>
            <a:r>
              <a:rPr lang="en-US" sz="2000" dirty="0">
                <a:solidFill>
                  <a:schemeClr val="accent5">
                    <a:lumMod val="50000"/>
                  </a:schemeClr>
                </a:solidFill>
              </a:rPr>
              <a:t>:</a:t>
            </a:r>
            <a:r>
              <a:rPr lang="en-US" sz="2000" dirty="0"/>
              <a:t> </a:t>
            </a:r>
          </a:p>
          <a:p>
            <a:pPr lvl="1"/>
            <a:r>
              <a:rPr lang="en-US" sz="2000" dirty="0"/>
              <a:t>disables the </a:t>
            </a:r>
            <a:r>
              <a:rPr lang="en-US" sz="2000" dirty="0" err="1"/>
              <a:t>PortFast</a:t>
            </a:r>
            <a:r>
              <a:rPr lang="en-US" sz="2000" dirty="0"/>
              <a:t>-enabled port if a BPDU is received.</a:t>
            </a:r>
          </a:p>
          <a:p>
            <a:r>
              <a:rPr lang="en-US" sz="2000" b="1" dirty="0">
                <a:solidFill>
                  <a:schemeClr val="accent5">
                    <a:lumMod val="50000"/>
                  </a:schemeClr>
                </a:solidFill>
              </a:rPr>
              <a:t>BPDU Filter</a:t>
            </a:r>
            <a:r>
              <a:rPr lang="en-US" sz="2000" dirty="0">
                <a:solidFill>
                  <a:schemeClr val="accent5">
                    <a:lumMod val="50000"/>
                  </a:schemeClr>
                </a:solidFill>
              </a:rPr>
              <a:t>: </a:t>
            </a:r>
          </a:p>
          <a:p>
            <a:pPr lvl="1"/>
            <a:r>
              <a:rPr lang="en-US" sz="2000" dirty="0"/>
              <a:t>suppresses BPDUs on ports.</a:t>
            </a:r>
          </a:p>
          <a:p>
            <a:r>
              <a:rPr lang="en-US" sz="2000" b="1" dirty="0">
                <a:solidFill>
                  <a:schemeClr val="accent5">
                    <a:lumMod val="50000"/>
                  </a:schemeClr>
                </a:solidFill>
              </a:rPr>
              <a:t>Root Guard</a:t>
            </a:r>
            <a:r>
              <a:rPr lang="en-US" sz="2000" dirty="0">
                <a:solidFill>
                  <a:schemeClr val="accent5">
                    <a:lumMod val="50000"/>
                  </a:schemeClr>
                </a:solidFill>
              </a:rPr>
              <a:t>: </a:t>
            </a:r>
          </a:p>
          <a:p>
            <a:pPr lvl="1"/>
            <a:r>
              <a:rPr lang="en-US" sz="2000" dirty="0"/>
              <a:t>prevents external switches from becoming roots.</a:t>
            </a:r>
          </a:p>
          <a:p>
            <a:r>
              <a:rPr lang="en-US" sz="2000" b="1" dirty="0">
                <a:solidFill>
                  <a:schemeClr val="accent5">
                    <a:lumMod val="50000"/>
                  </a:schemeClr>
                </a:solidFill>
              </a:rPr>
              <a:t>Loop Guard: </a:t>
            </a:r>
          </a:p>
          <a:p>
            <a:pPr lvl="1"/>
            <a:r>
              <a:rPr lang="en-US" sz="2000" dirty="0"/>
              <a:t>Prevents an alternate port from becoming the designated port if no BPDUs are received.</a:t>
            </a:r>
          </a:p>
          <a:p>
            <a:r>
              <a:rPr lang="en-US" sz="2000" dirty="0" err="1"/>
              <a:t>PortFast</a:t>
            </a:r>
            <a:r>
              <a:rPr lang="en-US" sz="2000" dirty="0"/>
              <a:t>, </a:t>
            </a:r>
            <a:r>
              <a:rPr lang="en-US" sz="2000" dirty="0" err="1"/>
              <a:t>UplinkFast</a:t>
            </a:r>
            <a:r>
              <a:rPr lang="en-US" sz="2000" dirty="0"/>
              <a:t>, and </a:t>
            </a:r>
            <a:r>
              <a:rPr lang="en-US" sz="2000" dirty="0" err="1"/>
              <a:t>BackboneFast</a:t>
            </a:r>
            <a:r>
              <a:rPr lang="en-US" sz="2000" dirty="0"/>
              <a:t> improve convergence times of non-RSPT</a:t>
            </a:r>
          </a:p>
          <a:p>
            <a:endParaRPr lang="en-AU" dirty="0"/>
          </a:p>
        </p:txBody>
      </p:sp>
    </p:spTree>
    <p:extLst>
      <p:ext uri="{BB962C8B-B14F-4D97-AF65-F5344CB8AC3E}">
        <p14:creationId xmlns:p14="http://schemas.microsoft.com/office/powerpoint/2010/main" val="853549357"/>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solidFill>
                  <a:schemeClr val="accent5">
                    <a:lumMod val="75000"/>
                  </a:schemeClr>
                </a:solidFill>
              </a:rPr>
              <a:t>PortFast</a:t>
            </a:r>
          </a:p>
        </p:txBody>
      </p:sp>
      <p:sp>
        <p:nvSpPr>
          <p:cNvPr id="3" name="Content Placeholder 2"/>
          <p:cNvSpPr>
            <a:spLocks noGrp="1"/>
          </p:cNvSpPr>
          <p:nvPr>
            <p:ph idx="1"/>
          </p:nvPr>
        </p:nvSpPr>
        <p:spPr>
          <a:xfrm>
            <a:off x="395536" y="1196752"/>
            <a:ext cx="8200777" cy="5661249"/>
          </a:xfrm>
        </p:spPr>
        <p:txBody>
          <a:bodyPr>
            <a:normAutofit fontScale="92500" lnSpcReduction="10000"/>
          </a:bodyPr>
          <a:lstStyle/>
          <a:p>
            <a:r>
              <a:rPr lang="en-US" sz="2400" dirty="0"/>
              <a:t>When </a:t>
            </a:r>
            <a:r>
              <a:rPr lang="en-US" sz="2400" dirty="0" err="1"/>
              <a:t>PortFast</a:t>
            </a:r>
            <a:r>
              <a:rPr lang="en-US" sz="2400" dirty="0"/>
              <a:t> is enabled, the port transitions immediately from blocking to forwarding.</a:t>
            </a:r>
          </a:p>
          <a:p>
            <a:r>
              <a:rPr lang="en-US" sz="2400" dirty="0" err="1"/>
              <a:t>PortFast</a:t>
            </a:r>
            <a:r>
              <a:rPr lang="en-US" sz="2400" dirty="0"/>
              <a:t> should be enabled on access layer switches where the hosts are connected.</a:t>
            </a:r>
          </a:p>
          <a:p>
            <a:r>
              <a:rPr lang="en-US" sz="2400" dirty="0"/>
              <a:t>An additional benefit of using </a:t>
            </a:r>
            <a:r>
              <a:rPr lang="en-US" sz="2400" dirty="0" err="1"/>
              <a:t>PortFast</a:t>
            </a:r>
            <a:r>
              <a:rPr lang="en-US" sz="2400" dirty="0"/>
              <a:t> is that TCN BPDUs are not sent when a switch port in </a:t>
            </a:r>
            <a:r>
              <a:rPr lang="en-US" sz="2400" dirty="0" err="1"/>
              <a:t>PortFast</a:t>
            </a:r>
            <a:r>
              <a:rPr lang="en-US" sz="2400" dirty="0"/>
              <a:t> mode goes up or down.</a:t>
            </a:r>
          </a:p>
          <a:p>
            <a:r>
              <a:rPr lang="en-US" sz="2400" dirty="0"/>
              <a:t>By default, </a:t>
            </a:r>
            <a:r>
              <a:rPr lang="en-US" sz="2400" dirty="0" err="1"/>
              <a:t>PortFast</a:t>
            </a:r>
            <a:r>
              <a:rPr lang="en-US" sz="2400" dirty="0"/>
              <a:t> is disabled on all switch ports. </a:t>
            </a:r>
          </a:p>
          <a:p>
            <a:r>
              <a:rPr lang="en-US" sz="2400" dirty="0"/>
              <a:t>You can configure </a:t>
            </a:r>
            <a:r>
              <a:rPr lang="en-US" sz="2400" dirty="0" err="1"/>
              <a:t>PortFast</a:t>
            </a:r>
            <a:r>
              <a:rPr lang="en-US" sz="2400" dirty="0"/>
              <a:t> in two ways: per port and globally. </a:t>
            </a:r>
          </a:p>
          <a:p>
            <a:pPr lvl="1"/>
            <a:r>
              <a:rPr lang="en-US" sz="2400" dirty="0"/>
              <a:t>If you configure </a:t>
            </a:r>
            <a:r>
              <a:rPr lang="en-US" sz="2400" dirty="0" err="1"/>
              <a:t>PortFast</a:t>
            </a:r>
            <a:r>
              <a:rPr lang="en-US" sz="2400" dirty="0"/>
              <a:t> globally, all ports that are configured as access ports automatically become </a:t>
            </a:r>
            <a:r>
              <a:rPr lang="en-US" sz="2400" dirty="0" err="1"/>
              <a:t>PortFast</a:t>
            </a:r>
            <a:r>
              <a:rPr lang="en-US" sz="2400" dirty="0"/>
              <a:t> enabled, and the port will immediately transition to forwarding.</a:t>
            </a:r>
          </a:p>
          <a:p>
            <a:pPr lvl="2"/>
            <a:r>
              <a:rPr lang="en-US" sz="1800" dirty="0"/>
              <a:t>If a port does receive a BPDU, the port will disable the </a:t>
            </a:r>
            <a:r>
              <a:rPr lang="en-US" sz="1800" dirty="0" err="1"/>
              <a:t>portfast</a:t>
            </a:r>
            <a:r>
              <a:rPr lang="en-US" sz="1800" dirty="0"/>
              <a:t> feature. </a:t>
            </a:r>
          </a:p>
          <a:p>
            <a:pPr lvl="1"/>
            <a:r>
              <a:rPr lang="en-US" sz="2400" dirty="0"/>
              <a:t>If you configure </a:t>
            </a:r>
            <a:r>
              <a:rPr lang="en-US" sz="2400" dirty="0" err="1"/>
              <a:t>PortFast</a:t>
            </a:r>
            <a:r>
              <a:rPr lang="en-US" sz="2400" dirty="0"/>
              <a:t> per port</a:t>
            </a:r>
          </a:p>
          <a:p>
            <a:pPr lvl="2"/>
            <a:r>
              <a:rPr lang="en-US" sz="1800" dirty="0"/>
              <a:t>If it receives a BPDU the port will disable the </a:t>
            </a:r>
            <a:r>
              <a:rPr lang="en-US" sz="1800" dirty="0" err="1"/>
              <a:t>portfast</a:t>
            </a:r>
            <a:r>
              <a:rPr lang="en-US" sz="1800" dirty="0"/>
              <a:t> feature.</a:t>
            </a:r>
            <a:endParaRPr lang="pt-PT" sz="1800" dirty="0"/>
          </a:p>
        </p:txBody>
      </p:sp>
    </p:spTree>
    <p:extLst>
      <p:ext uri="{BB962C8B-B14F-4D97-AF65-F5344CB8AC3E}">
        <p14:creationId xmlns:p14="http://schemas.microsoft.com/office/powerpoint/2010/main" val="63439801"/>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lumMod val="75000"/>
                  </a:schemeClr>
                </a:solidFill>
              </a:rPr>
              <a:t>Configuring </a:t>
            </a:r>
            <a:r>
              <a:rPr lang="en-US" dirty="0" err="1">
                <a:solidFill>
                  <a:schemeClr val="accent5">
                    <a:lumMod val="75000"/>
                  </a:schemeClr>
                </a:solidFill>
              </a:rPr>
              <a:t>PortFast</a:t>
            </a:r>
            <a:r>
              <a:rPr lang="en-US" dirty="0">
                <a:solidFill>
                  <a:schemeClr val="accent5">
                    <a:lumMod val="75000"/>
                  </a:schemeClr>
                </a:solidFill>
              </a:rPr>
              <a:t> on Access Ports</a:t>
            </a:r>
            <a:endParaRPr lang="pt-PT" dirty="0">
              <a:solidFill>
                <a:schemeClr val="accent5">
                  <a:lumMod val="75000"/>
                </a:schemeClr>
              </a:solidFill>
            </a:endParaRPr>
          </a:p>
        </p:txBody>
      </p:sp>
      <p:pic>
        <p:nvPicPr>
          <p:cNvPr id="7" name="Content Placeholder 6"/>
          <p:cNvPicPr>
            <a:picLocks noGrp="1" noChangeAspect="1"/>
          </p:cNvPicPr>
          <p:nvPr>
            <p:ph idx="1"/>
          </p:nvPr>
        </p:nvPicPr>
        <p:blipFill>
          <a:blip r:embed="rId2"/>
          <a:stretch>
            <a:fillRect/>
          </a:stretch>
        </p:blipFill>
        <p:spPr>
          <a:xfrm>
            <a:off x="251519" y="1124744"/>
            <a:ext cx="2742527" cy="3600400"/>
          </a:xfrm>
          <a:prstGeom prst="rect">
            <a:avLst/>
          </a:prstGeom>
        </p:spPr>
      </p:pic>
      <p:sp>
        <p:nvSpPr>
          <p:cNvPr id="10" name="Rectangle 9"/>
          <p:cNvSpPr/>
          <p:nvPr/>
        </p:nvSpPr>
        <p:spPr>
          <a:xfrm>
            <a:off x="3493398" y="1221720"/>
            <a:ext cx="5472608" cy="2246769"/>
          </a:xfrm>
          <a:prstGeom prst="rect">
            <a:avLst/>
          </a:prstGeom>
        </p:spPr>
        <p:txBody>
          <a:bodyPr wrap="square">
            <a:spAutoFit/>
          </a:bodyPr>
          <a:lstStyle/>
          <a:p>
            <a:r>
              <a:rPr lang="en-US" sz="2000" dirty="0">
                <a:solidFill>
                  <a:schemeClr val="tx2"/>
                </a:solidFill>
                <a:latin typeface="+mn-lt"/>
              </a:rPr>
              <a:t>Use the </a:t>
            </a:r>
            <a:r>
              <a:rPr lang="en-US" sz="2000" b="1" dirty="0">
                <a:solidFill>
                  <a:schemeClr val="tx2"/>
                </a:solidFill>
                <a:latin typeface="+mn-lt"/>
                <a:cs typeface="Courier New" pitchFamily="49" charset="0"/>
              </a:rPr>
              <a:t>spanning-tree </a:t>
            </a:r>
            <a:r>
              <a:rPr lang="en-US" sz="2000" b="1" dirty="0" err="1">
                <a:solidFill>
                  <a:schemeClr val="tx2"/>
                </a:solidFill>
                <a:latin typeface="+mn-lt"/>
                <a:cs typeface="Courier New" pitchFamily="49" charset="0"/>
              </a:rPr>
              <a:t>portfast</a:t>
            </a:r>
            <a:r>
              <a:rPr lang="en-US" sz="2000" b="1" dirty="0">
                <a:solidFill>
                  <a:schemeClr val="tx2"/>
                </a:solidFill>
                <a:latin typeface="+mn-lt"/>
                <a:cs typeface="Courier New" pitchFamily="49" charset="0"/>
              </a:rPr>
              <a:t> </a:t>
            </a:r>
            <a:r>
              <a:rPr lang="en-US" sz="2000" dirty="0">
                <a:solidFill>
                  <a:schemeClr val="tx2"/>
                </a:solidFill>
                <a:latin typeface="+mn-lt"/>
              </a:rPr>
              <a:t>interface command to enable the </a:t>
            </a:r>
            <a:r>
              <a:rPr lang="en-US" sz="2000" dirty="0" err="1">
                <a:solidFill>
                  <a:schemeClr val="tx2"/>
                </a:solidFill>
                <a:latin typeface="+mn-lt"/>
              </a:rPr>
              <a:t>PortFast</a:t>
            </a:r>
            <a:r>
              <a:rPr lang="en-US" sz="2000" dirty="0">
                <a:solidFill>
                  <a:schemeClr val="tx2"/>
                </a:solidFill>
                <a:latin typeface="+mn-lt"/>
              </a:rPr>
              <a:t> feature on the specified interfaces.</a:t>
            </a:r>
          </a:p>
          <a:p>
            <a:r>
              <a:rPr lang="en-US" sz="2000" dirty="0">
                <a:solidFill>
                  <a:schemeClr val="tx2"/>
                </a:solidFill>
                <a:latin typeface="+mn-lt"/>
              </a:rPr>
              <a:t>Use the </a:t>
            </a:r>
            <a:r>
              <a:rPr lang="en-US" sz="2000" b="1" dirty="0">
                <a:solidFill>
                  <a:schemeClr val="tx2"/>
                </a:solidFill>
                <a:latin typeface="+mn-lt"/>
                <a:cs typeface="Courier New" pitchFamily="49" charset="0"/>
              </a:rPr>
              <a:t>spanning-tree </a:t>
            </a:r>
            <a:r>
              <a:rPr lang="en-US" sz="2000" b="1" dirty="0" err="1">
                <a:solidFill>
                  <a:schemeClr val="tx2"/>
                </a:solidFill>
                <a:latin typeface="+mn-lt"/>
                <a:cs typeface="Courier New" pitchFamily="49" charset="0"/>
              </a:rPr>
              <a:t>portfast</a:t>
            </a:r>
            <a:r>
              <a:rPr lang="en-US" sz="2000" b="1" dirty="0">
                <a:solidFill>
                  <a:schemeClr val="tx2"/>
                </a:solidFill>
                <a:latin typeface="+mn-lt"/>
                <a:cs typeface="Courier New" pitchFamily="49" charset="0"/>
              </a:rPr>
              <a:t> </a:t>
            </a:r>
            <a:r>
              <a:rPr lang="en-US" sz="2000" b="1" dirty="0">
                <a:solidFill>
                  <a:schemeClr val="tx2"/>
                </a:solidFill>
                <a:latin typeface="+mn-lt"/>
              </a:rPr>
              <a:t>default</a:t>
            </a:r>
            <a:r>
              <a:rPr lang="en-US" sz="2000" dirty="0">
                <a:solidFill>
                  <a:schemeClr val="tx2"/>
                </a:solidFill>
                <a:latin typeface="+mn-lt"/>
              </a:rPr>
              <a:t> global configuration mode command to enable the </a:t>
            </a:r>
            <a:r>
              <a:rPr lang="en-US" sz="2000" dirty="0" err="1">
                <a:solidFill>
                  <a:schemeClr val="tx2"/>
                </a:solidFill>
                <a:latin typeface="+mn-lt"/>
              </a:rPr>
              <a:t>PortFast</a:t>
            </a:r>
            <a:r>
              <a:rPr lang="en-US" sz="2000" dirty="0">
                <a:solidFill>
                  <a:schemeClr val="tx2"/>
                </a:solidFill>
                <a:latin typeface="+mn-lt"/>
              </a:rPr>
              <a:t> feature on all </a:t>
            </a:r>
            <a:r>
              <a:rPr lang="en-US" sz="2000" dirty="0" err="1">
                <a:solidFill>
                  <a:schemeClr val="tx2"/>
                </a:solidFill>
                <a:latin typeface="+mn-lt"/>
              </a:rPr>
              <a:t>nontrunking</a:t>
            </a:r>
            <a:r>
              <a:rPr lang="en-US" sz="2000" dirty="0">
                <a:solidFill>
                  <a:schemeClr val="tx2"/>
                </a:solidFill>
                <a:latin typeface="+mn-lt"/>
              </a:rPr>
              <a:t> interfaces.</a:t>
            </a:r>
          </a:p>
        </p:txBody>
      </p:sp>
      <p:pic>
        <p:nvPicPr>
          <p:cNvPr id="11" name="Picture 10"/>
          <p:cNvPicPr>
            <a:picLocks noChangeAspect="1"/>
          </p:cNvPicPr>
          <p:nvPr/>
        </p:nvPicPr>
        <p:blipFill>
          <a:blip r:embed="rId3"/>
          <a:stretch>
            <a:fillRect/>
          </a:stretch>
        </p:blipFill>
        <p:spPr>
          <a:xfrm>
            <a:off x="256720" y="4822120"/>
            <a:ext cx="8544380" cy="1894828"/>
          </a:xfrm>
          <a:prstGeom prst="rect">
            <a:avLst/>
          </a:prstGeom>
        </p:spPr>
      </p:pic>
    </p:spTree>
    <p:extLst>
      <p:ext uri="{BB962C8B-B14F-4D97-AF65-F5344CB8AC3E}">
        <p14:creationId xmlns:p14="http://schemas.microsoft.com/office/powerpoint/2010/main" val="1297312010"/>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5">
                    <a:lumMod val="75000"/>
                  </a:schemeClr>
                </a:solidFill>
              </a:rPr>
              <a:t>PortFast</a:t>
            </a:r>
            <a:r>
              <a:rPr lang="en-US" dirty="0">
                <a:solidFill>
                  <a:schemeClr val="accent5">
                    <a:lumMod val="75000"/>
                  </a:schemeClr>
                </a:solidFill>
              </a:rPr>
              <a:t> Configuration for a Trunk</a:t>
            </a:r>
            <a:endParaRPr lang="pt-PT" dirty="0">
              <a:solidFill>
                <a:schemeClr val="accent5">
                  <a:lumMod val="75000"/>
                </a:schemeClr>
              </a:solidFill>
            </a:endParaRPr>
          </a:p>
        </p:txBody>
      </p:sp>
      <p:sp>
        <p:nvSpPr>
          <p:cNvPr id="3" name="Content Placeholder 2"/>
          <p:cNvSpPr>
            <a:spLocks noGrp="1"/>
          </p:cNvSpPr>
          <p:nvPr>
            <p:ph idx="1"/>
          </p:nvPr>
        </p:nvSpPr>
        <p:spPr/>
        <p:txBody>
          <a:bodyPr/>
          <a:lstStyle/>
          <a:p>
            <a:r>
              <a:rPr lang="en-US" sz="2000" dirty="0"/>
              <a:t>Never use the </a:t>
            </a:r>
            <a:r>
              <a:rPr lang="en-US" sz="2000" dirty="0" err="1"/>
              <a:t>PortFast</a:t>
            </a:r>
            <a:r>
              <a:rPr lang="en-US" sz="2000" dirty="0"/>
              <a:t> feature on switch ports that connect to other switches, hubs, or routers. </a:t>
            </a:r>
          </a:p>
          <a:p>
            <a:r>
              <a:rPr lang="en-US" sz="2000" dirty="0"/>
              <a:t>You can also enable </a:t>
            </a:r>
            <a:r>
              <a:rPr lang="en-US" sz="2000" dirty="0" err="1"/>
              <a:t>PortFast</a:t>
            </a:r>
            <a:r>
              <a:rPr lang="en-US" sz="2000" dirty="0"/>
              <a:t> on trunk ports. </a:t>
            </a:r>
          </a:p>
          <a:p>
            <a:r>
              <a:rPr lang="en-US" sz="2000" dirty="0"/>
              <a:t>This is useful if you have a trunk enabled for a host such as a server that needs multiple VLANs. </a:t>
            </a:r>
          </a:p>
          <a:p>
            <a:r>
              <a:rPr lang="en-US" sz="2000" dirty="0"/>
              <a:t>To enable a port for </a:t>
            </a:r>
            <a:r>
              <a:rPr lang="en-US" sz="2000" dirty="0" err="1"/>
              <a:t>PortFast</a:t>
            </a:r>
            <a:r>
              <a:rPr lang="en-US" sz="2000" dirty="0"/>
              <a:t> on an interface that connects to such a server, use the following interface configuration commands:</a:t>
            </a:r>
            <a:endParaRPr lang="pt-PT" sz="2000" dirty="0"/>
          </a:p>
        </p:txBody>
      </p:sp>
      <p:pic>
        <p:nvPicPr>
          <p:cNvPr id="5" name="Picture 4"/>
          <p:cNvPicPr>
            <a:picLocks noChangeAspect="1"/>
          </p:cNvPicPr>
          <p:nvPr/>
        </p:nvPicPr>
        <p:blipFill>
          <a:blip r:embed="rId3"/>
          <a:stretch>
            <a:fillRect/>
          </a:stretch>
        </p:blipFill>
        <p:spPr>
          <a:xfrm>
            <a:off x="0" y="3861048"/>
            <a:ext cx="9188804" cy="1440160"/>
          </a:xfrm>
          <a:prstGeom prst="rect">
            <a:avLst/>
          </a:prstGeom>
        </p:spPr>
      </p:pic>
      <p:pic>
        <p:nvPicPr>
          <p:cNvPr id="6" name="Picture 5"/>
          <p:cNvPicPr>
            <a:picLocks noChangeAspect="1"/>
          </p:cNvPicPr>
          <p:nvPr/>
        </p:nvPicPr>
        <p:blipFill>
          <a:blip r:embed="rId4"/>
          <a:stretch>
            <a:fillRect/>
          </a:stretch>
        </p:blipFill>
        <p:spPr>
          <a:xfrm>
            <a:off x="655638" y="5373216"/>
            <a:ext cx="7836653" cy="1224136"/>
          </a:xfrm>
          <a:prstGeom prst="rect">
            <a:avLst/>
          </a:prstGeom>
        </p:spPr>
      </p:pic>
    </p:spTree>
    <p:extLst>
      <p:ext uri="{BB962C8B-B14F-4D97-AF65-F5344CB8AC3E}">
        <p14:creationId xmlns:p14="http://schemas.microsoft.com/office/powerpoint/2010/main" val="33136938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lumMod val="75000"/>
                  </a:schemeClr>
                </a:solidFill>
              </a:rPr>
              <a:t>Securing </a:t>
            </a:r>
            <a:r>
              <a:rPr lang="en-US" dirty="0" err="1">
                <a:solidFill>
                  <a:schemeClr val="accent5">
                    <a:lumMod val="75000"/>
                  </a:schemeClr>
                </a:solidFill>
              </a:rPr>
              <a:t>PortFast</a:t>
            </a:r>
            <a:r>
              <a:rPr lang="en-US" dirty="0">
                <a:solidFill>
                  <a:schemeClr val="accent5">
                    <a:lumMod val="75000"/>
                  </a:schemeClr>
                </a:solidFill>
              </a:rPr>
              <a:t> Interface with BPDU Guard</a:t>
            </a:r>
          </a:p>
        </p:txBody>
      </p:sp>
      <p:sp>
        <p:nvSpPr>
          <p:cNvPr id="5" name="Content Placeholder 4"/>
          <p:cNvSpPr>
            <a:spLocks noGrp="1"/>
          </p:cNvSpPr>
          <p:nvPr>
            <p:ph idx="1"/>
          </p:nvPr>
        </p:nvSpPr>
        <p:spPr>
          <a:xfrm>
            <a:off x="251520" y="1196752"/>
            <a:ext cx="8568952" cy="5661249"/>
          </a:xfrm>
        </p:spPr>
        <p:txBody>
          <a:bodyPr>
            <a:normAutofit/>
          </a:bodyPr>
          <a:lstStyle/>
          <a:p>
            <a:pPr>
              <a:lnSpc>
                <a:spcPct val="120000"/>
              </a:lnSpc>
            </a:pPr>
            <a:r>
              <a:rPr lang="en-US" sz="2000" dirty="0"/>
              <a:t>BPDU Guard protects the integrity of ports that are </a:t>
            </a:r>
            <a:r>
              <a:rPr lang="en-US" sz="2000" dirty="0" err="1"/>
              <a:t>PortFast</a:t>
            </a:r>
            <a:r>
              <a:rPr lang="en-US" sz="2000" dirty="0"/>
              <a:t> enabled. </a:t>
            </a:r>
          </a:p>
          <a:p>
            <a:pPr>
              <a:lnSpc>
                <a:spcPct val="120000"/>
              </a:lnSpc>
            </a:pPr>
            <a:r>
              <a:rPr lang="en-US" sz="2000" dirty="0"/>
              <a:t>BPDU Guard puts an interface configured for STP </a:t>
            </a:r>
            <a:r>
              <a:rPr lang="en-US" sz="2000" dirty="0" err="1"/>
              <a:t>PortFast</a:t>
            </a:r>
            <a:r>
              <a:rPr lang="en-US" sz="2000" dirty="0"/>
              <a:t> in the err-disable state upon receipt of a BPDU. </a:t>
            </a:r>
          </a:p>
          <a:p>
            <a:pPr>
              <a:lnSpc>
                <a:spcPct val="120000"/>
              </a:lnSpc>
            </a:pPr>
            <a:r>
              <a:rPr lang="en-US" sz="2000" dirty="0"/>
              <a:t>BPDU guard disables interfaces as a preventive step to avoid potential bridging loops.</a:t>
            </a:r>
          </a:p>
          <a:p>
            <a:pPr>
              <a:lnSpc>
                <a:spcPct val="120000"/>
              </a:lnSpc>
            </a:pPr>
            <a:r>
              <a:rPr lang="en-US" sz="2000" dirty="0"/>
              <a:t>BPDU guard shuts down </a:t>
            </a:r>
            <a:r>
              <a:rPr lang="en-US" sz="2000" dirty="0" err="1"/>
              <a:t>PortFast</a:t>
            </a:r>
            <a:r>
              <a:rPr lang="en-US" sz="2000" dirty="0"/>
              <a:t>-configured interfaces that receive BPDUs, rather than putting them into the STP blocking state (the default behavior).  </a:t>
            </a:r>
          </a:p>
        </p:txBody>
      </p:sp>
      <p:pic>
        <p:nvPicPr>
          <p:cNvPr id="3" name="Picture 2"/>
          <p:cNvPicPr>
            <a:picLocks noChangeAspect="1"/>
          </p:cNvPicPr>
          <p:nvPr/>
        </p:nvPicPr>
        <p:blipFill>
          <a:blip r:embed="rId3"/>
          <a:stretch>
            <a:fillRect/>
          </a:stretch>
        </p:blipFill>
        <p:spPr>
          <a:xfrm>
            <a:off x="1887083" y="4437112"/>
            <a:ext cx="6884661" cy="2285558"/>
          </a:xfrm>
          <a:prstGeom prst="rect">
            <a:avLst/>
          </a:prstGeom>
        </p:spPr>
      </p:pic>
    </p:spTree>
    <p:extLst>
      <p:ext uri="{BB962C8B-B14F-4D97-AF65-F5344CB8AC3E}">
        <p14:creationId xmlns:p14="http://schemas.microsoft.com/office/powerpoint/2010/main" val="41206489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lumMod val="75000"/>
                  </a:schemeClr>
                </a:solidFill>
              </a:rPr>
              <a:t>Securing </a:t>
            </a:r>
            <a:r>
              <a:rPr lang="en-US" dirty="0" err="1">
                <a:solidFill>
                  <a:schemeClr val="accent5">
                    <a:lumMod val="75000"/>
                  </a:schemeClr>
                </a:solidFill>
              </a:rPr>
              <a:t>PortFast</a:t>
            </a:r>
            <a:r>
              <a:rPr lang="en-US" dirty="0">
                <a:solidFill>
                  <a:schemeClr val="accent5">
                    <a:lumMod val="75000"/>
                  </a:schemeClr>
                </a:solidFill>
              </a:rPr>
              <a:t> Interface with BPDU Guard</a:t>
            </a:r>
          </a:p>
        </p:txBody>
      </p:sp>
      <p:sp>
        <p:nvSpPr>
          <p:cNvPr id="5" name="Content Placeholder 4"/>
          <p:cNvSpPr>
            <a:spLocks noGrp="1"/>
          </p:cNvSpPr>
          <p:nvPr>
            <p:ph idx="1"/>
          </p:nvPr>
        </p:nvSpPr>
        <p:spPr>
          <a:xfrm>
            <a:off x="251520" y="1196752"/>
            <a:ext cx="8568952" cy="5661249"/>
          </a:xfrm>
        </p:spPr>
        <p:txBody>
          <a:bodyPr>
            <a:normAutofit/>
          </a:bodyPr>
          <a:lstStyle/>
          <a:p>
            <a:pPr>
              <a:lnSpc>
                <a:spcPct val="120000"/>
              </a:lnSpc>
            </a:pPr>
            <a:r>
              <a:rPr lang="en-US" sz="2000" dirty="0" err="1"/>
              <a:t>PortFast</a:t>
            </a:r>
            <a:r>
              <a:rPr lang="en-US" sz="2000" dirty="0"/>
              <a:t>-configured interfaces should not receive BPDUs. Reception of a BPDU by a </a:t>
            </a:r>
            <a:r>
              <a:rPr lang="en-US" sz="2000" dirty="0" err="1"/>
              <a:t>PortFast</a:t>
            </a:r>
            <a:r>
              <a:rPr lang="en-US" sz="2000" dirty="0"/>
              <a:t>-configured interface signals an invalid configuration, such as connection of an unauthorized device. </a:t>
            </a:r>
          </a:p>
          <a:p>
            <a:pPr>
              <a:lnSpc>
                <a:spcPct val="120000"/>
              </a:lnSpc>
            </a:pPr>
            <a:r>
              <a:rPr lang="en-US" sz="2000" dirty="0"/>
              <a:t>BPDU guard provides a secure response to invalid configurations, because the administrator must manually re-enable the err-disabled interface after fixing the invalid configuration. </a:t>
            </a:r>
          </a:p>
          <a:p>
            <a:pPr>
              <a:lnSpc>
                <a:spcPct val="120000"/>
              </a:lnSpc>
            </a:pPr>
            <a:r>
              <a:rPr lang="en-US" sz="2000" dirty="0"/>
              <a:t>It is also possible to set up a time-out interval after which the switch automatically tries to re-enable the interface. (</a:t>
            </a:r>
            <a:r>
              <a:rPr lang="en-US" sz="2000" b="1" dirty="0" err="1"/>
              <a:t>errdisable</a:t>
            </a:r>
            <a:r>
              <a:rPr lang="en-US" sz="2000" b="1" dirty="0"/>
              <a:t> recovery </a:t>
            </a:r>
            <a:r>
              <a:rPr lang="en-US" sz="2000" b="1" dirty="0" err="1"/>
              <a:t>bpduguard</a:t>
            </a:r>
            <a:r>
              <a:rPr lang="en-US" sz="2000" dirty="0"/>
              <a:t>) </a:t>
            </a:r>
          </a:p>
          <a:p>
            <a:pPr>
              <a:lnSpc>
                <a:spcPct val="120000"/>
              </a:lnSpc>
            </a:pPr>
            <a:r>
              <a:rPr lang="en-US" sz="2000" dirty="0"/>
              <a:t>However, if the invalid configuration still exists, the switch err-disables the interface again.</a:t>
            </a:r>
          </a:p>
        </p:txBody>
      </p:sp>
    </p:spTree>
    <p:extLst>
      <p:ext uri="{BB962C8B-B14F-4D97-AF65-F5344CB8AC3E}">
        <p14:creationId xmlns:p14="http://schemas.microsoft.com/office/powerpoint/2010/main" val="23560946"/>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solidFill>
                  <a:schemeClr val="accent5">
                    <a:lumMod val="75000"/>
                  </a:schemeClr>
                </a:solidFill>
              </a:rPr>
              <a:t>BPDU Guard Configuration</a:t>
            </a:r>
          </a:p>
        </p:txBody>
      </p:sp>
      <p:sp>
        <p:nvSpPr>
          <p:cNvPr id="7" name="Content Placeholder 6"/>
          <p:cNvSpPr>
            <a:spLocks noGrp="1"/>
          </p:cNvSpPr>
          <p:nvPr>
            <p:ph idx="1"/>
          </p:nvPr>
        </p:nvSpPr>
        <p:spPr>
          <a:xfrm>
            <a:off x="279401" y="1183341"/>
            <a:ext cx="8520354" cy="5015982"/>
          </a:xfrm>
        </p:spPr>
        <p:txBody>
          <a:bodyPr>
            <a:normAutofit fontScale="92500" lnSpcReduction="20000"/>
          </a:bodyPr>
          <a:lstStyle/>
          <a:p>
            <a:r>
              <a:rPr lang="en-US" sz="2200" dirty="0"/>
              <a:t>To enable BPDU guard globally, use the command:</a:t>
            </a:r>
          </a:p>
          <a:p>
            <a:pPr lvl="1">
              <a:buNone/>
            </a:pPr>
            <a:r>
              <a:rPr lang="en-US" sz="2400" b="1" dirty="0">
                <a:solidFill>
                  <a:schemeClr val="tx2"/>
                </a:solidFill>
                <a:latin typeface="Courier New" pitchFamily="49" charset="0"/>
                <a:cs typeface="Courier New" pitchFamily="49" charset="0"/>
              </a:rPr>
              <a:t>ASW(</a:t>
            </a:r>
            <a:r>
              <a:rPr lang="en-US" sz="2400" b="1" dirty="0" err="1">
                <a:solidFill>
                  <a:schemeClr val="tx2"/>
                </a:solidFill>
                <a:latin typeface="Courier New" pitchFamily="49" charset="0"/>
                <a:cs typeface="Courier New" pitchFamily="49" charset="0"/>
              </a:rPr>
              <a:t>config</a:t>
            </a:r>
            <a:r>
              <a:rPr lang="en-US" sz="2400" b="1" dirty="0">
                <a:solidFill>
                  <a:schemeClr val="tx2"/>
                </a:solidFill>
                <a:latin typeface="Courier New" pitchFamily="49" charset="0"/>
                <a:cs typeface="Courier New" pitchFamily="49" charset="0"/>
              </a:rPr>
              <a:t>)# </a:t>
            </a:r>
            <a:r>
              <a:rPr lang="en-US" sz="2400" b="1" dirty="0">
                <a:solidFill>
                  <a:srgbClr val="3E67A4"/>
                </a:solidFill>
                <a:latin typeface="Courier New" pitchFamily="49" charset="0"/>
                <a:cs typeface="Courier New" pitchFamily="49" charset="0"/>
              </a:rPr>
              <a:t>spanning-tree </a:t>
            </a:r>
            <a:r>
              <a:rPr lang="en-US" sz="2400" b="1" dirty="0" err="1">
                <a:solidFill>
                  <a:srgbClr val="3E67A4"/>
                </a:solidFill>
                <a:latin typeface="Courier New" pitchFamily="49" charset="0"/>
                <a:cs typeface="Courier New" pitchFamily="49" charset="0"/>
              </a:rPr>
              <a:t>portfast</a:t>
            </a:r>
            <a:r>
              <a:rPr lang="en-US" sz="2400" b="1" dirty="0">
                <a:solidFill>
                  <a:srgbClr val="3E67A4"/>
                </a:solidFill>
                <a:latin typeface="Courier New" pitchFamily="49" charset="0"/>
                <a:cs typeface="Courier New" pitchFamily="49" charset="0"/>
              </a:rPr>
              <a:t> </a:t>
            </a:r>
            <a:r>
              <a:rPr lang="en-US" sz="2400" b="1" dirty="0" err="1">
                <a:solidFill>
                  <a:srgbClr val="3E67A4"/>
                </a:solidFill>
                <a:latin typeface="Courier New" pitchFamily="49" charset="0"/>
                <a:cs typeface="Courier New" pitchFamily="49" charset="0"/>
              </a:rPr>
              <a:t>bpduguard</a:t>
            </a:r>
            <a:r>
              <a:rPr lang="en-US" sz="2400" b="1" dirty="0">
                <a:solidFill>
                  <a:srgbClr val="3E67A4"/>
                </a:solidFill>
                <a:latin typeface="Courier New" pitchFamily="49" charset="0"/>
                <a:cs typeface="Courier New" pitchFamily="49" charset="0"/>
              </a:rPr>
              <a:t> default</a:t>
            </a:r>
          </a:p>
          <a:p>
            <a:r>
              <a:rPr lang="en-US" sz="2200" dirty="0"/>
              <a:t>To enable BPDU guard on a port, use the command:</a:t>
            </a:r>
          </a:p>
          <a:p>
            <a:pPr lvl="1">
              <a:buNone/>
            </a:pPr>
            <a:r>
              <a:rPr lang="en-US" sz="2400" b="1" dirty="0">
                <a:solidFill>
                  <a:schemeClr val="tx2"/>
                </a:solidFill>
                <a:latin typeface="Courier New" pitchFamily="49" charset="0"/>
                <a:cs typeface="Courier New" pitchFamily="49" charset="0"/>
              </a:rPr>
              <a:t>ASW(</a:t>
            </a:r>
            <a:r>
              <a:rPr lang="en-US" sz="2400" b="1" dirty="0" err="1">
                <a:solidFill>
                  <a:schemeClr val="tx2"/>
                </a:solidFill>
                <a:latin typeface="Courier New" pitchFamily="49" charset="0"/>
                <a:cs typeface="Courier New" pitchFamily="49" charset="0"/>
              </a:rPr>
              <a:t>config</a:t>
            </a:r>
            <a:r>
              <a:rPr lang="en-US" sz="2400" b="1" dirty="0">
                <a:solidFill>
                  <a:schemeClr val="tx2"/>
                </a:solidFill>
                <a:latin typeface="Courier New" pitchFamily="49" charset="0"/>
                <a:cs typeface="Courier New" pitchFamily="49" charset="0"/>
              </a:rPr>
              <a:t>-if)# </a:t>
            </a:r>
            <a:r>
              <a:rPr lang="en-US" sz="2400" b="1" dirty="0">
                <a:solidFill>
                  <a:srgbClr val="3E67A4"/>
                </a:solidFill>
                <a:latin typeface="Courier New" pitchFamily="49" charset="0"/>
                <a:cs typeface="Courier New" pitchFamily="49" charset="0"/>
              </a:rPr>
              <a:t>spanning-tree </a:t>
            </a:r>
            <a:r>
              <a:rPr lang="en-US" sz="2400" b="1" dirty="0" err="1">
                <a:solidFill>
                  <a:srgbClr val="3E67A4"/>
                </a:solidFill>
                <a:latin typeface="Courier New" pitchFamily="49" charset="0"/>
                <a:cs typeface="Courier New" pitchFamily="49" charset="0"/>
              </a:rPr>
              <a:t>bpduguard</a:t>
            </a:r>
            <a:r>
              <a:rPr lang="en-US" sz="2400" b="1" dirty="0">
                <a:solidFill>
                  <a:srgbClr val="3E67A4"/>
                </a:solidFill>
                <a:latin typeface="Courier New" pitchFamily="49" charset="0"/>
                <a:cs typeface="Courier New" pitchFamily="49" charset="0"/>
              </a:rPr>
              <a:t> enable</a:t>
            </a:r>
          </a:p>
          <a:p>
            <a:r>
              <a:rPr lang="en-US" dirty="0"/>
              <a:t>BPDU guard logs messages to the console:</a:t>
            </a:r>
          </a:p>
          <a:p>
            <a:pPr marL="463550" lvl="2" indent="0">
              <a:buNone/>
            </a:pPr>
            <a:r>
              <a:rPr lang="en-US" sz="2000" dirty="0">
                <a:latin typeface="Courier New" pitchFamily="49" charset="0"/>
                <a:cs typeface="Courier New" pitchFamily="49" charset="0"/>
              </a:rPr>
              <a:t>2009 May 12 15:13:32 %SPANTREE-2-RX_PORTFAST:Received BPDU on </a:t>
            </a:r>
            <a:r>
              <a:rPr lang="en-US" sz="2000" dirty="0" err="1">
                <a:latin typeface="Courier New" pitchFamily="49" charset="0"/>
                <a:cs typeface="Courier New" pitchFamily="49" charset="0"/>
              </a:rPr>
              <a:t>PortFast</a:t>
            </a:r>
            <a:r>
              <a:rPr lang="en-US" sz="2000" dirty="0">
                <a:latin typeface="Courier New" pitchFamily="49" charset="0"/>
                <a:cs typeface="Courier New" pitchFamily="49" charset="0"/>
              </a:rPr>
              <a:t> enable port.</a:t>
            </a:r>
          </a:p>
          <a:p>
            <a:pPr marL="463550" lvl="2" indent="0">
              <a:buNone/>
            </a:pPr>
            <a:r>
              <a:rPr lang="en-US" sz="2000" dirty="0">
                <a:latin typeface="Courier New" pitchFamily="49" charset="0"/>
                <a:cs typeface="Courier New" pitchFamily="49" charset="0"/>
              </a:rPr>
              <a:t>Disabling 2/1</a:t>
            </a:r>
          </a:p>
          <a:p>
            <a:pPr marL="463550" lvl="2" indent="0">
              <a:buNone/>
            </a:pPr>
            <a:r>
              <a:rPr lang="en-US" sz="2000" dirty="0">
                <a:latin typeface="Courier New" pitchFamily="49" charset="0"/>
                <a:cs typeface="Courier New" pitchFamily="49" charset="0"/>
              </a:rPr>
              <a:t>2009 May 12 15:13:32 %PAGP-5-PORTFROMSTP:Port 2/1 left bridge port 2/1</a:t>
            </a:r>
          </a:p>
          <a:p>
            <a:pPr marL="0" indent="0">
              <a:buNone/>
            </a:pPr>
            <a:r>
              <a:rPr lang="en-US" b="1" dirty="0">
                <a:cs typeface="Courier New" pitchFamily="49" charset="0"/>
              </a:rPr>
              <a:t>Note:</a:t>
            </a:r>
            <a:r>
              <a:rPr lang="en-US" dirty="0">
                <a:cs typeface="Courier New" pitchFamily="49" charset="0"/>
              </a:rPr>
              <a:t> it is highly recommended to always enable BPDU Guard on all </a:t>
            </a:r>
            <a:r>
              <a:rPr lang="en-US" dirty="0" err="1">
                <a:cs typeface="Courier New" pitchFamily="49" charset="0"/>
              </a:rPr>
              <a:t>PortFast</a:t>
            </a:r>
            <a:r>
              <a:rPr lang="en-US" dirty="0">
                <a:cs typeface="Courier New" pitchFamily="49" charset="0"/>
              </a:rPr>
              <a:t> –enabled ports! This will prevent adding a switch to a switch port that is dedicated to an end device.</a:t>
            </a:r>
          </a:p>
          <a:p>
            <a:pPr marL="0" indent="0">
              <a:buNone/>
            </a:pPr>
            <a:r>
              <a:rPr lang="en-US" b="1" dirty="0">
                <a:solidFill>
                  <a:srgbClr val="FF0000"/>
                </a:solidFill>
                <a:cs typeface="Courier New" pitchFamily="49" charset="0"/>
              </a:rPr>
              <a:t>Note:</a:t>
            </a:r>
            <a:r>
              <a:rPr lang="en-US" dirty="0">
                <a:solidFill>
                  <a:srgbClr val="FF0000"/>
                </a:solidFill>
                <a:cs typeface="Courier New" pitchFamily="49" charset="0"/>
              </a:rPr>
              <a:t> Global configurational is conditional: If the port is not </a:t>
            </a:r>
            <a:r>
              <a:rPr lang="en-US" dirty="0" err="1">
                <a:solidFill>
                  <a:srgbClr val="FF0000"/>
                </a:solidFill>
                <a:cs typeface="Courier New" pitchFamily="49" charset="0"/>
              </a:rPr>
              <a:t>Portfast</a:t>
            </a:r>
            <a:r>
              <a:rPr lang="en-US" dirty="0">
                <a:solidFill>
                  <a:srgbClr val="FF0000"/>
                </a:solidFill>
                <a:cs typeface="Courier New" pitchFamily="49" charset="0"/>
              </a:rPr>
              <a:t> enabled, BPDU Guard will not be activated.</a:t>
            </a:r>
            <a:endParaRPr lang="en-US" b="1" dirty="0">
              <a:solidFill>
                <a:srgbClr val="FF0000"/>
              </a:solidFill>
              <a:cs typeface="Courier New" pitchFamily="49" charset="0"/>
            </a:endParaRPr>
          </a:p>
        </p:txBody>
      </p:sp>
    </p:spTree>
    <p:extLst>
      <p:ext uri="{BB962C8B-B14F-4D97-AF65-F5344CB8AC3E}">
        <p14:creationId xmlns:p14="http://schemas.microsoft.com/office/powerpoint/2010/main" val="2634757115"/>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279400" y="2328817"/>
            <a:ext cx="3854523" cy="301451"/>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7" name="Content Placeholder 6"/>
          <p:cNvSpPr>
            <a:spLocks noGrp="1"/>
          </p:cNvSpPr>
          <p:nvPr>
            <p:ph type="body" sz="quarter" idx="10"/>
          </p:nvPr>
        </p:nvSpPr>
        <p:spPr>
          <a:xfrm>
            <a:off x="279400" y="1110657"/>
            <a:ext cx="8531114" cy="3326455"/>
          </a:xfrm>
        </p:spPr>
        <p:txBody>
          <a:bodyPr>
            <a:normAutofit/>
          </a:bodyPr>
          <a:lstStyle/>
          <a:p>
            <a:r>
              <a:rPr lang="en-US" sz="1600" dirty="0">
                <a:latin typeface="Courier New" pitchFamily="49" charset="0"/>
                <a:cs typeface="Courier New" pitchFamily="49" charset="0"/>
              </a:rPr>
              <a:t>Switch(config)# </a:t>
            </a:r>
            <a:r>
              <a:rPr lang="en-US" sz="1600" b="1" dirty="0">
                <a:latin typeface="Courier New" pitchFamily="49" charset="0"/>
                <a:cs typeface="Courier New" pitchFamily="49" charset="0"/>
              </a:rPr>
              <a:t>spanning-tree </a:t>
            </a:r>
            <a:r>
              <a:rPr lang="en-US" sz="1600" b="1" dirty="0" err="1">
                <a:latin typeface="Courier New" pitchFamily="49" charset="0"/>
                <a:cs typeface="Courier New" pitchFamily="49" charset="0"/>
              </a:rPr>
              <a:t>portfast</a:t>
            </a:r>
            <a:r>
              <a:rPr lang="en-US" sz="1600" b="1" dirty="0">
                <a:latin typeface="Courier New" pitchFamily="49" charset="0"/>
                <a:cs typeface="Courier New" pitchFamily="49" charset="0"/>
              </a:rPr>
              <a:t> default</a:t>
            </a:r>
          </a:p>
          <a:p>
            <a:r>
              <a:rPr lang="en-US" sz="1600" dirty="0"/>
              <a:t>Switch(</a:t>
            </a:r>
            <a:r>
              <a:rPr lang="en-US" sz="1600" dirty="0" err="1"/>
              <a:t>config</a:t>
            </a:r>
            <a:r>
              <a:rPr lang="en-US" sz="1600" dirty="0"/>
              <a:t>)# </a:t>
            </a:r>
            <a:r>
              <a:rPr lang="en-US" sz="1600" b="1" dirty="0"/>
              <a:t>spanning-tree </a:t>
            </a:r>
            <a:r>
              <a:rPr lang="en-US" sz="1600" b="1" dirty="0" err="1"/>
              <a:t>portfast</a:t>
            </a:r>
            <a:r>
              <a:rPr lang="en-US" sz="1600" b="1" dirty="0"/>
              <a:t> </a:t>
            </a:r>
            <a:r>
              <a:rPr lang="en-US" sz="1600" b="1" dirty="0" err="1"/>
              <a:t>bpduguard</a:t>
            </a:r>
            <a:r>
              <a:rPr lang="en-US" sz="1600" b="1" dirty="0"/>
              <a:t> default</a:t>
            </a:r>
          </a:p>
          <a:p>
            <a:r>
              <a:rPr lang="en-US" sz="1600" dirty="0">
                <a:latin typeface="Courier New" pitchFamily="49" charset="0"/>
                <a:cs typeface="Courier New" pitchFamily="49" charset="0"/>
              </a:rPr>
              <a:t>Switch(</a:t>
            </a:r>
            <a:r>
              <a:rPr lang="en-US" sz="1600" dirty="0" err="1">
                <a:latin typeface="Courier New" pitchFamily="49" charset="0"/>
                <a:cs typeface="Courier New" pitchFamily="49" charset="0"/>
              </a:rPr>
              <a:t>config</a:t>
            </a:r>
            <a:r>
              <a:rPr lang="en-US" sz="1600" dirty="0">
                <a:latin typeface="Courier New" pitchFamily="49" charset="0"/>
                <a:cs typeface="Courier New" pitchFamily="49" charset="0"/>
              </a:rPr>
              <a:t>)# </a:t>
            </a:r>
            <a:r>
              <a:rPr lang="en-US" sz="1600" b="1" dirty="0">
                <a:latin typeface="Courier New" pitchFamily="49" charset="0"/>
                <a:cs typeface="Courier New" pitchFamily="49" charset="0"/>
              </a:rPr>
              <a:t>end</a:t>
            </a:r>
          </a:p>
          <a:p>
            <a:r>
              <a:rPr lang="en-US" sz="1600" dirty="0">
                <a:latin typeface="Courier New" pitchFamily="49" charset="0"/>
                <a:cs typeface="Courier New" pitchFamily="49" charset="0"/>
              </a:rPr>
              <a:t>Switch# </a:t>
            </a:r>
            <a:r>
              <a:rPr lang="en-US" sz="1600" b="1" dirty="0">
                <a:latin typeface="Courier New" pitchFamily="49" charset="0"/>
                <a:cs typeface="Courier New" pitchFamily="49" charset="0"/>
              </a:rPr>
              <a:t>show spanning-tree summary totals</a:t>
            </a:r>
          </a:p>
          <a:p>
            <a:r>
              <a:rPr lang="en-US" sz="1600" dirty="0">
                <a:latin typeface="Courier New" pitchFamily="49" charset="0"/>
                <a:cs typeface="Courier New" pitchFamily="49" charset="0"/>
              </a:rPr>
              <a:t>Root bridge for: none.</a:t>
            </a:r>
          </a:p>
          <a:p>
            <a:r>
              <a:rPr lang="en-US" sz="1600" dirty="0">
                <a:solidFill>
                  <a:srgbClr val="FF0000"/>
                </a:solidFill>
                <a:latin typeface="Courier New" pitchFamily="49" charset="0"/>
                <a:cs typeface="Courier New" pitchFamily="49" charset="0"/>
              </a:rPr>
              <a:t>PortFast BPDU Guard is enabled</a:t>
            </a:r>
          </a:p>
          <a:p>
            <a:r>
              <a:rPr lang="en-US" sz="1600" dirty="0">
                <a:latin typeface="Courier New" pitchFamily="49" charset="0"/>
                <a:cs typeface="Courier New" pitchFamily="49" charset="0"/>
              </a:rPr>
              <a:t>Etherchannel </a:t>
            </a:r>
            <a:r>
              <a:rPr lang="en-US" sz="1600" dirty="0" err="1">
                <a:latin typeface="Courier New" pitchFamily="49" charset="0"/>
                <a:cs typeface="Courier New" pitchFamily="49" charset="0"/>
              </a:rPr>
              <a:t>misconfiguration</a:t>
            </a:r>
            <a:r>
              <a:rPr lang="en-US" sz="1600" dirty="0">
                <a:latin typeface="Courier New" pitchFamily="49" charset="0"/>
                <a:cs typeface="Courier New" pitchFamily="49" charset="0"/>
              </a:rPr>
              <a:t> guard is enabled</a:t>
            </a:r>
          </a:p>
          <a:p>
            <a:r>
              <a:rPr lang="en-US" sz="1600" dirty="0">
                <a:latin typeface="Courier New" pitchFamily="49" charset="0"/>
                <a:cs typeface="Courier New" pitchFamily="49" charset="0"/>
              </a:rPr>
              <a:t>UplinkFast is disabled</a:t>
            </a:r>
          </a:p>
          <a:p>
            <a:r>
              <a:rPr lang="en-US" sz="1600" dirty="0">
                <a:latin typeface="Courier New" pitchFamily="49" charset="0"/>
                <a:cs typeface="Courier New" pitchFamily="49" charset="0"/>
              </a:rPr>
              <a:t>BackboneFast is disabled</a:t>
            </a:r>
          </a:p>
          <a:p>
            <a:r>
              <a:rPr lang="en-US" sz="1600" dirty="0">
                <a:latin typeface="Courier New" pitchFamily="49" charset="0"/>
                <a:cs typeface="Courier New" pitchFamily="49" charset="0"/>
              </a:rPr>
              <a:t>Default </a:t>
            </a:r>
            <a:r>
              <a:rPr lang="en-US" sz="1600" dirty="0" err="1">
                <a:latin typeface="Courier New" pitchFamily="49" charset="0"/>
                <a:cs typeface="Courier New" pitchFamily="49" charset="0"/>
              </a:rPr>
              <a:t>pathcost</a:t>
            </a:r>
            <a:r>
              <a:rPr lang="en-US" sz="1600" dirty="0">
                <a:latin typeface="Courier New" pitchFamily="49" charset="0"/>
                <a:cs typeface="Courier New" pitchFamily="49" charset="0"/>
              </a:rPr>
              <a:t> method used is short</a:t>
            </a:r>
          </a:p>
          <a:p>
            <a:r>
              <a:rPr lang="en-US" sz="1600" dirty="0">
                <a:latin typeface="Courier New" pitchFamily="49" charset="0"/>
                <a:cs typeface="Courier New" pitchFamily="49" charset="0"/>
              </a:rPr>
              <a:t>Name 		Blocking Listening Learning Forwarding STP Active</a:t>
            </a:r>
          </a:p>
          <a:p>
            <a:r>
              <a:rPr lang="en-US" sz="1600" dirty="0">
                <a:latin typeface="Courier New" pitchFamily="49" charset="0"/>
                <a:cs typeface="Courier New" pitchFamily="49" charset="0"/>
              </a:rPr>
              <a:t>------------ -------- --------- -------- ---------- ---------</a:t>
            </a:r>
          </a:p>
          <a:p>
            <a:r>
              <a:rPr lang="nl-NL" sz="1600" dirty="0">
                <a:latin typeface="Courier New" pitchFamily="49" charset="0"/>
                <a:cs typeface="Courier New" pitchFamily="49" charset="0"/>
              </a:rPr>
              <a:t>34 VLANs 	0 	  0 		0 	 36 	      36</a:t>
            </a:r>
            <a:endParaRPr lang="en-US" sz="1600" dirty="0">
              <a:latin typeface="Courier New" pitchFamily="49" charset="0"/>
              <a:cs typeface="Courier New" pitchFamily="49" charset="0"/>
            </a:endParaRPr>
          </a:p>
        </p:txBody>
      </p:sp>
      <p:sp>
        <p:nvSpPr>
          <p:cNvPr id="2" name="Title 1"/>
          <p:cNvSpPr>
            <a:spLocks noGrp="1"/>
          </p:cNvSpPr>
          <p:nvPr>
            <p:ph type="title"/>
          </p:nvPr>
        </p:nvSpPr>
        <p:spPr/>
        <p:txBody>
          <a:bodyPr>
            <a:normAutofit/>
          </a:bodyPr>
          <a:lstStyle/>
          <a:p>
            <a:r>
              <a:rPr lang="en-US" dirty="0"/>
              <a:t>BPDU Guard Configuration Example</a:t>
            </a:r>
          </a:p>
        </p:txBody>
      </p:sp>
      <p:sp>
        <p:nvSpPr>
          <p:cNvPr id="3" name="Rectangle 2"/>
          <p:cNvSpPr/>
          <p:nvPr/>
        </p:nvSpPr>
        <p:spPr>
          <a:xfrm>
            <a:off x="107504" y="4870442"/>
            <a:ext cx="8703010" cy="830997"/>
          </a:xfrm>
          <a:prstGeom prst="rect">
            <a:avLst/>
          </a:prstGeom>
        </p:spPr>
        <p:txBody>
          <a:bodyPr wrap="square">
            <a:spAutoFit/>
          </a:bodyPr>
          <a:lstStyle/>
          <a:p>
            <a:pPr marL="0" indent="0">
              <a:buNone/>
            </a:pPr>
            <a:r>
              <a:rPr lang="en-US" b="1" dirty="0">
                <a:solidFill>
                  <a:schemeClr val="accent2"/>
                </a:solidFill>
                <a:cs typeface="Courier New" pitchFamily="49" charset="0"/>
              </a:rPr>
              <a:t>Note:</a:t>
            </a:r>
            <a:r>
              <a:rPr lang="en-US" dirty="0">
                <a:solidFill>
                  <a:schemeClr val="accent2"/>
                </a:solidFill>
                <a:cs typeface="Courier New" pitchFamily="49" charset="0"/>
              </a:rPr>
              <a:t> Global configurational is conditional: If the port is not </a:t>
            </a:r>
            <a:r>
              <a:rPr lang="en-US" dirty="0" err="1">
                <a:solidFill>
                  <a:schemeClr val="accent2"/>
                </a:solidFill>
                <a:cs typeface="Courier New" pitchFamily="49" charset="0"/>
              </a:rPr>
              <a:t>Portfast</a:t>
            </a:r>
            <a:r>
              <a:rPr lang="en-US" dirty="0">
                <a:solidFill>
                  <a:schemeClr val="accent2"/>
                </a:solidFill>
                <a:cs typeface="Courier New" pitchFamily="49" charset="0"/>
              </a:rPr>
              <a:t> enabled, BPDU Guard will not be activated.</a:t>
            </a:r>
            <a:endParaRPr lang="en-US" b="1" dirty="0">
              <a:solidFill>
                <a:schemeClr val="accent2"/>
              </a:solidFill>
              <a:cs typeface="Courier New" pitchFamily="49" charset="0"/>
            </a:endParaRPr>
          </a:p>
        </p:txBody>
      </p:sp>
    </p:spTree>
    <p:extLst>
      <p:ext uri="{BB962C8B-B14F-4D97-AF65-F5344CB8AC3E}">
        <p14:creationId xmlns:p14="http://schemas.microsoft.com/office/powerpoint/2010/main" val="29927983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solidFill>
                  <a:schemeClr val="accent5">
                    <a:lumMod val="75000"/>
                  </a:schemeClr>
                </a:solidFill>
              </a:rPr>
              <a:t>Solution</a:t>
            </a:r>
            <a:r>
              <a:rPr lang="pt-PT" dirty="0"/>
              <a:t>	</a:t>
            </a:r>
          </a:p>
        </p:txBody>
      </p:sp>
      <p:sp>
        <p:nvSpPr>
          <p:cNvPr id="3" name="Content Placeholder 2"/>
          <p:cNvSpPr>
            <a:spLocks noGrp="1"/>
          </p:cNvSpPr>
          <p:nvPr>
            <p:ph idx="1"/>
          </p:nvPr>
        </p:nvSpPr>
        <p:spPr/>
        <p:txBody>
          <a:bodyPr>
            <a:normAutofit/>
          </a:bodyPr>
          <a:lstStyle/>
          <a:p>
            <a:r>
              <a:rPr lang="en-US" sz="2000" dirty="0"/>
              <a:t>STP allows physical path redundancy while preventing the undesirable effects of active loops in the network. </a:t>
            </a:r>
          </a:p>
          <a:p>
            <a:r>
              <a:rPr lang="en-US" sz="2000" dirty="0"/>
              <a:t>STP forces certain ports into a standby state so that they do not listen, forward, or flood data frames. </a:t>
            </a:r>
          </a:p>
          <a:p>
            <a:r>
              <a:rPr lang="en-US" sz="2000" dirty="0"/>
              <a:t>There is only one active path to each network </a:t>
            </a:r>
            <a:r>
              <a:rPr lang="pt-PT" sz="2000" dirty="0" err="1"/>
              <a:t>segment</a:t>
            </a:r>
            <a:r>
              <a:rPr lang="pt-PT" sz="2000" dirty="0"/>
              <a:t>.</a:t>
            </a:r>
          </a:p>
          <a:p>
            <a:r>
              <a:rPr lang="en-US" sz="2000" dirty="0"/>
              <a:t>If there is a problem with connectivity to any of the segments, STP reestablishes connectivity by automatically activating a previously inactive path. </a:t>
            </a:r>
          </a:p>
          <a:p>
            <a:r>
              <a:rPr lang="en-US" sz="2000" dirty="0"/>
              <a:t>STP uses bridge protocol data units (BPDUs) for its operations. </a:t>
            </a:r>
            <a:endParaRPr lang="pt-PT" sz="2000" dirty="0"/>
          </a:p>
        </p:txBody>
      </p:sp>
    </p:spTree>
    <p:extLst>
      <p:ext uri="{BB962C8B-B14F-4D97-AF65-F5344CB8AC3E}">
        <p14:creationId xmlns:p14="http://schemas.microsoft.com/office/powerpoint/2010/main" val="3457076649"/>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lumMod val="75000"/>
                  </a:schemeClr>
                </a:solidFill>
              </a:rPr>
              <a:t>Disabling STP with BPDU Filter</a:t>
            </a:r>
          </a:p>
        </p:txBody>
      </p:sp>
      <p:sp>
        <p:nvSpPr>
          <p:cNvPr id="5" name="Content Placeholder 4"/>
          <p:cNvSpPr>
            <a:spLocks noGrp="1"/>
          </p:cNvSpPr>
          <p:nvPr>
            <p:ph idx="1"/>
          </p:nvPr>
        </p:nvSpPr>
        <p:spPr>
          <a:xfrm>
            <a:off x="169526" y="1124744"/>
            <a:ext cx="8640960" cy="5661249"/>
          </a:xfrm>
        </p:spPr>
        <p:txBody>
          <a:bodyPr>
            <a:normAutofit/>
          </a:bodyPr>
          <a:lstStyle/>
          <a:p>
            <a:pPr>
              <a:lnSpc>
                <a:spcPct val="110000"/>
              </a:lnSpc>
              <a:spcBef>
                <a:spcPts val="600"/>
              </a:spcBef>
            </a:pPr>
            <a:r>
              <a:rPr lang="en-US" sz="2000" dirty="0"/>
              <a:t>BPDUs are sent on all ports, even if they are </a:t>
            </a:r>
            <a:r>
              <a:rPr lang="en-US" sz="2000" dirty="0" err="1"/>
              <a:t>PortFast</a:t>
            </a:r>
            <a:r>
              <a:rPr lang="en-US" sz="2000" dirty="0"/>
              <a:t> enabled.</a:t>
            </a:r>
          </a:p>
          <a:p>
            <a:pPr>
              <a:spcBef>
                <a:spcPts val="600"/>
              </a:spcBef>
            </a:pPr>
            <a:r>
              <a:rPr lang="en-US" sz="2000" dirty="0"/>
              <a:t>You should always run STP to prevent loops. </a:t>
            </a:r>
          </a:p>
          <a:p>
            <a:pPr>
              <a:spcBef>
                <a:spcPts val="600"/>
              </a:spcBef>
            </a:pPr>
            <a:r>
              <a:rPr lang="en-US" sz="2000" dirty="0"/>
              <a:t>However, in special cases, you need to prevent BPDUs from being sent out. </a:t>
            </a:r>
          </a:p>
          <a:p>
            <a:pPr>
              <a:lnSpc>
                <a:spcPct val="110000"/>
              </a:lnSpc>
              <a:spcBef>
                <a:spcPts val="600"/>
              </a:spcBef>
            </a:pPr>
            <a:r>
              <a:rPr lang="en-US" sz="2000" dirty="0"/>
              <a:t>BPDU filtering prevents a Cisco switch from sending BPDUs on </a:t>
            </a:r>
            <a:r>
              <a:rPr lang="en-US" sz="2000" dirty="0" err="1"/>
              <a:t>PortFast</a:t>
            </a:r>
            <a:r>
              <a:rPr lang="en-US" sz="2000" dirty="0"/>
              <a:t>-enabled interfaces, preventing unnecessary BPDUs from being transmitted to host devices.</a:t>
            </a:r>
          </a:p>
          <a:p>
            <a:pPr>
              <a:lnSpc>
                <a:spcPct val="110000"/>
              </a:lnSpc>
              <a:spcBef>
                <a:spcPts val="600"/>
              </a:spcBef>
            </a:pPr>
            <a:r>
              <a:rPr lang="en-US" sz="2000" dirty="0"/>
              <a:t>Configuring BPDU Filter, so that all configuration BPDUs received on a port are dropped can be useful for service provider environments, where a service provider provides Layer 2 Ethernet access for customers.</a:t>
            </a:r>
          </a:p>
        </p:txBody>
      </p:sp>
      <p:pic>
        <p:nvPicPr>
          <p:cNvPr id="3" name="Picture 2"/>
          <p:cNvPicPr>
            <a:picLocks noChangeAspect="1"/>
          </p:cNvPicPr>
          <p:nvPr/>
        </p:nvPicPr>
        <p:blipFill>
          <a:blip r:embed="rId3"/>
          <a:stretch>
            <a:fillRect/>
          </a:stretch>
        </p:blipFill>
        <p:spPr>
          <a:xfrm>
            <a:off x="4067944" y="4725143"/>
            <a:ext cx="4121023" cy="2132857"/>
          </a:xfrm>
          <a:prstGeom prst="rect">
            <a:avLst/>
          </a:prstGeom>
        </p:spPr>
      </p:pic>
    </p:spTree>
    <p:extLst>
      <p:ext uri="{BB962C8B-B14F-4D97-AF65-F5344CB8AC3E}">
        <p14:creationId xmlns:p14="http://schemas.microsoft.com/office/powerpoint/2010/main" val="1922333697"/>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5">
                    <a:lumMod val="75000"/>
                  </a:schemeClr>
                </a:solidFill>
              </a:rPr>
              <a:t>Disabling STP with BPDU Filter</a:t>
            </a:r>
            <a:endParaRPr lang="en-AU" dirty="0"/>
          </a:p>
        </p:txBody>
      </p:sp>
      <p:sp>
        <p:nvSpPr>
          <p:cNvPr id="5" name="Content Placeholder 4"/>
          <p:cNvSpPr>
            <a:spLocks noGrp="1"/>
          </p:cNvSpPr>
          <p:nvPr>
            <p:ph idx="1"/>
          </p:nvPr>
        </p:nvSpPr>
        <p:spPr>
          <a:xfrm>
            <a:off x="251520" y="1196752"/>
            <a:ext cx="8344793" cy="5661249"/>
          </a:xfrm>
        </p:spPr>
        <p:txBody>
          <a:bodyPr>
            <a:normAutofit lnSpcReduction="10000"/>
          </a:bodyPr>
          <a:lstStyle/>
          <a:p>
            <a:pPr>
              <a:lnSpc>
                <a:spcPct val="110000"/>
              </a:lnSpc>
            </a:pPr>
            <a:r>
              <a:rPr lang="en-US" sz="2000" dirty="0"/>
              <a:t>BPDU guard has no effect on an interface if BPDU filtering is enabled.</a:t>
            </a:r>
          </a:p>
          <a:p>
            <a:pPr>
              <a:lnSpc>
                <a:spcPct val="110000"/>
              </a:lnSpc>
            </a:pPr>
            <a:r>
              <a:rPr lang="en-US" sz="2000" dirty="0">
                <a:solidFill>
                  <a:srgbClr val="FF0000"/>
                </a:solidFill>
              </a:rPr>
              <a:t>When enabled globally, BPDU filtering has these attributes:</a:t>
            </a:r>
          </a:p>
          <a:p>
            <a:pPr lvl="1">
              <a:lnSpc>
                <a:spcPct val="110000"/>
              </a:lnSpc>
            </a:pPr>
            <a:r>
              <a:rPr lang="en-US" sz="2000" dirty="0"/>
              <a:t>It affects all operational </a:t>
            </a:r>
            <a:r>
              <a:rPr lang="en-US" sz="2000" dirty="0" err="1"/>
              <a:t>PortFast</a:t>
            </a:r>
            <a:r>
              <a:rPr lang="en-US" sz="2000" dirty="0"/>
              <a:t> ports on switches that do not have BPDU filtering configured on the individual ports. It filters outgoing BPDUs</a:t>
            </a:r>
          </a:p>
          <a:p>
            <a:pPr lvl="1">
              <a:lnSpc>
                <a:spcPct val="110000"/>
              </a:lnSpc>
            </a:pPr>
            <a:r>
              <a:rPr lang="en-US" sz="2000" dirty="0"/>
              <a:t>If incoming BPDUs are seen, the port loses its </a:t>
            </a:r>
            <a:r>
              <a:rPr lang="en-US" sz="2000" dirty="0" err="1"/>
              <a:t>PortFast</a:t>
            </a:r>
            <a:r>
              <a:rPr lang="en-US" sz="2000" dirty="0"/>
              <a:t> status, BPDU filtering is disabled, and STP sends and receives BPDUs on the port as it would with any other STP port on the switch.</a:t>
            </a:r>
          </a:p>
          <a:p>
            <a:pPr lvl="1">
              <a:lnSpc>
                <a:spcPct val="110000"/>
              </a:lnSpc>
            </a:pPr>
            <a:r>
              <a:rPr lang="en-US" sz="2000" dirty="0"/>
              <a:t>Upon startup, the port transmits ten BPDUs. If this port receives any BPDUs during that time, </a:t>
            </a:r>
            <a:r>
              <a:rPr lang="en-US" sz="2000" dirty="0" err="1"/>
              <a:t>PortFast</a:t>
            </a:r>
            <a:r>
              <a:rPr lang="en-US" sz="2000" dirty="0"/>
              <a:t> and </a:t>
            </a:r>
            <a:r>
              <a:rPr lang="en-US" sz="2000" dirty="0" err="1"/>
              <a:t>PortFast</a:t>
            </a:r>
            <a:r>
              <a:rPr lang="en-US" sz="2000" dirty="0"/>
              <a:t> BPDU filtering are disabled.</a:t>
            </a:r>
          </a:p>
          <a:p>
            <a:pPr>
              <a:lnSpc>
                <a:spcPct val="110000"/>
              </a:lnSpc>
            </a:pPr>
            <a:r>
              <a:rPr lang="en-US" sz="2000" dirty="0">
                <a:solidFill>
                  <a:srgbClr val="FF0000"/>
                </a:solidFill>
              </a:rPr>
              <a:t>When enabled on an interface, BPDU filtering has these attributes:</a:t>
            </a:r>
          </a:p>
          <a:p>
            <a:pPr lvl="1">
              <a:lnSpc>
                <a:spcPct val="110000"/>
              </a:lnSpc>
            </a:pPr>
            <a:r>
              <a:rPr lang="en-US" sz="2000" dirty="0"/>
              <a:t>It ignores all BPDUs received.</a:t>
            </a:r>
          </a:p>
          <a:p>
            <a:pPr lvl="1">
              <a:lnSpc>
                <a:spcPct val="110000"/>
              </a:lnSpc>
            </a:pPr>
            <a:r>
              <a:rPr lang="en-US" sz="2000" dirty="0"/>
              <a:t>It sends no BPDUs.</a:t>
            </a:r>
          </a:p>
          <a:p>
            <a:pPr lvl="1">
              <a:lnSpc>
                <a:spcPct val="110000"/>
              </a:lnSpc>
            </a:pPr>
            <a:r>
              <a:rPr lang="en-US" sz="2000" dirty="0"/>
              <a:t>It is the same as disabling spanning tree on the interface</a:t>
            </a:r>
          </a:p>
          <a:p>
            <a:endParaRPr lang="en-AU" dirty="0"/>
          </a:p>
        </p:txBody>
      </p:sp>
    </p:spTree>
    <p:extLst>
      <p:ext uri="{BB962C8B-B14F-4D97-AF65-F5344CB8AC3E}">
        <p14:creationId xmlns:p14="http://schemas.microsoft.com/office/powerpoint/2010/main" val="2776798067"/>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solidFill>
                  <a:schemeClr val="accent5">
                    <a:lumMod val="75000"/>
                  </a:schemeClr>
                </a:solidFill>
              </a:rPr>
              <a:t>BPDU Filtering Configuration</a:t>
            </a:r>
          </a:p>
        </p:txBody>
      </p:sp>
      <p:sp>
        <p:nvSpPr>
          <p:cNvPr id="7" name="Content Placeholder 6"/>
          <p:cNvSpPr>
            <a:spLocks noGrp="1"/>
          </p:cNvSpPr>
          <p:nvPr>
            <p:ph idx="1"/>
          </p:nvPr>
        </p:nvSpPr>
        <p:spPr/>
        <p:txBody>
          <a:bodyPr/>
          <a:lstStyle/>
          <a:p>
            <a:r>
              <a:rPr lang="en-US" sz="2000" dirty="0"/>
              <a:t>To enable BPDU filtering globally, use the command:</a:t>
            </a:r>
          </a:p>
          <a:p>
            <a:pPr lvl="1">
              <a:buNone/>
            </a:pPr>
            <a:r>
              <a:rPr lang="en-US" sz="2000" b="1" dirty="0">
                <a:solidFill>
                  <a:srgbClr val="3E67A4"/>
                </a:solidFill>
                <a:latin typeface="Courier New" pitchFamily="49" charset="0"/>
                <a:cs typeface="Courier New" pitchFamily="49" charset="0"/>
              </a:rPr>
              <a:t>spanning-tree </a:t>
            </a:r>
            <a:r>
              <a:rPr lang="en-US" sz="2000" b="1" dirty="0" err="1">
                <a:solidFill>
                  <a:srgbClr val="3E67A4"/>
                </a:solidFill>
                <a:latin typeface="Courier New" pitchFamily="49" charset="0"/>
                <a:cs typeface="Courier New" pitchFamily="49" charset="0"/>
              </a:rPr>
              <a:t>portfast</a:t>
            </a:r>
            <a:r>
              <a:rPr lang="en-US" sz="2000" b="1" dirty="0">
                <a:solidFill>
                  <a:srgbClr val="3E67A4"/>
                </a:solidFill>
                <a:latin typeface="Courier New" pitchFamily="49" charset="0"/>
                <a:cs typeface="Courier New" pitchFamily="49" charset="0"/>
              </a:rPr>
              <a:t> </a:t>
            </a:r>
            <a:r>
              <a:rPr lang="en-US" sz="2000" b="1" dirty="0" err="1">
                <a:solidFill>
                  <a:srgbClr val="3E67A4"/>
                </a:solidFill>
                <a:latin typeface="Courier New" pitchFamily="49" charset="0"/>
                <a:cs typeface="Courier New" pitchFamily="49" charset="0"/>
              </a:rPr>
              <a:t>bpdufilter</a:t>
            </a:r>
            <a:r>
              <a:rPr lang="en-US" sz="2000" b="1" dirty="0">
                <a:solidFill>
                  <a:srgbClr val="3E67A4"/>
                </a:solidFill>
                <a:latin typeface="Courier New" pitchFamily="49" charset="0"/>
                <a:cs typeface="Courier New" pitchFamily="49" charset="0"/>
              </a:rPr>
              <a:t> default</a:t>
            </a:r>
          </a:p>
          <a:p>
            <a:r>
              <a:rPr lang="en-US" sz="2000" dirty="0"/>
              <a:t>To enable BPDU guard on a port, use the command:</a:t>
            </a:r>
          </a:p>
          <a:p>
            <a:pPr lvl="1">
              <a:buNone/>
            </a:pPr>
            <a:r>
              <a:rPr lang="en-US" sz="2000" b="1" dirty="0">
                <a:solidFill>
                  <a:srgbClr val="3E67A4"/>
                </a:solidFill>
                <a:latin typeface="Courier New" pitchFamily="49" charset="0"/>
                <a:cs typeface="Courier New" pitchFamily="49" charset="0"/>
              </a:rPr>
              <a:t>spanning-tree </a:t>
            </a:r>
            <a:r>
              <a:rPr lang="en-US" sz="2000" b="1" dirty="0" err="1">
                <a:solidFill>
                  <a:srgbClr val="3E67A4"/>
                </a:solidFill>
                <a:latin typeface="Courier New" pitchFamily="49" charset="0"/>
                <a:cs typeface="Courier New" pitchFamily="49" charset="0"/>
              </a:rPr>
              <a:t>bpdufilter</a:t>
            </a:r>
            <a:r>
              <a:rPr lang="en-US" sz="2000" b="1" dirty="0">
                <a:solidFill>
                  <a:srgbClr val="3E67A4"/>
                </a:solidFill>
                <a:latin typeface="Courier New" pitchFamily="49" charset="0"/>
                <a:cs typeface="Courier New" pitchFamily="49" charset="0"/>
              </a:rPr>
              <a:t> enable</a:t>
            </a:r>
          </a:p>
          <a:p>
            <a:endParaRPr lang="en-US" sz="2000" dirty="0"/>
          </a:p>
        </p:txBody>
      </p:sp>
      <p:pic>
        <p:nvPicPr>
          <p:cNvPr id="2" name="Picture 1"/>
          <p:cNvPicPr>
            <a:picLocks noChangeAspect="1"/>
          </p:cNvPicPr>
          <p:nvPr/>
        </p:nvPicPr>
        <p:blipFill>
          <a:blip r:embed="rId3"/>
          <a:stretch>
            <a:fillRect/>
          </a:stretch>
        </p:blipFill>
        <p:spPr>
          <a:xfrm>
            <a:off x="107504" y="2924944"/>
            <a:ext cx="9036496" cy="2596120"/>
          </a:xfrm>
          <a:prstGeom prst="rect">
            <a:avLst/>
          </a:prstGeom>
        </p:spPr>
      </p:pic>
    </p:spTree>
    <p:extLst>
      <p:ext uri="{BB962C8B-B14F-4D97-AF65-F5344CB8AC3E}">
        <p14:creationId xmlns:p14="http://schemas.microsoft.com/office/powerpoint/2010/main" val="2113296423"/>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279400" y="3177681"/>
            <a:ext cx="4507665" cy="211015"/>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 name="Text Placeholder 2"/>
          <p:cNvSpPr>
            <a:spLocks noGrp="1"/>
          </p:cNvSpPr>
          <p:nvPr>
            <p:ph sz="quarter" idx="11"/>
          </p:nvPr>
        </p:nvSpPr>
        <p:spPr>
          <a:xfrm>
            <a:off x="279400" y="1842448"/>
            <a:ext cx="8520113" cy="4698051"/>
          </a:xfrm>
        </p:spPr>
        <p:txBody>
          <a:bodyPr>
            <a:normAutofit/>
          </a:bodyPr>
          <a:lstStyle/>
          <a:p>
            <a:r>
              <a:rPr lang="en-US" sz="1400" dirty="0"/>
              <a:t>Switch# show spanning-tree summary</a:t>
            </a:r>
          </a:p>
          <a:p>
            <a:r>
              <a:rPr lang="en-US" sz="1400" dirty="0"/>
              <a:t>Switch is in </a:t>
            </a:r>
            <a:r>
              <a:rPr lang="en-US" sz="1400" dirty="0" err="1"/>
              <a:t>pvst</a:t>
            </a:r>
            <a:r>
              <a:rPr lang="en-US" sz="1400" dirty="0"/>
              <a:t> mode</a:t>
            </a:r>
          </a:p>
          <a:p>
            <a:r>
              <a:rPr lang="en-US" sz="1400" dirty="0"/>
              <a:t>Root bridge for: none</a:t>
            </a:r>
          </a:p>
          <a:p>
            <a:r>
              <a:rPr lang="en-US" sz="1400" dirty="0"/>
              <a:t>Extended system ID 		is enabled</a:t>
            </a:r>
          </a:p>
          <a:p>
            <a:r>
              <a:rPr lang="en-US" sz="1400" dirty="0" err="1"/>
              <a:t>Portfast</a:t>
            </a:r>
            <a:r>
              <a:rPr lang="en-US" sz="1400" dirty="0"/>
              <a:t> Default 	</a:t>
            </a:r>
            <a:r>
              <a:rPr lang="en-US" sz="1400"/>
              <a:t>		is </a:t>
            </a:r>
            <a:r>
              <a:rPr lang="en-US" sz="1400" dirty="0"/>
              <a:t>disabled</a:t>
            </a:r>
          </a:p>
          <a:p>
            <a:r>
              <a:rPr lang="en-US" sz="1400" dirty="0" err="1"/>
              <a:t>PortFast</a:t>
            </a:r>
            <a:r>
              <a:rPr lang="en-US" sz="1400" dirty="0"/>
              <a:t> BPDU Guard Default 	is disabled</a:t>
            </a:r>
          </a:p>
          <a:p>
            <a:r>
              <a:rPr lang="en-US" sz="1400" dirty="0" err="1">
                <a:solidFill>
                  <a:srgbClr val="FF0000"/>
                </a:solidFill>
              </a:rPr>
              <a:t>Portfast</a:t>
            </a:r>
            <a:r>
              <a:rPr lang="en-US" sz="1400" dirty="0">
                <a:solidFill>
                  <a:srgbClr val="FF0000"/>
                </a:solidFill>
              </a:rPr>
              <a:t> BPDU Filter Default 	is enabled</a:t>
            </a:r>
          </a:p>
          <a:p>
            <a:r>
              <a:rPr lang="en-US" sz="1400" dirty="0" err="1"/>
              <a:t>Loopguard</a:t>
            </a:r>
            <a:r>
              <a:rPr lang="en-US" sz="1400" dirty="0"/>
              <a:t> Default 		is disabled</a:t>
            </a:r>
          </a:p>
          <a:p>
            <a:r>
              <a:rPr lang="en-US" sz="1400" dirty="0" err="1"/>
              <a:t>EtherChannel</a:t>
            </a:r>
            <a:r>
              <a:rPr lang="en-US" sz="1400" dirty="0"/>
              <a:t> </a:t>
            </a:r>
            <a:r>
              <a:rPr lang="en-US" sz="1400" dirty="0" err="1"/>
              <a:t>misconfig</a:t>
            </a:r>
            <a:r>
              <a:rPr lang="en-US" sz="1400" dirty="0"/>
              <a:t> guard 	is enabled</a:t>
            </a:r>
          </a:p>
          <a:p>
            <a:r>
              <a:rPr lang="en-US" sz="1400" dirty="0" err="1"/>
              <a:t>UplinkFast</a:t>
            </a:r>
            <a:r>
              <a:rPr lang="en-US" sz="1400" dirty="0"/>
              <a:t> 			is disabled</a:t>
            </a:r>
          </a:p>
          <a:p>
            <a:r>
              <a:rPr lang="en-US" sz="1400" dirty="0" err="1"/>
              <a:t>BackboneFast</a:t>
            </a:r>
            <a:r>
              <a:rPr lang="en-US" sz="1400" dirty="0"/>
              <a:t> 			is disabled</a:t>
            </a:r>
          </a:p>
          <a:p>
            <a:r>
              <a:rPr lang="en-US" sz="1400" dirty="0"/>
              <a:t>Configured </a:t>
            </a:r>
            <a:r>
              <a:rPr lang="en-US" sz="1400" dirty="0" err="1"/>
              <a:t>Pathcost</a:t>
            </a:r>
            <a:r>
              <a:rPr lang="en-US" sz="1400" dirty="0"/>
              <a:t> method used is short</a:t>
            </a:r>
          </a:p>
          <a:p>
            <a:r>
              <a:rPr lang="en-US" sz="1400" dirty="0"/>
              <a:t>Name 	Blocking 	Listening 	Learning 	Forwarding 	STP Active</a:t>
            </a:r>
          </a:p>
          <a:p>
            <a:r>
              <a:rPr lang="en-US" sz="1400" dirty="0"/>
              <a:t>------- ---- 		-------- 	------- 	-------- 	---------</a:t>
            </a:r>
          </a:p>
          <a:p>
            <a:r>
              <a:rPr lang="nl-NL" sz="1400" dirty="0"/>
              <a:t>VLAN0001  2 		0 		0 		6		 8</a:t>
            </a:r>
          </a:p>
          <a:p>
            <a:r>
              <a:rPr lang="en-US" sz="1400" dirty="0"/>
              <a:t>------- ---- 		-------- 	------- 	-------- 	---------</a:t>
            </a:r>
          </a:p>
          <a:p>
            <a:r>
              <a:rPr lang="nl-NL" sz="1400" dirty="0"/>
              <a:t>1 vlan 	  2 		0 		0 		6 		 8</a:t>
            </a:r>
            <a:endParaRPr lang="en-US" sz="1400" dirty="0"/>
          </a:p>
        </p:txBody>
      </p:sp>
      <p:sp>
        <p:nvSpPr>
          <p:cNvPr id="2" name="Title 1"/>
          <p:cNvSpPr>
            <a:spLocks noGrp="1"/>
          </p:cNvSpPr>
          <p:nvPr>
            <p:ph type="title"/>
          </p:nvPr>
        </p:nvSpPr>
        <p:spPr/>
        <p:txBody>
          <a:bodyPr/>
          <a:lstStyle/>
          <a:p>
            <a:r>
              <a:rPr lang="en-US" dirty="0">
                <a:solidFill>
                  <a:schemeClr val="accent5">
                    <a:lumMod val="75000"/>
                  </a:schemeClr>
                </a:solidFill>
              </a:rPr>
              <a:t>Verifying BPDU Filtering Configuration (1)</a:t>
            </a:r>
          </a:p>
        </p:txBody>
      </p:sp>
      <p:sp>
        <p:nvSpPr>
          <p:cNvPr id="4" name="Content Placeholder 3"/>
          <p:cNvSpPr>
            <a:spLocks noGrp="1"/>
          </p:cNvSpPr>
          <p:nvPr>
            <p:ph idx="10"/>
          </p:nvPr>
        </p:nvSpPr>
        <p:spPr/>
        <p:txBody>
          <a:bodyPr/>
          <a:lstStyle/>
          <a:p>
            <a:r>
              <a:rPr lang="en-US"/>
              <a:t>PortFast BPDU filtering status:</a:t>
            </a:r>
            <a:endParaRPr lang="en-US" dirty="0"/>
          </a:p>
        </p:txBody>
      </p:sp>
    </p:spTree>
    <p:extLst>
      <p:ext uri="{BB962C8B-B14F-4D97-AF65-F5344CB8AC3E}">
        <p14:creationId xmlns:p14="http://schemas.microsoft.com/office/powerpoint/2010/main" val="14655417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42872" y="4733118"/>
            <a:ext cx="3223216" cy="198249"/>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p:txBody>
          <a:bodyPr>
            <a:normAutofit/>
          </a:bodyPr>
          <a:lstStyle/>
          <a:p>
            <a:r>
              <a:rPr lang="en-US" dirty="0">
                <a:solidFill>
                  <a:schemeClr val="accent5">
                    <a:lumMod val="75000"/>
                  </a:schemeClr>
                </a:solidFill>
              </a:rPr>
              <a:t>Verifying BPDU Filtering Configuration (2)</a:t>
            </a:r>
          </a:p>
        </p:txBody>
      </p:sp>
      <p:sp>
        <p:nvSpPr>
          <p:cNvPr id="4" name="Content Placeholder 3"/>
          <p:cNvSpPr>
            <a:spLocks noGrp="1"/>
          </p:cNvSpPr>
          <p:nvPr>
            <p:ph idx="10"/>
          </p:nvPr>
        </p:nvSpPr>
        <p:spPr/>
        <p:txBody>
          <a:bodyPr/>
          <a:lstStyle/>
          <a:p>
            <a:r>
              <a:rPr lang="en-US" b="0" dirty="0"/>
              <a:t>Verifying PortFast BPDU filtering on a specific port:</a:t>
            </a:r>
          </a:p>
        </p:txBody>
      </p:sp>
      <p:sp>
        <p:nvSpPr>
          <p:cNvPr id="3" name="Text Placeholder 2"/>
          <p:cNvSpPr>
            <a:spLocks noGrp="1"/>
          </p:cNvSpPr>
          <p:nvPr>
            <p:ph sz="quarter" idx="11"/>
          </p:nvPr>
        </p:nvSpPr>
        <p:spPr>
          <a:xfrm>
            <a:off x="279400" y="1951630"/>
            <a:ext cx="8520113" cy="4588869"/>
          </a:xfrm>
          <a:ln>
            <a:noFill/>
          </a:ln>
        </p:spPr>
        <p:txBody>
          <a:bodyPr>
            <a:normAutofit/>
          </a:bodyPr>
          <a:lstStyle/>
          <a:p>
            <a:r>
              <a:rPr lang="en-US" dirty="0"/>
              <a:t>Switch# </a:t>
            </a:r>
            <a:r>
              <a:rPr lang="en-US" b="1" dirty="0"/>
              <a:t>show spanning-tree interface </a:t>
            </a:r>
            <a:r>
              <a:rPr lang="en-US" b="1" dirty="0" err="1"/>
              <a:t>fastEthernet</a:t>
            </a:r>
            <a:r>
              <a:rPr lang="en-US" b="1" dirty="0"/>
              <a:t> 4/4 detail</a:t>
            </a:r>
          </a:p>
          <a:p>
            <a:endParaRPr lang="en-US" b="1" dirty="0"/>
          </a:p>
          <a:p>
            <a:r>
              <a:rPr lang="en-US" dirty="0"/>
              <a:t>Port 196 (</a:t>
            </a:r>
            <a:r>
              <a:rPr lang="en-US" dirty="0" err="1"/>
              <a:t>FastEthernet4</a:t>
            </a:r>
            <a:r>
              <a:rPr lang="en-US" dirty="0"/>
              <a:t>/4) of </a:t>
            </a:r>
            <a:r>
              <a:rPr lang="en-US" dirty="0" err="1"/>
              <a:t>VLAN0010</a:t>
            </a:r>
            <a:r>
              <a:rPr lang="en-US" dirty="0"/>
              <a:t> is forwarding</a:t>
            </a:r>
          </a:p>
          <a:p>
            <a:pPr indent="280988"/>
            <a:r>
              <a:rPr lang="fr-FR" dirty="0"/>
              <a:t>Port </a:t>
            </a:r>
            <a:r>
              <a:rPr lang="fr-FR" dirty="0" err="1"/>
              <a:t>path</a:t>
            </a:r>
            <a:r>
              <a:rPr lang="fr-FR" dirty="0"/>
              <a:t> </a:t>
            </a:r>
            <a:r>
              <a:rPr lang="fr-FR" dirty="0" err="1"/>
              <a:t>cost</a:t>
            </a:r>
            <a:r>
              <a:rPr lang="fr-FR" dirty="0"/>
              <a:t> 1000, Port </a:t>
            </a:r>
            <a:r>
              <a:rPr lang="fr-FR" dirty="0" err="1"/>
              <a:t>priority</a:t>
            </a:r>
            <a:r>
              <a:rPr lang="fr-FR" dirty="0"/>
              <a:t> 160, Port Identifier 160.196.</a:t>
            </a:r>
          </a:p>
          <a:p>
            <a:pPr indent="280988"/>
            <a:r>
              <a:rPr lang="en-US" dirty="0"/>
              <a:t>Designated root has priority 32768, address </a:t>
            </a:r>
            <a:r>
              <a:rPr lang="en-US" dirty="0" err="1"/>
              <a:t>00d0.00b8.140a</a:t>
            </a:r>
            <a:endParaRPr lang="en-US" dirty="0"/>
          </a:p>
          <a:p>
            <a:pPr indent="280988"/>
            <a:r>
              <a:rPr lang="en-US" dirty="0"/>
              <a:t>Designated bridge has priority 32768, address </a:t>
            </a:r>
            <a:r>
              <a:rPr lang="en-US" dirty="0" err="1"/>
              <a:t>00d0.00b8.140a</a:t>
            </a:r>
            <a:endParaRPr lang="en-US" dirty="0"/>
          </a:p>
          <a:p>
            <a:pPr indent="280988"/>
            <a:r>
              <a:rPr lang="en-US" dirty="0"/>
              <a:t>Designated port id is 160.196, designated path cost 0</a:t>
            </a:r>
          </a:p>
          <a:p>
            <a:pPr indent="280988"/>
            <a:r>
              <a:rPr lang="en-US" dirty="0" err="1"/>
              <a:t>Timers:message</a:t>
            </a:r>
            <a:r>
              <a:rPr lang="en-US" dirty="0"/>
              <a:t> age 0, forward delay 0, hold 0</a:t>
            </a:r>
          </a:p>
          <a:p>
            <a:pPr indent="280988"/>
            <a:r>
              <a:rPr lang="en-US" dirty="0"/>
              <a:t>Number of transitions to forwarding </a:t>
            </a:r>
            <a:r>
              <a:rPr lang="en-US" dirty="0" err="1"/>
              <a:t>state:1</a:t>
            </a:r>
            <a:endParaRPr lang="en-US" dirty="0"/>
          </a:p>
          <a:p>
            <a:pPr indent="280988"/>
            <a:r>
              <a:rPr lang="en-US" dirty="0"/>
              <a:t>The port is in the portfast mode by portfast trunk configuration</a:t>
            </a:r>
          </a:p>
          <a:p>
            <a:pPr indent="280988"/>
            <a:r>
              <a:rPr lang="en-US" dirty="0"/>
              <a:t>Link type is point-to-point by default</a:t>
            </a:r>
          </a:p>
          <a:p>
            <a:pPr indent="280988"/>
            <a:r>
              <a:rPr lang="en-US" dirty="0" err="1">
                <a:solidFill>
                  <a:srgbClr val="FF0000"/>
                </a:solidFill>
              </a:rPr>
              <a:t>Bpdu</a:t>
            </a:r>
            <a:r>
              <a:rPr lang="en-US" dirty="0">
                <a:solidFill>
                  <a:srgbClr val="FF0000"/>
                </a:solidFill>
              </a:rPr>
              <a:t> filter is enabled</a:t>
            </a:r>
          </a:p>
          <a:p>
            <a:pPr indent="280988"/>
            <a:r>
              <a:rPr lang="en-US" dirty="0" err="1"/>
              <a:t>BPDU:sent</a:t>
            </a:r>
            <a:r>
              <a:rPr lang="en-US" dirty="0"/>
              <a:t> 0, received 0</a:t>
            </a:r>
          </a:p>
        </p:txBody>
      </p:sp>
    </p:spTree>
    <p:extLst>
      <p:ext uri="{BB962C8B-B14F-4D97-AF65-F5344CB8AC3E}">
        <p14:creationId xmlns:p14="http://schemas.microsoft.com/office/powerpoint/2010/main" val="168295668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
            <a:ext cx="8405564" cy="1124743"/>
          </a:xfrm>
        </p:spPr>
        <p:txBody>
          <a:bodyPr/>
          <a:lstStyle/>
          <a:p>
            <a:r>
              <a:rPr lang="en-US" dirty="0">
                <a:solidFill>
                  <a:schemeClr val="accent5">
                    <a:lumMod val="75000"/>
                  </a:schemeClr>
                </a:solidFill>
              </a:rPr>
              <a:t>Root Guard</a:t>
            </a:r>
          </a:p>
        </p:txBody>
      </p:sp>
      <p:sp>
        <p:nvSpPr>
          <p:cNvPr id="6" name="Content Placeholder 5"/>
          <p:cNvSpPr>
            <a:spLocks noGrp="1"/>
          </p:cNvSpPr>
          <p:nvPr>
            <p:ph idx="1"/>
          </p:nvPr>
        </p:nvSpPr>
        <p:spPr>
          <a:xfrm>
            <a:off x="251520" y="1196752"/>
            <a:ext cx="8344793" cy="5661249"/>
          </a:xfrm>
        </p:spPr>
        <p:txBody>
          <a:bodyPr>
            <a:normAutofit/>
          </a:bodyPr>
          <a:lstStyle/>
          <a:p>
            <a:r>
              <a:rPr lang="en-US" sz="2000" dirty="0"/>
              <a:t>Root guard is useful in avoiding Layer 2 loops during network anomalies. </a:t>
            </a:r>
          </a:p>
          <a:p>
            <a:r>
              <a:rPr lang="en-US" sz="2000" dirty="0"/>
              <a:t>The Root guard feature forces an interface to become a </a:t>
            </a:r>
            <a:r>
              <a:rPr lang="en-US" sz="2000" b="1" dirty="0">
                <a:solidFill>
                  <a:srgbClr val="FF0000"/>
                </a:solidFill>
              </a:rPr>
              <a:t>designated</a:t>
            </a:r>
            <a:r>
              <a:rPr lang="en-US" sz="2000" dirty="0"/>
              <a:t> port to prevent surrounding switches from becoming root bridges. </a:t>
            </a:r>
          </a:p>
          <a:p>
            <a:r>
              <a:rPr lang="en-US" sz="2000" dirty="0"/>
              <a:t>Root guard-enabled ports are forced to be designated ports. </a:t>
            </a:r>
          </a:p>
          <a:p>
            <a:r>
              <a:rPr lang="en-US" sz="2000" dirty="0"/>
              <a:t>If the bridge receives superior STP BPDUs on a Root guard-enabled port, the port moves to a root-inconsistent STP state, which is effectively equivalent to the STP listening state, and the switch does not forward traffic out of that port. </a:t>
            </a:r>
          </a:p>
          <a:p>
            <a:pPr>
              <a:spcAft>
                <a:spcPts val="0"/>
              </a:spcAft>
            </a:pPr>
            <a:r>
              <a:rPr lang="en-US" sz="2000" dirty="0"/>
              <a:t>As a result, this feature enforces the position</a:t>
            </a:r>
          </a:p>
          <a:p>
            <a:pPr marL="0" indent="0">
              <a:spcBef>
                <a:spcPts val="0"/>
              </a:spcBef>
              <a:spcAft>
                <a:spcPts val="0"/>
              </a:spcAft>
              <a:buNone/>
            </a:pPr>
            <a:r>
              <a:rPr lang="en-US" sz="2000" dirty="0"/>
              <a:t>   of the root bridge.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193" y="4018302"/>
            <a:ext cx="2481602" cy="2807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6940963"/>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lumMod val="75000"/>
                  </a:schemeClr>
                </a:solidFill>
              </a:rPr>
              <a:t>Root Guard Motivation</a:t>
            </a:r>
          </a:p>
        </p:txBody>
      </p:sp>
      <p:pic>
        <p:nvPicPr>
          <p:cNvPr id="6" name="Content Placeholder 5" descr="Root Guard.jpg"/>
          <p:cNvPicPr>
            <a:picLocks noGrp="1" noChangeAspect="1"/>
          </p:cNvPicPr>
          <p:nvPr>
            <p:ph idx="10"/>
          </p:nvPr>
        </p:nvPicPr>
        <p:blipFill>
          <a:blip r:embed="rId3" cstate="print"/>
          <a:stretch>
            <a:fillRect/>
          </a:stretch>
        </p:blipFill>
        <p:spPr>
          <a:xfrm>
            <a:off x="1219403" y="1206500"/>
            <a:ext cx="6050229" cy="2798564"/>
          </a:xfrm>
        </p:spPr>
      </p:pic>
      <p:sp>
        <p:nvSpPr>
          <p:cNvPr id="9" name="Content Placeholder 8"/>
          <p:cNvSpPr>
            <a:spLocks noGrp="1"/>
          </p:cNvSpPr>
          <p:nvPr>
            <p:ph idx="11"/>
          </p:nvPr>
        </p:nvSpPr>
        <p:spPr>
          <a:xfrm>
            <a:off x="91148" y="4005064"/>
            <a:ext cx="8692250" cy="2669685"/>
          </a:xfrm>
        </p:spPr>
        <p:txBody>
          <a:bodyPr>
            <a:normAutofit fontScale="85000" lnSpcReduction="10000"/>
          </a:bodyPr>
          <a:lstStyle/>
          <a:p>
            <a:pPr>
              <a:lnSpc>
                <a:spcPct val="120000"/>
              </a:lnSpc>
            </a:pPr>
            <a:r>
              <a:rPr lang="en-US" sz="2000" dirty="0"/>
              <a:t>Switches A and B comprise the core of the network. Switch A is the root bridge.</a:t>
            </a:r>
          </a:p>
          <a:p>
            <a:pPr>
              <a:lnSpc>
                <a:spcPct val="120000"/>
              </a:lnSpc>
            </a:pPr>
            <a:r>
              <a:rPr lang="en-US" sz="2000" dirty="0"/>
              <a:t>Switch C is an access layer switch. When Switch D is connected to Switch C, it begins to participate in STP. If the priority of Switch D is 0 or any value lower than that of the current root bridge, Switch D becomes the root bridge. </a:t>
            </a:r>
          </a:p>
          <a:p>
            <a:pPr>
              <a:lnSpc>
                <a:spcPct val="120000"/>
              </a:lnSpc>
            </a:pPr>
            <a:r>
              <a:rPr lang="en-US" sz="2000" dirty="0"/>
              <a:t>Having Switch D as the root causes the Gigabit Ethernet link connecting the two core switches to block, thus causing all the data to flow via a 100-Mbps link across the access layer. This is obviously a terrible outcome.</a:t>
            </a:r>
          </a:p>
        </p:txBody>
      </p:sp>
    </p:spTree>
    <p:extLst>
      <p:ext uri="{BB962C8B-B14F-4D97-AF65-F5344CB8AC3E}">
        <p14:creationId xmlns:p14="http://schemas.microsoft.com/office/powerpoint/2010/main" val="271244755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5">
                    <a:lumMod val="75000"/>
                  </a:schemeClr>
                </a:solidFill>
              </a:rPr>
              <a:t>Root Guard Operation</a:t>
            </a:r>
          </a:p>
        </p:txBody>
      </p:sp>
      <p:pic>
        <p:nvPicPr>
          <p:cNvPr id="6" name="Content Placeholder 5" descr="Root Guard.jpg"/>
          <p:cNvPicPr>
            <a:picLocks noGrp="1" noChangeAspect="1"/>
          </p:cNvPicPr>
          <p:nvPr>
            <p:ph idx="10"/>
          </p:nvPr>
        </p:nvPicPr>
        <p:blipFill>
          <a:blip r:embed="rId3" cstate="print"/>
          <a:stretch>
            <a:fillRect/>
          </a:stretch>
        </p:blipFill>
        <p:spPr>
          <a:xfrm>
            <a:off x="1809281" y="1206500"/>
            <a:ext cx="5460351" cy="2525713"/>
          </a:xfrm>
        </p:spPr>
      </p:pic>
      <p:sp>
        <p:nvSpPr>
          <p:cNvPr id="9" name="Content Placeholder 8"/>
          <p:cNvSpPr>
            <a:spLocks noGrp="1"/>
          </p:cNvSpPr>
          <p:nvPr>
            <p:ph idx="11"/>
          </p:nvPr>
        </p:nvSpPr>
        <p:spPr/>
        <p:txBody>
          <a:bodyPr>
            <a:noAutofit/>
          </a:bodyPr>
          <a:lstStyle/>
          <a:p>
            <a:r>
              <a:rPr lang="en-US" sz="2000" dirty="0"/>
              <a:t>After the root guard feature is enabled on a port, the switch does not enable that port to become an STP root port. </a:t>
            </a:r>
          </a:p>
          <a:p>
            <a:r>
              <a:rPr lang="en-US" sz="2000" dirty="0"/>
              <a:t>Cisco switches log the following message when a root guard–enabled port receives a superior BPDU:</a:t>
            </a:r>
          </a:p>
          <a:p>
            <a:pPr lvl="1" indent="1588">
              <a:buNone/>
            </a:pPr>
            <a:r>
              <a:rPr lang="en-US" dirty="0">
                <a:latin typeface="Courier New" pitchFamily="49" charset="0"/>
                <a:cs typeface="Courier New" pitchFamily="49" charset="0"/>
              </a:rPr>
              <a:t>%SPANTREE-2-ROOTGUARDBLOCK: Port 1/1 tried to become non-designated in VLAN 77.</a:t>
            </a:r>
          </a:p>
          <a:p>
            <a:pPr lvl="2">
              <a:buNone/>
            </a:pPr>
            <a:r>
              <a:rPr lang="en-US" sz="2000" dirty="0">
                <a:latin typeface="Courier New" pitchFamily="49" charset="0"/>
                <a:cs typeface="Courier New" pitchFamily="49" charset="0"/>
              </a:rPr>
              <a:t>Moved to root-inconsistent state.</a:t>
            </a:r>
          </a:p>
        </p:txBody>
      </p:sp>
    </p:spTree>
    <p:extLst>
      <p:ext uri="{BB962C8B-B14F-4D97-AF65-F5344CB8AC3E}">
        <p14:creationId xmlns:p14="http://schemas.microsoft.com/office/powerpoint/2010/main" val="8978144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5">
                    <a:lumMod val="75000"/>
                  </a:schemeClr>
                </a:solidFill>
              </a:rPr>
              <a:t>Root Guard Operation</a:t>
            </a:r>
          </a:p>
        </p:txBody>
      </p:sp>
      <p:pic>
        <p:nvPicPr>
          <p:cNvPr id="6" name="Content Placeholder 5" descr="Root Guard.jpg"/>
          <p:cNvPicPr>
            <a:picLocks noGrp="1" noChangeAspect="1"/>
          </p:cNvPicPr>
          <p:nvPr>
            <p:ph idx="10"/>
          </p:nvPr>
        </p:nvPicPr>
        <p:blipFill>
          <a:blip r:embed="rId3" cstate="print"/>
          <a:stretch>
            <a:fillRect/>
          </a:stretch>
        </p:blipFill>
        <p:spPr>
          <a:xfrm>
            <a:off x="1809282" y="1206500"/>
            <a:ext cx="4360880" cy="2017147"/>
          </a:xfrm>
        </p:spPr>
      </p:pic>
      <p:sp>
        <p:nvSpPr>
          <p:cNvPr id="9" name="Content Placeholder 8"/>
          <p:cNvSpPr>
            <a:spLocks noGrp="1"/>
          </p:cNvSpPr>
          <p:nvPr>
            <p:ph idx="11"/>
          </p:nvPr>
        </p:nvSpPr>
        <p:spPr>
          <a:xfrm>
            <a:off x="107504" y="3348000"/>
            <a:ext cx="8693596" cy="3176786"/>
          </a:xfrm>
        </p:spPr>
        <p:txBody>
          <a:bodyPr>
            <a:normAutofit fontScale="92500"/>
          </a:bodyPr>
          <a:lstStyle/>
          <a:p>
            <a:pPr>
              <a:lnSpc>
                <a:spcPct val="120000"/>
              </a:lnSpc>
            </a:pPr>
            <a:r>
              <a:rPr lang="en-US" sz="2000" dirty="0"/>
              <a:t>Root Guard is used on designated ports, and it does not allow the port to become </a:t>
            </a:r>
            <a:r>
              <a:rPr lang="en-US" sz="2000" dirty="0" err="1"/>
              <a:t>nondesignated</a:t>
            </a:r>
            <a:r>
              <a:rPr lang="en-US" sz="2000" dirty="0"/>
              <a:t>.</a:t>
            </a:r>
          </a:p>
          <a:p>
            <a:pPr>
              <a:lnSpc>
                <a:spcPct val="120000"/>
              </a:lnSpc>
            </a:pPr>
            <a:r>
              <a:rPr lang="en-US" sz="2000" dirty="0"/>
              <a:t>In this configuration, Switch C blocks the port connecting to Switch D when it receives a superior BPDU. The port transitions to the root-inconsistent STP state. No traffic passes through the port while it is in root-inconsistent state. </a:t>
            </a:r>
          </a:p>
          <a:p>
            <a:pPr>
              <a:lnSpc>
                <a:spcPct val="120000"/>
              </a:lnSpc>
            </a:pPr>
            <a:r>
              <a:rPr lang="en-US" sz="2000" dirty="0"/>
              <a:t>When Switch D stops sending superior BPDUs, the port unblocks again and goes through regular STP transition of listening and learning, and eventually to the forwarding state. Recovery is automatic; no intervention is required</a:t>
            </a:r>
            <a:r>
              <a:rPr lang="en-US" sz="1800" dirty="0"/>
              <a:t>.</a:t>
            </a:r>
          </a:p>
        </p:txBody>
      </p:sp>
    </p:spTree>
    <p:extLst>
      <p:ext uri="{BB962C8B-B14F-4D97-AF65-F5344CB8AC3E}">
        <p14:creationId xmlns:p14="http://schemas.microsoft.com/office/powerpoint/2010/main" val="216109822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254355" y="4005064"/>
            <a:ext cx="4463082" cy="343869"/>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7" name="Content Placeholder 6"/>
          <p:cNvSpPr>
            <a:spLocks noGrp="1"/>
          </p:cNvSpPr>
          <p:nvPr>
            <p:ph type="body" sz="quarter" idx="10"/>
          </p:nvPr>
        </p:nvSpPr>
        <p:spPr/>
        <p:txBody>
          <a:bodyPr>
            <a:normAutofit/>
          </a:bodyPr>
          <a:lstStyle/>
          <a:p>
            <a:pPr>
              <a:buNone/>
            </a:pPr>
            <a:r>
              <a:rPr lang="en-US" sz="2000" dirty="0">
                <a:latin typeface="Courier New" pitchFamily="49" charset="0"/>
                <a:cs typeface="Courier New" pitchFamily="49" charset="0"/>
              </a:rPr>
              <a:t>Switch(config)# </a:t>
            </a:r>
            <a:r>
              <a:rPr lang="en-US" sz="2000" b="1" dirty="0">
                <a:solidFill>
                  <a:srgbClr val="3E67A4"/>
                </a:solidFill>
                <a:latin typeface="Courier New" pitchFamily="49" charset="0"/>
                <a:cs typeface="Courier New" pitchFamily="49" charset="0"/>
              </a:rPr>
              <a:t>interface FastEthernet 5/8</a:t>
            </a:r>
          </a:p>
          <a:p>
            <a:pPr>
              <a:buNone/>
            </a:pPr>
            <a:r>
              <a:rPr lang="en-US" sz="2000" dirty="0">
                <a:latin typeface="Courier New" pitchFamily="49" charset="0"/>
                <a:cs typeface="Courier New" pitchFamily="49" charset="0"/>
              </a:rPr>
              <a:t>Switch(config-if)# </a:t>
            </a:r>
            <a:r>
              <a:rPr lang="en-US" sz="2000" b="1" dirty="0">
                <a:solidFill>
                  <a:srgbClr val="3E67A4"/>
                </a:solidFill>
                <a:latin typeface="Courier New" pitchFamily="49" charset="0"/>
                <a:cs typeface="Courier New" pitchFamily="49" charset="0"/>
              </a:rPr>
              <a:t>spanning-tree guard root</a:t>
            </a:r>
          </a:p>
          <a:p>
            <a:pPr>
              <a:buNone/>
            </a:pPr>
            <a:r>
              <a:rPr lang="en-US" sz="2000" dirty="0">
                <a:latin typeface="Courier New" pitchFamily="49" charset="0"/>
                <a:cs typeface="Courier New" pitchFamily="49" charset="0"/>
              </a:rPr>
              <a:t>Switch(config-if)# </a:t>
            </a:r>
            <a:r>
              <a:rPr lang="en-US" sz="2000" b="1" dirty="0">
                <a:solidFill>
                  <a:srgbClr val="3E67A4"/>
                </a:solidFill>
                <a:latin typeface="Courier New" pitchFamily="49" charset="0"/>
                <a:cs typeface="Courier New" pitchFamily="49" charset="0"/>
              </a:rPr>
              <a:t>end</a:t>
            </a:r>
          </a:p>
          <a:p>
            <a:pPr>
              <a:buNone/>
            </a:pPr>
            <a:r>
              <a:rPr lang="en-US" sz="2000" dirty="0">
                <a:latin typeface="Courier New" pitchFamily="49" charset="0"/>
                <a:cs typeface="Courier New" pitchFamily="49" charset="0"/>
              </a:rPr>
              <a:t>Switch# </a:t>
            </a:r>
            <a:r>
              <a:rPr lang="en-US" sz="2000" b="1" dirty="0">
                <a:solidFill>
                  <a:srgbClr val="3E67A4"/>
                </a:solidFill>
                <a:latin typeface="Courier New" pitchFamily="49" charset="0"/>
                <a:cs typeface="Courier New" pitchFamily="49" charset="0"/>
              </a:rPr>
              <a:t>show running-config interface FastEthernet 5/8</a:t>
            </a:r>
          </a:p>
          <a:p>
            <a:pPr>
              <a:buNone/>
            </a:pPr>
            <a:r>
              <a:rPr lang="en-US" sz="2000" dirty="0">
                <a:latin typeface="Courier New" pitchFamily="49" charset="0"/>
                <a:cs typeface="Courier New" pitchFamily="49" charset="0"/>
              </a:rPr>
              <a:t>Building configuration...</a:t>
            </a:r>
          </a:p>
          <a:p>
            <a:pPr>
              <a:buNone/>
            </a:pPr>
            <a:r>
              <a:rPr lang="en-US" sz="2000" dirty="0">
                <a:latin typeface="Courier New" pitchFamily="49" charset="0"/>
                <a:cs typeface="Courier New" pitchFamily="49" charset="0"/>
              </a:rPr>
              <a:t>Current configuration: 67 bytes</a:t>
            </a:r>
          </a:p>
          <a:p>
            <a:pPr>
              <a:buNone/>
            </a:pPr>
            <a:r>
              <a:rPr lang="en-US" sz="2000" dirty="0">
                <a:latin typeface="Courier New" pitchFamily="49" charset="0"/>
                <a:cs typeface="Courier New" pitchFamily="49" charset="0"/>
              </a:rPr>
              <a:t>!</a:t>
            </a:r>
          </a:p>
          <a:p>
            <a:pPr>
              <a:buNone/>
            </a:pPr>
            <a:r>
              <a:rPr lang="en-US" sz="2000" dirty="0">
                <a:latin typeface="Courier New" pitchFamily="49" charset="0"/>
                <a:cs typeface="Courier New" pitchFamily="49" charset="0"/>
              </a:rPr>
              <a:t>interface </a:t>
            </a:r>
            <a:r>
              <a:rPr lang="en-US" sz="2000" dirty="0" err="1">
                <a:latin typeface="Courier New" pitchFamily="49" charset="0"/>
                <a:cs typeface="Courier New" pitchFamily="49" charset="0"/>
              </a:rPr>
              <a:t>FastEthernet5</a:t>
            </a:r>
            <a:r>
              <a:rPr lang="en-US" sz="2000" dirty="0">
                <a:latin typeface="Courier New" pitchFamily="49" charset="0"/>
                <a:cs typeface="Courier New" pitchFamily="49" charset="0"/>
              </a:rPr>
              <a:t>/8</a:t>
            </a:r>
          </a:p>
          <a:p>
            <a:pPr>
              <a:buNone/>
            </a:pPr>
            <a:r>
              <a:rPr lang="en-US" sz="2000" dirty="0">
                <a:latin typeface="Courier New" pitchFamily="49" charset="0"/>
                <a:cs typeface="Courier New" pitchFamily="49" charset="0"/>
              </a:rPr>
              <a:t>switchport mode access</a:t>
            </a:r>
          </a:p>
          <a:p>
            <a:pPr>
              <a:buNone/>
            </a:pPr>
            <a:r>
              <a:rPr lang="en-US" sz="2000" dirty="0">
                <a:solidFill>
                  <a:srgbClr val="FF0000"/>
                </a:solidFill>
                <a:latin typeface="Courier New" pitchFamily="49" charset="0"/>
                <a:cs typeface="Courier New" pitchFamily="49" charset="0"/>
              </a:rPr>
              <a:t>spanning-tree guard root</a:t>
            </a:r>
          </a:p>
          <a:p>
            <a:pPr>
              <a:buNone/>
            </a:pPr>
            <a:r>
              <a:rPr lang="en-US" sz="2000" dirty="0">
                <a:latin typeface="Courier New" pitchFamily="49" charset="0"/>
                <a:cs typeface="Courier New" pitchFamily="49" charset="0"/>
              </a:rPr>
              <a:t>End                </a:t>
            </a:r>
          </a:p>
        </p:txBody>
      </p:sp>
      <p:sp>
        <p:nvSpPr>
          <p:cNvPr id="7170" name="Rectangle 2"/>
          <p:cNvSpPr>
            <a:spLocks noGrp="1" noChangeArrowheads="1"/>
          </p:cNvSpPr>
          <p:nvPr>
            <p:ph type="title"/>
          </p:nvPr>
        </p:nvSpPr>
        <p:spPr/>
        <p:txBody>
          <a:bodyPr/>
          <a:lstStyle/>
          <a:p>
            <a:pPr eaLnBrk="1" hangingPunct="1"/>
            <a:r>
              <a:rPr lang="en-US" dirty="0">
                <a:solidFill>
                  <a:schemeClr val="accent5">
                    <a:lumMod val="75000"/>
                  </a:schemeClr>
                </a:solidFill>
              </a:rPr>
              <a:t>Root Guard Configuration</a:t>
            </a:r>
          </a:p>
        </p:txBody>
      </p:sp>
    </p:spTree>
    <p:extLst>
      <p:ext uri="{BB962C8B-B14F-4D97-AF65-F5344CB8AC3E}">
        <p14:creationId xmlns:p14="http://schemas.microsoft.com/office/powerpoint/2010/main" val="27979415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5">
                    <a:lumMod val="75000"/>
                  </a:schemeClr>
                </a:solidFill>
              </a:rPr>
              <a:t>STP Standards</a:t>
            </a:r>
            <a:endParaRPr lang="en-AU" dirty="0">
              <a:solidFill>
                <a:schemeClr val="accent5">
                  <a:lumMod val="75000"/>
                </a:schemeClr>
              </a:solidFill>
            </a:endParaRPr>
          </a:p>
        </p:txBody>
      </p:sp>
      <p:sp>
        <p:nvSpPr>
          <p:cNvPr id="7" name="TextBox 6"/>
          <p:cNvSpPr txBox="1"/>
          <p:nvPr/>
        </p:nvSpPr>
        <p:spPr>
          <a:xfrm>
            <a:off x="695921" y="4437112"/>
            <a:ext cx="8064896"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tx2"/>
                </a:solidFill>
                <a:latin typeface="+mn-lt"/>
              </a:rPr>
              <a:t>Spanning-tree varieties that use more than one instance of STP have a higher CPU and memory requirements</a:t>
            </a:r>
          </a:p>
          <a:p>
            <a:pPr marL="285750" indent="-285750">
              <a:buFont typeface="Arial" panose="020B0604020202020204" pitchFamily="34" charset="0"/>
              <a:buChar char="•"/>
            </a:pPr>
            <a:r>
              <a:rPr lang="en-US" sz="2000" dirty="0">
                <a:solidFill>
                  <a:schemeClr val="tx2"/>
                </a:solidFill>
                <a:latin typeface="+mn-lt"/>
              </a:rPr>
              <a:t>CPU and memory requirements are also higher when spanning-tree protocols with faster convergence are used because the algorithm needs to make calculations more frequently</a:t>
            </a:r>
            <a:endParaRPr lang="en-AU" sz="2000" dirty="0">
              <a:solidFill>
                <a:schemeClr val="tx2"/>
              </a:solidFill>
              <a:latin typeface="+mn-lt"/>
            </a:endParaRPr>
          </a:p>
        </p:txBody>
      </p:sp>
      <p:pic>
        <p:nvPicPr>
          <p:cNvPr id="6" name="Content Placeholder 5"/>
          <p:cNvPicPr>
            <a:picLocks noGrp="1" noChangeAspect="1"/>
          </p:cNvPicPr>
          <p:nvPr>
            <p:ph idx="1"/>
          </p:nvPr>
        </p:nvPicPr>
        <p:blipFill>
          <a:blip r:embed="rId2"/>
          <a:stretch>
            <a:fillRect/>
          </a:stretch>
        </p:blipFill>
        <p:spPr>
          <a:xfrm>
            <a:off x="395536" y="1628800"/>
            <a:ext cx="8636709" cy="2520280"/>
          </a:xfrm>
          <a:prstGeom prst="rect">
            <a:avLst/>
          </a:prstGeom>
        </p:spPr>
      </p:pic>
    </p:spTree>
    <p:extLst>
      <p:ext uri="{BB962C8B-B14F-4D97-AF65-F5344CB8AC3E}">
        <p14:creationId xmlns:p14="http://schemas.microsoft.com/office/powerpoint/2010/main" val="1527325966"/>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solidFill>
                  <a:schemeClr val="accent5">
                    <a:lumMod val="75000"/>
                  </a:schemeClr>
                </a:solidFill>
              </a:rPr>
              <a:t>Verifying Root Guard Configuration</a:t>
            </a:r>
          </a:p>
        </p:txBody>
      </p:sp>
      <p:sp>
        <p:nvSpPr>
          <p:cNvPr id="7" name="Content Placeholder 6"/>
          <p:cNvSpPr>
            <a:spLocks noGrp="1"/>
          </p:cNvSpPr>
          <p:nvPr>
            <p:ph type="body" sz="quarter" idx="10"/>
          </p:nvPr>
        </p:nvSpPr>
        <p:spPr/>
        <p:txBody>
          <a:bodyPr>
            <a:normAutofit/>
          </a:bodyPr>
          <a:lstStyle/>
          <a:p>
            <a:pPr>
              <a:buNone/>
            </a:pPr>
            <a:r>
              <a:rPr lang="en-US" sz="1800" dirty="0">
                <a:latin typeface="Courier New" pitchFamily="49" charset="0"/>
                <a:cs typeface="Courier New" pitchFamily="49" charset="0"/>
              </a:rPr>
              <a:t>Switch# </a:t>
            </a:r>
            <a:r>
              <a:rPr lang="en-US" sz="1800" b="1" dirty="0">
                <a:latin typeface="Courier New" pitchFamily="49" charset="0"/>
                <a:cs typeface="Courier New" pitchFamily="49" charset="0"/>
              </a:rPr>
              <a:t>show spanning-tree inconsistentports</a:t>
            </a:r>
          </a:p>
          <a:p>
            <a:pPr>
              <a:buNone/>
            </a:pPr>
            <a:r>
              <a:rPr lang="en-US" sz="1800" dirty="0">
                <a:latin typeface="Courier New" pitchFamily="49" charset="0"/>
                <a:cs typeface="Courier New" pitchFamily="49" charset="0"/>
              </a:rPr>
              <a:t>Name 			Interface 		Inconsistency</a:t>
            </a:r>
          </a:p>
          <a:p>
            <a:pPr>
              <a:buNone/>
            </a:pPr>
            <a:r>
              <a:rPr lang="en-US" sz="1800" dirty="0">
                <a:latin typeface="Courier New" pitchFamily="49" charset="0"/>
                <a:cs typeface="Courier New" pitchFamily="49" charset="0"/>
              </a:rPr>
              <a:t>-------------------- 	---------------------- --------------</a:t>
            </a:r>
          </a:p>
          <a:p>
            <a:pPr>
              <a:buNone/>
            </a:pPr>
            <a:r>
              <a:rPr lang="fr-FR" sz="1800" dirty="0">
                <a:latin typeface="Courier New" pitchFamily="49" charset="0"/>
                <a:cs typeface="Courier New" pitchFamily="49" charset="0"/>
              </a:rPr>
              <a:t>VLAN0001 		</a:t>
            </a:r>
            <a:r>
              <a:rPr lang="fr-FR" sz="1800" dirty="0" err="1">
                <a:latin typeface="Courier New" pitchFamily="49" charset="0"/>
                <a:cs typeface="Courier New" pitchFamily="49" charset="0"/>
              </a:rPr>
              <a:t>FastEthernet3</a:t>
            </a:r>
            <a:r>
              <a:rPr lang="fr-FR" sz="1800" dirty="0">
                <a:latin typeface="Courier New" pitchFamily="49" charset="0"/>
                <a:cs typeface="Courier New" pitchFamily="49" charset="0"/>
              </a:rPr>
              <a:t>/1 	Port Type </a:t>
            </a:r>
            <a:r>
              <a:rPr lang="fr-FR" sz="1800" dirty="0" err="1">
                <a:latin typeface="Courier New" pitchFamily="49" charset="0"/>
                <a:cs typeface="Courier New" pitchFamily="49" charset="0"/>
              </a:rPr>
              <a:t>Inconsistent</a:t>
            </a:r>
            <a:endParaRPr lang="fr-FR" sz="1800" dirty="0">
              <a:latin typeface="Courier New" pitchFamily="49" charset="0"/>
              <a:cs typeface="Courier New" pitchFamily="49" charset="0"/>
            </a:endParaRPr>
          </a:p>
          <a:p>
            <a:pPr>
              <a:buNone/>
            </a:pPr>
            <a:r>
              <a:rPr lang="fr-FR" sz="1800" dirty="0">
                <a:latin typeface="Courier New" pitchFamily="49" charset="0"/>
                <a:cs typeface="Courier New" pitchFamily="49" charset="0"/>
              </a:rPr>
              <a:t>VLAN0001 		</a:t>
            </a:r>
            <a:r>
              <a:rPr lang="fr-FR" sz="1800" dirty="0" err="1">
                <a:latin typeface="Courier New" pitchFamily="49" charset="0"/>
                <a:cs typeface="Courier New" pitchFamily="49" charset="0"/>
              </a:rPr>
              <a:t>FastEthernet3</a:t>
            </a:r>
            <a:r>
              <a:rPr lang="fr-FR" sz="1800" dirty="0">
                <a:latin typeface="Courier New" pitchFamily="49" charset="0"/>
                <a:cs typeface="Courier New" pitchFamily="49" charset="0"/>
              </a:rPr>
              <a:t>/2 	Port Type </a:t>
            </a:r>
            <a:r>
              <a:rPr lang="fr-FR" sz="1800" dirty="0" err="1">
                <a:latin typeface="Courier New" pitchFamily="49" charset="0"/>
                <a:cs typeface="Courier New" pitchFamily="49" charset="0"/>
              </a:rPr>
              <a:t>Inconsistent</a:t>
            </a:r>
            <a:endParaRPr lang="fr-FR" sz="1800" dirty="0">
              <a:latin typeface="Courier New" pitchFamily="49" charset="0"/>
              <a:cs typeface="Courier New" pitchFamily="49" charset="0"/>
            </a:endParaRPr>
          </a:p>
          <a:p>
            <a:pPr>
              <a:buNone/>
            </a:pPr>
            <a:r>
              <a:rPr lang="fr-FR" sz="1800" dirty="0" err="1">
                <a:latin typeface="Courier New" pitchFamily="49" charset="0"/>
                <a:cs typeface="Courier New" pitchFamily="49" charset="0"/>
              </a:rPr>
              <a:t>VLAN1002</a:t>
            </a:r>
            <a:r>
              <a:rPr lang="fr-FR" sz="1800" dirty="0">
                <a:latin typeface="Courier New" pitchFamily="49" charset="0"/>
                <a:cs typeface="Courier New" pitchFamily="49" charset="0"/>
              </a:rPr>
              <a:t> 		</a:t>
            </a:r>
            <a:r>
              <a:rPr lang="fr-FR" sz="1800" dirty="0" err="1">
                <a:latin typeface="Courier New" pitchFamily="49" charset="0"/>
                <a:cs typeface="Courier New" pitchFamily="49" charset="0"/>
              </a:rPr>
              <a:t>FastEthernet3</a:t>
            </a:r>
            <a:r>
              <a:rPr lang="fr-FR" sz="1800" dirty="0">
                <a:latin typeface="Courier New" pitchFamily="49" charset="0"/>
                <a:cs typeface="Courier New" pitchFamily="49" charset="0"/>
              </a:rPr>
              <a:t>/1 	Port Type </a:t>
            </a:r>
            <a:r>
              <a:rPr lang="fr-FR" sz="1800" dirty="0" err="1">
                <a:latin typeface="Courier New" pitchFamily="49" charset="0"/>
                <a:cs typeface="Courier New" pitchFamily="49" charset="0"/>
              </a:rPr>
              <a:t>Inconsistent</a:t>
            </a:r>
            <a:endParaRPr lang="fr-FR" sz="1800" dirty="0">
              <a:latin typeface="Courier New" pitchFamily="49" charset="0"/>
              <a:cs typeface="Courier New" pitchFamily="49" charset="0"/>
            </a:endParaRPr>
          </a:p>
          <a:p>
            <a:pPr>
              <a:buNone/>
            </a:pPr>
            <a:r>
              <a:rPr lang="fr-FR" sz="1800" dirty="0" err="1">
                <a:latin typeface="Courier New" pitchFamily="49" charset="0"/>
                <a:cs typeface="Courier New" pitchFamily="49" charset="0"/>
              </a:rPr>
              <a:t>VLAN1002</a:t>
            </a:r>
            <a:r>
              <a:rPr lang="fr-FR" sz="1800" dirty="0">
                <a:latin typeface="Courier New" pitchFamily="49" charset="0"/>
                <a:cs typeface="Courier New" pitchFamily="49" charset="0"/>
              </a:rPr>
              <a:t> 		</a:t>
            </a:r>
            <a:r>
              <a:rPr lang="fr-FR" sz="1800" dirty="0" err="1">
                <a:latin typeface="Courier New" pitchFamily="49" charset="0"/>
                <a:cs typeface="Courier New" pitchFamily="49" charset="0"/>
              </a:rPr>
              <a:t>FastEthernet3</a:t>
            </a:r>
            <a:r>
              <a:rPr lang="fr-FR" sz="1800" dirty="0">
                <a:latin typeface="Courier New" pitchFamily="49" charset="0"/>
                <a:cs typeface="Courier New" pitchFamily="49" charset="0"/>
              </a:rPr>
              <a:t>/2 	Port Type </a:t>
            </a:r>
            <a:r>
              <a:rPr lang="fr-FR" sz="1800" dirty="0" err="1">
                <a:latin typeface="Courier New" pitchFamily="49" charset="0"/>
                <a:cs typeface="Courier New" pitchFamily="49" charset="0"/>
              </a:rPr>
              <a:t>Inconsistent</a:t>
            </a:r>
            <a:endParaRPr lang="fr-FR" sz="1800" dirty="0">
              <a:latin typeface="Courier New" pitchFamily="49" charset="0"/>
              <a:cs typeface="Courier New" pitchFamily="49" charset="0"/>
            </a:endParaRPr>
          </a:p>
          <a:p>
            <a:pPr>
              <a:buNone/>
            </a:pPr>
            <a:r>
              <a:rPr lang="en-US" sz="1800" dirty="0">
                <a:latin typeface="Courier New" pitchFamily="49" charset="0"/>
                <a:cs typeface="Courier New" pitchFamily="49" charset="0"/>
              </a:rPr>
              <a:t>Number of inconsistent ports (segments) in the system :4</a:t>
            </a:r>
          </a:p>
        </p:txBody>
      </p:sp>
    </p:spTree>
    <p:extLst>
      <p:ext uri="{BB962C8B-B14F-4D97-AF65-F5344CB8AC3E}">
        <p14:creationId xmlns:p14="http://schemas.microsoft.com/office/powerpoint/2010/main" val="402866458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solidFill>
                  <a:schemeClr val="accent5">
                    <a:lumMod val="75000"/>
                  </a:schemeClr>
                </a:solidFill>
              </a:rPr>
              <a:t>Loop Guard</a:t>
            </a:r>
          </a:p>
        </p:txBody>
      </p:sp>
      <p:sp>
        <p:nvSpPr>
          <p:cNvPr id="9" name="Content Placeholder 8"/>
          <p:cNvSpPr>
            <a:spLocks noGrp="1"/>
          </p:cNvSpPr>
          <p:nvPr>
            <p:ph idx="11"/>
          </p:nvPr>
        </p:nvSpPr>
        <p:spPr>
          <a:xfrm>
            <a:off x="251520" y="1052736"/>
            <a:ext cx="8520354" cy="5592494"/>
          </a:xfrm>
        </p:spPr>
        <p:txBody>
          <a:bodyPr>
            <a:normAutofit/>
          </a:bodyPr>
          <a:lstStyle/>
          <a:p>
            <a:pPr>
              <a:lnSpc>
                <a:spcPct val="120000"/>
              </a:lnSpc>
            </a:pPr>
            <a:r>
              <a:rPr lang="en-US" sz="2000" dirty="0"/>
              <a:t>The Loop Guard STP feature improves the stability of Layer 2 networks by preventing forwarding bridging loops.</a:t>
            </a:r>
          </a:p>
          <a:p>
            <a:pPr>
              <a:lnSpc>
                <a:spcPct val="120000"/>
              </a:lnSpc>
            </a:pPr>
            <a:r>
              <a:rPr lang="en-US" sz="2000" dirty="0"/>
              <a:t>In STP, switches rely on continuous reception or transmission of BPDUs, depending on the port role. A designated port transmits BPDUs whereas a nondesignated port receives BPDUs.</a:t>
            </a:r>
          </a:p>
          <a:p>
            <a:pPr>
              <a:lnSpc>
                <a:spcPct val="120000"/>
              </a:lnSpc>
            </a:pPr>
            <a:r>
              <a:rPr lang="en-US" sz="2000" dirty="0"/>
              <a:t>Bridging loops occur when a port erroneously transitions to forwarding state because it has stopped receiving BPDUs.</a:t>
            </a:r>
          </a:p>
        </p:txBody>
      </p:sp>
    </p:spTree>
    <p:extLst>
      <p:ext uri="{BB962C8B-B14F-4D97-AF65-F5344CB8AC3E}">
        <p14:creationId xmlns:p14="http://schemas.microsoft.com/office/powerpoint/2010/main" val="75382560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solidFill>
                  <a:schemeClr val="accent5">
                    <a:lumMod val="75000"/>
                  </a:schemeClr>
                </a:solidFill>
              </a:rPr>
              <a:t>Loop Guard</a:t>
            </a:r>
          </a:p>
        </p:txBody>
      </p:sp>
      <p:sp>
        <p:nvSpPr>
          <p:cNvPr id="9" name="Content Placeholder 8"/>
          <p:cNvSpPr>
            <a:spLocks noGrp="1"/>
          </p:cNvSpPr>
          <p:nvPr>
            <p:ph idx="11"/>
          </p:nvPr>
        </p:nvSpPr>
        <p:spPr>
          <a:xfrm>
            <a:off x="251520" y="1052736"/>
            <a:ext cx="8520354" cy="5592494"/>
          </a:xfrm>
        </p:spPr>
        <p:txBody>
          <a:bodyPr>
            <a:normAutofit/>
          </a:bodyPr>
          <a:lstStyle/>
          <a:p>
            <a:pPr>
              <a:lnSpc>
                <a:spcPct val="120000"/>
              </a:lnSpc>
            </a:pPr>
            <a:r>
              <a:rPr lang="en-US" sz="2000" dirty="0"/>
              <a:t>Ports with loop guard enabled do an additional check before transitioning to forwarding state. If a nondesignated port stops receiving BPDUs, the switch places the port into the STP </a:t>
            </a:r>
            <a:r>
              <a:rPr lang="en-US" sz="2000" i="1" dirty="0"/>
              <a:t>loop-inconsistent</a:t>
            </a:r>
            <a:r>
              <a:rPr lang="en-US" sz="2000" dirty="0"/>
              <a:t> blocking state.</a:t>
            </a:r>
          </a:p>
          <a:p>
            <a:pPr>
              <a:lnSpc>
                <a:spcPct val="120000"/>
              </a:lnSpc>
            </a:pPr>
            <a:r>
              <a:rPr lang="en-US" sz="2000" dirty="0"/>
              <a:t>If a switch receives a BPDU on a port in the loop-inconsistent STP state, the port transitions through STP states according to the received BPDU. As a result, recovery is automatic, and no manual intervention is necessary.</a:t>
            </a:r>
          </a:p>
        </p:txBody>
      </p:sp>
    </p:spTree>
    <p:extLst>
      <p:ext uri="{BB962C8B-B14F-4D97-AF65-F5344CB8AC3E}">
        <p14:creationId xmlns:p14="http://schemas.microsoft.com/office/powerpoint/2010/main" val="167359049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solidFill>
                  <a:schemeClr val="accent5">
                    <a:lumMod val="75000"/>
                  </a:schemeClr>
                </a:solidFill>
              </a:rPr>
              <a:t>Loop Guard Messages</a:t>
            </a:r>
          </a:p>
        </p:txBody>
      </p:sp>
      <p:sp>
        <p:nvSpPr>
          <p:cNvPr id="9" name="Content Placeholder 8"/>
          <p:cNvSpPr>
            <a:spLocks noGrp="1"/>
          </p:cNvSpPr>
          <p:nvPr>
            <p:ph idx="11"/>
          </p:nvPr>
        </p:nvSpPr>
        <p:spPr>
          <a:xfrm>
            <a:off x="251520" y="4293096"/>
            <a:ext cx="8652665" cy="2448272"/>
          </a:xfrm>
        </p:spPr>
        <p:txBody>
          <a:bodyPr>
            <a:normAutofit/>
          </a:bodyPr>
          <a:lstStyle/>
          <a:p>
            <a:r>
              <a:rPr lang="en-US" sz="1800" dirty="0"/>
              <a:t>When the Loop Guard feature places a port into the loop-inconsistent blocking state, the switch logs the following message:</a:t>
            </a:r>
          </a:p>
          <a:p>
            <a:pPr indent="-4763">
              <a:buNone/>
            </a:pPr>
            <a:r>
              <a:rPr lang="en-US" sz="1800"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SPANTREE-2-LOOPGUARD_BLOCK: </a:t>
            </a:r>
            <a:r>
              <a:rPr lang="en-US" sz="1600" dirty="0" err="1">
                <a:latin typeface="Courier New" panose="02070309020205020404" pitchFamily="49" charset="0"/>
                <a:cs typeface="Courier New" panose="02070309020205020404" pitchFamily="49" charset="0"/>
              </a:rPr>
              <a:t>LoopGuard</a:t>
            </a:r>
            <a:r>
              <a:rPr lang="en-US" sz="1600" dirty="0">
                <a:latin typeface="Courier New" panose="02070309020205020404" pitchFamily="49" charset="0"/>
                <a:cs typeface="Courier New" panose="02070309020205020404" pitchFamily="49" charset="0"/>
              </a:rPr>
              <a:t> blocking port </a:t>
            </a:r>
            <a:r>
              <a:rPr lang="en-US" sz="1600" dirty="0" err="1">
                <a:latin typeface="Courier New" panose="02070309020205020404" pitchFamily="49" charset="0"/>
                <a:cs typeface="Courier New" panose="02070309020205020404" pitchFamily="49" charset="0"/>
              </a:rPr>
              <a:t>FastEthernet</a:t>
            </a:r>
            <a:r>
              <a:rPr lang="en-US" sz="1600" dirty="0">
                <a:latin typeface="Courier New" panose="02070309020205020404" pitchFamily="49" charset="0"/>
                <a:cs typeface="Courier New" panose="02070309020205020404" pitchFamily="49" charset="0"/>
              </a:rPr>
              <a:t> 0/24 VLAN0050</a:t>
            </a:r>
          </a:p>
          <a:p>
            <a:r>
              <a:rPr lang="en-US" sz="1800" dirty="0"/>
              <a:t>After recovery, the switch logs the following message:</a:t>
            </a:r>
          </a:p>
          <a:p>
            <a:pPr marL="4762" indent="0">
              <a:buNone/>
            </a:pPr>
            <a:r>
              <a:rPr lang="en-US" sz="2000" dirty="0">
                <a:latin typeface="Courier New" panose="02070309020205020404" pitchFamily="49" charset="0"/>
                <a:cs typeface="Courier New" panose="02070309020205020404" pitchFamily="49" charset="0"/>
              </a:rPr>
              <a:t>#</a:t>
            </a:r>
            <a:r>
              <a:rPr lang="en-US" sz="1600" dirty="0">
                <a:latin typeface="Courier New" panose="02070309020205020404" pitchFamily="49" charset="0"/>
                <a:cs typeface="Courier New" panose="02070309020205020404" pitchFamily="49" charset="0"/>
              </a:rPr>
              <a:t>SPANTREE-2-LOOPGUARD_UNBLOCK: </a:t>
            </a:r>
            <a:r>
              <a:rPr lang="en-US" sz="1600" dirty="0" err="1">
                <a:latin typeface="Courier New" panose="02070309020205020404" pitchFamily="49" charset="0"/>
                <a:cs typeface="Courier New" panose="02070309020205020404" pitchFamily="49" charset="0"/>
              </a:rPr>
              <a:t>LoopGuard</a:t>
            </a:r>
            <a:r>
              <a:rPr lang="en-US" sz="1600" dirty="0">
                <a:latin typeface="Courier New" panose="02070309020205020404" pitchFamily="49" charset="0"/>
                <a:cs typeface="Courier New" panose="02070309020205020404" pitchFamily="49" charset="0"/>
              </a:rPr>
              <a:t> unblocking port </a:t>
            </a:r>
            <a:r>
              <a:rPr lang="en-US" sz="1600" dirty="0" err="1">
                <a:latin typeface="Courier New" panose="02070309020205020404" pitchFamily="49" charset="0"/>
                <a:cs typeface="Courier New" panose="02070309020205020404" pitchFamily="49" charset="0"/>
              </a:rPr>
              <a:t>FastEthernet</a:t>
            </a:r>
            <a:r>
              <a:rPr lang="en-US" sz="1600" dirty="0">
                <a:latin typeface="Courier New" panose="02070309020205020404" pitchFamily="49" charset="0"/>
                <a:cs typeface="Courier New" panose="02070309020205020404" pitchFamily="49" charset="0"/>
              </a:rPr>
              <a:t> 0/24 VLAN0050</a:t>
            </a:r>
          </a:p>
        </p:txBody>
      </p:sp>
      <p:grpSp>
        <p:nvGrpSpPr>
          <p:cNvPr id="7" name="Group 3"/>
          <p:cNvGrpSpPr>
            <a:grpSpLocks noGrp="1" noUngrp="1" noChangeAspect="1"/>
          </p:cNvGrpSpPr>
          <p:nvPr/>
        </p:nvGrpSpPr>
        <p:grpSpPr bwMode="auto">
          <a:xfrm>
            <a:off x="1943637" y="1163699"/>
            <a:ext cx="5868723" cy="3417429"/>
            <a:chOff x="685800" y="1355725"/>
            <a:chExt cx="7772400" cy="4525963"/>
          </a:xfrm>
        </p:grpSpPr>
        <p:pic>
          <p:nvPicPr>
            <p:cNvPr id="8" name="Picture 1" descr="Figure 4-23 Loop Guard Benefits"/>
            <p:cNvPicPr>
              <a:picLocks noRot="1" noChangeAspect="1" noMove="1" noResize="1"/>
            </p:cNvPicPr>
            <p:nvPr isPhoto="1"/>
          </p:nvPicPr>
          <p:blipFill>
            <a:blip r:embed="rId3">
              <a:extLst>
                <a:ext uri="{28A0092B-C50C-407E-A947-70E740481C1C}">
                  <a14:useLocalDpi xmlns:a14="http://schemas.microsoft.com/office/drawing/2010/main" val="0"/>
                </a:ext>
              </a:extLst>
            </a:blip>
            <a:srcRect/>
            <a:stretch>
              <a:fillRect/>
            </a:stretch>
          </p:blipFill>
          <p:spPr bwMode="auto">
            <a:xfrm>
              <a:off x="685800" y="1355725"/>
              <a:ext cx="7772400" cy="414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685800" y="5538788"/>
              <a:ext cx="7772400" cy="342900"/>
            </a:xfrm>
            <a:prstGeom prst="rect">
              <a:avLst/>
            </a:prstGeom>
            <a:noFill/>
            <a:ln>
              <a:noFill/>
            </a:ln>
          </p:spPr>
          <p:txBody>
            <a:bodyPr anchor="ctr">
              <a:normAutofit fontScale="55000" lnSpcReduction="20000"/>
            </a:bodyPr>
            <a:lstStyle/>
            <a:p>
              <a:pPr algn="ctr" fontAlgn="auto">
                <a:spcBef>
                  <a:spcPts val="0"/>
                </a:spcBef>
                <a:spcAft>
                  <a:spcPts val="0"/>
                </a:spcAft>
                <a:defRPr/>
              </a:pPr>
              <a:endParaRPr lang="en-US" sz="2400" dirty="0">
                <a:latin typeface="+mn-lt"/>
                <a:cs typeface="+mn-cs"/>
              </a:endParaRPr>
            </a:p>
          </p:txBody>
        </p:sp>
      </p:grpSp>
    </p:spTree>
    <p:extLst>
      <p:ext uri="{BB962C8B-B14F-4D97-AF65-F5344CB8AC3E}">
        <p14:creationId xmlns:p14="http://schemas.microsoft.com/office/powerpoint/2010/main" val="383300938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5">
                    <a:lumMod val="75000"/>
                  </a:schemeClr>
                </a:solidFill>
              </a:rPr>
              <a:t>Loop Guard Configuration Considerations</a:t>
            </a:r>
          </a:p>
        </p:txBody>
      </p:sp>
      <p:sp>
        <p:nvSpPr>
          <p:cNvPr id="10" name="Content Placeholder 9"/>
          <p:cNvSpPr>
            <a:spLocks noGrp="1"/>
          </p:cNvSpPr>
          <p:nvPr>
            <p:ph idx="1"/>
          </p:nvPr>
        </p:nvSpPr>
        <p:spPr>
          <a:xfrm>
            <a:off x="179512" y="1198254"/>
            <a:ext cx="4877564" cy="5191792"/>
          </a:xfrm>
        </p:spPr>
        <p:txBody>
          <a:bodyPr>
            <a:noAutofit/>
          </a:bodyPr>
          <a:lstStyle/>
          <a:p>
            <a:pPr>
              <a:lnSpc>
                <a:spcPct val="120000"/>
              </a:lnSpc>
            </a:pPr>
            <a:r>
              <a:rPr lang="en-US" sz="1800" dirty="0"/>
              <a:t>Configure Loop Guard on a per-port basis, although the feature blocks inconsistent ports on a per-VLAN basis.</a:t>
            </a:r>
          </a:p>
          <a:p>
            <a:pPr>
              <a:lnSpc>
                <a:spcPct val="120000"/>
              </a:lnSpc>
            </a:pPr>
            <a:r>
              <a:rPr lang="en-US" sz="1800" dirty="0"/>
              <a:t>In the case of an </a:t>
            </a:r>
            <a:r>
              <a:rPr lang="en-US" sz="1800" dirty="0" err="1"/>
              <a:t>EtherChannel</a:t>
            </a:r>
            <a:r>
              <a:rPr lang="en-US" sz="1800" dirty="0"/>
              <a:t> interface, the channel status goes into the inconsistent state for all the ports belonging to the channel group for the particular VLAN not receiving BPDUs. </a:t>
            </a:r>
          </a:p>
          <a:p>
            <a:pPr>
              <a:lnSpc>
                <a:spcPct val="120000"/>
              </a:lnSpc>
            </a:pPr>
            <a:r>
              <a:rPr lang="en-US" sz="1800" dirty="0"/>
              <a:t>Enable Loop Guard on all </a:t>
            </a:r>
            <a:r>
              <a:rPr lang="en-US" sz="1800" dirty="0" err="1"/>
              <a:t>nondesignated</a:t>
            </a:r>
            <a:r>
              <a:rPr lang="en-US" sz="1800" dirty="0"/>
              <a:t> ports. Loop guard should be enabled on root and alternate ports for all possible combinations of active topologies. </a:t>
            </a:r>
          </a:p>
          <a:p>
            <a:pPr>
              <a:lnSpc>
                <a:spcPct val="120000"/>
              </a:lnSpc>
            </a:pPr>
            <a:r>
              <a:rPr lang="en-US" sz="1800" dirty="0"/>
              <a:t>Loop Guard is disabled by default on Cisco switches.</a:t>
            </a:r>
          </a:p>
        </p:txBody>
      </p:sp>
      <p:pic>
        <p:nvPicPr>
          <p:cNvPr id="11" name="Content Placeholder 10" descr="Loop Guard Configuration.jpg"/>
          <p:cNvPicPr>
            <a:picLocks noGrp="1" noChangeAspect="1"/>
          </p:cNvPicPr>
          <p:nvPr>
            <p:ph idx="4294967295"/>
          </p:nvPr>
        </p:nvPicPr>
        <p:blipFill>
          <a:blip r:embed="rId3" cstate="print"/>
          <a:stretch>
            <a:fillRect/>
          </a:stretch>
        </p:blipFill>
        <p:spPr>
          <a:xfrm>
            <a:off x="5057076" y="2763427"/>
            <a:ext cx="4067175" cy="2061445"/>
          </a:xfrm>
          <a:prstGeom prst="rect">
            <a:avLst/>
          </a:prstGeom>
        </p:spPr>
      </p:pic>
    </p:spTree>
    <p:extLst>
      <p:ext uri="{BB962C8B-B14F-4D97-AF65-F5344CB8AC3E}">
        <p14:creationId xmlns:p14="http://schemas.microsoft.com/office/powerpoint/2010/main" val="1336847677"/>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solidFill>
                  <a:schemeClr val="accent5">
                    <a:lumMod val="75000"/>
                  </a:schemeClr>
                </a:solidFill>
              </a:rPr>
              <a:t>Loop Guard Configuration</a:t>
            </a:r>
          </a:p>
        </p:txBody>
      </p:sp>
      <p:sp>
        <p:nvSpPr>
          <p:cNvPr id="7" name="Content Placeholder 6"/>
          <p:cNvSpPr>
            <a:spLocks noGrp="1"/>
          </p:cNvSpPr>
          <p:nvPr>
            <p:ph idx="1"/>
          </p:nvPr>
        </p:nvSpPr>
        <p:spPr/>
        <p:txBody>
          <a:bodyPr/>
          <a:lstStyle/>
          <a:p>
            <a:r>
              <a:rPr lang="en-US" dirty="0"/>
              <a:t>Use the following interface-level configuration command to enable Loop Guard:</a:t>
            </a:r>
          </a:p>
          <a:p>
            <a:pPr indent="-4763">
              <a:buNone/>
            </a:pPr>
            <a:r>
              <a:rPr lang="en-US" sz="2000" dirty="0">
                <a:solidFill>
                  <a:srgbClr val="3E67A4"/>
                </a:solidFill>
                <a:latin typeface="Courier New" pitchFamily="49" charset="0"/>
                <a:cs typeface="Courier New" pitchFamily="49" charset="0"/>
              </a:rPr>
              <a:t>Switch(</a:t>
            </a:r>
            <a:r>
              <a:rPr lang="en-US" sz="2000" dirty="0" err="1">
                <a:solidFill>
                  <a:srgbClr val="3E67A4"/>
                </a:solidFill>
                <a:latin typeface="Courier New" pitchFamily="49" charset="0"/>
                <a:cs typeface="Courier New" pitchFamily="49" charset="0"/>
              </a:rPr>
              <a:t>config</a:t>
            </a:r>
            <a:r>
              <a:rPr lang="en-US" sz="2000" dirty="0">
                <a:solidFill>
                  <a:srgbClr val="3E67A4"/>
                </a:solidFill>
                <a:latin typeface="Courier New" pitchFamily="49" charset="0"/>
                <a:cs typeface="Courier New" pitchFamily="49" charset="0"/>
              </a:rPr>
              <a:t>-if)# </a:t>
            </a:r>
            <a:r>
              <a:rPr lang="en-US" sz="2000" b="1" dirty="0">
                <a:solidFill>
                  <a:srgbClr val="3E67A4"/>
                </a:solidFill>
                <a:latin typeface="Courier New" pitchFamily="49" charset="0"/>
                <a:cs typeface="Courier New" pitchFamily="49" charset="0"/>
              </a:rPr>
              <a:t>spanning-tree guard loop</a:t>
            </a:r>
          </a:p>
          <a:p>
            <a:r>
              <a:rPr lang="en-US" dirty="0"/>
              <a:t>If Loop Guard is enabled globally, the switch enables Loop Guard only on ports considered to be point-to-point links (full-duplex links). </a:t>
            </a:r>
          </a:p>
          <a:p>
            <a:r>
              <a:rPr lang="en-US" dirty="0"/>
              <a:t>The global configuration can be overridden on a per-port basis. To enable Loop Guard globally, use the following global configuration command:</a:t>
            </a:r>
          </a:p>
          <a:p>
            <a:pPr indent="-4763">
              <a:buNone/>
            </a:pPr>
            <a:r>
              <a:rPr lang="en-US" sz="2000" dirty="0">
                <a:solidFill>
                  <a:srgbClr val="3E67A4"/>
                </a:solidFill>
                <a:latin typeface="Courier New" pitchFamily="49" charset="0"/>
                <a:cs typeface="Courier New" pitchFamily="49" charset="0"/>
              </a:rPr>
              <a:t>Switch(</a:t>
            </a:r>
            <a:r>
              <a:rPr lang="en-US" sz="2000" dirty="0" err="1">
                <a:solidFill>
                  <a:srgbClr val="3E67A4"/>
                </a:solidFill>
                <a:latin typeface="Courier New" pitchFamily="49" charset="0"/>
                <a:cs typeface="Courier New" pitchFamily="49" charset="0"/>
              </a:rPr>
              <a:t>config</a:t>
            </a:r>
            <a:r>
              <a:rPr lang="en-US" sz="2000" dirty="0">
                <a:solidFill>
                  <a:srgbClr val="3E67A4"/>
                </a:solidFill>
                <a:latin typeface="Courier New" pitchFamily="49" charset="0"/>
                <a:cs typeface="Courier New" pitchFamily="49" charset="0"/>
              </a:rPr>
              <a:t>)# </a:t>
            </a:r>
            <a:r>
              <a:rPr lang="en-US" sz="2000" b="1" dirty="0">
                <a:solidFill>
                  <a:srgbClr val="3E67A4"/>
                </a:solidFill>
                <a:latin typeface="Courier New" pitchFamily="49" charset="0"/>
                <a:cs typeface="Courier New" pitchFamily="49" charset="0"/>
              </a:rPr>
              <a:t>spanning-tree </a:t>
            </a:r>
            <a:r>
              <a:rPr lang="en-US" sz="2000" b="1" dirty="0" err="1">
                <a:solidFill>
                  <a:srgbClr val="3E67A4"/>
                </a:solidFill>
                <a:latin typeface="Courier New" pitchFamily="49" charset="0"/>
                <a:cs typeface="Courier New" pitchFamily="49" charset="0"/>
              </a:rPr>
              <a:t>loopguard</a:t>
            </a:r>
            <a:r>
              <a:rPr lang="en-US" sz="2000" b="1" dirty="0">
                <a:solidFill>
                  <a:srgbClr val="3E67A4"/>
                </a:solidFill>
                <a:latin typeface="Courier New" pitchFamily="49" charset="0"/>
                <a:cs typeface="Courier New" pitchFamily="49" charset="0"/>
              </a:rPr>
              <a:t> default</a:t>
            </a:r>
          </a:p>
        </p:txBody>
      </p:sp>
    </p:spTree>
    <p:extLst>
      <p:ext uri="{BB962C8B-B14F-4D97-AF65-F5344CB8AC3E}">
        <p14:creationId xmlns:p14="http://schemas.microsoft.com/office/powerpoint/2010/main" val="537445136"/>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78609" y="4700664"/>
            <a:ext cx="4184460" cy="349008"/>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defTabSz="814388"/>
            <a:endParaRPr lang="en-US"/>
          </a:p>
        </p:txBody>
      </p:sp>
      <p:sp>
        <p:nvSpPr>
          <p:cNvPr id="2" name="Title 1"/>
          <p:cNvSpPr>
            <a:spLocks noGrp="1"/>
          </p:cNvSpPr>
          <p:nvPr>
            <p:ph type="title"/>
          </p:nvPr>
        </p:nvSpPr>
        <p:spPr/>
        <p:txBody>
          <a:bodyPr>
            <a:normAutofit/>
          </a:bodyPr>
          <a:lstStyle/>
          <a:p>
            <a:r>
              <a:rPr lang="en-US" dirty="0">
                <a:solidFill>
                  <a:schemeClr val="accent5">
                    <a:lumMod val="75000"/>
                  </a:schemeClr>
                </a:solidFill>
              </a:rPr>
              <a:t>Verifying Loop Guard Configuration</a:t>
            </a:r>
          </a:p>
        </p:txBody>
      </p:sp>
      <p:sp>
        <p:nvSpPr>
          <p:cNvPr id="4" name="Content Placeholder 3"/>
          <p:cNvSpPr>
            <a:spLocks noGrp="1"/>
          </p:cNvSpPr>
          <p:nvPr>
            <p:ph idx="10"/>
          </p:nvPr>
        </p:nvSpPr>
        <p:spPr/>
        <p:txBody>
          <a:bodyPr>
            <a:normAutofit/>
          </a:bodyPr>
          <a:lstStyle/>
          <a:p>
            <a:r>
              <a:rPr lang="en-US" b="0" dirty="0"/>
              <a:t>To </a:t>
            </a:r>
            <a:r>
              <a:rPr lang="en-US" b="0"/>
              <a:t>verify Loop Guard </a:t>
            </a:r>
            <a:r>
              <a:rPr lang="en-US" b="0" dirty="0"/>
              <a:t>status on an interface, issue the command </a:t>
            </a:r>
            <a:r>
              <a:rPr lang="en-US" b="1" dirty="0">
                <a:latin typeface="Courier New" pitchFamily="49" charset="0"/>
                <a:cs typeface="Courier New" pitchFamily="49" charset="0"/>
              </a:rPr>
              <a:t>show spanning-tree interface </a:t>
            </a:r>
            <a:r>
              <a:rPr lang="en-US" b="0" i="1" dirty="0" err="1">
                <a:latin typeface="Courier New" pitchFamily="49" charset="0"/>
                <a:cs typeface="Courier New" pitchFamily="49" charset="0"/>
              </a:rPr>
              <a:t>interface</a:t>
            </a:r>
            <a:r>
              <a:rPr lang="en-US" b="0" i="1" dirty="0">
                <a:latin typeface="Courier New" pitchFamily="49" charset="0"/>
                <a:cs typeface="Courier New" pitchFamily="49" charset="0"/>
              </a:rPr>
              <a:t>-id </a:t>
            </a:r>
            <a:r>
              <a:rPr lang="en-US" b="1" dirty="0">
                <a:latin typeface="Courier New" pitchFamily="49" charset="0"/>
                <a:cs typeface="Courier New" pitchFamily="49" charset="0"/>
              </a:rPr>
              <a:t>detail</a:t>
            </a:r>
            <a:r>
              <a:rPr lang="en-US" b="0" dirty="0">
                <a:latin typeface="+mj-lt"/>
                <a:cs typeface="Courier New" pitchFamily="49" charset="0"/>
              </a:rPr>
              <a:t>.</a:t>
            </a:r>
            <a:endParaRPr lang="en-US" b="0" dirty="0">
              <a:latin typeface="Courier New" pitchFamily="49" charset="0"/>
              <a:cs typeface="Courier New" pitchFamily="49" charset="0"/>
            </a:endParaRPr>
          </a:p>
        </p:txBody>
      </p:sp>
      <p:sp>
        <p:nvSpPr>
          <p:cNvPr id="3" name="Text Placeholder 2"/>
          <p:cNvSpPr>
            <a:spLocks noGrp="1"/>
          </p:cNvSpPr>
          <p:nvPr>
            <p:ph sz="quarter" idx="11"/>
          </p:nvPr>
        </p:nvSpPr>
        <p:spPr>
          <a:xfrm>
            <a:off x="279400" y="2511188"/>
            <a:ext cx="8520113" cy="4029311"/>
          </a:xfrm>
        </p:spPr>
        <p:txBody>
          <a:bodyPr/>
          <a:lstStyle/>
          <a:p>
            <a:r>
              <a:rPr lang="en-US" dirty="0"/>
              <a:t>Switch# </a:t>
            </a:r>
            <a:r>
              <a:rPr lang="en-US" b="1" dirty="0"/>
              <a:t>show spanning-tree interface FastEthernet 3/42 detail</a:t>
            </a:r>
          </a:p>
          <a:p>
            <a:pPr indent="287338"/>
            <a:r>
              <a:rPr lang="en-US" dirty="0"/>
              <a:t>Port 170 (</a:t>
            </a:r>
            <a:r>
              <a:rPr lang="en-US" dirty="0" err="1"/>
              <a:t>FastEthernet3</a:t>
            </a:r>
            <a:r>
              <a:rPr lang="en-US" dirty="0"/>
              <a:t>/42) of VLAN0001 is blocking</a:t>
            </a:r>
          </a:p>
          <a:p>
            <a:pPr indent="287338"/>
            <a:r>
              <a:rPr lang="fr-FR" dirty="0"/>
              <a:t>Port </a:t>
            </a:r>
            <a:r>
              <a:rPr lang="fr-FR" dirty="0" err="1"/>
              <a:t>path</a:t>
            </a:r>
            <a:r>
              <a:rPr lang="fr-FR" dirty="0"/>
              <a:t> </a:t>
            </a:r>
            <a:r>
              <a:rPr lang="fr-FR" dirty="0" err="1"/>
              <a:t>cost</a:t>
            </a:r>
            <a:r>
              <a:rPr lang="fr-FR" dirty="0"/>
              <a:t> 19, Port </a:t>
            </a:r>
            <a:r>
              <a:rPr lang="fr-FR" dirty="0" err="1"/>
              <a:t>priority</a:t>
            </a:r>
            <a:r>
              <a:rPr lang="fr-FR" dirty="0"/>
              <a:t> 128, Port Identifier 128.170.</a:t>
            </a:r>
          </a:p>
          <a:p>
            <a:pPr indent="287338"/>
            <a:r>
              <a:rPr lang="en-US" dirty="0"/>
              <a:t>Designated root has priority 8193, address </a:t>
            </a:r>
            <a:r>
              <a:rPr lang="en-US" dirty="0" err="1"/>
              <a:t>0009.e845.6480</a:t>
            </a:r>
            <a:endParaRPr lang="en-US" dirty="0"/>
          </a:p>
          <a:p>
            <a:pPr indent="287338"/>
            <a:r>
              <a:rPr lang="en-US" dirty="0"/>
              <a:t>Designated bridge has priority 8193, address </a:t>
            </a:r>
            <a:r>
              <a:rPr lang="en-US" dirty="0" err="1"/>
              <a:t>0009.e845.6480</a:t>
            </a:r>
            <a:endParaRPr lang="en-US" dirty="0"/>
          </a:p>
          <a:p>
            <a:pPr indent="287338"/>
            <a:r>
              <a:rPr lang="en-US" dirty="0"/>
              <a:t>Designated port id is 128.160, designated path cost 0</a:t>
            </a:r>
          </a:p>
          <a:p>
            <a:pPr indent="287338"/>
            <a:r>
              <a:rPr lang="en-US" dirty="0"/>
              <a:t>Timers: message age 1, forward delay 0, hold 0</a:t>
            </a:r>
          </a:p>
          <a:p>
            <a:pPr indent="287338"/>
            <a:r>
              <a:rPr lang="en-US" dirty="0"/>
              <a:t>Number of transitions to forwarding state: 0</a:t>
            </a:r>
          </a:p>
          <a:p>
            <a:pPr indent="287338"/>
            <a:r>
              <a:rPr lang="en-US" dirty="0"/>
              <a:t>Link type is point-to-point by default</a:t>
            </a:r>
          </a:p>
          <a:p>
            <a:pPr indent="287338"/>
            <a:r>
              <a:rPr lang="en-US" dirty="0">
                <a:solidFill>
                  <a:srgbClr val="FF0000"/>
                </a:solidFill>
              </a:rPr>
              <a:t>Loop guard is enabled on the port</a:t>
            </a:r>
          </a:p>
          <a:p>
            <a:pPr indent="287338"/>
            <a:r>
              <a:rPr lang="en-US" dirty="0"/>
              <a:t>BPDU: sent 1, received 4501</a:t>
            </a:r>
          </a:p>
        </p:txBody>
      </p:sp>
    </p:spTree>
    <p:extLst>
      <p:ext uri="{BB962C8B-B14F-4D97-AF65-F5344CB8AC3E}">
        <p14:creationId xmlns:p14="http://schemas.microsoft.com/office/powerpoint/2010/main" val="390313287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solidFill>
                  <a:schemeClr val="accent5">
                    <a:lumMod val="75000"/>
                  </a:schemeClr>
                </a:solidFill>
              </a:rPr>
              <a:t>Loop</a:t>
            </a:r>
            <a:r>
              <a:rPr lang="pt-PT" dirty="0">
                <a:solidFill>
                  <a:schemeClr val="accent5">
                    <a:lumMod val="75000"/>
                  </a:schemeClr>
                </a:solidFill>
              </a:rPr>
              <a:t> </a:t>
            </a:r>
            <a:r>
              <a:rPr lang="pt-PT" dirty="0" err="1">
                <a:solidFill>
                  <a:schemeClr val="accent5">
                    <a:lumMod val="75000"/>
                  </a:schemeClr>
                </a:solidFill>
              </a:rPr>
              <a:t>Guard</a:t>
            </a:r>
            <a:r>
              <a:rPr lang="pt-PT" dirty="0">
                <a:solidFill>
                  <a:schemeClr val="accent5">
                    <a:lumMod val="75000"/>
                  </a:schemeClr>
                </a:solidFill>
              </a:rPr>
              <a:t> </a:t>
            </a:r>
            <a:r>
              <a:rPr lang="pt-PT" dirty="0" err="1">
                <a:solidFill>
                  <a:schemeClr val="accent5">
                    <a:lumMod val="75000"/>
                  </a:schemeClr>
                </a:solidFill>
              </a:rPr>
              <a:t>vs</a:t>
            </a:r>
            <a:r>
              <a:rPr lang="pt-PT" dirty="0">
                <a:solidFill>
                  <a:schemeClr val="accent5">
                    <a:lumMod val="75000"/>
                  </a:schemeClr>
                </a:solidFill>
              </a:rPr>
              <a:t> </a:t>
            </a:r>
            <a:r>
              <a:rPr lang="pt-PT" dirty="0" err="1">
                <a:solidFill>
                  <a:schemeClr val="accent5">
                    <a:lumMod val="75000"/>
                  </a:schemeClr>
                </a:solidFill>
              </a:rPr>
              <a:t>Root</a:t>
            </a:r>
            <a:r>
              <a:rPr lang="pt-PT" dirty="0">
                <a:solidFill>
                  <a:schemeClr val="accent5">
                    <a:lumMod val="75000"/>
                  </a:schemeClr>
                </a:solidFill>
              </a:rPr>
              <a:t> </a:t>
            </a:r>
            <a:r>
              <a:rPr lang="pt-PT" dirty="0" err="1">
                <a:solidFill>
                  <a:schemeClr val="accent5">
                    <a:lumMod val="75000"/>
                  </a:schemeClr>
                </a:solidFill>
              </a:rPr>
              <a:t>Guard</a:t>
            </a:r>
            <a:endParaRPr lang="pt-PT" dirty="0">
              <a:solidFill>
                <a:schemeClr val="accent5">
                  <a:lumMod val="75000"/>
                </a:schemeClr>
              </a:solidFill>
            </a:endParaRPr>
          </a:p>
        </p:txBody>
      </p:sp>
      <p:sp>
        <p:nvSpPr>
          <p:cNvPr id="3" name="Content Placeholder 2"/>
          <p:cNvSpPr>
            <a:spLocks noGrp="1"/>
          </p:cNvSpPr>
          <p:nvPr>
            <p:ph idx="1"/>
          </p:nvPr>
        </p:nvSpPr>
        <p:spPr/>
        <p:txBody>
          <a:bodyPr/>
          <a:lstStyle/>
          <a:p>
            <a:r>
              <a:rPr lang="en-US" sz="2000" dirty="0"/>
              <a:t>The Root Guard is mutually exclusive with the Loop Guard. </a:t>
            </a:r>
          </a:p>
          <a:p>
            <a:r>
              <a:rPr lang="en-US" sz="2000" dirty="0"/>
              <a:t>The Root Guard is used on designated ports, and it does not allow the port to become </a:t>
            </a:r>
            <a:r>
              <a:rPr lang="en-US" sz="2000" dirty="0" err="1"/>
              <a:t>nondesignated</a:t>
            </a:r>
            <a:r>
              <a:rPr lang="en-US" sz="2000" dirty="0"/>
              <a:t>. </a:t>
            </a:r>
          </a:p>
          <a:p>
            <a:r>
              <a:rPr lang="en-US" sz="2000" dirty="0"/>
              <a:t>The Loop Guard works on </a:t>
            </a:r>
            <a:r>
              <a:rPr lang="en-US" sz="2000" dirty="0" err="1"/>
              <a:t>nondesignated</a:t>
            </a:r>
            <a:r>
              <a:rPr lang="en-US" sz="2000" dirty="0"/>
              <a:t> ports and does not allow the port to become designated through the expiration of maximum age. </a:t>
            </a:r>
          </a:p>
          <a:p>
            <a:r>
              <a:rPr lang="en-US" sz="2000" dirty="0"/>
              <a:t>The Root Guard cannot be enabled on the same port as the Loop Guard.</a:t>
            </a:r>
          </a:p>
          <a:p>
            <a:r>
              <a:rPr lang="en-US" sz="2000" dirty="0"/>
              <a:t>When the Loop Guard is configured on the port, it disables the Root Guard configured on the same port.</a:t>
            </a:r>
            <a:endParaRPr lang="pt-PT" sz="2000" dirty="0"/>
          </a:p>
        </p:txBody>
      </p:sp>
    </p:spTree>
    <p:extLst>
      <p:ext uri="{BB962C8B-B14F-4D97-AF65-F5344CB8AC3E}">
        <p14:creationId xmlns:p14="http://schemas.microsoft.com/office/powerpoint/2010/main" val="956961978"/>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lumMod val="75000"/>
                  </a:schemeClr>
                </a:solidFill>
              </a:rPr>
              <a:t>Unidirectional Link Detection (UDLD)</a:t>
            </a:r>
            <a:endParaRPr lang="pt-PT" dirty="0">
              <a:solidFill>
                <a:schemeClr val="accent5">
                  <a:lumMod val="75000"/>
                </a:schemeClr>
              </a:solidFill>
            </a:endParaRPr>
          </a:p>
        </p:txBody>
      </p:sp>
      <p:sp>
        <p:nvSpPr>
          <p:cNvPr id="3" name="Content Placeholder 2"/>
          <p:cNvSpPr>
            <a:spLocks noGrp="1"/>
          </p:cNvSpPr>
          <p:nvPr>
            <p:ph idx="1"/>
          </p:nvPr>
        </p:nvSpPr>
        <p:spPr/>
        <p:txBody>
          <a:bodyPr/>
          <a:lstStyle/>
          <a:p>
            <a:r>
              <a:rPr lang="pt-PT" sz="2000" dirty="0" err="1"/>
              <a:t>Unidirectional</a:t>
            </a:r>
            <a:r>
              <a:rPr lang="pt-PT" sz="2000" dirty="0"/>
              <a:t> links </a:t>
            </a:r>
            <a:r>
              <a:rPr lang="en-US" sz="2000" dirty="0"/>
              <a:t>can cause spanning-tree topology loops. </a:t>
            </a:r>
          </a:p>
          <a:p>
            <a:r>
              <a:rPr lang="en-US" sz="2000" dirty="0"/>
              <a:t>Unidirectional Link Detection (UDLD) enables devices to detect when a unidirectional link exists and also to shut down the affected </a:t>
            </a:r>
            <a:r>
              <a:rPr lang="pt-PT" sz="2000" dirty="0"/>
              <a:t>interface.</a:t>
            </a:r>
          </a:p>
          <a:p>
            <a:r>
              <a:rPr lang="en-US" sz="2000" dirty="0"/>
              <a:t>UDLD is useful on a fiber port to prevent network issues resulting in </a:t>
            </a:r>
            <a:r>
              <a:rPr lang="en-US" sz="2000" dirty="0" err="1"/>
              <a:t>miswiring</a:t>
            </a:r>
            <a:r>
              <a:rPr lang="en-US" sz="2000" dirty="0"/>
              <a:t> at the patch panel causing the link to be in up/up status but the BPDUs are lost.</a:t>
            </a:r>
            <a:endParaRPr lang="pt-PT" sz="2000" dirty="0"/>
          </a:p>
        </p:txBody>
      </p:sp>
    </p:spTree>
    <p:extLst>
      <p:ext uri="{BB962C8B-B14F-4D97-AF65-F5344CB8AC3E}">
        <p14:creationId xmlns:p14="http://schemas.microsoft.com/office/powerpoint/2010/main" val="2408035820"/>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solidFill>
                  <a:schemeClr val="accent5">
                    <a:lumMod val="75000"/>
                  </a:schemeClr>
                </a:solidFill>
              </a:rPr>
              <a:t>UDLD </a:t>
            </a:r>
            <a:r>
              <a:rPr lang="pt-PT" dirty="0" err="1">
                <a:solidFill>
                  <a:schemeClr val="accent5">
                    <a:lumMod val="75000"/>
                  </a:schemeClr>
                </a:solidFill>
              </a:rPr>
              <a:t>Overview</a:t>
            </a:r>
            <a:endParaRPr lang="pt-PT" dirty="0">
              <a:solidFill>
                <a:schemeClr val="accent5">
                  <a:lumMod val="75000"/>
                </a:schemeClr>
              </a:solidFill>
            </a:endParaRPr>
          </a:p>
        </p:txBody>
      </p:sp>
      <p:pic>
        <p:nvPicPr>
          <p:cNvPr id="6" name="Picture 5"/>
          <p:cNvPicPr>
            <a:picLocks noChangeAspect="1"/>
          </p:cNvPicPr>
          <p:nvPr/>
        </p:nvPicPr>
        <p:blipFill>
          <a:blip r:embed="rId2"/>
          <a:stretch>
            <a:fillRect/>
          </a:stretch>
        </p:blipFill>
        <p:spPr>
          <a:xfrm>
            <a:off x="251520" y="1124744"/>
            <a:ext cx="5426456" cy="2929013"/>
          </a:xfrm>
          <a:prstGeom prst="rect">
            <a:avLst/>
          </a:prstGeom>
        </p:spPr>
      </p:pic>
      <p:pic>
        <p:nvPicPr>
          <p:cNvPr id="7" name="Picture 6"/>
          <p:cNvPicPr>
            <a:picLocks noChangeAspect="1"/>
          </p:cNvPicPr>
          <p:nvPr/>
        </p:nvPicPr>
        <p:blipFill>
          <a:blip r:embed="rId3"/>
          <a:stretch>
            <a:fillRect/>
          </a:stretch>
        </p:blipFill>
        <p:spPr>
          <a:xfrm>
            <a:off x="3924384" y="4162898"/>
            <a:ext cx="4856211" cy="2695102"/>
          </a:xfrm>
          <a:prstGeom prst="rect">
            <a:avLst/>
          </a:prstGeom>
        </p:spPr>
      </p:pic>
    </p:spTree>
    <p:extLst>
      <p:ext uri="{BB962C8B-B14F-4D97-AF65-F5344CB8AC3E}">
        <p14:creationId xmlns:p14="http://schemas.microsoft.com/office/powerpoint/2010/main" val="2354323179"/>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chemeClr val="accent5">
                    <a:lumMod val="75000"/>
                  </a:schemeClr>
                </a:solidFill>
              </a:rPr>
              <a:t>STP Decision Sequence</a:t>
            </a:r>
          </a:p>
        </p:txBody>
      </p:sp>
      <p:sp>
        <p:nvSpPr>
          <p:cNvPr id="3" name="Content Placeholder 2"/>
          <p:cNvSpPr>
            <a:spLocks noGrp="1"/>
          </p:cNvSpPr>
          <p:nvPr>
            <p:ph sz="quarter" idx="10"/>
          </p:nvPr>
        </p:nvSpPr>
        <p:spPr/>
        <p:txBody>
          <a:bodyPr/>
          <a:lstStyle/>
          <a:p>
            <a:pPr>
              <a:defRPr/>
            </a:pPr>
            <a:r>
              <a:rPr lang="en-US" sz="2000" dirty="0"/>
              <a:t>When creating a loop-free topology, STP always uses the same four-step decision sequence:</a:t>
            </a:r>
          </a:p>
          <a:p>
            <a:pPr>
              <a:defRPr/>
            </a:pPr>
            <a:endParaRPr lang="en-US" sz="2000" dirty="0"/>
          </a:p>
          <a:p>
            <a:pPr>
              <a:defRPr/>
            </a:pPr>
            <a:r>
              <a:rPr lang="en-US" sz="2000" dirty="0"/>
              <a:t>    </a:t>
            </a:r>
            <a:r>
              <a:rPr lang="en-US" sz="2000" b="1" u="sng" dirty="0">
                <a:solidFill>
                  <a:schemeClr val="accent5">
                    <a:lumMod val="50000"/>
                  </a:schemeClr>
                </a:solidFill>
                <a:effectLst>
                  <a:outerShdw blurRad="38100" dist="38100" dir="2700000" algn="tl">
                    <a:srgbClr val="C0C0C0"/>
                  </a:outerShdw>
                </a:effectLst>
              </a:rPr>
              <a:t>Four-Step decision Sequence</a:t>
            </a:r>
            <a:endParaRPr lang="en-US" sz="2000" dirty="0">
              <a:solidFill>
                <a:schemeClr val="accent5">
                  <a:lumMod val="50000"/>
                </a:schemeClr>
              </a:solidFill>
            </a:endParaRPr>
          </a:p>
          <a:p>
            <a:pPr>
              <a:defRPr/>
            </a:pPr>
            <a:r>
              <a:rPr lang="en-US" sz="2000" dirty="0"/>
              <a:t>    </a:t>
            </a:r>
            <a:r>
              <a:rPr lang="en-US" sz="2000" b="1" dirty="0"/>
              <a:t>Step 1 - Lowest BID</a:t>
            </a:r>
          </a:p>
          <a:p>
            <a:pPr>
              <a:defRPr/>
            </a:pPr>
            <a:r>
              <a:rPr lang="en-US" sz="2000" b="1" dirty="0"/>
              <a:t>    Step 2 - Lowest Path Cost to Root Bridge</a:t>
            </a:r>
          </a:p>
          <a:p>
            <a:pPr>
              <a:defRPr/>
            </a:pPr>
            <a:r>
              <a:rPr lang="en-US" sz="2000" b="1" dirty="0"/>
              <a:t>    Step 3 - Lowest Sender BID</a:t>
            </a:r>
          </a:p>
          <a:p>
            <a:pPr>
              <a:defRPr/>
            </a:pPr>
            <a:r>
              <a:rPr lang="en-US" sz="2000" b="1" dirty="0"/>
              <a:t>    Step 4 - Lowest Sender Port ID </a:t>
            </a:r>
            <a:endParaRPr lang="en-US" sz="2000" dirty="0"/>
          </a:p>
          <a:p>
            <a:endParaRPr lang="en-AU" dirty="0"/>
          </a:p>
        </p:txBody>
      </p:sp>
    </p:spTree>
    <p:extLst>
      <p:ext uri="{BB962C8B-B14F-4D97-AF65-F5344CB8AC3E}">
        <p14:creationId xmlns:p14="http://schemas.microsoft.com/office/powerpoint/2010/main" val="108495056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solidFill>
                  <a:schemeClr val="accent5">
                    <a:lumMod val="75000"/>
                  </a:schemeClr>
                </a:solidFill>
              </a:rPr>
              <a:t>UDLD </a:t>
            </a:r>
            <a:r>
              <a:rPr lang="pt-PT" dirty="0" err="1">
                <a:solidFill>
                  <a:schemeClr val="accent5">
                    <a:lumMod val="75000"/>
                  </a:schemeClr>
                </a:solidFill>
              </a:rPr>
              <a:t>Overview</a:t>
            </a:r>
            <a:endParaRPr lang="pt-PT" dirty="0">
              <a:solidFill>
                <a:schemeClr val="accent5">
                  <a:lumMod val="75000"/>
                </a:schemeClr>
              </a:solidFill>
            </a:endParaRPr>
          </a:p>
        </p:txBody>
      </p:sp>
      <p:pic>
        <p:nvPicPr>
          <p:cNvPr id="3" name="Picture 2"/>
          <p:cNvPicPr>
            <a:picLocks noChangeAspect="1"/>
          </p:cNvPicPr>
          <p:nvPr/>
        </p:nvPicPr>
        <p:blipFill>
          <a:blip r:embed="rId3"/>
          <a:stretch>
            <a:fillRect/>
          </a:stretch>
        </p:blipFill>
        <p:spPr>
          <a:xfrm>
            <a:off x="1008206" y="1308803"/>
            <a:ext cx="7371428" cy="4142857"/>
          </a:xfrm>
          <a:prstGeom prst="rect">
            <a:avLst/>
          </a:prstGeom>
        </p:spPr>
      </p:pic>
    </p:spTree>
    <p:extLst>
      <p:ext uri="{BB962C8B-B14F-4D97-AF65-F5344CB8AC3E}">
        <p14:creationId xmlns:p14="http://schemas.microsoft.com/office/powerpoint/2010/main" val="3489172658"/>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solidFill>
                  <a:schemeClr val="accent5">
                    <a:lumMod val="75000"/>
                  </a:schemeClr>
                </a:solidFill>
              </a:rPr>
              <a:t>UDLD </a:t>
            </a:r>
            <a:r>
              <a:rPr lang="pt-PT" dirty="0" err="1">
                <a:solidFill>
                  <a:schemeClr val="accent5">
                    <a:lumMod val="75000"/>
                  </a:schemeClr>
                </a:solidFill>
              </a:rPr>
              <a:t>Overview</a:t>
            </a:r>
            <a:endParaRPr lang="pt-PT" dirty="0">
              <a:solidFill>
                <a:schemeClr val="accent5">
                  <a:lumMod val="75000"/>
                </a:schemeClr>
              </a:solidFill>
            </a:endParaRPr>
          </a:p>
        </p:txBody>
      </p:sp>
      <p:sp>
        <p:nvSpPr>
          <p:cNvPr id="3" name="Content Placeholder 2"/>
          <p:cNvSpPr>
            <a:spLocks noGrp="1"/>
          </p:cNvSpPr>
          <p:nvPr>
            <p:ph idx="1"/>
          </p:nvPr>
        </p:nvSpPr>
        <p:spPr/>
        <p:txBody>
          <a:bodyPr/>
          <a:lstStyle/>
          <a:p>
            <a:r>
              <a:rPr lang="en-US" sz="2000" dirty="0"/>
              <a:t>UDLD is a Layer 2 protocol that works with the Layer 1 mechanisms to determine the physical status of a link.</a:t>
            </a:r>
          </a:p>
          <a:p>
            <a:r>
              <a:rPr lang="en-US" sz="2000" kern="1200" dirty="0">
                <a:latin typeface="Arial" charset="0"/>
              </a:rPr>
              <a:t>Both UDLD peers discover each other by exchanging special frames that are sent to </a:t>
            </a:r>
            <a:r>
              <a:rPr lang="pt-PT" sz="2000" kern="1200" dirty="0" err="1">
                <a:latin typeface="Arial" charset="0"/>
              </a:rPr>
              <a:t>well-known</a:t>
            </a:r>
            <a:r>
              <a:rPr lang="pt-PT" sz="2000" kern="1200" dirty="0">
                <a:latin typeface="Arial" charset="0"/>
              </a:rPr>
              <a:t> MAC </a:t>
            </a:r>
            <a:r>
              <a:rPr lang="pt-PT" sz="2000" kern="1200" dirty="0" err="1">
                <a:latin typeface="Arial" charset="0"/>
              </a:rPr>
              <a:t>address</a:t>
            </a:r>
            <a:r>
              <a:rPr lang="pt-PT" sz="2000" kern="1200" dirty="0">
                <a:latin typeface="Arial" charset="0"/>
              </a:rPr>
              <a:t> 01:00:0C:CC:CC:CC</a:t>
            </a:r>
          </a:p>
          <a:p>
            <a:r>
              <a:rPr lang="en-US" sz="2000" kern="1200" dirty="0">
                <a:latin typeface="Arial" charset="0"/>
              </a:rPr>
              <a:t>In an </a:t>
            </a:r>
            <a:r>
              <a:rPr lang="en-US" sz="2000" kern="1200" dirty="0" err="1">
                <a:latin typeface="Arial" charset="0"/>
              </a:rPr>
              <a:t>EtherChannel</a:t>
            </a:r>
            <a:r>
              <a:rPr lang="en-US" sz="2000" kern="1200" dirty="0">
                <a:latin typeface="Arial" charset="0"/>
              </a:rPr>
              <a:t> bundle, UDLD will error-disable only the physical link that has failed.</a:t>
            </a:r>
            <a:endParaRPr lang="pt-PT" sz="2000" dirty="0"/>
          </a:p>
          <a:p>
            <a:r>
              <a:rPr lang="en-US" sz="2000" dirty="0"/>
              <a:t>UDLD messages are sent at regular intervals. This timer can be modified. The default setting varies between platforms. The typical value is 15 seconds.</a:t>
            </a:r>
          </a:p>
          <a:p>
            <a:r>
              <a:rPr lang="en-US" sz="2000" dirty="0"/>
              <a:t>UDLD is a Cisco proprietary protocol that is also defined in RFC 5171.</a:t>
            </a:r>
            <a:endParaRPr lang="pt-PT" sz="2000" dirty="0"/>
          </a:p>
          <a:p>
            <a:endParaRPr lang="pt-PT" dirty="0"/>
          </a:p>
        </p:txBody>
      </p:sp>
    </p:spTree>
    <p:extLst>
      <p:ext uri="{BB962C8B-B14F-4D97-AF65-F5344CB8AC3E}">
        <p14:creationId xmlns:p14="http://schemas.microsoft.com/office/powerpoint/2010/main" val="3635834389"/>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solidFill>
                  <a:schemeClr val="accent5">
                    <a:lumMod val="75000"/>
                  </a:schemeClr>
                </a:solidFill>
              </a:rPr>
              <a:t>UDLD </a:t>
            </a:r>
            <a:r>
              <a:rPr lang="pt-PT" dirty="0" err="1">
                <a:solidFill>
                  <a:schemeClr val="accent5">
                    <a:lumMod val="75000"/>
                  </a:schemeClr>
                </a:solidFill>
              </a:rPr>
              <a:t>Operation</a:t>
            </a:r>
            <a:endParaRPr lang="pt-PT" dirty="0">
              <a:solidFill>
                <a:schemeClr val="accent5">
                  <a:lumMod val="75000"/>
                </a:schemeClr>
              </a:solidFill>
            </a:endParaRPr>
          </a:p>
        </p:txBody>
      </p:sp>
      <p:sp>
        <p:nvSpPr>
          <p:cNvPr id="3" name="Content Placeholder 2"/>
          <p:cNvSpPr>
            <a:spLocks noGrp="1"/>
          </p:cNvSpPr>
          <p:nvPr>
            <p:ph idx="1"/>
          </p:nvPr>
        </p:nvSpPr>
        <p:spPr/>
        <p:txBody>
          <a:bodyPr/>
          <a:lstStyle/>
          <a:p>
            <a:pPr marL="0" indent="0">
              <a:buNone/>
            </a:pPr>
            <a:r>
              <a:rPr lang="en-US" sz="2000" dirty="0"/>
              <a:t>After UDLD detects a unidirectional link, it can take two courses of action, depending on configured mode. UDLD has two modes:</a:t>
            </a:r>
          </a:p>
          <a:p>
            <a:r>
              <a:rPr lang="en-US" sz="2000" b="1" dirty="0">
                <a:solidFill>
                  <a:schemeClr val="accent5">
                    <a:lumMod val="50000"/>
                  </a:schemeClr>
                </a:solidFill>
              </a:rPr>
              <a:t>Normal mode</a:t>
            </a:r>
          </a:p>
          <a:p>
            <a:pPr lvl="1"/>
            <a:r>
              <a:rPr lang="en-US" sz="2000" dirty="0"/>
              <a:t>When a unidirectional link is detected, the port is allowed to continue its operation. UDLD just marks the port as having an undetermined state. A </a:t>
            </a:r>
            <a:r>
              <a:rPr lang="pt-PT" sz="2000" dirty="0" err="1"/>
              <a:t>syslog</a:t>
            </a:r>
            <a:r>
              <a:rPr lang="pt-PT" sz="2000" dirty="0"/>
              <a:t> </a:t>
            </a:r>
            <a:r>
              <a:rPr lang="pt-PT" sz="2000" dirty="0" err="1"/>
              <a:t>message</a:t>
            </a:r>
            <a:r>
              <a:rPr lang="pt-PT" sz="2000" dirty="0"/>
              <a:t> </a:t>
            </a:r>
            <a:r>
              <a:rPr lang="pt-PT" sz="2000" dirty="0" err="1"/>
              <a:t>is</a:t>
            </a:r>
            <a:r>
              <a:rPr lang="pt-PT" sz="2000" dirty="0"/>
              <a:t> </a:t>
            </a:r>
            <a:r>
              <a:rPr lang="pt-PT" sz="2000" dirty="0" err="1"/>
              <a:t>generated</a:t>
            </a:r>
            <a:r>
              <a:rPr lang="pt-PT" sz="2000" dirty="0"/>
              <a:t>.</a:t>
            </a:r>
          </a:p>
          <a:p>
            <a:r>
              <a:rPr lang="en-US" sz="2000" b="1" dirty="0">
                <a:solidFill>
                  <a:schemeClr val="accent5">
                    <a:lumMod val="50000"/>
                  </a:schemeClr>
                </a:solidFill>
              </a:rPr>
              <a:t>Aggressive mode (Preferred)</a:t>
            </a:r>
          </a:p>
          <a:p>
            <a:pPr lvl="1"/>
            <a:r>
              <a:rPr lang="en-US" sz="2000" dirty="0"/>
              <a:t>When a unidirectional link is detected, the switch tries to reestablish the link. It sends one message a second, for 8 seconds. If none of these messages is sent back, the port is placed in error-disabled state.</a:t>
            </a:r>
            <a:endParaRPr lang="pt-PT" sz="2000" dirty="0"/>
          </a:p>
        </p:txBody>
      </p:sp>
    </p:spTree>
    <p:extLst>
      <p:ext uri="{BB962C8B-B14F-4D97-AF65-F5344CB8AC3E}">
        <p14:creationId xmlns:p14="http://schemas.microsoft.com/office/powerpoint/2010/main" val="1192590810"/>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lumMod val="75000"/>
                  </a:schemeClr>
                </a:solidFill>
              </a:rPr>
              <a:t>UDLD Configuration</a:t>
            </a:r>
          </a:p>
        </p:txBody>
      </p:sp>
      <p:sp>
        <p:nvSpPr>
          <p:cNvPr id="6" name="Content Placeholder 5"/>
          <p:cNvSpPr>
            <a:spLocks noGrp="1"/>
          </p:cNvSpPr>
          <p:nvPr>
            <p:ph idx="1"/>
          </p:nvPr>
        </p:nvSpPr>
        <p:spPr>
          <a:xfrm>
            <a:off x="279401" y="1183340"/>
            <a:ext cx="8520354" cy="5400340"/>
          </a:xfrm>
        </p:spPr>
        <p:txBody>
          <a:bodyPr>
            <a:noAutofit/>
          </a:bodyPr>
          <a:lstStyle/>
          <a:p>
            <a:r>
              <a:rPr lang="en-US" sz="2400" dirty="0"/>
              <a:t>UDLD is disabled on all interfaces by default.</a:t>
            </a:r>
          </a:p>
          <a:p>
            <a:r>
              <a:rPr lang="en-US" sz="2400" dirty="0"/>
              <a:t>The </a:t>
            </a:r>
            <a:r>
              <a:rPr lang="en-US" sz="2400" b="1" dirty="0">
                <a:latin typeface="Courier New" pitchFamily="49" charset="0"/>
                <a:cs typeface="Courier New" pitchFamily="49" charset="0"/>
              </a:rPr>
              <a:t>udld </a:t>
            </a:r>
            <a:r>
              <a:rPr lang="en-US" sz="2400" dirty="0">
                <a:latin typeface="+mj-lt"/>
                <a:cs typeface="Courier New" pitchFamily="49" charset="0"/>
              </a:rPr>
              <a:t>global configuration command affects </a:t>
            </a:r>
            <a:r>
              <a:rPr lang="en-US" sz="2400" dirty="0">
                <a:solidFill>
                  <a:srgbClr val="FF0000"/>
                </a:solidFill>
                <a:latin typeface="+mj-lt"/>
                <a:cs typeface="Courier New" pitchFamily="49" charset="0"/>
              </a:rPr>
              <a:t>fiber-optic interfaces only</a:t>
            </a:r>
            <a:r>
              <a:rPr lang="en-US" sz="2400" dirty="0">
                <a:latin typeface="+mj-lt"/>
                <a:cs typeface="Courier New" pitchFamily="49" charset="0"/>
              </a:rPr>
              <a:t>.</a:t>
            </a:r>
          </a:p>
          <a:p>
            <a:pPr lvl="1"/>
            <a:r>
              <a:rPr lang="en-US" sz="2000" b="1" dirty="0">
                <a:solidFill>
                  <a:srgbClr val="3E67A4"/>
                </a:solidFill>
                <a:latin typeface="Courier New" pitchFamily="49" charset="0"/>
                <a:cs typeface="Courier New" pitchFamily="49" charset="0"/>
              </a:rPr>
              <a:t>udld enable </a:t>
            </a:r>
            <a:r>
              <a:rPr lang="en-US" sz="2000" dirty="0">
                <a:cs typeface="Courier New" pitchFamily="49" charset="0"/>
              </a:rPr>
              <a:t>enables UDLD normal mode on all fiber interfaces.</a:t>
            </a:r>
          </a:p>
          <a:p>
            <a:pPr lvl="1"/>
            <a:r>
              <a:rPr lang="en-US" sz="2000" b="1" dirty="0">
                <a:solidFill>
                  <a:srgbClr val="3E67A4"/>
                </a:solidFill>
                <a:latin typeface="Courier New" pitchFamily="49" charset="0"/>
                <a:cs typeface="Courier New" pitchFamily="49" charset="0"/>
              </a:rPr>
              <a:t>udld aggressive </a:t>
            </a:r>
            <a:r>
              <a:rPr lang="en-US" sz="2000" dirty="0">
                <a:cs typeface="Courier New" pitchFamily="49" charset="0"/>
              </a:rPr>
              <a:t>enables UDLD aggressive mode on all fiber interfaces.</a:t>
            </a:r>
            <a:endParaRPr lang="en-US" sz="2000" b="1" dirty="0">
              <a:latin typeface="Courier New" pitchFamily="49" charset="0"/>
              <a:cs typeface="Courier New" pitchFamily="49" charset="0"/>
            </a:endParaRPr>
          </a:p>
          <a:p>
            <a:r>
              <a:rPr lang="en-US" sz="2400" dirty="0">
                <a:solidFill>
                  <a:srgbClr val="3E67A4"/>
                </a:solidFill>
              </a:rPr>
              <a:t>The </a:t>
            </a:r>
            <a:r>
              <a:rPr lang="en-US" sz="2400" b="1" dirty="0">
                <a:solidFill>
                  <a:srgbClr val="3E67A4"/>
                </a:solidFill>
                <a:latin typeface="Courier New" pitchFamily="49" charset="0"/>
                <a:cs typeface="Courier New" pitchFamily="49" charset="0"/>
              </a:rPr>
              <a:t>udld port </a:t>
            </a:r>
            <a:r>
              <a:rPr lang="en-US" sz="2400" dirty="0">
                <a:cs typeface="Courier New" pitchFamily="49" charset="0"/>
              </a:rPr>
              <a:t>interface configuration command can be used for </a:t>
            </a:r>
            <a:r>
              <a:rPr lang="en-US" sz="2400" dirty="0">
                <a:solidFill>
                  <a:srgbClr val="FF0000"/>
                </a:solidFill>
                <a:cs typeface="Courier New" pitchFamily="49" charset="0"/>
              </a:rPr>
              <a:t>twisted-pair and fiber interfaces.</a:t>
            </a:r>
          </a:p>
          <a:p>
            <a:pPr lvl="1"/>
            <a:r>
              <a:rPr lang="en-US" sz="2000" dirty="0"/>
              <a:t>To enable UDLD in normal mode, use the </a:t>
            </a:r>
            <a:r>
              <a:rPr lang="en-US" sz="2000" b="1" dirty="0">
                <a:latin typeface="Courier New" pitchFamily="49" charset="0"/>
                <a:cs typeface="Courier New" pitchFamily="49" charset="0"/>
              </a:rPr>
              <a:t>udld port</a:t>
            </a:r>
            <a:r>
              <a:rPr lang="en-US" sz="2000" dirty="0">
                <a:latin typeface="Courier New" pitchFamily="49" charset="0"/>
                <a:cs typeface="Courier New" pitchFamily="49" charset="0"/>
              </a:rPr>
              <a:t> </a:t>
            </a:r>
            <a:r>
              <a:rPr lang="en-US" sz="2000" dirty="0"/>
              <a:t>command. To enable UDLD in aggressive mode, use </a:t>
            </a:r>
            <a:r>
              <a:rPr lang="en-US" sz="2000" dirty="0">
                <a:solidFill>
                  <a:srgbClr val="3E67A4"/>
                </a:solidFill>
              </a:rPr>
              <a:t>the </a:t>
            </a:r>
            <a:r>
              <a:rPr lang="en-US" sz="2000" b="1" dirty="0">
                <a:solidFill>
                  <a:srgbClr val="3E67A4"/>
                </a:solidFill>
                <a:latin typeface="Courier New" pitchFamily="49" charset="0"/>
                <a:cs typeface="Courier New" pitchFamily="49" charset="0"/>
              </a:rPr>
              <a:t>udld port</a:t>
            </a:r>
            <a:r>
              <a:rPr lang="en-US" sz="2000" dirty="0">
                <a:solidFill>
                  <a:srgbClr val="3E67A4"/>
                </a:solidFill>
                <a:latin typeface="Courier New" pitchFamily="49" charset="0"/>
                <a:cs typeface="Courier New" pitchFamily="49" charset="0"/>
              </a:rPr>
              <a:t> </a:t>
            </a:r>
            <a:r>
              <a:rPr lang="en-US" sz="2000" b="1" dirty="0">
                <a:solidFill>
                  <a:srgbClr val="3E67A4"/>
                </a:solidFill>
                <a:latin typeface="Courier New" pitchFamily="49" charset="0"/>
                <a:cs typeface="Courier New" pitchFamily="49" charset="0"/>
              </a:rPr>
              <a:t>aggressive</a:t>
            </a:r>
            <a:r>
              <a:rPr lang="en-US" sz="2000" dirty="0"/>
              <a:t>. </a:t>
            </a:r>
          </a:p>
          <a:p>
            <a:r>
              <a:rPr lang="en-US" sz="2000" dirty="0"/>
              <a:t>Use the </a:t>
            </a:r>
            <a:r>
              <a:rPr lang="en-US" sz="2000" b="1" dirty="0" err="1"/>
              <a:t>udld</a:t>
            </a:r>
            <a:r>
              <a:rPr lang="en-US" sz="2000" b="1" dirty="0"/>
              <a:t> reset </a:t>
            </a:r>
            <a:r>
              <a:rPr lang="en-US" sz="2000" dirty="0"/>
              <a:t>command to reset all the interfaces that were shut down by UDLD.</a:t>
            </a:r>
            <a:endParaRPr lang="pt-PT" sz="2000" dirty="0"/>
          </a:p>
          <a:p>
            <a:pPr lvl="1"/>
            <a:endParaRPr lang="en-US" sz="1600" dirty="0"/>
          </a:p>
        </p:txBody>
      </p:sp>
    </p:spTree>
    <p:extLst>
      <p:ext uri="{BB962C8B-B14F-4D97-AF65-F5344CB8AC3E}">
        <p14:creationId xmlns:p14="http://schemas.microsoft.com/office/powerpoint/2010/main" val="3395134667"/>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r>
              <a:rPr lang="en-US" dirty="0">
                <a:solidFill>
                  <a:schemeClr val="accent5">
                    <a:lumMod val="75000"/>
                  </a:schemeClr>
                </a:solidFill>
              </a:rPr>
              <a:t>Loop Guard versus Aggressive Mode UDLD</a:t>
            </a:r>
          </a:p>
        </p:txBody>
      </p:sp>
      <p:graphicFrame>
        <p:nvGraphicFramePr>
          <p:cNvPr id="6" name="Content Placeholder 5"/>
          <p:cNvGraphicFramePr>
            <a:graphicFrameLocks noGrp="1"/>
          </p:cNvGraphicFramePr>
          <p:nvPr>
            <p:ph type="tbl" idx="1"/>
          </p:nvPr>
        </p:nvGraphicFramePr>
        <p:xfrm>
          <a:off x="279400" y="1204913"/>
          <a:ext cx="8317694" cy="5524693"/>
        </p:xfrm>
        <a:graphic>
          <a:graphicData uri="http://schemas.openxmlformats.org/drawingml/2006/table">
            <a:tbl>
              <a:tblPr firstRow="1" bandRow="1">
                <a:tableStyleId>{5C22544A-7EE6-4342-B048-85BDC9FD1C3A}</a:tableStyleId>
              </a:tblPr>
              <a:tblGrid>
                <a:gridCol w="2772565">
                  <a:extLst>
                    <a:ext uri="{9D8B030D-6E8A-4147-A177-3AD203B41FA5}">
                      <a16:colId xmlns:a16="http://schemas.microsoft.com/office/drawing/2014/main" val="20000"/>
                    </a:ext>
                  </a:extLst>
                </a:gridCol>
                <a:gridCol w="2478567">
                  <a:extLst>
                    <a:ext uri="{9D8B030D-6E8A-4147-A177-3AD203B41FA5}">
                      <a16:colId xmlns:a16="http://schemas.microsoft.com/office/drawing/2014/main" val="20001"/>
                    </a:ext>
                  </a:extLst>
                </a:gridCol>
                <a:gridCol w="3066562">
                  <a:extLst>
                    <a:ext uri="{9D8B030D-6E8A-4147-A177-3AD203B41FA5}">
                      <a16:colId xmlns:a16="http://schemas.microsoft.com/office/drawing/2014/main" val="20002"/>
                    </a:ext>
                  </a:extLst>
                </a:gridCol>
              </a:tblGrid>
              <a:tr h="426225">
                <a:tc>
                  <a:txBody>
                    <a:bodyPr/>
                    <a:lstStyle/>
                    <a:p>
                      <a:endParaRPr lang="en-US" dirty="0"/>
                    </a:p>
                  </a:txBody>
                  <a:tcPr marL="93419" marR="93419"/>
                </a:tc>
                <a:tc>
                  <a:txBody>
                    <a:bodyPr/>
                    <a:lstStyle/>
                    <a:p>
                      <a:r>
                        <a:rPr lang="en-US" dirty="0"/>
                        <a:t>Loop Guard</a:t>
                      </a:r>
                    </a:p>
                  </a:txBody>
                  <a:tcPr marL="93419" marR="93419"/>
                </a:tc>
                <a:tc>
                  <a:txBody>
                    <a:bodyPr/>
                    <a:lstStyle/>
                    <a:p>
                      <a:r>
                        <a:rPr lang="en-US" dirty="0"/>
                        <a:t>Aggressive</a:t>
                      </a:r>
                      <a:r>
                        <a:rPr lang="en-US" baseline="0" dirty="0"/>
                        <a:t> Mode UDLD</a:t>
                      </a:r>
                      <a:endParaRPr lang="en-US" dirty="0"/>
                    </a:p>
                  </a:txBody>
                  <a:tcPr marL="93419" marR="93419"/>
                </a:tc>
                <a:extLst>
                  <a:ext uri="{0D108BD9-81ED-4DB2-BD59-A6C34878D82A}">
                    <a16:rowId xmlns:a16="http://schemas.microsoft.com/office/drawing/2014/main" val="10000"/>
                  </a:ext>
                </a:extLst>
              </a:tr>
              <a:tr h="426225">
                <a:tc>
                  <a:txBody>
                    <a:bodyPr/>
                    <a:lstStyle/>
                    <a:p>
                      <a:r>
                        <a:rPr lang="en-US" dirty="0"/>
                        <a:t>Configuration</a:t>
                      </a:r>
                    </a:p>
                  </a:txBody>
                  <a:tcPr marL="93419" marR="93419"/>
                </a:tc>
                <a:tc>
                  <a:txBody>
                    <a:bodyPr/>
                    <a:lstStyle/>
                    <a:p>
                      <a:r>
                        <a:rPr lang="en-US" dirty="0"/>
                        <a:t>Per port</a:t>
                      </a:r>
                    </a:p>
                  </a:txBody>
                  <a:tcPr marL="93419" marR="93419"/>
                </a:tc>
                <a:tc>
                  <a:txBody>
                    <a:bodyPr/>
                    <a:lstStyle/>
                    <a:p>
                      <a:r>
                        <a:rPr lang="en-US" dirty="0"/>
                        <a:t>Per port</a:t>
                      </a:r>
                    </a:p>
                  </a:txBody>
                  <a:tcPr marL="93419" marR="93419"/>
                </a:tc>
                <a:extLst>
                  <a:ext uri="{0D108BD9-81ED-4DB2-BD59-A6C34878D82A}">
                    <a16:rowId xmlns:a16="http://schemas.microsoft.com/office/drawing/2014/main" val="10001"/>
                  </a:ext>
                </a:extLst>
              </a:tr>
              <a:tr h="426225">
                <a:tc>
                  <a:txBody>
                    <a:bodyPr/>
                    <a:lstStyle/>
                    <a:p>
                      <a:r>
                        <a:rPr lang="en-US" dirty="0"/>
                        <a:t>Action granularity</a:t>
                      </a:r>
                    </a:p>
                  </a:txBody>
                  <a:tcPr marL="93419" marR="93419"/>
                </a:tc>
                <a:tc>
                  <a:txBody>
                    <a:bodyPr/>
                    <a:lstStyle/>
                    <a:p>
                      <a:r>
                        <a:rPr lang="en-US" dirty="0"/>
                        <a:t>Per VLAN</a:t>
                      </a:r>
                    </a:p>
                  </a:txBody>
                  <a:tcPr marL="93419" marR="93419"/>
                </a:tc>
                <a:tc>
                  <a:txBody>
                    <a:bodyPr/>
                    <a:lstStyle/>
                    <a:p>
                      <a:r>
                        <a:rPr lang="en-US" dirty="0"/>
                        <a:t>Per port</a:t>
                      </a:r>
                    </a:p>
                  </a:txBody>
                  <a:tcPr marL="93419" marR="93419"/>
                </a:tc>
                <a:extLst>
                  <a:ext uri="{0D108BD9-81ED-4DB2-BD59-A6C34878D82A}">
                    <a16:rowId xmlns:a16="http://schemas.microsoft.com/office/drawing/2014/main" val="10002"/>
                  </a:ext>
                </a:extLst>
              </a:tr>
              <a:tr h="426225">
                <a:tc>
                  <a:txBody>
                    <a:bodyPr/>
                    <a:lstStyle/>
                    <a:p>
                      <a:r>
                        <a:rPr lang="en-US" dirty="0"/>
                        <a:t>Auto-recovery</a:t>
                      </a:r>
                    </a:p>
                  </a:txBody>
                  <a:tcPr marL="93419" marR="93419"/>
                </a:tc>
                <a:tc>
                  <a:txBody>
                    <a:bodyPr/>
                    <a:lstStyle/>
                    <a:p>
                      <a:r>
                        <a:rPr lang="en-US" dirty="0"/>
                        <a:t>Yes</a:t>
                      </a:r>
                    </a:p>
                  </a:txBody>
                  <a:tcPr marL="93419" marR="93419"/>
                </a:tc>
                <a:tc>
                  <a:txBody>
                    <a:bodyPr/>
                    <a:lstStyle/>
                    <a:p>
                      <a:r>
                        <a:rPr lang="en-US" dirty="0"/>
                        <a:t>Yes, with err-disable</a:t>
                      </a:r>
                      <a:r>
                        <a:rPr lang="en-US" baseline="0" dirty="0"/>
                        <a:t> timeout feature</a:t>
                      </a:r>
                      <a:endParaRPr lang="en-US" dirty="0"/>
                    </a:p>
                  </a:txBody>
                  <a:tcPr marL="93419" marR="93419"/>
                </a:tc>
                <a:extLst>
                  <a:ext uri="{0D108BD9-81ED-4DB2-BD59-A6C34878D82A}">
                    <a16:rowId xmlns:a16="http://schemas.microsoft.com/office/drawing/2014/main" val="10003"/>
                  </a:ext>
                </a:extLst>
              </a:tr>
              <a:tr h="1050965">
                <a:tc>
                  <a:txBody>
                    <a:bodyPr/>
                    <a:lstStyle/>
                    <a:p>
                      <a:r>
                        <a:rPr lang="en-US" dirty="0"/>
                        <a:t>Protection against STP failures caused by unidirectional links</a:t>
                      </a:r>
                    </a:p>
                  </a:txBody>
                  <a:tcPr marL="93419" marR="93419"/>
                </a:tc>
                <a:tc>
                  <a:txBody>
                    <a:bodyPr/>
                    <a:lstStyle/>
                    <a:p>
                      <a:r>
                        <a:rPr lang="en-US" dirty="0"/>
                        <a:t>Yes, when enabled on all root ports and alternate ports in redundant</a:t>
                      </a:r>
                      <a:r>
                        <a:rPr lang="en-US" baseline="0" dirty="0"/>
                        <a:t> topology</a:t>
                      </a:r>
                      <a:endParaRPr lang="en-US" dirty="0"/>
                    </a:p>
                  </a:txBody>
                  <a:tcPr marL="93419" marR="93419"/>
                </a:tc>
                <a:tc>
                  <a:txBody>
                    <a:bodyPr/>
                    <a:lstStyle/>
                    <a:p>
                      <a:r>
                        <a:rPr lang="en-US" dirty="0"/>
                        <a:t>Yes, when enabled on all links in redundant topology</a:t>
                      </a:r>
                    </a:p>
                  </a:txBody>
                  <a:tcPr marL="93419" marR="93419"/>
                </a:tc>
                <a:extLst>
                  <a:ext uri="{0D108BD9-81ED-4DB2-BD59-A6C34878D82A}">
                    <a16:rowId xmlns:a16="http://schemas.microsoft.com/office/drawing/2014/main" val="10004"/>
                  </a:ext>
                </a:extLst>
              </a:tr>
              <a:tr h="1681543">
                <a:tc>
                  <a:txBody>
                    <a:bodyPr/>
                    <a:lstStyle/>
                    <a:p>
                      <a:r>
                        <a:rPr lang="en-US" dirty="0"/>
                        <a:t>Protection against STP failures caused by problem in software in designated bridge not sending BPDUs</a:t>
                      </a:r>
                    </a:p>
                  </a:txBody>
                  <a:tcPr marL="93419" marR="93419"/>
                </a:tc>
                <a:tc>
                  <a:txBody>
                    <a:bodyPr/>
                    <a:lstStyle/>
                    <a:p>
                      <a:r>
                        <a:rPr lang="en-US" dirty="0"/>
                        <a:t>Yes</a:t>
                      </a:r>
                    </a:p>
                  </a:txBody>
                  <a:tcPr marL="93419" marR="93419"/>
                </a:tc>
                <a:tc>
                  <a:txBody>
                    <a:bodyPr/>
                    <a:lstStyle/>
                    <a:p>
                      <a:r>
                        <a:rPr lang="en-US" dirty="0"/>
                        <a:t>No</a:t>
                      </a:r>
                    </a:p>
                  </a:txBody>
                  <a:tcPr marL="93419" marR="93419"/>
                </a:tc>
                <a:extLst>
                  <a:ext uri="{0D108BD9-81ED-4DB2-BD59-A6C34878D82A}">
                    <a16:rowId xmlns:a16="http://schemas.microsoft.com/office/drawing/2014/main" val="10005"/>
                  </a:ext>
                </a:extLst>
              </a:tr>
              <a:tr h="735675">
                <a:tc>
                  <a:txBody>
                    <a:bodyPr/>
                    <a:lstStyle/>
                    <a:p>
                      <a:r>
                        <a:rPr lang="en-US" dirty="0"/>
                        <a:t>Protection against miswiring</a:t>
                      </a:r>
                    </a:p>
                  </a:txBody>
                  <a:tcPr marL="93419" marR="93419"/>
                </a:tc>
                <a:tc>
                  <a:txBody>
                    <a:bodyPr/>
                    <a:lstStyle/>
                    <a:p>
                      <a:r>
                        <a:rPr lang="en-US" dirty="0"/>
                        <a:t>No</a:t>
                      </a:r>
                    </a:p>
                  </a:txBody>
                  <a:tcPr marL="93419" marR="93419"/>
                </a:tc>
                <a:tc>
                  <a:txBody>
                    <a:bodyPr/>
                    <a:lstStyle/>
                    <a:p>
                      <a:r>
                        <a:rPr lang="en-US" dirty="0"/>
                        <a:t>Yes</a:t>
                      </a:r>
                    </a:p>
                  </a:txBody>
                  <a:tcPr marL="93419" marR="93419"/>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6136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solidFill>
                  <a:schemeClr val="accent5">
                    <a:lumMod val="75000"/>
                  </a:schemeClr>
                </a:solidFill>
              </a:rPr>
              <a:t>UDLD </a:t>
            </a:r>
            <a:r>
              <a:rPr lang="pt-PT" dirty="0" err="1">
                <a:solidFill>
                  <a:schemeClr val="accent5">
                    <a:lumMod val="75000"/>
                  </a:schemeClr>
                </a:solidFill>
              </a:rPr>
              <a:t>Recommended</a:t>
            </a:r>
            <a:r>
              <a:rPr lang="pt-PT" dirty="0">
                <a:solidFill>
                  <a:schemeClr val="accent5">
                    <a:lumMod val="75000"/>
                  </a:schemeClr>
                </a:solidFill>
              </a:rPr>
              <a:t> </a:t>
            </a:r>
            <a:r>
              <a:rPr lang="pt-PT" dirty="0" err="1">
                <a:solidFill>
                  <a:schemeClr val="accent5">
                    <a:lumMod val="75000"/>
                  </a:schemeClr>
                </a:solidFill>
              </a:rPr>
              <a:t>Practices</a:t>
            </a:r>
            <a:endParaRPr lang="pt-PT" dirty="0">
              <a:solidFill>
                <a:schemeClr val="accent5">
                  <a:lumMod val="75000"/>
                </a:schemeClr>
              </a:solidFill>
            </a:endParaRPr>
          </a:p>
        </p:txBody>
      </p:sp>
      <p:pic>
        <p:nvPicPr>
          <p:cNvPr id="5" name="Picture 4"/>
          <p:cNvPicPr>
            <a:picLocks noChangeAspect="1"/>
          </p:cNvPicPr>
          <p:nvPr/>
        </p:nvPicPr>
        <p:blipFill>
          <a:blip r:embed="rId2"/>
          <a:stretch>
            <a:fillRect/>
          </a:stretch>
        </p:blipFill>
        <p:spPr>
          <a:xfrm>
            <a:off x="655638" y="1155133"/>
            <a:ext cx="7056784" cy="5568743"/>
          </a:xfrm>
          <a:prstGeom prst="rect">
            <a:avLst/>
          </a:prstGeom>
        </p:spPr>
      </p:pic>
    </p:spTree>
    <p:extLst>
      <p:ext uri="{BB962C8B-B14F-4D97-AF65-F5344CB8AC3E}">
        <p14:creationId xmlns:p14="http://schemas.microsoft.com/office/powerpoint/2010/main" val="3045885088"/>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dirty="0">
                <a:solidFill>
                  <a:schemeClr val="accent5">
                    <a:lumMod val="75000"/>
                  </a:schemeClr>
                </a:solidFill>
              </a:rPr>
              <a:t>STP </a:t>
            </a:r>
            <a:r>
              <a:rPr lang="pt-PT" dirty="0" err="1">
                <a:solidFill>
                  <a:schemeClr val="accent5">
                    <a:lumMod val="75000"/>
                  </a:schemeClr>
                </a:solidFill>
              </a:rPr>
              <a:t>Stability</a:t>
            </a:r>
            <a:r>
              <a:rPr lang="pt-PT" dirty="0">
                <a:solidFill>
                  <a:schemeClr val="accent5">
                    <a:lumMod val="75000"/>
                  </a:schemeClr>
                </a:solidFill>
              </a:rPr>
              <a:t> </a:t>
            </a:r>
            <a:r>
              <a:rPr lang="pt-PT" dirty="0" err="1">
                <a:solidFill>
                  <a:schemeClr val="accent5">
                    <a:lumMod val="75000"/>
                  </a:schemeClr>
                </a:solidFill>
              </a:rPr>
              <a:t>Mechanisms</a:t>
            </a:r>
            <a:r>
              <a:rPr lang="pt-PT" dirty="0">
                <a:solidFill>
                  <a:schemeClr val="accent5">
                    <a:lumMod val="75000"/>
                  </a:schemeClr>
                </a:solidFill>
              </a:rPr>
              <a:t> </a:t>
            </a:r>
            <a:r>
              <a:rPr lang="pt-PT" dirty="0" err="1">
                <a:solidFill>
                  <a:schemeClr val="accent5">
                    <a:lumMod val="75000"/>
                  </a:schemeClr>
                </a:solidFill>
              </a:rPr>
              <a:t>Recommendations</a:t>
            </a:r>
            <a:endParaRPr lang="pt-PT" dirty="0">
              <a:solidFill>
                <a:schemeClr val="accent5">
                  <a:lumMod val="75000"/>
                </a:schemeClr>
              </a:solidFill>
            </a:endParaRPr>
          </a:p>
        </p:txBody>
      </p:sp>
      <p:grpSp>
        <p:nvGrpSpPr>
          <p:cNvPr id="5" name="Group 3"/>
          <p:cNvGrpSpPr>
            <a:grpSpLocks noGrp="1" noUngrp="1" noChangeAspect="1"/>
          </p:cNvGrpSpPr>
          <p:nvPr/>
        </p:nvGrpSpPr>
        <p:grpSpPr bwMode="auto">
          <a:xfrm>
            <a:off x="1259632" y="1412776"/>
            <a:ext cx="6724674" cy="4706904"/>
            <a:chOff x="685800" y="968375"/>
            <a:chExt cx="7772400" cy="5300663"/>
          </a:xfrm>
        </p:grpSpPr>
        <p:pic>
          <p:nvPicPr>
            <p:cNvPr id="6" name="Picture 1" descr="Figure 4-32 STP Best Practice Recommendation"/>
            <p:cNvPicPr>
              <a:picLocks noRot="1" noChangeAspect="1" noMove="1" noResize="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685800" y="968375"/>
              <a:ext cx="7772400" cy="491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685800" y="5926686"/>
              <a:ext cx="7772400" cy="342352"/>
            </a:xfrm>
            <a:prstGeom prst="rect">
              <a:avLst/>
            </a:prstGeom>
            <a:noFill/>
            <a:ln>
              <a:noFill/>
            </a:ln>
          </p:spPr>
          <p:txBody>
            <a:bodyPr anchor="ctr">
              <a:normAutofit fontScale="70000" lnSpcReduction="20000"/>
            </a:bodyPr>
            <a:lstStyle/>
            <a:p>
              <a:pPr algn="ctr" fontAlgn="auto">
                <a:spcBef>
                  <a:spcPts val="0"/>
                </a:spcBef>
                <a:spcAft>
                  <a:spcPts val="0"/>
                </a:spcAft>
                <a:defRPr/>
              </a:pPr>
              <a:endParaRPr lang="en-US" sz="2400" dirty="0">
                <a:latin typeface="+mn-lt"/>
                <a:cs typeface="+mn-cs"/>
              </a:endParaRPr>
            </a:p>
          </p:txBody>
        </p:sp>
      </p:grpSp>
    </p:spTree>
    <p:extLst>
      <p:ext uri="{BB962C8B-B14F-4D97-AF65-F5344CB8AC3E}">
        <p14:creationId xmlns:p14="http://schemas.microsoft.com/office/powerpoint/2010/main" val="4202839492"/>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AU" dirty="0">
                <a:solidFill>
                  <a:schemeClr val="accent5">
                    <a:lumMod val="75000"/>
                  </a:schemeClr>
                </a:solidFill>
              </a:rPr>
              <a:t>Recommended Practices for STP Stability</a:t>
            </a:r>
          </a:p>
        </p:txBody>
      </p:sp>
      <p:sp>
        <p:nvSpPr>
          <p:cNvPr id="10" name="Content Placeholder 9"/>
          <p:cNvSpPr>
            <a:spLocks noGrp="1"/>
          </p:cNvSpPr>
          <p:nvPr>
            <p:ph idx="1"/>
          </p:nvPr>
        </p:nvSpPr>
        <p:spPr>
          <a:xfrm>
            <a:off x="0" y="1124744"/>
            <a:ext cx="8801100" cy="5544616"/>
          </a:xfrm>
        </p:spPr>
        <p:txBody>
          <a:bodyPr/>
          <a:lstStyle/>
          <a:p>
            <a:r>
              <a:rPr lang="en-AU" sz="2000" b="1" dirty="0" err="1">
                <a:solidFill>
                  <a:schemeClr val="accent5">
                    <a:lumMod val="50000"/>
                  </a:schemeClr>
                </a:solidFill>
              </a:rPr>
              <a:t>PortFast</a:t>
            </a:r>
            <a:r>
              <a:rPr lang="en-AU" sz="2000" b="1" dirty="0">
                <a:solidFill>
                  <a:schemeClr val="accent5">
                    <a:lumMod val="50000"/>
                  </a:schemeClr>
                </a:solidFill>
              </a:rPr>
              <a:t>: </a:t>
            </a:r>
            <a:r>
              <a:rPr lang="en-AU" sz="2000" dirty="0"/>
              <a:t>Apply to all end-user ports. To secure </a:t>
            </a:r>
            <a:r>
              <a:rPr lang="en-AU" sz="2000" dirty="0" err="1"/>
              <a:t>PortFast</a:t>
            </a:r>
            <a:r>
              <a:rPr lang="en-AU" sz="2000" dirty="0"/>
              <a:t> enabled ports, always combine </a:t>
            </a:r>
            <a:r>
              <a:rPr lang="en-AU" sz="2000" dirty="0" err="1"/>
              <a:t>PortFast</a:t>
            </a:r>
            <a:r>
              <a:rPr lang="en-AU" sz="2000" dirty="0"/>
              <a:t> with BPDU Guard</a:t>
            </a:r>
          </a:p>
          <a:p>
            <a:r>
              <a:rPr lang="en-AU" sz="2000" b="1" dirty="0">
                <a:solidFill>
                  <a:schemeClr val="accent5">
                    <a:lumMod val="50000"/>
                  </a:schemeClr>
                </a:solidFill>
              </a:rPr>
              <a:t>Root Guard:</a:t>
            </a:r>
            <a:r>
              <a:rPr lang="en-AU" sz="2000" b="1" dirty="0"/>
              <a:t> </a:t>
            </a:r>
            <a:r>
              <a:rPr lang="en-AU" sz="2000" dirty="0"/>
              <a:t>Apply to all ports where root is never expected.</a:t>
            </a:r>
          </a:p>
          <a:p>
            <a:r>
              <a:rPr lang="en-AU" sz="2000" b="1" dirty="0">
                <a:solidFill>
                  <a:schemeClr val="accent5">
                    <a:lumMod val="50000"/>
                  </a:schemeClr>
                </a:solidFill>
              </a:rPr>
              <a:t>Loop Guard: </a:t>
            </a:r>
            <a:r>
              <a:rPr lang="en-AU" sz="2000" dirty="0"/>
              <a:t>Apply to all ports that are or can become </a:t>
            </a:r>
            <a:r>
              <a:rPr lang="en-AU" sz="2000" dirty="0" err="1"/>
              <a:t>nondesignated</a:t>
            </a:r>
            <a:r>
              <a:rPr lang="en-AU" sz="2000" dirty="0"/>
              <a:t>.</a:t>
            </a:r>
          </a:p>
          <a:p>
            <a:r>
              <a:rPr lang="en-AU" sz="2000" b="1" dirty="0">
                <a:solidFill>
                  <a:schemeClr val="accent5">
                    <a:lumMod val="50000"/>
                  </a:schemeClr>
                </a:solidFill>
              </a:rPr>
              <a:t>UDLD:</a:t>
            </a:r>
            <a:r>
              <a:rPr lang="en-AU" sz="2000" b="1" dirty="0"/>
              <a:t> </a:t>
            </a:r>
            <a:r>
              <a:rPr lang="en-AU" sz="2000" dirty="0"/>
              <a:t>The UDLD protocol enables devices to monitor the physical configuration of the cables and detect when a unidirectional link exists. When a unidirectional link is detected, UDLD shuts down the affected LAN port. UDLD is often configured on port linking switches.</a:t>
            </a:r>
          </a:p>
          <a:p>
            <a:endParaRPr lang="en-AU" sz="2000" b="1" dirty="0"/>
          </a:p>
          <a:p>
            <a:r>
              <a:rPr lang="en-AU" sz="2000" b="1" dirty="0"/>
              <a:t>Note: </a:t>
            </a:r>
            <a:r>
              <a:rPr lang="en-AU" sz="2000" dirty="0"/>
              <a:t>The use of Root Guard and Loop Guard is mutually exclusive.</a:t>
            </a:r>
          </a:p>
          <a:p>
            <a:r>
              <a:rPr lang="en-US" sz="2000" dirty="0"/>
              <a:t>Depending on the security requirements of an organization, the port security feature can be used to restrict the ingress traffic of a port by limiting the MAC addresses that are allowed to send traffic into the port.</a:t>
            </a:r>
          </a:p>
          <a:p>
            <a:endParaRPr lang="en-AU" sz="1600" b="1" dirty="0"/>
          </a:p>
        </p:txBody>
      </p:sp>
    </p:spTree>
    <p:extLst>
      <p:ext uri="{BB962C8B-B14F-4D97-AF65-F5344CB8AC3E}">
        <p14:creationId xmlns:p14="http://schemas.microsoft.com/office/powerpoint/2010/main" val="17110318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6" descr="ss3"/>
          <p:cNvPicPr>
            <a:picLocks noChangeAspect="1" noChangeArrowheads="1"/>
          </p:cNvPicPr>
          <p:nvPr/>
        </p:nvPicPr>
        <p:blipFill>
          <a:blip r:embed="rId3" cstate="print"/>
          <a:srcRect/>
          <a:stretch>
            <a:fillRect/>
          </a:stretch>
        </p:blipFill>
        <p:spPr bwMode="auto">
          <a:xfrm>
            <a:off x="0" y="2052678"/>
            <a:ext cx="9144000" cy="3170238"/>
          </a:xfrm>
          <a:prstGeom prst="rect">
            <a:avLst/>
          </a:prstGeom>
          <a:noFill/>
          <a:ln w="9525">
            <a:noFill/>
            <a:miter lim="800000"/>
            <a:headEnd/>
            <a:tailEnd/>
          </a:ln>
        </p:spPr>
      </p:pic>
      <p:sp>
        <p:nvSpPr>
          <p:cNvPr id="6" name="Rectangle 32"/>
          <p:cNvSpPr txBox="1">
            <a:spLocks noChangeArrowheads="1"/>
          </p:cNvSpPr>
          <p:nvPr/>
        </p:nvSpPr>
        <p:spPr>
          <a:xfrm>
            <a:off x="544716" y="2851349"/>
            <a:ext cx="3233284" cy="1749636"/>
          </a:xfrm>
          <a:prstGeom prst="rect">
            <a:avLst/>
          </a:prstGeom>
          <a:noFill/>
        </p:spPr>
        <p:txBody>
          <a:bodyPr anchor="ctr"/>
          <a:lstStyle/>
          <a:p>
            <a:pPr marL="0" marR="0" lvl="0" indent="0" algn="l" defTabSz="814388" rtl="0" eaLnBrk="1" fontAlgn="base" latinLnBrk="0" hangingPunct="1">
              <a:lnSpc>
                <a:spcPct val="90000"/>
              </a:lnSpc>
              <a:spcBef>
                <a:spcPct val="0"/>
              </a:spcBef>
              <a:spcAft>
                <a:spcPct val="0"/>
              </a:spcAft>
              <a:buClrTx/>
              <a:buSzTx/>
              <a:buFontTx/>
              <a:buNone/>
              <a:tabLst/>
              <a:defRPr/>
            </a:pPr>
            <a:r>
              <a:rPr kumimoji="0" lang="en-US" sz="2800" b="1" i="0" u="none" strike="noStrike" kern="0" cap="none" spc="0" normalizeH="0" baseline="0" noProof="0" dirty="0">
                <a:ln>
                  <a:noFill/>
                </a:ln>
                <a:solidFill>
                  <a:schemeClr val="bg1"/>
                </a:solidFill>
                <a:effectLst/>
                <a:uLnTx/>
                <a:uFillTx/>
                <a:latin typeface="+mj-lt"/>
                <a:ea typeface="+mj-ea"/>
                <a:cs typeface="+mj-cs"/>
              </a:rPr>
              <a:t>Multiple Spanning Tree</a:t>
            </a:r>
            <a:endParaRPr kumimoji="0" lang="en-US" sz="3000" b="0" i="0" u="none" strike="noStrike" kern="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2802379139"/>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836712"/>
            <a:ext cx="8145462" cy="738336"/>
          </a:xfrm>
        </p:spPr>
        <p:txBody>
          <a:bodyPr>
            <a:noAutofit/>
          </a:bodyPr>
          <a:lstStyle/>
          <a:p>
            <a:r>
              <a:rPr lang="en-AU" dirty="0"/>
              <a:t>Multiple Spanning Tree</a:t>
            </a:r>
            <a:br>
              <a:rPr lang="en-AU" dirty="0"/>
            </a:br>
            <a:endParaRPr lang="en-AU" dirty="0"/>
          </a:p>
        </p:txBody>
      </p:sp>
      <p:sp>
        <p:nvSpPr>
          <p:cNvPr id="3" name="Content Placeholder 2"/>
          <p:cNvSpPr>
            <a:spLocks noGrp="1"/>
          </p:cNvSpPr>
          <p:nvPr>
            <p:ph idx="1"/>
          </p:nvPr>
        </p:nvSpPr>
        <p:spPr/>
        <p:txBody>
          <a:bodyPr/>
          <a:lstStyle/>
          <a:p>
            <a:pPr marL="228600" indent="-228600" defTabSz="1020763">
              <a:buSzPct val="100000"/>
              <a:buFontTx/>
              <a:buChar char="•"/>
              <a:defRPr/>
            </a:pPr>
            <a:r>
              <a:rPr lang="en-US" dirty="0"/>
              <a:t>Multiple Spanning Tree (MST) extends the IEEE 802.1w RST algorithm to multiple spanning trees. </a:t>
            </a:r>
          </a:p>
          <a:p>
            <a:pPr marL="228600" indent="-228600" defTabSz="1020763">
              <a:buSzPct val="100000"/>
              <a:buFontTx/>
              <a:buChar char="•"/>
              <a:defRPr/>
            </a:pPr>
            <a:r>
              <a:rPr lang="en-US" dirty="0"/>
              <a:t>The main purpose of MST is to reduce the total number of spanning-tree instances to match the physical topology of the network.</a:t>
            </a:r>
          </a:p>
          <a:p>
            <a:pPr marL="228600" indent="-228600" defTabSz="1020763">
              <a:buSzPct val="100000"/>
              <a:buFontTx/>
              <a:buChar char="•"/>
              <a:defRPr/>
            </a:pPr>
            <a:r>
              <a:rPr lang="en-US" dirty="0"/>
              <a:t>Reducing the total number of spanning-tree instances will reduce the CPU loading of a switch. </a:t>
            </a:r>
          </a:p>
          <a:p>
            <a:pPr marL="228600" indent="-228600" defTabSz="1020763">
              <a:buSzPct val="100000"/>
              <a:buFontTx/>
              <a:buChar char="•"/>
              <a:defRPr/>
            </a:pPr>
            <a:r>
              <a:rPr lang="en-US" dirty="0"/>
              <a:t>The number of instances of spanning tree is reduced to the number of links (that is, active paths) that are available.</a:t>
            </a:r>
          </a:p>
          <a:p>
            <a:pPr marL="228600" indent="-228600" defTabSz="1020763">
              <a:buSzPct val="100000"/>
              <a:buFontTx/>
              <a:buChar char="•"/>
              <a:defRPr/>
            </a:pPr>
            <a:r>
              <a:rPr lang="en-US" dirty="0"/>
              <a:t>PVRST+ runs STP instances for each VLAN and does not take into consideration the physical topology that might not require many different STP topologies. </a:t>
            </a:r>
          </a:p>
          <a:p>
            <a:pPr marL="228600" indent="-228600" defTabSz="1020763">
              <a:buSzPct val="100000"/>
              <a:buFontTx/>
              <a:buChar char="•"/>
              <a:defRPr/>
            </a:pPr>
            <a:r>
              <a:rPr lang="en-US" dirty="0"/>
              <a:t>MST, on the other hand, uses a minimum number of STP instances to match the number of physical topologies present.</a:t>
            </a:r>
          </a:p>
          <a:p>
            <a:endParaRPr lang="en-AU" dirty="0"/>
          </a:p>
        </p:txBody>
      </p:sp>
    </p:spTree>
    <p:extLst>
      <p:ext uri="{BB962C8B-B14F-4D97-AF65-F5344CB8AC3E}">
        <p14:creationId xmlns:p14="http://schemas.microsoft.com/office/powerpoint/2010/main" val="2468829982"/>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solidFill>
                  <a:schemeClr val="accent5">
                    <a:lumMod val="75000"/>
                  </a:schemeClr>
                </a:solidFill>
              </a:rPr>
              <a:t>STP </a:t>
            </a:r>
            <a:r>
              <a:rPr lang="pt-PT" dirty="0" err="1">
                <a:solidFill>
                  <a:schemeClr val="accent5">
                    <a:lumMod val="75000"/>
                  </a:schemeClr>
                </a:solidFill>
              </a:rPr>
              <a:t>Operations</a:t>
            </a:r>
            <a:endParaRPr lang="pt-PT" dirty="0">
              <a:solidFill>
                <a:schemeClr val="accent5">
                  <a:lumMod val="75000"/>
                </a:schemeClr>
              </a:solidFill>
            </a:endParaRPr>
          </a:p>
        </p:txBody>
      </p:sp>
      <p:sp>
        <p:nvSpPr>
          <p:cNvPr id="3" name="Content Placeholder 2"/>
          <p:cNvSpPr>
            <a:spLocks noGrp="1"/>
          </p:cNvSpPr>
          <p:nvPr>
            <p:ph idx="1"/>
          </p:nvPr>
        </p:nvSpPr>
        <p:spPr/>
        <p:txBody>
          <a:bodyPr>
            <a:normAutofit/>
          </a:bodyPr>
          <a:lstStyle/>
          <a:p>
            <a:pPr marL="0" indent="0">
              <a:buNone/>
            </a:pPr>
            <a:r>
              <a:rPr lang="en-US" dirty="0"/>
              <a:t>STP provides loop resolution by managing the physical path to the given network segment, by performing the following four steps:</a:t>
            </a:r>
          </a:p>
          <a:p>
            <a:pPr marL="347662" indent="-342900">
              <a:buFont typeface="+mj-lt"/>
              <a:buAutoNum type="arabicPeriod"/>
            </a:pPr>
            <a:r>
              <a:rPr lang="en-US" b="1" dirty="0">
                <a:solidFill>
                  <a:schemeClr val="accent5">
                    <a:lumMod val="50000"/>
                  </a:schemeClr>
                </a:solidFill>
              </a:rPr>
              <a:t> Elects one root bridge</a:t>
            </a:r>
          </a:p>
          <a:p>
            <a:pPr lvl="1">
              <a:buFont typeface="Arial" panose="020B0604020202020204" pitchFamily="34" charset="0"/>
              <a:buChar char="•"/>
            </a:pPr>
            <a:r>
              <a:rPr lang="en-US" dirty="0"/>
              <a:t>Only one bridge can act as the root bridge. The root bridge is the reference point; all data flows in the network are from the perspective of this switch. All ports on a root bridge are forwarding traffic.</a:t>
            </a:r>
          </a:p>
          <a:p>
            <a:pPr marL="347662" indent="-342900">
              <a:buFont typeface="+mj-lt"/>
              <a:buAutoNum type="arabicPeriod"/>
            </a:pPr>
            <a:r>
              <a:rPr lang="en-US" b="1" dirty="0">
                <a:solidFill>
                  <a:schemeClr val="accent5">
                    <a:lumMod val="50000"/>
                  </a:schemeClr>
                </a:solidFill>
              </a:rPr>
              <a:t>Selects the root port on the </a:t>
            </a:r>
            <a:r>
              <a:rPr lang="en-US" b="1" dirty="0" err="1">
                <a:solidFill>
                  <a:schemeClr val="accent5">
                    <a:lumMod val="50000"/>
                  </a:schemeClr>
                </a:solidFill>
              </a:rPr>
              <a:t>nonroot</a:t>
            </a:r>
            <a:r>
              <a:rPr lang="en-US" b="1" dirty="0">
                <a:solidFill>
                  <a:schemeClr val="accent5">
                    <a:lumMod val="50000"/>
                  </a:schemeClr>
                </a:solidFill>
              </a:rPr>
              <a:t> bridge</a:t>
            </a:r>
          </a:p>
          <a:p>
            <a:pPr lvl="1">
              <a:buFont typeface="Arial" panose="020B0604020202020204" pitchFamily="34" charset="0"/>
              <a:buChar char="•"/>
            </a:pPr>
            <a:r>
              <a:rPr lang="en-US" dirty="0"/>
              <a:t>One port on each </a:t>
            </a:r>
            <a:r>
              <a:rPr lang="en-US" dirty="0" err="1"/>
              <a:t>nonroot</a:t>
            </a:r>
            <a:r>
              <a:rPr lang="en-US" dirty="0"/>
              <a:t> bridge is the root port. It is the port with the lowest-cost path from the </a:t>
            </a:r>
            <a:r>
              <a:rPr lang="en-US" dirty="0" err="1"/>
              <a:t>nonroot</a:t>
            </a:r>
            <a:r>
              <a:rPr lang="en-US" dirty="0"/>
              <a:t> bridge to the root bridge. By default, STP path cost is calculated from the bandwidth of the link. You can also set STP path cost manually.</a:t>
            </a:r>
          </a:p>
          <a:p>
            <a:pPr marL="347662" indent="-342900">
              <a:buFont typeface="+mj-lt"/>
              <a:buAutoNum type="arabicPeriod"/>
            </a:pPr>
            <a:r>
              <a:rPr lang="en-US" b="1" dirty="0">
                <a:solidFill>
                  <a:schemeClr val="accent5">
                    <a:lumMod val="50000"/>
                  </a:schemeClr>
                </a:solidFill>
              </a:rPr>
              <a:t>Selects the designated port on each segment</a:t>
            </a:r>
          </a:p>
          <a:p>
            <a:pPr lvl="1">
              <a:buFont typeface="Arial" panose="020B0604020202020204" pitchFamily="34" charset="0"/>
              <a:buChar char="•"/>
            </a:pPr>
            <a:r>
              <a:rPr lang="en-US" dirty="0"/>
              <a:t>There is one designated port on each segment. It is selected on the bridge with the lowest-cost path to the root </a:t>
            </a:r>
            <a:r>
              <a:rPr lang="pt-PT" dirty="0"/>
              <a:t>bridge.</a:t>
            </a:r>
          </a:p>
          <a:p>
            <a:pPr marL="347662" indent="-342900">
              <a:buFont typeface="+mj-lt"/>
              <a:buAutoNum type="arabicPeriod"/>
            </a:pPr>
            <a:r>
              <a:rPr lang="en-AU" b="1" dirty="0">
                <a:solidFill>
                  <a:schemeClr val="accent5">
                    <a:lumMod val="50000"/>
                  </a:schemeClr>
                </a:solidFill>
              </a:rPr>
              <a:t>Block all remaining ports: </a:t>
            </a:r>
          </a:p>
          <a:p>
            <a:pPr marL="590550" lvl="1" indent="-285750">
              <a:buFont typeface="Arial" panose="020B0604020202020204" pitchFamily="34" charset="0"/>
              <a:buChar char="•"/>
            </a:pPr>
            <a:r>
              <a:rPr lang="en-AU" dirty="0">
                <a:solidFill>
                  <a:schemeClr val="tx2"/>
                </a:solidFill>
              </a:rPr>
              <a:t>Ports that are NOT designated or Root must be </a:t>
            </a:r>
            <a:r>
              <a:rPr lang="en-AU" dirty="0" err="1">
                <a:solidFill>
                  <a:schemeClr val="tx2"/>
                </a:solidFill>
              </a:rPr>
              <a:t>nondesignated</a:t>
            </a:r>
            <a:r>
              <a:rPr lang="en-AU" dirty="0">
                <a:solidFill>
                  <a:schemeClr val="tx2"/>
                </a:solidFill>
              </a:rPr>
              <a:t>. These ports are normally in the blocking state to break the loop topology</a:t>
            </a:r>
            <a:endParaRPr lang="en-AU" b="1" dirty="0">
              <a:solidFill>
                <a:schemeClr val="tx2"/>
              </a:solidFill>
            </a:endParaRPr>
          </a:p>
          <a:p>
            <a:pPr lvl="1"/>
            <a:endParaRPr lang="pt-PT" dirty="0"/>
          </a:p>
        </p:txBody>
      </p:sp>
    </p:spTree>
    <p:extLst>
      <p:ext uri="{BB962C8B-B14F-4D97-AF65-F5344CB8AC3E}">
        <p14:creationId xmlns:p14="http://schemas.microsoft.com/office/powerpoint/2010/main" val="356509902"/>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MST Motivation</a:t>
            </a:r>
            <a:endParaRPr lang="en-US" dirty="0"/>
          </a:p>
        </p:txBody>
      </p:sp>
      <p:sp>
        <p:nvSpPr>
          <p:cNvPr id="3" name="Content Placeholder 2"/>
          <p:cNvSpPr>
            <a:spLocks noGrp="1"/>
          </p:cNvSpPr>
          <p:nvPr>
            <p:ph idx="11"/>
          </p:nvPr>
        </p:nvSpPr>
        <p:spPr/>
        <p:txBody>
          <a:bodyPr>
            <a:normAutofit fontScale="92500" lnSpcReduction="20000"/>
          </a:bodyPr>
          <a:lstStyle/>
          <a:p>
            <a:r>
              <a:rPr lang="en-US" dirty="0"/>
              <a:t>Above: 2 links – 1000 VLANs – 2 MST instances.</a:t>
            </a:r>
          </a:p>
          <a:p>
            <a:r>
              <a:rPr lang="en-US" dirty="0"/>
              <a:t>Each switch maintains only two spanning trees, instead of maintaining 1000 spanning trees, thus reducing the need for switch resources. </a:t>
            </a:r>
          </a:p>
          <a:p>
            <a:r>
              <a:rPr lang="en-US" dirty="0"/>
              <a:t>Concept extendable to 4096 VLANs: VLAN load balancing.</a:t>
            </a:r>
          </a:p>
          <a:p>
            <a:r>
              <a:rPr lang="en-US" dirty="0"/>
              <a:t> MST converges faster than PVRST+ and is backward compatible with 802.1D STP and 802.1w.</a:t>
            </a:r>
          </a:p>
        </p:txBody>
      </p:sp>
      <p:pic>
        <p:nvPicPr>
          <p:cNvPr id="9" name="Content Placeholder 8" descr="MST.jpg"/>
          <p:cNvPicPr>
            <a:picLocks noGrp="1" noChangeAspect="1"/>
          </p:cNvPicPr>
          <p:nvPr>
            <p:ph sz="quarter" idx="12"/>
          </p:nvPr>
        </p:nvPicPr>
        <p:blipFill>
          <a:blip r:embed="rId3" cstate="print"/>
          <a:stretch>
            <a:fillRect/>
          </a:stretch>
        </p:blipFill>
        <p:spPr>
          <a:xfrm>
            <a:off x="2176462" y="1153319"/>
            <a:ext cx="4737100" cy="2578100"/>
          </a:xfrm>
        </p:spPr>
      </p:pic>
    </p:spTree>
    <p:extLst>
      <p:ext uri="{BB962C8B-B14F-4D97-AF65-F5344CB8AC3E}">
        <p14:creationId xmlns:p14="http://schemas.microsoft.com/office/powerpoint/2010/main" val="275294535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MST Instances </a:t>
            </a:r>
            <a:endParaRPr lang="en-US" dirty="0"/>
          </a:p>
        </p:txBody>
      </p:sp>
      <p:sp>
        <p:nvSpPr>
          <p:cNvPr id="3" name="Content Placeholder 2"/>
          <p:cNvSpPr>
            <a:spLocks noGrp="1"/>
          </p:cNvSpPr>
          <p:nvPr>
            <p:ph idx="11"/>
          </p:nvPr>
        </p:nvSpPr>
        <p:spPr/>
        <p:txBody>
          <a:bodyPr>
            <a:noAutofit/>
          </a:bodyPr>
          <a:lstStyle/>
          <a:p>
            <a:r>
              <a:rPr lang="en-US" sz="1800" dirty="0"/>
              <a:t>2 distinct final logical STP topologies exist, therefore require 2 MST instances (500 per instance here).</a:t>
            </a:r>
          </a:p>
          <a:p>
            <a:r>
              <a:rPr lang="en-US" sz="1800" dirty="0"/>
              <a:t>Load-balancing works because half of the VLANs follow each separate instance.</a:t>
            </a:r>
          </a:p>
          <a:p>
            <a:r>
              <a:rPr lang="en-US" sz="1800" dirty="0"/>
              <a:t>Switch utilization is low because it only has to handle two instances.</a:t>
            </a:r>
          </a:p>
          <a:p>
            <a:r>
              <a:rPr lang="en-US" sz="1800" dirty="0"/>
              <a:t>MST is the best solution for this scenario.</a:t>
            </a:r>
          </a:p>
          <a:p>
            <a:r>
              <a:rPr lang="en-US" sz="1800" dirty="0"/>
              <a:t>Considerations: MST is more complex than 802.1D and 802.1w, so it requires additional training. Interaction with legacy bridges can be challenging.</a:t>
            </a:r>
          </a:p>
        </p:txBody>
      </p:sp>
      <p:pic>
        <p:nvPicPr>
          <p:cNvPr id="6" name="Content Placeholder 5" descr="MST Instances.jpg"/>
          <p:cNvPicPr>
            <a:picLocks noGrp="1" noChangeAspect="1"/>
          </p:cNvPicPr>
          <p:nvPr>
            <p:ph sz="quarter" idx="12"/>
          </p:nvPr>
        </p:nvPicPr>
        <p:blipFill>
          <a:blip r:embed="rId3" cstate="print"/>
          <a:stretch>
            <a:fillRect/>
          </a:stretch>
        </p:blipFill>
        <p:spPr>
          <a:xfrm>
            <a:off x="2490348" y="1076325"/>
            <a:ext cx="4109329" cy="2732088"/>
          </a:xfrm>
        </p:spPr>
      </p:pic>
    </p:spTree>
    <p:extLst>
      <p:ext uri="{BB962C8B-B14F-4D97-AF65-F5344CB8AC3E}">
        <p14:creationId xmlns:p14="http://schemas.microsoft.com/office/powerpoint/2010/main" val="396851737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MST Regions</a:t>
            </a:r>
            <a:endParaRPr lang="en-US" dirty="0"/>
          </a:p>
        </p:txBody>
      </p:sp>
      <p:sp>
        <p:nvSpPr>
          <p:cNvPr id="3" name="Content Placeholder 2"/>
          <p:cNvSpPr>
            <a:spLocks noGrp="1"/>
          </p:cNvSpPr>
          <p:nvPr>
            <p:ph idx="11"/>
          </p:nvPr>
        </p:nvSpPr>
        <p:spPr>
          <a:xfrm>
            <a:off x="179512" y="3339971"/>
            <a:ext cx="8520354" cy="3401397"/>
          </a:xfrm>
        </p:spPr>
        <p:txBody>
          <a:bodyPr>
            <a:noAutofit/>
          </a:bodyPr>
          <a:lstStyle/>
          <a:p>
            <a:pPr>
              <a:lnSpc>
                <a:spcPct val="120000"/>
              </a:lnSpc>
            </a:pPr>
            <a:r>
              <a:rPr lang="en-US" sz="1600" dirty="0"/>
              <a:t>Each switch that runs MST in the network has a single MST configuration that consists of three attributes:</a:t>
            </a:r>
          </a:p>
          <a:p>
            <a:pPr lvl="1">
              <a:lnSpc>
                <a:spcPct val="120000"/>
              </a:lnSpc>
            </a:pPr>
            <a:r>
              <a:rPr lang="en-US" sz="1400" dirty="0"/>
              <a:t>An alphanumeric configuration name (32 bytes)</a:t>
            </a:r>
          </a:p>
          <a:p>
            <a:pPr lvl="1">
              <a:lnSpc>
                <a:spcPct val="120000"/>
              </a:lnSpc>
            </a:pPr>
            <a:r>
              <a:rPr lang="en-US" sz="1400" dirty="0"/>
              <a:t>A configuration revision number (2 bytes)</a:t>
            </a:r>
          </a:p>
          <a:p>
            <a:pPr lvl="1">
              <a:lnSpc>
                <a:spcPct val="120000"/>
              </a:lnSpc>
            </a:pPr>
            <a:r>
              <a:rPr lang="en-US" sz="1400" dirty="0"/>
              <a:t>A 4096-element table that associates each of the potential 4096 VLANs supported on the chassis to a given instance</a:t>
            </a:r>
          </a:p>
          <a:p>
            <a:pPr>
              <a:lnSpc>
                <a:spcPct val="120000"/>
              </a:lnSpc>
            </a:pPr>
            <a:r>
              <a:rPr lang="en-US" sz="1600" dirty="0"/>
              <a:t>To be part of a common MST region, a group of switches must share the same configuration attributes.</a:t>
            </a:r>
          </a:p>
          <a:p>
            <a:pPr>
              <a:lnSpc>
                <a:spcPct val="120000"/>
              </a:lnSpc>
            </a:pPr>
            <a:r>
              <a:rPr lang="en-US" sz="1600" dirty="0"/>
              <a:t>It is the responsibility of the network administrator to propagate the configuration properly throughout the region</a:t>
            </a:r>
          </a:p>
          <a:p>
            <a:pPr>
              <a:lnSpc>
                <a:spcPct val="120000"/>
              </a:lnSpc>
            </a:pPr>
            <a:endParaRPr lang="en-US" sz="1600" dirty="0"/>
          </a:p>
        </p:txBody>
      </p:sp>
      <p:sp>
        <p:nvSpPr>
          <p:cNvPr id="4" name="Content Placeholder 3"/>
          <p:cNvSpPr>
            <a:spLocks noGrp="1"/>
          </p:cNvSpPr>
          <p:nvPr>
            <p:ph sz="quarter" idx="12"/>
          </p:nvPr>
        </p:nvSpPr>
        <p:spPr>
          <a:xfrm>
            <a:off x="279400" y="1076325"/>
            <a:ext cx="8531225" cy="2092196"/>
          </a:xfrm>
        </p:spPr>
        <p:txBody>
          <a:bodyPr/>
          <a:lstStyle/>
          <a:p>
            <a:endParaRPr lang="en-AU" dirty="0"/>
          </a:p>
        </p:txBody>
      </p:sp>
      <p:grpSp>
        <p:nvGrpSpPr>
          <p:cNvPr id="6" name="Group 3"/>
          <p:cNvGrpSpPr>
            <a:grpSpLocks noGrp="1" noUngrp="1" noChangeAspect="1"/>
          </p:cNvGrpSpPr>
          <p:nvPr/>
        </p:nvGrpSpPr>
        <p:grpSpPr bwMode="auto">
          <a:xfrm>
            <a:off x="179512" y="1090484"/>
            <a:ext cx="7772400" cy="2420937"/>
            <a:chOff x="685800" y="2408238"/>
            <a:chExt cx="7772400" cy="2420937"/>
          </a:xfrm>
        </p:grpSpPr>
        <p:pic>
          <p:nvPicPr>
            <p:cNvPr id="8" name="Picture 1" descr="Figure 4-35 MST Regions"/>
            <p:cNvPicPr>
              <a:picLocks noRot="1" noChangeAspect="1" noMove="1" noResize="1"/>
            </p:cNvPicPr>
            <p:nvPr isPhoto="1"/>
          </p:nvPicPr>
          <p:blipFill>
            <a:blip r:embed="rId3">
              <a:extLst>
                <a:ext uri="{28A0092B-C50C-407E-A947-70E740481C1C}">
                  <a14:useLocalDpi xmlns:a14="http://schemas.microsoft.com/office/drawing/2010/main" val="0"/>
                </a:ext>
              </a:extLst>
            </a:blip>
            <a:srcRect/>
            <a:stretch>
              <a:fillRect/>
            </a:stretch>
          </p:blipFill>
          <p:spPr bwMode="auto">
            <a:xfrm>
              <a:off x="685800" y="2408238"/>
              <a:ext cx="7772400" cy="203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685800" y="4486275"/>
              <a:ext cx="7772400" cy="342900"/>
            </a:xfrm>
            <a:prstGeom prst="rect">
              <a:avLst/>
            </a:prstGeom>
            <a:noFill/>
            <a:ln>
              <a:noFill/>
            </a:ln>
          </p:spPr>
          <p:txBody>
            <a:bodyPr anchor="ctr">
              <a:normAutofit fontScale="85000" lnSpcReduction="20000"/>
            </a:bodyPr>
            <a:lstStyle/>
            <a:p>
              <a:pPr algn="ctr" fontAlgn="auto">
                <a:spcBef>
                  <a:spcPts val="0"/>
                </a:spcBef>
                <a:spcAft>
                  <a:spcPts val="0"/>
                </a:spcAft>
                <a:defRPr/>
              </a:pPr>
              <a:endParaRPr lang="en-US" sz="2400" dirty="0">
                <a:latin typeface="+mn-lt"/>
                <a:cs typeface="+mn-cs"/>
              </a:endParaRPr>
            </a:p>
          </p:txBody>
        </p:sp>
      </p:grpSp>
    </p:spTree>
    <p:extLst>
      <p:ext uri="{BB962C8B-B14F-4D97-AF65-F5344CB8AC3E}">
        <p14:creationId xmlns:p14="http://schemas.microsoft.com/office/powerpoint/2010/main" val="29235586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a:t>STP Instances with MST</a:t>
            </a:r>
          </a:p>
        </p:txBody>
      </p:sp>
      <p:sp>
        <p:nvSpPr>
          <p:cNvPr id="6" name="Content Placeholder 5"/>
          <p:cNvSpPr>
            <a:spLocks noGrp="1"/>
          </p:cNvSpPr>
          <p:nvPr>
            <p:ph idx="1"/>
          </p:nvPr>
        </p:nvSpPr>
        <p:spPr>
          <a:xfrm>
            <a:off x="467544" y="1124745"/>
            <a:ext cx="8156699" cy="2232247"/>
          </a:xfrm>
        </p:spPr>
        <p:txBody>
          <a:bodyPr/>
          <a:lstStyle/>
          <a:p>
            <a:r>
              <a:rPr lang="en-AU" dirty="0"/>
              <a:t>MST does not send BPDUs for every active instance separately. A special instance (instance 0) is designated to carry all STP-related information.</a:t>
            </a:r>
          </a:p>
          <a:p>
            <a:r>
              <a:rPr lang="en-AU" dirty="0"/>
              <a:t>BPDUs carry all the usual STP information, in addition to configuration name, revision number, and hash value that is calculated over VLAN-to-instance mapping tables.</a:t>
            </a:r>
          </a:p>
          <a:p>
            <a:r>
              <a:rPr lang="en-AU" dirty="0"/>
              <a:t>If hash values do not match, an MST misconfiguration exists between the two switches.</a:t>
            </a:r>
          </a:p>
        </p:txBody>
      </p:sp>
      <p:sp>
        <p:nvSpPr>
          <p:cNvPr id="4" name="Content Placeholder 5"/>
          <p:cNvSpPr txBox="1">
            <a:spLocks/>
          </p:cNvSpPr>
          <p:nvPr/>
        </p:nvSpPr>
        <p:spPr bwMode="auto">
          <a:xfrm>
            <a:off x="467545" y="3428999"/>
            <a:ext cx="4176464" cy="32045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82124" bIns="38100" numCol="1" anchor="t" anchorCtr="0" compatLnSpc="1">
            <a:prstTxWarp prst="textNoShape">
              <a:avLst/>
            </a:prstTxWarp>
          </a:bodyPr>
          <a:lstStyle>
            <a:lvl1pPr marL="241300" indent="-236538" algn="l" rtl="0" eaLnBrk="0" fontAlgn="base" hangingPunct="0">
              <a:lnSpc>
                <a:spcPct val="95000"/>
              </a:lnSpc>
              <a:spcBef>
                <a:spcPts val="1200"/>
              </a:spcBef>
              <a:spcAft>
                <a:spcPct val="0"/>
              </a:spcAft>
              <a:buClr>
                <a:srgbClr val="000000"/>
              </a:buClr>
              <a:buSzPct val="100000"/>
              <a:buFont typeface="Wingdings" pitchFamily="2" charset="2"/>
              <a:buChar char="§"/>
              <a:defRPr sz="1800">
                <a:solidFill>
                  <a:srgbClr val="1A1A1A"/>
                </a:solidFill>
                <a:latin typeface="+mn-lt"/>
                <a:ea typeface="+mn-ea"/>
                <a:cs typeface="Calibri Light" panose="020F0302020204030204" pitchFamily="34" charset="0"/>
                <a:sym typeface="Lucida Grande" charset="0"/>
              </a:defRPr>
            </a:lvl1pPr>
            <a:lvl2pPr marL="541338" indent="-117475" algn="l" rtl="0" eaLnBrk="0" fontAlgn="base" hangingPunct="0">
              <a:lnSpc>
                <a:spcPct val="95000"/>
              </a:lnSpc>
              <a:spcBef>
                <a:spcPts val="800"/>
              </a:spcBef>
              <a:spcAft>
                <a:spcPct val="0"/>
              </a:spcAft>
              <a:buClr>
                <a:srgbClr val="1A1A1A"/>
              </a:buClr>
              <a:buSzPct val="100000"/>
              <a:buFont typeface="Lucida Grande" charset="0"/>
              <a:buChar char="–"/>
              <a:defRPr>
                <a:solidFill>
                  <a:srgbClr val="1A1A1A"/>
                </a:solidFill>
                <a:latin typeface="+mn-lt"/>
                <a:ea typeface="+mn-ea"/>
                <a:cs typeface="Calibri Light" panose="020F0302020204030204" pitchFamily="34" charset="0"/>
                <a:sym typeface="Lucida Grande" charset="0"/>
              </a:defRPr>
            </a:lvl2pPr>
            <a:lvl3pPr marL="881063" indent="-4763" algn="l" rtl="0" eaLnBrk="0" fontAlgn="base" hangingPunct="0">
              <a:lnSpc>
                <a:spcPct val="95000"/>
              </a:lnSpc>
              <a:spcBef>
                <a:spcPts val="700"/>
              </a:spcBef>
              <a:spcAft>
                <a:spcPct val="0"/>
              </a:spcAft>
              <a:buClr>
                <a:srgbClr val="1A1A1A"/>
              </a:buClr>
              <a:buSzPct val="100000"/>
              <a:buFont typeface="Lucida Grande" charset="0"/>
              <a:buChar char="•"/>
              <a:defRPr sz="1400">
                <a:solidFill>
                  <a:srgbClr val="1A1A1A"/>
                </a:solidFill>
                <a:latin typeface="+mn-lt"/>
                <a:ea typeface="+mn-ea"/>
                <a:cs typeface="Calibri Light" panose="020F0302020204030204" pitchFamily="34" charset="0"/>
                <a:sym typeface="Lucida Grande" charset="0"/>
              </a:defRPr>
            </a:lvl3pPr>
            <a:lvl4pPr marL="1338263" indent="-117475" algn="l" rtl="0" eaLnBrk="0" fontAlgn="base" hangingPunct="0">
              <a:lnSpc>
                <a:spcPct val="95000"/>
              </a:lnSpc>
              <a:spcBef>
                <a:spcPts val="600"/>
              </a:spcBef>
              <a:spcAft>
                <a:spcPct val="0"/>
              </a:spcAft>
              <a:buClr>
                <a:srgbClr val="1A1A1A"/>
              </a:buClr>
              <a:buSzPct val="100000"/>
              <a:buFont typeface="Lucida Grande" charset="0"/>
              <a:buChar char="–"/>
              <a:defRPr sz="1400">
                <a:solidFill>
                  <a:srgbClr val="1A1A1A"/>
                </a:solidFill>
                <a:latin typeface="+mn-lt"/>
                <a:ea typeface="+mn-ea"/>
                <a:cs typeface="Calibri Light" panose="020F0302020204030204" pitchFamily="34" charset="0"/>
                <a:sym typeface="Lucida Grande" charset="0"/>
              </a:defRPr>
            </a:lvl4pPr>
            <a:lvl5pPr marL="1790700" indent="38100" algn="l" rtl="0" eaLnBrk="0" fontAlgn="base" hangingPunct="0">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Calibri Light" panose="020F0302020204030204" pitchFamily="34" charset="0"/>
                <a:sym typeface="Lucida Grande" charset="0"/>
              </a:defRPr>
            </a:lvl5pPr>
            <a:lvl6pPr marL="22479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6pPr>
            <a:lvl7pPr marL="27051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7pPr>
            <a:lvl8pPr marL="31623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8pPr>
            <a:lvl9pPr marL="3619500" algn="l" rtl="0" fontAlgn="base">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9pPr>
          </a:lstStyle>
          <a:p>
            <a:r>
              <a:rPr lang="en-AU" dirty="0"/>
              <a:t>On left, all six VLAN instances initially belong to MST0. This is the default behaviour</a:t>
            </a:r>
          </a:p>
          <a:p>
            <a:r>
              <a:rPr lang="en-AU" dirty="0"/>
              <a:t>MST11 is created with VLANs 11, 22, and 33.</a:t>
            </a:r>
          </a:p>
          <a:p>
            <a:r>
              <a:rPr lang="en-AU" dirty="0"/>
              <a:t>MST12 is created with VLANs 44, 55, and 66.</a:t>
            </a:r>
          </a:p>
          <a:p>
            <a:r>
              <a:rPr lang="en-AU" dirty="0"/>
              <a:t>If different root bridges are configured, their topologies will converge differently, thus the links are more evenly utilized.</a:t>
            </a:r>
          </a:p>
          <a:p>
            <a:endParaRPr lang="en-AU" dirty="0"/>
          </a:p>
          <a:p>
            <a:endParaRPr lang="en-AU" dirty="0"/>
          </a:p>
        </p:txBody>
      </p:sp>
      <p:grpSp>
        <p:nvGrpSpPr>
          <p:cNvPr id="7" name="Group 3"/>
          <p:cNvGrpSpPr>
            <a:grpSpLocks noGrp="1" noUngrp="1" noChangeAspect="1"/>
          </p:cNvGrpSpPr>
          <p:nvPr/>
        </p:nvGrpSpPr>
        <p:grpSpPr bwMode="auto">
          <a:xfrm>
            <a:off x="4860032" y="3212976"/>
            <a:ext cx="4113556" cy="3528392"/>
            <a:chOff x="685800" y="820738"/>
            <a:chExt cx="7772400" cy="5597525"/>
          </a:xfrm>
        </p:grpSpPr>
        <p:pic>
          <p:nvPicPr>
            <p:cNvPr id="8" name="Picture 1" descr="Figure 4-36 STP Instances with MST"/>
            <p:cNvPicPr>
              <a:picLocks noRot="1" noChangeAspect="1" noMove="1" noResize="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685800" y="820738"/>
              <a:ext cx="7772400"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685800" y="6076025"/>
              <a:ext cx="7772400" cy="342238"/>
            </a:xfrm>
            <a:prstGeom prst="rect">
              <a:avLst/>
            </a:prstGeom>
            <a:noFill/>
            <a:ln>
              <a:noFill/>
            </a:ln>
          </p:spPr>
          <p:txBody>
            <a:bodyPr anchor="ctr">
              <a:normAutofit fontScale="40000" lnSpcReduction="20000"/>
            </a:bodyPr>
            <a:lstStyle/>
            <a:p>
              <a:pPr algn="ctr" fontAlgn="auto">
                <a:spcBef>
                  <a:spcPts val="0"/>
                </a:spcBef>
                <a:spcAft>
                  <a:spcPts val="0"/>
                </a:spcAft>
                <a:defRPr/>
              </a:pPr>
              <a:endParaRPr lang="en-US" sz="2400" dirty="0">
                <a:latin typeface="+mn-lt"/>
                <a:cs typeface="+mn-cs"/>
              </a:endParaRPr>
            </a:p>
          </p:txBody>
        </p:sp>
      </p:grpSp>
    </p:spTree>
    <p:extLst>
      <p:ext uri="{BB962C8B-B14F-4D97-AF65-F5344CB8AC3E}">
        <p14:creationId xmlns:p14="http://schemas.microsoft.com/office/powerpoint/2010/main" val="2714263141"/>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MST Use of Extended System ID</a:t>
            </a:r>
            <a:endParaRPr lang="en-US" dirty="0"/>
          </a:p>
        </p:txBody>
      </p:sp>
      <p:sp>
        <p:nvSpPr>
          <p:cNvPr id="3" name="Content Placeholder 2"/>
          <p:cNvSpPr>
            <a:spLocks noGrp="1"/>
          </p:cNvSpPr>
          <p:nvPr>
            <p:ph idx="11"/>
          </p:nvPr>
        </p:nvSpPr>
        <p:spPr/>
        <p:txBody>
          <a:bodyPr/>
          <a:lstStyle/>
          <a:p>
            <a:r>
              <a:rPr lang="en-US"/>
              <a:t>MST carries the instance number in the 12-bit Extended System ID field of the Bridge ID.</a:t>
            </a:r>
            <a:endParaRPr lang="en-US" dirty="0"/>
          </a:p>
        </p:txBody>
      </p:sp>
      <p:pic>
        <p:nvPicPr>
          <p:cNvPr id="9" name="Content Placeholder 8" descr="MST System ID.jpg"/>
          <p:cNvPicPr>
            <a:picLocks noGrp="1" noChangeAspect="1"/>
          </p:cNvPicPr>
          <p:nvPr>
            <p:ph sz="quarter" idx="12"/>
          </p:nvPr>
        </p:nvPicPr>
        <p:blipFill>
          <a:blip r:embed="rId3" cstate="print"/>
          <a:stretch>
            <a:fillRect/>
          </a:stretch>
        </p:blipFill>
        <p:spPr>
          <a:xfrm>
            <a:off x="1982534" y="1076325"/>
            <a:ext cx="5124957" cy="2732088"/>
          </a:xfrm>
        </p:spPr>
      </p:pic>
    </p:spTree>
    <p:extLst>
      <p:ext uri="{BB962C8B-B14F-4D97-AF65-F5344CB8AC3E}">
        <p14:creationId xmlns:p14="http://schemas.microsoft.com/office/powerpoint/2010/main" val="7918049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t>MST Configuration</a:t>
            </a:r>
            <a:endParaRPr lang="en-US" dirty="0"/>
          </a:p>
        </p:txBody>
      </p:sp>
      <p:sp>
        <p:nvSpPr>
          <p:cNvPr id="7" name="Content Placeholder 6"/>
          <p:cNvSpPr>
            <a:spLocks noGrp="1"/>
          </p:cNvSpPr>
          <p:nvPr>
            <p:ph idx="1"/>
          </p:nvPr>
        </p:nvSpPr>
        <p:spPr/>
        <p:txBody>
          <a:bodyPr/>
          <a:lstStyle/>
          <a:p>
            <a:r>
              <a:rPr lang="en-US" dirty="0"/>
              <a:t>Enable MST on switch.</a:t>
            </a:r>
          </a:p>
          <a:p>
            <a:pPr lvl="2">
              <a:buNone/>
            </a:pPr>
            <a:r>
              <a:rPr lang="en-US" dirty="0">
                <a:solidFill>
                  <a:srgbClr val="3E67A4"/>
                </a:solidFill>
                <a:latin typeface="Courier New" pitchFamily="49" charset="0"/>
                <a:cs typeface="Courier New" pitchFamily="49" charset="0"/>
              </a:rPr>
              <a:t>Switch(</a:t>
            </a:r>
            <a:r>
              <a:rPr lang="en-US" dirty="0" err="1">
                <a:solidFill>
                  <a:srgbClr val="3E67A4"/>
                </a:solidFill>
                <a:latin typeface="Courier New" pitchFamily="49" charset="0"/>
                <a:cs typeface="Courier New" pitchFamily="49" charset="0"/>
              </a:rPr>
              <a:t>config</a:t>
            </a:r>
            <a:r>
              <a:rPr lang="en-US" dirty="0">
                <a:solidFill>
                  <a:srgbClr val="3E67A4"/>
                </a:solidFill>
                <a:latin typeface="Courier New" pitchFamily="49" charset="0"/>
                <a:cs typeface="Courier New" pitchFamily="49" charset="0"/>
              </a:rPr>
              <a:t>)# </a:t>
            </a:r>
            <a:r>
              <a:rPr lang="en-US" b="1" dirty="0">
                <a:solidFill>
                  <a:srgbClr val="3E67A4"/>
                </a:solidFill>
                <a:latin typeface="Courier New" pitchFamily="49" charset="0"/>
                <a:cs typeface="Courier New" pitchFamily="49" charset="0"/>
              </a:rPr>
              <a:t>spanning-tree mode </a:t>
            </a:r>
            <a:r>
              <a:rPr lang="en-US" b="1" dirty="0" err="1">
                <a:solidFill>
                  <a:srgbClr val="3E67A4"/>
                </a:solidFill>
                <a:latin typeface="Courier New" pitchFamily="49" charset="0"/>
                <a:cs typeface="Courier New" pitchFamily="49" charset="0"/>
              </a:rPr>
              <a:t>mst</a:t>
            </a:r>
            <a:r>
              <a:rPr lang="en-US" b="1" dirty="0">
                <a:solidFill>
                  <a:srgbClr val="3E67A4"/>
                </a:solidFill>
                <a:latin typeface="Courier New" pitchFamily="49" charset="0"/>
                <a:cs typeface="Courier New" pitchFamily="49" charset="0"/>
              </a:rPr>
              <a:t> </a:t>
            </a:r>
          </a:p>
          <a:p>
            <a:r>
              <a:rPr lang="en-US" dirty="0"/>
              <a:t>Enter MST configuration </a:t>
            </a:r>
            <a:r>
              <a:rPr lang="en-US" dirty="0" err="1"/>
              <a:t>submode</a:t>
            </a:r>
            <a:r>
              <a:rPr lang="en-US" dirty="0"/>
              <a:t>.</a:t>
            </a:r>
          </a:p>
          <a:p>
            <a:pPr lvl="2">
              <a:buNone/>
            </a:pPr>
            <a:r>
              <a:rPr lang="en-US" dirty="0">
                <a:solidFill>
                  <a:srgbClr val="3E67A4"/>
                </a:solidFill>
                <a:latin typeface="Courier New" pitchFamily="49" charset="0"/>
                <a:cs typeface="Courier New" pitchFamily="49" charset="0"/>
              </a:rPr>
              <a:t>Switch(</a:t>
            </a:r>
            <a:r>
              <a:rPr lang="en-US" dirty="0" err="1">
                <a:solidFill>
                  <a:srgbClr val="3E67A4"/>
                </a:solidFill>
                <a:latin typeface="Courier New" pitchFamily="49" charset="0"/>
                <a:cs typeface="Courier New" pitchFamily="49" charset="0"/>
              </a:rPr>
              <a:t>config</a:t>
            </a:r>
            <a:r>
              <a:rPr lang="en-US" dirty="0">
                <a:solidFill>
                  <a:srgbClr val="3E67A4"/>
                </a:solidFill>
                <a:latin typeface="Courier New" pitchFamily="49" charset="0"/>
                <a:cs typeface="Courier New" pitchFamily="49" charset="0"/>
              </a:rPr>
              <a:t>)# </a:t>
            </a:r>
            <a:r>
              <a:rPr lang="en-US" b="1" dirty="0">
                <a:solidFill>
                  <a:srgbClr val="3E67A4"/>
                </a:solidFill>
                <a:latin typeface="Courier New" pitchFamily="49" charset="0"/>
                <a:cs typeface="Courier New" pitchFamily="49" charset="0"/>
              </a:rPr>
              <a:t>spanning-tree </a:t>
            </a:r>
            <a:r>
              <a:rPr lang="en-US" b="1" dirty="0" err="1">
                <a:solidFill>
                  <a:srgbClr val="3E67A4"/>
                </a:solidFill>
                <a:latin typeface="Courier New" pitchFamily="49" charset="0"/>
                <a:cs typeface="Courier New" pitchFamily="49" charset="0"/>
              </a:rPr>
              <a:t>mst</a:t>
            </a:r>
            <a:r>
              <a:rPr lang="en-US" b="1" dirty="0">
                <a:solidFill>
                  <a:srgbClr val="3E67A4"/>
                </a:solidFill>
                <a:latin typeface="Courier New" pitchFamily="49" charset="0"/>
                <a:cs typeface="Courier New" pitchFamily="49" charset="0"/>
              </a:rPr>
              <a:t> configuration</a:t>
            </a:r>
          </a:p>
          <a:p>
            <a:r>
              <a:rPr lang="en-US" dirty="0"/>
              <a:t>Display current MST configuration.</a:t>
            </a:r>
          </a:p>
          <a:p>
            <a:pPr lvl="2">
              <a:buNone/>
            </a:pPr>
            <a:r>
              <a:rPr lang="en-US" dirty="0">
                <a:solidFill>
                  <a:srgbClr val="3E67A4"/>
                </a:solidFill>
                <a:latin typeface="Courier New" pitchFamily="49" charset="0"/>
                <a:cs typeface="Courier New" pitchFamily="49" charset="0"/>
              </a:rPr>
              <a:t>Switch(</a:t>
            </a:r>
            <a:r>
              <a:rPr lang="en-US" dirty="0" err="1">
                <a:solidFill>
                  <a:srgbClr val="3E67A4"/>
                </a:solidFill>
                <a:latin typeface="Courier New" pitchFamily="49" charset="0"/>
                <a:cs typeface="Courier New" pitchFamily="49" charset="0"/>
              </a:rPr>
              <a:t>config-mst</a:t>
            </a:r>
            <a:r>
              <a:rPr lang="en-US" dirty="0">
                <a:solidFill>
                  <a:srgbClr val="3E67A4"/>
                </a:solidFill>
                <a:latin typeface="Courier New" pitchFamily="49" charset="0"/>
                <a:cs typeface="Courier New" pitchFamily="49" charset="0"/>
              </a:rPr>
              <a:t>)# </a:t>
            </a:r>
            <a:r>
              <a:rPr lang="en-US" b="1" dirty="0">
                <a:solidFill>
                  <a:srgbClr val="3E67A4"/>
                </a:solidFill>
                <a:latin typeface="Courier New" pitchFamily="49" charset="0"/>
                <a:cs typeface="Courier New" pitchFamily="49" charset="0"/>
              </a:rPr>
              <a:t>show current</a:t>
            </a:r>
          </a:p>
          <a:p>
            <a:r>
              <a:rPr lang="en-US" dirty="0"/>
              <a:t>Name MST instance.</a:t>
            </a:r>
          </a:p>
          <a:p>
            <a:pPr lvl="2">
              <a:buNone/>
            </a:pPr>
            <a:r>
              <a:rPr lang="en-US" dirty="0">
                <a:solidFill>
                  <a:srgbClr val="3E67A4"/>
                </a:solidFill>
                <a:latin typeface="Courier New" pitchFamily="49" charset="0"/>
                <a:cs typeface="Courier New" pitchFamily="49" charset="0"/>
              </a:rPr>
              <a:t>Switch(</a:t>
            </a:r>
            <a:r>
              <a:rPr lang="en-US" dirty="0" err="1">
                <a:solidFill>
                  <a:srgbClr val="3E67A4"/>
                </a:solidFill>
                <a:latin typeface="Courier New" pitchFamily="49" charset="0"/>
                <a:cs typeface="Courier New" pitchFamily="49" charset="0"/>
              </a:rPr>
              <a:t>config-mst</a:t>
            </a:r>
            <a:r>
              <a:rPr lang="en-US" dirty="0">
                <a:solidFill>
                  <a:srgbClr val="3E67A4"/>
                </a:solidFill>
                <a:latin typeface="Courier New" pitchFamily="49" charset="0"/>
                <a:cs typeface="Courier New" pitchFamily="49" charset="0"/>
              </a:rPr>
              <a:t>)# </a:t>
            </a:r>
            <a:r>
              <a:rPr lang="en-US" b="1" dirty="0">
                <a:solidFill>
                  <a:srgbClr val="3E67A4"/>
                </a:solidFill>
                <a:latin typeface="Courier New" pitchFamily="49" charset="0"/>
                <a:cs typeface="Courier New" pitchFamily="49" charset="0"/>
              </a:rPr>
              <a:t>name</a:t>
            </a:r>
            <a:r>
              <a:rPr lang="en-US" dirty="0">
                <a:solidFill>
                  <a:srgbClr val="3E67A4"/>
                </a:solidFill>
                <a:latin typeface="Courier New" pitchFamily="49" charset="0"/>
                <a:cs typeface="Courier New" pitchFamily="49" charset="0"/>
              </a:rPr>
              <a:t> </a:t>
            </a:r>
            <a:r>
              <a:rPr lang="en-US" i="1" dirty="0" err="1">
                <a:solidFill>
                  <a:srgbClr val="3E67A4"/>
                </a:solidFill>
                <a:latin typeface="Courier New" pitchFamily="49" charset="0"/>
                <a:cs typeface="Courier New" pitchFamily="49" charset="0"/>
              </a:rPr>
              <a:t>name</a:t>
            </a:r>
            <a:endParaRPr lang="en-US" i="1" dirty="0">
              <a:solidFill>
                <a:srgbClr val="3E67A4"/>
              </a:solidFill>
              <a:latin typeface="Courier New" pitchFamily="49" charset="0"/>
              <a:cs typeface="Courier New" pitchFamily="49" charset="0"/>
            </a:endParaRPr>
          </a:p>
          <a:p>
            <a:r>
              <a:rPr lang="en-US" dirty="0"/>
              <a:t>Set the 16-bit MST revision number. It is not incremented automatically when you commit a new MST configuration.</a:t>
            </a:r>
          </a:p>
          <a:p>
            <a:pPr lvl="2">
              <a:buNone/>
            </a:pPr>
            <a:r>
              <a:rPr lang="en-US" dirty="0">
                <a:solidFill>
                  <a:srgbClr val="3E67A4"/>
                </a:solidFill>
                <a:latin typeface="Courier New" pitchFamily="49" charset="0"/>
                <a:cs typeface="Courier New" pitchFamily="49" charset="0"/>
              </a:rPr>
              <a:t>Switch(</a:t>
            </a:r>
            <a:r>
              <a:rPr lang="en-US" dirty="0" err="1">
                <a:solidFill>
                  <a:srgbClr val="3E67A4"/>
                </a:solidFill>
                <a:latin typeface="Courier New" pitchFamily="49" charset="0"/>
                <a:cs typeface="Courier New" pitchFamily="49" charset="0"/>
              </a:rPr>
              <a:t>config-mst</a:t>
            </a:r>
            <a:r>
              <a:rPr lang="en-US" dirty="0">
                <a:solidFill>
                  <a:srgbClr val="3E67A4"/>
                </a:solidFill>
                <a:latin typeface="Courier New" pitchFamily="49" charset="0"/>
                <a:cs typeface="Courier New" pitchFamily="49" charset="0"/>
              </a:rPr>
              <a:t>)# </a:t>
            </a:r>
            <a:r>
              <a:rPr lang="en-US" b="1" dirty="0">
                <a:solidFill>
                  <a:srgbClr val="3E67A4"/>
                </a:solidFill>
                <a:latin typeface="Courier New" pitchFamily="49" charset="0"/>
                <a:cs typeface="Courier New" pitchFamily="49" charset="0"/>
              </a:rPr>
              <a:t>revision</a:t>
            </a:r>
            <a:r>
              <a:rPr lang="en-US" dirty="0">
                <a:solidFill>
                  <a:srgbClr val="3E67A4"/>
                </a:solidFill>
                <a:latin typeface="Courier New" pitchFamily="49" charset="0"/>
                <a:cs typeface="Courier New" pitchFamily="49" charset="0"/>
              </a:rPr>
              <a:t> </a:t>
            </a:r>
            <a:r>
              <a:rPr lang="en-US" i="1" dirty="0" err="1">
                <a:solidFill>
                  <a:srgbClr val="3E67A4"/>
                </a:solidFill>
                <a:latin typeface="Courier New" pitchFamily="49" charset="0"/>
                <a:cs typeface="Courier New" pitchFamily="49" charset="0"/>
              </a:rPr>
              <a:t>revision_number</a:t>
            </a:r>
            <a:endParaRPr lang="en-US" i="1" dirty="0">
              <a:solidFill>
                <a:srgbClr val="3E67A4"/>
              </a:solidFill>
              <a:latin typeface="Courier New" pitchFamily="49" charset="0"/>
              <a:cs typeface="Courier New" pitchFamily="49" charset="0"/>
            </a:endParaRPr>
          </a:p>
        </p:txBody>
      </p:sp>
    </p:spTree>
    <p:extLst>
      <p:ext uri="{BB962C8B-B14F-4D97-AF65-F5344CB8AC3E}">
        <p14:creationId xmlns:p14="http://schemas.microsoft.com/office/powerpoint/2010/main" val="1700777515"/>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t>MST Configuration (cont)</a:t>
            </a:r>
            <a:endParaRPr lang="en-US" dirty="0"/>
          </a:p>
        </p:txBody>
      </p:sp>
      <p:sp>
        <p:nvSpPr>
          <p:cNvPr id="7" name="Content Placeholder 6"/>
          <p:cNvSpPr>
            <a:spLocks noGrp="1"/>
          </p:cNvSpPr>
          <p:nvPr>
            <p:ph idx="1"/>
          </p:nvPr>
        </p:nvSpPr>
        <p:spPr/>
        <p:txBody>
          <a:bodyPr/>
          <a:lstStyle/>
          <a:p>
            <a:r>
              <a:rPr lang="en-US" dirty="0"/>
              <a:t>Map VLANs to MST instance.</a:t>
            </a:r>
          </a:p>
          <a:p>
            <a:pPr lvl="2">
              <a:buNone/>
            </a:pPr>
            <a:r>
              <a:rPr lang="en-US" dirty="0">
                <a:solidFill>
                  <a:srgbClr val="3E67A4"/>
                </a:solidFill>
              </a:rPr>
              <a:t>Switch(</a:t>
            </a:r>
            <a:r>
              <a:rPr lang="en-US" dirty="0" err="1">
                <a:solidFill>
                  <a:srgbClr val="3E67A4"/>
                </a:solidFill>
              </a:rPr>
              <a:t>config-mst</a:t>
            </a:r>
            <a:r>
              <a:rPr lang="en-US" dirty="0">
                <a:solidFill>
                  <a:srgbClr val="3E67A4"/>
                </a:solidFill>
              </a:rPr>
              <a:t>)# </a:t>
            </a:r>
            <a:r>
              <a:rPr lang="en-US" b="1" dirty="0">
                <a:solidFill>
                  <a:srgbClr val="3E67A4"/>
                </a:solidFill>
              </a:rPr>
              <a:t>instance</a:t>
            </a:r>
            <a:r>
              <a:rPr lang="en-US" dirty="0">
                <a:solidFill>
                  <a:srgbClr val="3E67A4"/>
                </a:solidFill>
              </a:rPr>
              <a:t> </a:t>
            </a:r>
            <a:r>
              <a:rPr lang="en-US" i="1" dirty="0" err="1">
                <a:solidFill>
                  <a:srgbClr val="3E67A4"/>
                </a:solidFill>
              </a:rPr>
              <a:t>instance_number</a:t>
            </a:r>
            <a:r>
              <a:rPr lang="en-US" dirty="0">
                <a:solidFill>
                  <a:srgbClr val="3E67A4"/>
                </a:solidFill>
              </a:rPr>
              <a:t>  </a:t>
            </a:r>
            <a:r>
              <a:rPr lang="en-US" b="1" dirty="0" err="1">
                <a:solidFill>
                  <a:srgbClr val="3E67A4"/>
                </a:solidFill>
              </a:rPr>
              <a:t>vlan</a:t>
            </a:r>
            <a:r>
              <a:rPr lang="en-US" dirty="0">
                <a:solidFill>
                  <a:srgbClr val="3E67A4"/>
                </a:solidFill>
              </a:rPr>
              <a:t> </a:t>
            </a:r>
            <a:r>
              <a:rPr lang="en-US" i="1" dirty="0" err="1">
                <a:solidFill>
                  <a:srgbClr val="3E67A4"/>
                </a:solidFill>
              </a:rPr>
              <a:t>vlan_range</a:t>
            </a:r>
            <a:endParaRPr lang="en-US" i="1" dirty="0">
              <a:solidFill>
                <a:srgbClr val="3E67A4"/>
              </a:solidFill>
            </a:endParaRPr>
          </a:p>
          <a:p>
            <a:r>
              <a:rPr lang="en-US" dirty="0"/>
              <a:t>Display new MST configuration to be applied.</a:t>
            </a:r>
          </a:p>
          <a:p>
            <a:pPr lvl="2">
              <a:buNone/>
            </a:pPr>
            <a:r>
              <a:rPr lang="en-US" dirty="0">
                <a:solidFill>
                  <a:srgbClr val="3E67A4"/>
                </a:solidFill>
              </a:rPr>
              <a:t>Switch(</a:t>
            </a:r>
            <a:r>
              <a:rPr lang="en-US" dirty="0" err="1">
                <a:solidFill>
                  <a:srgbClr val="3E67A4"/>
                </a:solidFill>
              </a:rPr>
              <a:t>config-mst</a:t>
            </a:r>
            <a:r>
              <a:rPr lang="en-US" dirty="0">
                <a:solidFill>
                  <a:srgbClr val="3E67A4"/>
                </a:solidFill>
              </a:rPr>
              <a:t>)# </a:t>
            </a:r>
            <a:r>
              <a:rPr lang="en-US" b="1" dirty="0">
                <a:solidFill>
                  <a:srgbClr val="3E67A4"/>
                </a:solidFill>
              </a:rPr>
              <a:t>show pending</a:t>
            </a:r>
          </a:p>
          <a:p>
            <a:r>
              <a:rPr lang="en-US" dirty="0"/>
              <a:t>Apply configuration and exit MST configuration </a:t>
            </a:r>
            <a:r>
              <a:rPr lang="en-US" dirty="0" err="1"/>
              <a:t>submode</a:t>
            </a:r>
            <a:r>
              <a:rPr lang="en-US" dirty="0"/>
              <a:t>.</a:t>
            </a:r>
          </a:p>
          <a:p>
            <a:pPr lvl="2">
              <a:buNone/>
            </a:pPr>
            <a:r>
              <a:rPr lang="en-US" dirty="0">
                <a:solidFill>
                  <a:srgbClr val="3E67A4"/>
                </a:solidFill>
              </a:rPr>
              <a:t>Switch(</a:t>
            </a:r>
            <a:r>
              <a:rPr lang="en-US" dirty="0" err="1">
                <a:solidFill>
                  <a:srgbClr val="3E67A4"/>
                </a:solidFill>
              </a:rPr>
              <a:t>config-mst</a:t>
            </a:r>
            <a:r>
              <a:rPr lang="en-US" dirty="0">
                <a:solidFill>
                  <a:srgbClr val="3E67A4"/>
                </a:solidFill>
              </a:rPr>
              <a:t>)# </a:t>
            </a:r>
            <a:r>
              <a:rPr lang="en-US" b="1" dirty="0">
                <a:solidFill>
                  <a:srgbClr val="3E67A4"/>
                </a:solidFill>
              </a:rPr>
              <a:t>exit</a:t>
            </a:r>
          </a:p>
          <a:p>
            <a:r>
              <a:rPr lang="en-US" dirty="0"/>
              <a:t>Assign root bridge for MST instance. This syntax makes the switch root primary or secondary (only active if primary fails). It sets primary priority to 24576 and secondary to 28672. </a:t>
            </a:r>
          </a:p>
          <a:p>
            <a:pPr lvl="2">
              <a:buNone/>
            </a:pPr>
            <a:r>
              <a:rPr lang="en-US" dirty="0">
                <a:solidFill>
                  <a:srgbClr val="3E67A4"/>
                </a:solidFill>
              </a:rPr>
              <a:t>Switch(</a:t>
            </a:r>
            <a:r>
              <a:rPr lang="en-US" dirty="0" err="1">
                <a:solidFill>
                  <a:srgbClr val="3E67A4"/>
                </a:solidFill>
              </a:rPr>
              <a:t>config</a:t>
            </a:r>
            <a:r>
              <a:rPr lang="en-US" dirty="0">
                <a:solidFill>
                  <a:srgbClr val="3E67A4"/>
                </a:solidFill>
              </a:rPr>
              <a:t>)# </a:t>
            </a:r>
            <a:r>
              <a:rPr lang="en-US" b="1" dirty="0">
                <a:solidFill>
                  <a:srgbClr val="3E67A4"/>
                </a:solidFill>
              </a:rPr>
              <a:t>spanning-tree </a:t>
            </a:r>
            <a:r>
              <a:rPr lang="en-US" b="1" dirty="0" err="1">
                <a:solidFill>
                  <a:srgbClr val="3E67A4"/>
                </a:solidFill>
              </a:rPr>
              <a:t>mst</a:t>
            </a:r>
            <a:r>
              <a:rPr lang="en-US" b="1" dirty="0">
                <a:solidFill>
                  <a:srgbClr val="3E67A4"/>
                </a:solidFill>
              </a:rPr>
              <a:t> </a:t>
            </a:r>
            <a:r>
              <a:rPr lang="en-US" i="1" dirty="0" err="1">
                <a:solidFill>
                  <a:srgbClr val="3E67A4"/>
                </a:solidFill>
              </a:rPr>
              <a:t>instance_number</a:t>
            </a:r>
            <a:r>
              <a:rPr lang="en-US" dirty="0">
                <a:solidFill>
                  <a:srgbClr val="3E67A4"/>
                </a:solidFill>
              </a:rPr>
              <a:t> </a:t>
            </a:r>
            <a:r>
              <a:rPr lang="en-US" b="1" dirty="0">
                <a:solidFill>
                  <a:srgbClr val="3E67A4"/>
                </a:solidFill>
              </a:rPr>
              <a:t>root</a:t>
            </a:r>
            <a:r>
              <a:rPr lang="en-US" dirty="0">
                <a:solidFill>
                  <a:srgbClr val="3E67A4"/>
                </a:solidFill>
              </a:rPr>
              <a:t> </a:t>
            </a:r>
            <a:r>
              <a:rPr lang="en-US" i="1" dirty="0">
                <a:solidFill>
                  <a:srgbClr val="3E67A4"/>
                </a:solidFill>
              </a:rPr>
              <a:t>primary</a:t>
            </a:r>
            <a:r>
              <a:rPr lang="en-US" dirty="0">
                <a:solidFill>
                  <a:srgbClr val="3E67A4"/>
                </a:solidFill>
              </a:rPr>
              <a:t> | </a:t>
            </a:r>
            <a:r>
              <a:rPr lang="en-US" i="1" dirty="0">
                <a:solidFill>
                  <a:srgbClr val="3E67A4"/>
                </a:solidFill>
              </a:rPr>
              <a:t>secondary</a:t>
            </a:r>
          </a:p>
        </p:txBody>
      </p:sp>
    </p:spTree>
    <p:extLst>
      <p:ext uri="{BB962C8B-B14F-4D97-AF65-F5344CB8AC3E}">
        <p14:creationId xmlns:p14="http://schemas.microsoft.com/office/powerpoint/2010/main" val="333974627"/>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MST Configuration Example</a:t>
            </a:r>
            <a:endParaRPr lang="en-US" dirty="0"/>
          </a:p>
        </p:txBody>
      </p:sp>
      <p:sp>
        <p:nvSpPr>
          <p:cNvPr id="50" name="Text Placeholder 5"/>
          <p:cNvSpPr>
            <a:spLocks/>
          </p:cNvSpPr>
          <p:nvPr/>
        </p:nvSpPr>
        <p:spPr bwMode="auto">
          <a:xfrm>
            <a:off x="293686" y="3714011"/>
            <a:ext cx="8515461" cy="1371173"/>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algn="l" defTabSz="814388" eaLnBrk="1" hangingPunct="1">
              <a:lnSpc>
                <a:spcPct val="100000"/>
              </a:lnSpc>
              <a:spcBef>
                <a:spcPts val="0"/>
              </a:spcBef>
              <a:buClr>
                <a:srgbClr val="708CA1"/>
              </a:buClr>
              <a:defRPr/>
            </a:pPr>
            <a:r>
              <a:rPr lang="en-US" sz="1200" kern="0" dirty="0" err="1">
                <a:solidFill>
                  <a:schemeClr val="tx2"/>
                </a:solidFill>
                <a:latin typeface="Courier New" pitchFamily="49" charset="0"/>
              </a:rPr>
              <a:t>SwitchA</a:t>
            </a:r>
            <a:r>
              <a:rPr lang="en-US" sz="1200" kern="0" dirty="0">
                <a:solidFill>
                  <a:schemeClr val="tx2"/>
                </a:solidFill>
                <a:latin typeface="Courier New" pitchFamily="49" charset="0"/>
              </a:rPr>
              <a:t>(</a:t>
            </a:r>
            <a:r>
              <a:rPr lang="en-US" sz="1200" kern="0" dirty="0" err="1">
                <a:solidFill>
                  <a:schemeClr val="tx2"/>
                </a:solidFill>
                <a:latin typeface="Courier New" pitchFamily="49" charset="0"/>
              </a:rPr>
              <a:t>config</a:t>
            </a:r>
            <a:r>
              <a:rPr lang="en-US" sz="1200" kern="0" dirty="0">
                <a:solidFill>
                  <a:schemeClr val="tx2"/>
                </a:solidFill>
                <a:latin typeface="Courier New" pitchFamily="49" charset="0"/>
              </a:rPr>
              <a:t>)# </a:t>
            </a:r>
            <a:r>
              <a:rPr lang="en-US" sz="1200" b="1" kern="0" dirty="0">
                <a:solidFill>
                  <a:schemeClr val="tx2"/>
                </a:solidFill>
                <a:latin typeface="Courier New" pitchFamily="49" charset="0"/>
              </a:rPr>
              <a:t>spanning-tree mode </a:t>
            </a:r>
            <a:r>
              <a:rPr lang="en-US" sz="1200" b="1" kern="0" dirty="0" err="1">
                <a:solidFill>
                  <a:schemeClr val="tx2"/>
                </a:solidFill>
                <a:latin typeface="Courier New" pitchFamily="49" charset="0"/>
              </a:rPr>
              <a:t>mst</a:t>
            </a:r>
            <a:endParaRPr lang="en-US" sz="1200" b="1" kern="0" dirty="0">
              <a:solidFill>
                <a:schemeClr val="tx2"/>
              </a:solidFill>
              <a:latin typeface="Courier New" pitchFamily="49" charset="0"/>
            </a:endParaRPr>
          </a:p>
          <a:p>
            <a:pPr marL="236538" indent="-236538" algn="l" defTabSz="814388" eaLnBrk="1" hangingPunct="1">
              <a:lnSpc>
                <a:spcPct val="100000"/>
              </a:lnSpc>
              <a:spcBef>
                <a:spcPts val="0"/>
              </a:spcBef>
              <a:buClr>
                <a:srgbClr val="708CA1"/>
              </a:buClr>
              <a:defRPr/>
            </a:pPr>
            <a:r>
              <a:rPr lang="en-US" sz="1200" kern="0" dirty="0" err="1">
                <a:solidFill>
                  <a:schemeClr val="tx2"/>
                </a:solidFill>
                <a:latin typeface="Courier New" pitchFamily="49" charset="0"/>
              </a:rPr>
              <a:t>SwitchA</a:t>
            </a:r>
            <a:r>
              <a:rPr lang="en-US" sz="1200" kern="0" dirty="0">
                <a:solidFill>
                  <a:schemeClr val="tx2"/>
                </a:solidFill>
                <a:latin typeface="Courier New" pitchFamily="49" charset="0"/>
              </a:rPr>
              <a:t>(</a:t>
            </a:r>
            <a:r>
              <a:rPr lang="en-US" sz="1200" kern="0" dirty="0" err="1">
                <a:solidFill>
                  <a:schemeClr val="tx2"/>
                </a:solidFill>
                <a:latin typeface="Courier New" pitchFamily="49" charset="0"/>
              </a:rPr>
              <a:t>config</a:t>
            </a:r>
            <a:r>
              <a:rPr lang="en-US" sz="1200" kern="0" dirty="0">
                <a:solidFill>
                  <a:schemeClr val="tx2"/>
                </a:solidFill>
                <a:latin typeface="Courier New" pitchFamily="49" charset="0"/>
              </a:rPr>
              <a:t>)# </a:t>
            </a:r>
            <a:r>
              <a:rPr lang="en-US" sz="1200" b="1" kern="0" dirty="0">
                <a:solidFill>
                  <a:schemeClr val="tx2"/>
                </a:solidFill>
                <a:latin typeface="Courier New" pitchFamily="49" charset="0"/>
              </a:rPr>
              <a:t>spanning-tree </a:t>
            </a:r>
            <a:r>
              <a:rPr lang="en-US" sz="1200" b="1" kern="0" dirty="0" err="1">
                <a:solidFill>
                  <a:schemeClr val="tx2"/>
                </a:solidFill>
                <a:latin typeface="Courier New" pitchFamily="49" charset="0"/>
              </a:rPr>
              <a:t>mst</a:t>
            </a:r>
            <a:r>
              <a:rPr lang="en-US" sz="1200" b="1" kern="0" dirty="0">
                <a:solidFill>
                  <a:schemeClr val="tx2"/>
                </a:solidFill>
                <a:latin typeface="Courier New" pitchFamily="49" charset="0"/>
              </a:rPr>
              <a:t> configuration</a:t>
            </a:r>
          </a:p>
          <a:p>
            <a:pPr marL="236538" indent="-236538" algn="l" defTabSz="814388" eaLnBrk="1" hangingPunct="1">
              <a:lnSpc>
                <a:spcPct val="100000"/>
              </a:lnSpc>
              <a:spcBef>
                <a:spcPts val="0"/>
              </a:spcBef>
              <a:buClr>
                <a:srgbClr val="708CA1"/>
              </a:buClr>
              <a:defRPr/>
            </a:pPr>
            <a:r>
              <a:rPr lang="en-US" sz="1200" kern="0" dirty="0" err="1">
                <a:solidFill>
                  <a:schemeClr val="tx2"/>
                </a:solidFill>
                <a:latin typeface="Courier New" pitchFamily="49" charset="0"/>
              </a:rPr>
              <a:t>SwitchA</a:t>
            </a:r>
            <a:r>
              <a:rPr lang="en-US" sz="1200" kern="0" dirty="0">
                <a:solidFill>
                  <a:schemeClr val="tx2"/>
                </a:solidFill>
                <a:latin typeface="Courier New" pitchFamily="49" charset="0"/>
              </a:rPr>
              <a:t>(</a:t>
            </a:r>
            <a:r>
              <a:rPr lang="en-US" sz="1200" kern="0" dirty="0" err="1">
                <a:solidFill>
                  <a:schemeClr val="tx2"/>
                </a:solidFill>
                <a:latin typeface="Courier New" pitchFamily="49" charset="0"/>
              </a:rPr>
              <a:t>config-mst</a:t>
            </a:r>
            <a:r>
              <a:rPr lang="en-US" sz="1200" kern="0" dirty="0">
                <a:solidFill>
                  <a:schemeClr val="tx2"/>
                </a:solidFill>
                <a:latin typeface="Courier New" pitchFamily="49" charset="0"/>
              </a:rPr>
              <a:t>)# </a:t>
            </a:r>
            <a:r>
              <a:rPr lang="en-US" sz="1200" b="1" kern="0" dirty="0">
                <a:solidFill>
                  <a:schemeClr val="tx2"/>
                </a:solidFill>
                <a:latin typeface="Courier New" pitchFamily="49" charset="0"/>
              </a:rPr>
              <a:t>name XYZ</a:t>
            </a:r>
          </a:p>
          <a:p>
            <a:pPr marL="236538" indent="-236538" algn="l" defTabSz="814388" eaLnBrk="1" hangingPunct="1">
              <a:lnSpc>
                <a:spcPct val="100000"/>
              </a:lnSpc>
              <a:spcBef>
                <a:spcPts val="0"/>
              </a:spcBef>
              <a:buClr>
                <a:srgbClr val="708CA1"/>
              </a:buClr>
              <a:defRPr/>
            </a:pPr>
            <a:r>
              <a:rPr lang="en-US" sz="1200" kern="0" dirty="0" err="1">
                <a:solidFill>
                  <a:schemeClr val="tx2"/>
                </a:solidFill>
                <a:latin typeface="Courier New" pitchFamily="49" charset="0"/>
              </a:rPr>
              <a:t>SwitchA</a:t>
            </a:r>
            <a:r>
              <a:rPr lang="en-US" sz="1200" kern="0" dirty="0">
                <a:solidFill>
                  <a:schemeClr val="tx2"/>
                </a:solidFill>
                <a:latin typeface="Courier New" pitchFamily="49" charset="0"/>
              </a:rPr>
              <a:t>(</a:t>
            </a:r>
            <a:r>
              <a:rPr lang="en-US" sz="1200" kern="0" dirty="0" err="1">
                <a:solidFill>
                  <a:schemeClr val="tx2"/>
                </a:solidFill>
                <a:latin typeface="Courier New" pitchFamily="49" charset="0"/>
              </a:rPr>
              <a:t>config-mst</a:t>
            </a:r>
            <a:r>
              <a:rPr lang="en-US" sz="1200" kern="0" dirty="0">
                <a:solidFill>
                  <a:schemeClr val="tx2"/>
                </a:solidFill>
                <a:latin typeface="Courier New" pitchFamily="49" charset="0"/>
              </a:rPr>
              <a:t>)# </a:t>
            </a:r>
            <a:r>
              <a:rPr lang="en-US" sz="1200" b="1" kern="0" dirty="0">
                <a:solidFill>
                  <a:schemeClr val="tx2"/>
                </a:solidFill>
                <a:latin typeface="Courier New" pitchFamily="49" charset="0"/>
              </a:rPr>
              <a:t>revision 1</a:t>
            </a:r>
          </a:p>
          <a:p>
            <a:pPr marL="236538" indent="-236538" algn="l" defTabSz="814388" eaLnBrk="1" hangingPunct="1">
              <a:lnSpc>
                <a:spcPct val="100000"/>
              </a:lnSpc>
              <a:spcBef>
                <a:spcPts val="0"/>
              </a:spcBef>
              <a:buClr>
                <a:srgbClr val="708CA1"/>
              </a:buClr>
              <a:defRPr/>
            </a:pPr>
            <a:r>
              <a:rPr lang="en-US" sz="1200" kern="0" dirty="0" err="1">
                <a:solidFill>
                  <a:schemeClr val="tx2"/>
                </a:solidFill>
                <a:latin typeface="Courier New" pitchFamily="49" charset="0"/>
              </a:rPr>
              <a:t>SwitchA</a:t>
            </a:r>
            <a:r>
              <a:rPr lang="en-US" sz="1200" kern="0" dirty="0">
                <a:solidFill>
                  <a:schemeClr val="tx2"/>
                </a:solidFill>
                <a:latin typeface="Courier New" pitchFamily="49" charset="0"/>
              </a:rPr>
              <a:t>(</a:t>
            </a:r>
            <a:r>
              <a:rPr lang="en-US" sz="1200" kern="0" dirty="0" err="1">
                <a:solidFill>
                  <a:schemeClr val="tx2"/>
                </a:solidFill>
                <a:latin typeface="Courier New" pitchFamily="49" charset="0"/>
              </a:rPr>
              <a:t>config-mst</a:t>
            </a:r>
            <a:r>
              <a:rPr lang="en-US" sz="1200" kern="0" dirty="0">
                <a:solidFill>
                  <a:schemeClr val="tx2"/>
                </a:solidFill>
                <a:latin typeface="Courier New" pitchFamily="49" charset="0"/>
              </a:rPr>
              <a:t>)# </a:t>
            </a:r>
            <a:r>
              <a:rPr lang="en-US" sz="1200" b="1" kern="0" dirty="0">
                <a:solidFill>
                  <a:schemeClr val="tx2"/>
                </a:solidFill>
                <a:latin typeface="Courier New" pitchFamily="49" charset="0"/>
              </a:rPr>
              <a:t>instance 1 vlan 11, 21, 31</a:t>
            </a:r>
          </a:p>
          <a:p>
            <a:pPr marL="236538" indent="-236538" algn="l" defTabSz="814388" eaLnBrk="1" hangingPunct="1">
              <a:lnSpc>
                <a:spcPct val="100000"/>
              </a:lnSpc>
              <a:spcBef>
                <a:spcPts val="0"/>
              </a:spcBef>
              <a:buClr>
                <a:srgbClr val="708CA1"/>
              </a:buClr>
              <a:defRPr/>
            </a:pPr>
            <a:r>
              <a:rPr lang="en-US" sz="1200" kern="0" dirty="0" err="1">
                <a:solidFill>
                  <a:schemeClr val="tx2"/>
                </a:solidFill>
                <a:latin typeface="Courier New" pitchFamily="49" charset="0"/>
              </a:rPr>
              <a:t>SwitchA</a:t>
            </a:r>
            <a:r>
              <a:rPr lang="en-US" sz="1200" kern="0" dirty="0">
                <a:solidFill>
                  <a:schemeClr val="tx2"/>
                </a:solidFill>
                <a:latin typeface="Courier New" pitchFamily="49" charset="0"/>
              </a:rPr>
              <a:t>(</a:t>
            </a:r>
            <a:r>
              <a:rPr lang="en-US" sz="1200" kern="0" dirty="0" err="1">
                <a:solidFill>
                  <a:schemeClr val="tx2"/>
                </a:solidFill>
                <a:latin typeface="Courier New" pitchFamily="49" charset="0"/>
              </a:rPr>
              <a:t>config-mst</a:t>
            </a:r>
            <a:r>
              <a:rPr lang="en-US" sz="1200" kern="0" dirty="0">
                <a:solidFill>
                  <a:schemeClr val="tx2"/>
                </a:solidFill>
                <a:latin typeface="Courier New" pitchFamily="49" charset="0"/>
              </a:rPr>
              <a:t>)# </a:t>
            </a:r>
            <a:r>
              <a:rPr lang="en-US" sz="1200" b="1" kern="0" dirty="0">
                <a:solidFill>
                  <a:schemeClr val="tx2"/>
                </a:solidFill>
                <a:latin typeface="Courier New" pitchFamily="49" charset="0"/>
              </a:rPr>
              <a:t>instance 2 vlan 12, 22, 32</a:t>
            </a:r>
          </a:p>
          <a:p>
            <a:pPr marL="236538" indent="-236538" algn="l" defTabSz="814388" eaLnBrk="1" hangingPunct="1">
              <a:lnSpc>
                <a:spcPct val="100000"/>
              </a:lnSpc>
              <a:spcBef>
                <a:spcPts val="0"/>
              </a:spcBef>
              <a:buClr>
                <a:srgbClr val="708CA1"/>
              </a:buClr>
              <a:defRPr/>
            </a:pPr>
            <a:r>
              <a:rPr lang="en-US" sz="1200" kern="0" dirty="0" err="1">
                <a:solidFill>
                  <a:schemeClr val="tx2"/>
                </a:solidFill>
                <a:latin typeface="Courier New" pitchFamily="49" charset="0"/>
              </a:rPr>
              <a:t>SwitchA</a:t>
            </a:r>
            <a:r>
              <a:rPr lang="en-US" sz="1200" kern="0" dirty="0">
                <a:solidFill>
                  <a:schemeClr val="tx2"/>
                </a:solidFill>
                <a:latin typeface="Courier New" pitchFamily="49" charset="0"/>
              </a:rPr>
              <a:t>(</a:t>
            </a:r>
            <a:r>
              <a:rPr lang="en-US" sz="1200" kern="0" dirty="0" err="1">
                <a:solidFill>
                  <a:schemeClr val="tx2"/>
                </a:solidFill>
                <a:latin typeface="Courier New" pitchFamily="49" charset="0"/>
              </a:rPr>
              <a:t>config</a:t>
            </a:r>
            <a:r>
              <a:rPr lang="en-US" sz="1200" kern="0" dirty="0">
                <a:solidFill>
                  <a:schemeClr val="tx2"/>
                </a:solidFill>
                <a:latin typeface="Courier New" pitchFamily="49" charset="0"/>
              </a:rPr>
              <a:t>)# </a:t>
            </a:r>
            <a:r>
              <a:rPr lang="en-US" sz="1200" b="1" kern="0" dirty="0">
                <a:solidFill>
                  <a:schemeClr val="tx2"/>
                </a:solidFill>
                <a:latin typeface="Courier New" pitchFamily="49" charset="0"/>
              </a:rPr>
              <a:t>spanning-tree </a:t>
            </a:r>
            <a:r>
              <a:rPr lang="en-US" sz="1200" b="1" kern="0" dirty="0" err="1">
                <a:solidFill>
                  <a:schemeClr val="tx2"/>
                </a:solidFill>
                <a:latin typeface="Courier New" pitchFamily="49" charset="0"/>
              </a:rPr>
              <a:t>mst</a:t>
            </a:r>
            <a:r>
              <a:rPr lang="en-US" sz="1200" b="1" kern="0" dirty="0">
                <a:solidFill>
                  <a:schemeClr val="tx2"/>
                </a:solidFill>
                <a:latin typeface="Courier New" pitchFamily="49" charset="0"/>
              </a:rPr>
              <a:t> 1 root primary</a:t>
            </a:r>
          </a:p>
        </p:txBody>
      </p:sp>
      <p:sp>
        <p:nvSpPr>
          <p:cNvPr id="80" name="Text Placeholder 5"/>
          <p:cNvSpPr>
            <a:spLocks/>
          </p:cNvSpPr>
          <p:nvPr/>
        </p:nvSpPr>
        <p:spPr bwMode="auto">
          <a:xfrm>
            <a:off x="312964" y="5085184"/>
            <a:ext cx="8515461" cy="1334405"/>
          </a:xfrm>
          <a:prstGeom prst="rect">
            <a:avLst/>
          </a:prstGeom>
          <a:noFill/>
          <a:ln w="127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82124" tIns="41061" rIns="82124" bIns="41061" numCol="1" anchor="t" anchorCtr="0" compatLnSpc="1">
            <a:prstTxWarp prst="textNoShape">
              <a:avLst/>
            </a:prstTxWarp>
          </a:bodyPr>
          <a:lstStyle/>
          <a:p>
            <a:pPr marL="236538" indent="-236538" algn="l" defTabSz="814388" eaLnBrk="1" hangingPunct="1">
              <a:lnSpc>
                <a:spcPct val="100000"/>
              </a:lnSpc>
              <a:spcBef>
                <a:spcPts val="0"/>
              </a:spcBef>
              <a:buClr>
                <a:srgbClr val="708CA1"/>
              </a:buClr>
              <a:defRPr/>
            </a:pPr>
            <a:r>
              <a:rPr lang="en-US" sz="1200" kern="0" dirty="0" err="1">
                <a:solidFill>
                  <a:schemeClr val="tx2"/>
                </a:solidFill>
                <a:latin typeface="Courier New" pitchFamily="49" charset="0"/>
              </a:rPr>
              <a:t>SwitchB</a:t>
            </a:r>
            <a:r>
              <a:rPr lang="en-US" sz="1200" kern="0" dirty="0">
                <a:solidFill>
                  <a:schemeClr val="tx2"/>
                </a:solidFill>
                <a:latin typeface="Courier New" pitchFamily="49" charset="0"/>
              </a:rPr>
              <a:t>(</a:t>
            </a:r>
            <a:r>
              <a:rPr lang="en-US" sz="1200" kern="0" dirty="0" err="1">
                <a:solidFill>
                  <a:schemeClr val="tx2"/>
                </a:solidFill>
                <a:latin typeface="Courier New" pitchFamily="49" charset="0"/>
              </a:rPr>
              <a:t>config</a:t>
            </a:r>
            <a:r>
              <a:rPr lang="en-US" sz="1200" kern="0" dirty="0">
                <a:solidFill>
                  <a:schemeClr val="tx2"/>
                </a:solidFill>
                <a:latin typeface="Courier New" pitchFamily="49" charset="0"/>
              </a:rPr>
              <a:t>)# </a:t>
            </a:r>
            <a:r>
              <a:rPr lang="en-US" sz="1200" b="1" kern="0" dirty="0">
                <a:solidFill>
                  <a:schemeClr val="tx2"/>
                </a:solidFill>
                <a:latin typeface="Courier New" pitchFamily="49" charset="0"/>
              </a:rPr>
              <a:t>spanning-tree mode </a:t>
            </a:r>
            <a:r>
              <a:rPr lang="en-US" sz="1200" b="1" kern="0" dirty="0" err="1">
                <a:solidFill>
                  <a:schemeClr val="tx2"/>
                </a:solidFill>
                <a:latin typeface="Courier New" pitchFamily="49" charset="0"/>
              </a:rPr>
              <a:t>mst</a:t>
            </a:r>
            <a:endParaRPr lang="en-US" sz="1200" b="1" kern="0" dirty="0">
              <a:solidFill>
                <a:schemeClr val="tx2"/>
              </a:solidFill>
              <a:latin typeface="Courier New" pitchFamily="49" charset="0"/>
            </a:endParaRPr>
          </a:p>
          <a:p>
            <a:pPr marL="236538" indent="-236538" algn="l" defTabSz="814388" eaLnBrk="1" hangingPunct="1">
              <a:lnSpc>
                <a:spcPct val="100000"/>
              </a:lnSpc>
              <a:spcBef>
                <a:spcPts val="0"/>
              </a:spcBef>
              <a:buClr>
                <a:srgbClr val="708CA1"/>
              </a:buClr>
              <a:defRPr/>
            </a:pPr>
            <a:r>
              <a:rPr lang="en-US" sz="1200" kern="0" dirty="0" err="1">
                <a:solidFill>
                  <a:schemeClr val="tx2"/>
                </a:solidFill>
                <a:latin typeface="Courier New" pitchFamily="49" charset="0"/>
              </a:rPr>
              <a:t>SwitchB</a:t>
            </a:r>
            <a:r>
              <a:rPr lang="en-US" sz="1200" kern="0" dirty="0">
                <a:solidFill>
                  <a:schemeClr val="tx2"/>
                </a:solidFill>
                <a:latin typeface="Courier New" pitchFamily="49" charset="0"/>
              </a:rPr>
              <a:t>(</a:t>
            </a:r>
            <a:r>
              <a:rPr lang="en-US" sz="1200" kern="0" dirty="0" err="1">
                <a:solidFill>
                  <a:schemeClr val="tx2"/>
                </a:solidFill>
                <a:latin typeface="Courier New" pitchFamily="49" charset="0"/>
              </a:rPr>
              <a:t>config</a:t>
            </a:r>
            <a:r>
              <a:rPr lang="en-US" sz="1200" kern="0" dirty="0">
                <a:solidFill>
                  <a:schemeClr val="tx2"/>
                </a:solidFill>
                <a:latin typeface="Courier New" pitchFamily="49" charset="0"/>
              </a:rPr>
              <a:t>)# </a:t>
            </a:r>
            <a:r>
              <a:rPr lang="en-US" sz="1200" b="1" kern="0" dirty="0">
                <a:solidFill>
                  <a:schemeClr val="tx2"/>
                </a:solidFill>
                <a:latin typeface="Courier New" pitchFamily="49" charset="0"/>
              </a:rPr>
              <a:t>spanning-tree </a:t>
            </a:r>
            <a:r>
              <a:rPr lang="en-US" sz="1200" b="1" kern="0" dirty="0" err="1">
                <a:solidFill>
                  <a:schemeClr val="tx2"/>
                </a:solidFill>
                <a:latin typeface="Courier New" pitchFamily="49" charset="0"/>
              </a:rPr>
              <a:t>mst</a:t>
            </a:r>
            <a:r>
              <a:rPr lang="en-US" sz="1200" b="1" kern="0" dirty="0">
                <a:solidFill>
                  <a:schemeClr val="tx2"/>
                </a:solidFill>
                <a:latin typeface="Courier New" pitchFamily="49" charset="0"/>
              </a:rPr>
              <a:t> configuration</a:t>
            </a:r>
          </a:p>
          <a:p>
            <a:pPr marL="236538" indent="-236538" algn="l" defTabSz="814388" eaLnBrk="1" hangingPunct="1">
              <a:lnSpc>
                <a:spcPct val="100000"/>
              </a:lnSpc>
              <a:spcBef>
                <a:spcPts val="0"/>
              </a:spcBef>
              <a:buClr>
                <a:srgbClr val="708CA1"/>
              </a:buClr>
              <a:defRPr/>
            </a:pPr>
            <a:r>
              <a:rPr lang="en-US" sz="1200" kern="0" dirty="0" err="1">
                <a:solidFill>
                  <a:schemeClr val="tx2"/>
                </a:solidFill>
                <a:latin typeface="Courier New" pitchFamily="49" charset="0"/>
              </a:rPr>
              <a:t>SwitchB</a:t>
            </a:r>
            <a:r>
              <a:rPr lang="en-US" sz="1200" kern="0" dirty="0">
                <a:solidFill>
                  <a:schemeClr val="tx2"/>
                </a:solidFill>
                <a:latin typeface="Courier New" pitchFamily="49" charset="0"/>
              </a:rPr>
              <a:t>(</a:t>
            </a:r>
            <a:r>
              <a:rPr lang="en-US" sz="1200" kern="0" dirty="0" err="1">
                <a:solidFill>
                  <a:schemeClr val="tx2"/>
                </a:solidFill>
                <a:latin typeface="Courier New" pitchFamily="49" charset="0"/>
              </a:rPr>
              <a:t>config-mst</a:t>
            </a:r>
            <a:r>
              <a:rPr lang="en-US" sz="1200" kern="0" dirty="0">
                <a:solidFill>
                  <a:schemeClr val="tx2"/>
                </a:solidFill>
                <a:latin typeface="Courier New" pitchFamily="49" charset="0"/>
              </a:rPr>
              <a:t>)# </a:t>
            </a:r>
            <a:r>
              <a:rPr lang="en-US" sz="1200" b="1" kern="0" dirty="0">
                <a:solidFill>
                  <a:schemeClr val="tx2"/>
                </a:solidFill>
                <a:latin typeface="Courier New" pitchFamily="49" charset="0"/>
              </a:rPr>
              <a:t>name XYZ</a:t>
            </a:r>
          </a:p>
          <a:p>
            <a:pPr marL="236538" indent="-236538" algn="l" defTabSz="814388" eaLnBrk="1" hangingPunct="1">
              <a:lnSpc>
                <a:spcPct val="100000"/>
              </a:lnSpc>
              <a:spcBef>
                <a:spcPts val="0"/>
              </a:spcBef>
              <a:buClr>
                <a:srgbClr val="708CA1"/>
              </a:buClr>
              <a:defRPr/>
            </a:pPr>
            <a:r>
              <a:rPr lang="en-US" sz="1200" kern="0" dirty="0" err="1">
                <a:solidFill>
                  <a:schemeClr val="tx2"/>
                </a:solidFill>
                <a:latin typeface="Courier New" pitchFamily="49" charset="0"/>
              </a:rPr>
              <a:t>SwitchB</a:t>
            </a:r>
            <a:r>
              <a:rPr lang="en-US" sz="1200" kern="0" dirty="0">
                <a:solidFill>
                  <a:schemeClr val="tx2"/>
                </a:solidFill>
                <a:latin typeface="Courier New" pitchFamily="49" charset="0"/>
              </a:rPr>
              <a:t>(</a:t>
            </a:r>
            <a:r>
              <a:rPr lang="en-US" sz="1200" kern="0" dirty="0" err="1">
                <a:solidFill>
                  <a:schemeClr val="tx2"/>
                </a:solidFill>
                <a:latin typeface="Courier New" pitchFamily="49" charset="0"/>
              </a:rPr>
              <a:t>config-mst</a:t>
            </a:r>
            <a:r>
              <a:rPr lang="en-US" sz="1200" kern="0" dirty="0">
                <a:solidFill>
                  <a:schemeClr val="tx2"/>
                </a:solidFill>
                <a:latin typeface="Courier New" pitchFamily="49" charset="0"/>
              </a:rPr>
              <a:t>)# </a:t>
            </a:r>
            <a:r>
              <a:rPr lang="en-US" sz="1200" b="1" kern="0" dirty="0">
                <a:solidFill>
                  <a:schemeClr val="tx2"/>
                </a:solidFill>
                <a:latin typeface="Courier New" pitchFamily="49" charset="0"/>
              </a:rPr>
              <a:t>revision 1</a:t>
            </a:r>
          </a:p>
          <a:p>
            <a:pPr marL="236538" indent="-236538" algn="l" defTabSz="814388" eaLnBrk="1" hangingPunct="1">
              <a:lnSpc>
                <a:spcPct val="100000"/>
              </a:lnSpc>
              <a:spcBef>
                <a:spcPts val="0"/>
              </a:spcBef>
              <a:buClr>
                <a:srgbClr val="708CA1"/>
              </a:buClr>
              <a:defRPr/>
            </a:pPr>
            <a:r>
              <a:rPr lang="en-US" sz="1200" kern="0" dirty="0" err="1">
                <a:solidFill>
                  <a:schemeClr val="tx2"/>
                </a:solidFill>
                <a:latin typeface="Courier New" pitchFamily="49" charset="0"/>
              </a:rPr>
              <a:t>SwitchB</a:t>
            </a:r>
            <a:r>
              <a:rPr lang="en-US" sz="1200" kern="0" dirty="0">
                <a:solidFill>
                  <a:schemeClr val="tx2"/>
                </a:solidFill>
                <a:latin typeface="Courier New" pitchFamily="49" charset="0"/>
              </a:rPr>
              <a:t>(</a:t>
            </a:r>
            <a:r>
              <a:rPr lang="en-US" sz="1200" kern="0" dirty="0" err="1">
                <a:solidFill>
                  <a:schemeClr val="tx2"/>
                </a:solidFill>
                <a:latin typeface="Courier New" pitchFamily="49" charset="0"/>
              </a:rPr>
              <a:t>config-mst</a:t>
            </a:r>
            <a:r>
              <a:rPr lang="en-US" sz="1200" kern="0" dirty="0">
                <a:solidFill>
                  <a:schemeClr val="tx2"/>
                </a:solidFill>
                <a:latin typeface="Courier New" pitchFamily="49" charset="0"/>
              </a:rPr>
              <a:t>)# </a:t>
            </a:r>
            <a:r>
              <a:rPr lang="en-US" sz="1200" b="1" kern="0" dirty="0">
                <a:solidFill>
                  <a:schemeClr val="tx2"/>
                </a:solidFill>
                <a:latin typeface="Courier New" pitchFamily="49" charset="0"/>
              </a:rPr>
              <a:t>instance 1 </a:t>
            </a:r>
            <a:r>
              <a:rPr lang="en-US" sz="1200" b="1" kern="0" dirty="0" err="1">
                <a:solidFill>
                  <a:schemeClr val="tx2"/>
                </a:solidFill>
                <a:latin typeface="Courier New" pitchFamily="49" charset="0"/>
              </a:rPr>
              <a:t>vlan</a:t>
            </a:r>
            <a:r>
              <a:rPr lang="en-US" sz="1200" b="1" kern="0" dirty="0">
                <a:solidFill>
                  <a:schemeClr val="tx2"/>
                </a:solidFill>
                <a:latin typeface="Courier New" pitchFamily="49" charset="0"/>
              </a:rPr>
              <a:t> 11, 21, 31</a:t>
            </a:r>
          </a:p>
          <a:p>
            <a:pPr marL="236538" indent="-236538" algn="l" defTabSz="814388" eaLnBrk="1" hangingPunct="1">
              <a:lnSpc>
                <a:spcPct val="100000"/>
              </a:lnSpc>
              <a:spcBef>
                <a:spcPts val="0"/>
              </a:spcBef>
              <a:buClr>
                <a:srgbClr val="708CA1"/>
              </a:buClr>
              <a:defRPr/>
            </a:pPr>
            <a:r>
              <a:rPr lang="en-US" sz="1200" kern="0" dirty="0" err="1">
                <a:solidFill>
                  <a:schemeClr val="tx2"/>
                </a:solidFill>
                <a:latin typeface="Courier New" pitchFamily="49" charset="0"/>
              </a:rPr>
              <a:t>SwitchB</a:t>
            </a:r>
            <a:r>
              <a:rPr lang="en-US" sz="1200" kern="0" dirty="0">
                <a:solidFill>
                  <a:schemeClr val="tx2"/>
                </a:solidFill>
                <a:latin typeface="Courier New" pitchFamily="49" charset="0"/>
              </a:rPr>
              <a:t>(</a:t>
            </a:r>
            <a:r>
              <a:rPr lang="en-US" sz="1200" kern="0" dirty="0" err="1">
                <a:solidFill>
                  <a:schemeClr val="tx2"/>
                </a:solidFill>
                <a:latin typeface="Courier New" pitchFamily="49" charset="0"/>
              </a:rPr>
              <a:t>config-mst</a:t>
            </a:r>
            <a:r>
              <a:rPr lang="en-US" sz="1200" kern="0" dirty="0">
                <a:solidFill>
                  <a:schemeClr val="tx2"/>
                </a:solidFill>
                <a:latin typeface="Courier New" pitchFamily="49" charset="0"/>
              </a:rPr>
              <a:t>)# </a:t>
            </a:r>
            <a:r>
              <a:rPr lang="en-US" sz="1200" b="1" kern="0" dirty="0">
                <a:solidFill>
                  <a:schemeClr val="tx2"/>
                </a:solidFill>
                <a:latin typeface="Courier New" pitchFamily="49" charset="0"/>
              </a:rPr>
              <a:t>instance 2 </a:t>
            </a:r>
            <a:r>
              <a:rPr lang="en-US" sz="1200" b="1" kern="0" dirty="0" err="1">
                <a:solidFill>
                  <a:schemeClr val="tx2"/>
                </a:solidFill>
                <a:latin typeface="Courier New" pitchFamily="49" charset="0"/>
              </a:rPr>
              <a:t>vlan</a:t>
            </a:r>
            <a:r>
              <a:rPr lang="en-US" sz="1200" b="1" kern="0" dirty="0">
                <a:solidFill>
                  <a:schemeClr val="tx2"/>
                </a:solidFill>
                <a:latin typeface="Courier New" pitchFamily="49" charset="0"/>
              </a:rPr>
              <a:t> 12, 22, 32</a:t>
            </a:r>
          </a:p>
          <a:p>
            <a:pPr marL="236538" indent="-236538" algn="l" defTabSz="814388" eaLnBrk="1" hangingPunct="1">
              <a:lnSpc>
                <a:spcPct val="100000"/>
              </a:lnSpc>
              <a:spcBef>
                <a:spcPts val="0"/>
              </a:spcBef>
              <a:buClr>
                <a:srgbClr val="708CA1"/>
              </a:buClr>
              <a:defRPr/>
            </a:pPr>
            <a:r>
              <a:rPr lang="en-US" sz="1200" kern="0" dirty="0" err="1">
                <a:solidFill>
                  <a:schemeClr val="tx2"/>
                </a:solidFill>
                <a:latin typeface="Courier New" pitchFamily="49" charset="0"/>
              </a:rPr>
              <a:t>SwitchB</a:t>
            </a:r>
            <a:r>
              <a:rPr lang="en-US" sz="1200" kern="0" dirty="0">
                <a:solidFill>
                  <a:schemeClr val="tx2"/>
                </a:solidFill>
                <a:latin typeface="Courier New" pitchFamily="49" charset="0"/>
              </a:rPr>
              <a:t>(</a:t>
            </a:r>
            <a:r>
              <a:rPr lang="en-US" sz="1200" kern="0" dirty="0" err="1">
                <a:solidFill>
                  <a:schemeClr val="tx2"/>
                </a:solidFill>
                <a:latin typeface="Courier New" pitchFamily="49" charset="0"/>
              </a:rPr>
              <a:t>config</a:t>
            </a:r>
            <a:r>
              <a:rPr lang="en-US" sz="1200" kern="0" dirty="0">
                <a:solidFill>
                  <a:schemeClr val="tx2"/>
                </a:solidFill>
                <a:latin typeface="Courier New" pitchFamily="49" charset="0"/>
              </a:rPr>
              <a:t>)# </a:t>
            </a:r>
            <a:r>
              <a:rPr lang="en-US" sz="1200" b="1" kern="0" dirty="0">
                <a:solidFill>
                  <a:schemeClr val="tx2"/>
                </a:solidFill>
                <a:latin typeface="Courier New" pitchFamily="49" charset="0"/>
              </a:rPr>
              <a:t>spanning-tree </a:t>
            </a:r>
            <a:r>
              <a:rPr lang="en-US" sz="1200" b="1" kern="0" dirty="0" err="1">
                <a:solidFill>
                  <a:schemeClr val="tx2"/>
                </a:solidFill>
                <a:latin typeface="Courier New" pitchFamily="49" charset="0"/>
              </a:rPr>
              <a:t>mst</a:t>
            </a:r>
            <a:r>
              <a:rPr lang="en-US" sz="1200" b="1" kern="0" dirty="0">
                <a:solidFill>
                  <a:schemeClr val="tx2"/>
                </a:solidFill>
                <a:latin typeface="Courier New" pitchFamily="49" charset="0"/>
              </a:rPr>
              <a:t> 2 root primary</a:t>
            </a:r>
          </a:p>
          <a:p>
            <a:pPr marL="236538" indent="-236538" algn="l" defTabSz="814388" eaLnBrk="1" hangingPunct="1">
              <a:lnSpc>
                <a:spcPct val="100000"/>
              </a:lnSpc>
              <a:spcBef>
                <a:spcPts val="0"/>
              </a:spcBef>
              <a:buClr>
                <a:srgbClr val="708CA1"/>
              </a:buClr>
              <a:defRPr/>
            </a:pPr>
            <a:endParaRPr lang="en-US" sz="1200" b="1" kern="0" dirty="0">
              <a:solidFill>
                <a:schemeClr val="tx2"/>
              </a:solidFill>
              <a:latin typeface="Courier New" pitchFamily="49" charset="0"/>
            </a:endParaRPr>
          </a:p>
          <a:p>
            <a:pPr marL="236538" indent="-236538" algn="l" defTabSz="814388" eaLnBrk="1" hangingPunct="1">
              <a:lnSpc>
                <a:spcPct val="100000"/>
              </a:lnSpc>
              <a:spcBef>
                <a:spcPts val="0"/>
              </a:spcBef>
              <a:buClr>
                <a:srgbClr val="708CA1"/>
              </a:buClr>
              <a:defRPr/>
            </a:pPr>
            <a:r>
              <a:rPr lang="en-US" sz="1200" b="1" kern="0" dirty="0">
                <a:solidFill>
                  <a:schemeClr val="tx2"/>
                </a:solidFill>
                <a:latin typeface="Courier New" pitchFamily="49" charset="0"/>
              </a:rPr>
              <a:t>Note: you must also configure </a:t>
            </a:r>
            <a:r>
              <a:rPr lang="en-US" sz="1200" b="1" kern="0" dirty="0" err="1">
                <a:solidFill>
                  <a:schemeClr val="tx2"/>
                </a:solidFill>
                <a:latin typeface="Courier New" pitchFamily="49" charset="0"/>
              </a:rPr>
              <a:t>SwitchC</a:t>
            </a:r>
            <a:r>
              <a:rPr lang="en-US" sz="1200" b="1" kern="0" dirty="0">
                <a:solidFill>
                  <a:schemeClr val="tx2"/>
                </a:solidFill>
                <a:latin typeface="Courier New" pitchFamily="49" charset="0"/>
              </a:rPr>
              <a:t> with MST as well</a:t>
            </a:r>
          </a:p>
        </p:txBody>
      </p:sp>
      <p:pic>
        <p:nvPicPr>
          <p:cNvPr id="46" name="Content Placeholder 5" descr="MST Configuration.jpg"/>
          <p:cNvPicPr>
            <a:picLocks noChangeAspect="1"/>
          </p:cNvPicPr>
          <p:nvPr/>
        </p:nvPicPr>
        <p:blipFill>
          <a:blip r:embed="rId3" cstate="print"/>
          <a:stretch>
            <a:fillRect/>
          </a:stretch>
        </p:blipFill>
        <p:spPr>
          <a:xfrm>
            <a:off x="2015216" y="1124744"/>
            <a:ext cx="4529916" cy="2342038"/>
          </a:xfrm>
          <a:prstGeom prst="rect">
            <a:avLst/>
          </a:prstGeom>
        </p:spPr>
      </p:pic>
    </p:spTree>
    <p:extLst>
      <p:ext uri="{BB962C8B-B14F-4D97-AF65-F5344CB8AC3E}">
        <p14:creationId xmlns:p14="http://schemas.microsoft.com/office/powerpoint/2010/main" val="2223078165"/>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Verifying MST Configuration Example (1)</a:t>
            </a:r>
          </a:p>
        </p:txBody>
      </p:sp>
      <p:sp>
        <p:nvSpPr>
          <p:cNvPr id="7" name="Content Placeholder 6"/>
          <p:cNvSpPr>
            <a:spLocks noGrp="1"/>
          </p:cNvSpPr>
          <p:nvPr>
            <p:ph type="body" sz="quarter" idx="10"/>
          </p:nvPr>
        </p:nvSpPr>
        <p:spPr/>
        <p:txBody>
          <a:bodyPr>
            <a:normAutofit/>
          </a:bodyPr>
          <a:lstStyle/>
          <a:p>
            <a:r>
              <a:rPr lang="en-US" dirty="0">
                <a:latin typeface="Courier New" pitchFamily="49" charset="0"/>
                <a:cs typeface="Courier New" pitchFamily="49" charset="0"/>
              </a:rPr>
              <a:t>Switch# </a:t>
            </a:r>
            <a:r>
              <a:rPr lang="en-US" b="1" dirty="0">
                <a:latin typeface="Courier New" pitchFamily="49" charset="0"/>
                <a:cs typeface="Courier New" pitchFamily="49" charset="0"/>
              </a:rPr>
              <a:t>configure terminal</a:t>
            </a:r>
          </a:p>
          <a:p>
            <a:r>
              <a:rPr lang="en-US" dirty="0">
                <a:latin typeface="Courier New" pitchFamily="49" charset="0"/>
                <a:cs typeface="Courier New" pitchFamily="49" charset="0"/>
              </a:rPr>
              <a:t>Enter configuration commands, one per line. End with CNTL/Z.</a:t>
            </a:r>
          </a:p>
          <a:p>
            <a:r>
              <a:rPr lang="en-US" dirty="0">
                <a:latin typeface="Courier New" pitchFamily="49" charset="0"/>
                <a:cs typeface="Courier New" pitchFamily="49" charset="0"/>
              </a:rPr>
              <a:t>Switch(config)# </a:t>
            </a:r>
            <a:r>
              <a:rPr lang="en-US" b="1" dirty="0">
                <a:latin typeface="Courier New" pitchFamily="49" charset="0"/>
                <a:cs typeface="Courier New" pitchFamily="49" charset="0"/>
              </a:rPr>
              <a:t>spanning-tree mode mst</a:t>
            </a:r>
          </a:p>
          <a:p>
            <a:r>
              <a:rPr lang="en-US" dirty="0">
                <a:latin typeface="Courier New" pitchFamily="49" charset="0"/>
                <a:cs typeface="Courier New" pitchFamily="49" charset="0"/>
              </a:rPr>
              <a:t>Switch(config)# </a:t>
            </a:r>
            <a:r>
              <a:rPr lang="en-US" b="1" dirty="0">
                <a:latin typeface="Courier New" pitchFamily="49" charset="0"/>
                <a:cs typeface="Courier New" pitchFamily="49" charset="0"/>
              </a:rPr>
              <a:t>spanning-tree mst configuration</a:t>
            </a:r>
          </a:p>
          <a:p>
            <a:r>
              <a:rPr lang="en-US" dirty="0">
                <a:latin typeface="Courier New" pitchFamily="49" charset="0"/>
                <a:cs typeface="Courier New" pitchFamily="49" charset="0"/>
              </a:rPr>
              <a:t>Switch(config-mst)# </a:t>
            </a:r>
            <a:r>
              <a:rPr lang="en-US" b="1" dirty="0">
                <a:solidFill>
                  <a:srgbClr val="FF0000"/>
                </a:solidFill>
                <a:latin typeface="Courier New" pitchFamily="49" charset="0"/>
                <a:cs typeface="Courier New" pitchFamily="49" charset="0"/>
              </a:rPr>
              <a:t>show current</a:t>
            </a:r>
          </a:p>
          <a:p>
            <a:r>
              <a:rPr lang="en-US" dirty="0">
                <a:latin typeface="Courier New" pitchFamily="49" charset="0"/>
                <a:cs typeface="Courier New" pitchFamily="49" charset="0"/>
              </a:rPr>
              <a:t>Current MST configuration</a:t>
            </a:r>
          </a:p>
          <a:p>
            <a:r>
              <a:rPr lang="en-US" dirty="0">
                <a:latin typeface="Courier New" pitchFamily="49" charset="0"/>
                <a:cs typeface="Courier New" pitchFamily="49" charset="0"/>
              </a:rPr>
              <a:t>Name []</a:t>
            </a:r>
          </a:p>
          <a:p>
            <a:r>
              <a:rPr lang="en-US" dirty="0">
                <a:latin typeface="Courier New" pitchFamily="49" charset="0"/>
                <a:cs typeface="Courier New" pitchFamily="49" charset="0"/>
              </a:rPr>
              <a:t>Revision 0</a:t>
            </a:r>
          </a:p>
          <a:p>
            <a:r>
              <a:rPr lang="en-US" dirty="0">
                <a:latin typeface="Courier New" pitchFamily="49" charset="0"/>
                <a:cs typeface="Courier New" pitchFamily="49" charset="0"/>
              </a:rPr>
              <a:t>Instance Vlans mapped</a:t>
            </a:r>
          </a:p>
          <a:p>
            <a:r>
              <a:rPr lang="en-US" dirty="0">
                <a:latin typeface="Courier New" pitchFamily="49" charset="0"/>
                <a:cs typeface="Courier New" pitchFamily="49" charset="0"/>
              </a:rPr>
              <a:t>-------- -----------------------------------------------------------</a:t>
            </a:r>
          </a:p>
          <a:p>
            <a:r>
              <a:rPr lang="en-US" dirty="0">
                <a:latin typeface="Courier New" pitchFamily="49" charset="0"/>
                <a:cs typeface="Courier New" pitchFamily="49" charset="0"/>
              </a:rPr>
              <a:t>0 1-4094</a:t>
            </a:r>
          </a:p>
          <a:p>
            <a:r>
              <a:rPr lang="en-US" dirty="0">
                <a:latin typeface="Courier New" pitchFamily="49" charset="0"/>
                <a:cs typeface="Courier New" pitchFamily="49" charset="0"/>
              </a:rPr>
              <a:t>---------------------------------------------------------------------</a:t>
            </a:r>
          </a:p>
          <a:p>
            <a:r>
              <a:rPr lang="en-US" dirty="0">
                <a:latin typeface="Courier New" pitchFamily="49" charset="0"/>
                <a:cs typeface="Courier New" pitchFamily="49" charset="0"/>
              </a:rPr>
              <a:t>Switch(config-mst)# </a:t>
            </a:r>
            <a:r>
              <a:rPr lang="en-US" b="1" dirty="0">
                <a:latin typeface="Courier New" pitchFamily="49" charset="0"/>
                <a:cs typeface="Courier New" pitchFamily="49" charset="0"/>
              </a:rPr>
              <a:t>name cisco</a:t>
            </a:r>
          </a:p>
          <a:p>
            <a:r>
              <a:rPr lang="en-US" dirty="0">
                <a:latin typeface="Courier New" pitchFamily="49" charset="0"/>
                <a:cs typeface="Courier New" pitchFamily="49" charset="0"/>
              </a:rPr>
              <a:t>Switch(config-mst)# </a:t>
            </a:r>
            <a:r>
              <a:rPr lang="en-US" b="1" dirty="0">
                <a:latin typeface="Courier New" pitchFamily="49" charset="0"/>
                <a:cs typeface="Courier New" pitchFamily="49" charset="0"/>
              </a:rPr>
              <a:t>revision 1</a:t>
            </a:r>
          </a:p>
          <a:p>
            <a:r>
              <a:rPr lang="en-US" dirty="0">
                <a:latin typeface="Courier New" pitchFamily="49" charset="0"/>
                <a:cs typeface="Courier New" pitchFamily="49" charset="0"/>
              </a:rPr>
              <a:t>Switch(config-mst)# </a:t>
            </a:r>
            <a:r>
              <a:rPr lang="en-US" b="1" dirty="0">
                <a:latin typeface="Courier New" pitchFamily="49" charset="0"/>
                <a:cs typeface="Courier New" pitchFamily="49" charset="0"/>
              </a:rPr>
              <a:t>instance 1 vlan 1-10</a:t>
            </a:r>
          </a:p>
          <a:p>
            <a:r>
              <a:rPr lang="en-US" dirty="0">
                <a:latin typeface="Courier New" pitchFamily="49" charset="0"/>
                <a:cs typeface="Courier New" pitchFamily="49" charset="0"/>
              </a:rPr>
              <a:t>Switch(config-mst)# </a:t>
            </a:r>
            <a:r>
              <a:rPr lang="en-US" b="1" dirty="0">
                <a:solidFill>
                  <a:srgbClr val="FF0000"/>
                </a:solidFill>
                <a:latin typeface="Courier New" pitchFamily="49" charset="0"/>
                <a:cs typeface="Courier New" pitchFamily="49" charset="0"/>
              </a:rPr>
              <a:t>show pending</a:t>
            </a:r>
          </a:p>
          <a:p>
            <a:r>
              <a:rPr lang="en-US" dirty="0">
                <a:latin typeface="Courier New" pitchFamily="49" charset="0"/>
                <a:cs typeface="Courier New" pitchFamily="49" charset="0"/>
              </a:rPr>
              <a:t>Pending MST configuration</a:t>
            </a:r>
          </a:p>
          <a:p>
            <a:r>
              <a:rPr lang="en-US" dirty="0">
                <a:latin typeface="Courier New" pitchFamily="49" charset="0"/>
                <a:cs typeface="Courier New" pitchFamily="49" charset="0"/>
              </a:rPr>
              <a:t>Name [cisco]</a:t>
            </a:r>
          </a:p>
          <a:p>
            <a:r>
              <a:rPr lang="en-US" dirty="0">
                <a:latin typeface="Courier New" pitchFamily="49" charset="0"/>
                <a:cs typeface="Courier New" pitchFamily="49" charset="0"/>
              </a:rPr>
              <a:t>Revision 1</a:t>
            </a:r>
          </a:p>
          <a:p>
            <a:r>
              <a:rPr lang="en-US" dirty="0">
                <a:latin typeface="Courier New" pitchFamily="49" charset="0"/>
                <a:cs typeface="Courier New" pitchFamily="49" charset="0"/>
              </a:rPr>
              <a:t>Instance Vlans mapped</a:t>
            </a:r>
          </a:p>
          <a:p>
            <a:r>
              <a:rPr lang="en-US" dirty="0">
                <a:latin typeface="Courier New" pitchFamily="49" charset="0"/>
                <a:cs typeface="Courier New" pitchFamily="49" charset="0"/>
              </a:rPr>
              <a:t>-------- -----------------------------------------------------------</a:t>
            </a:r>
          </a:p>
          <a:p>
            <a:r>
              <a:rPr lang="en-US" dirty="0">
                <a:latin typeface="Courier New" pitchFamily="49" charset="0"/>
                <a:cs typeface="Courier New" pitchFamily="49" charset="0"/>
              </a:rPr>
              <a:t>0 11-4094</a:t>
            </a:r>
          </a:p>
          <a:p>
            <a:r>
              <a:rPr lang="en-US" dirty="0">
                <a:latin typeface="Courier New" pitchFamily="49" charset="0"/>
                <a:cs typeface="Courier New" pitchFamily="49" charset="0"/>
              </a:rPr>
              <a:t>1 1-10</a:t>
            </a:r>
          </a:p>
          <a:p>
            <a:r>
              <a:rPr lang="en-US" dirty="0">
                <a:latin typeface="Courier New" pitchFamily="49" charset="0"/>
                <a:cs typeface="Courier New" pitchFamily="49" charset="0"/>
              </a:rPr>
              <a:t>Switch(config-mst)# </a:t>
            </a:r>
            <a:r>
              <a:rPr lang="en-US" b="1" dirty="0">
                <a:latin typeface="Courier New" pitchFamily="49" charset="0"/>
                <a:cs typeface="Courier New" pitchFamily="49" charset="0"/>
              </a:rPr>
              <a:t>end</a:t>
            </a:r>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39525893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Verifying MST Configuration Example (2)</a:t>
            </a:r>
          </a:p>
        </p:txBody>
      </p:sp>
      <p:sp>
        <p:nvSpPr>
          <p:cNvPr id="7" name="Content Placeholder 6"/>
          <p:cNvSpPr>
            <a:spLocks noGrp="1"/>
          </p:cNvSpPr>
          <p:nvPr>
            <p:ph type="body" sz="quarter" idx="10"/>
          </p:nvPr>
        </p:nvSpPr>
        <p:spPr/>
        <p:txBody>
          <a:bodyPr>
            <a:normAutofit/>
          </a:bodyPr>
          <a:lstStyle/>
          <a:p>
            <a:r>
              <a:rPr lang="en-US" sz="1200" dirty="0">
                <a:latin typeface="Courier New" pitchFamily="49" charset="0"/>
                <a:cs typeface="Courier New" pitchFamily="49" charset="0"/>
              </a:rPr>
              <a:t>Switch# </a:t>
            </a:r>
            <a:r>
              <a:rPr lang="en-US" sz="1200" b="1" dirty="0">
                <a:latin typeface="Courier New" pitchFamily="49" charset="0"/>
                <a:cs typeface="Courier New" pitchFamily="49" charset="0"/>
              </a:rPr>
              <a:t>show spanning-tree mst</a:t>
            </a:r>
          </a:p>
          <a:p>
            <a:r>
              <a:rPr lang="en-US" sz="1200" dirty="0">
                <a:latin typeface="Courier New" pitchFamily="49" charset="0"/>
                <a:cs typeface="Courier New" pitchFamily="49" charset="0"/>
              </a:rPr>
              <a:t>###### </a:t>
            </a:r>
            <a:r>
              <a:rPr lang="en-US" sz="1200" dirty="0" err="1">
                <a:solidFill>
                  <a:srgbClr val="FF0000"/>
                </a:solidFill>
                <a:latin typeface="Courier New" pitchFamily="49" charset="0"/>
                <a:cs typeface="Courier New" pitchFamily="49" charset="0"/>
              </a:rPr>
              <a:t>MST00</a:t>
            </a:r>
            <a:r>
              <a:rPr lang="en-US" sz="1200" dirty="0">
                <a:latin typeface="Courier New" pitchFamily="49" charset="0"/>
                <a:cs typeface="Courier New" pitchFamily="49" charset="0"/>
              </a:rPr>
              <a:t> vlans mapped: </a:t>
            </a:r>
            <a:r>
              <a:rPr lang="en-US" sz="1200" dirty="0">
                <a:solidFill>
                  <a:srgbClr val="FF0000"/>
                </a:solidFill>
                <a:latin typeface="Courier New" pitchFamily="49" charset="0"/>
                <a:cs typeface="Courier New" pitchFamily="49" charset="0"/>
              </a:rPr>
              <a:t>5-4094</a:t>
            </a:r>
          </a:p>
          <a:p>
            <a:r>
              <a:rPr lang="en-US" sz="1200" dirty="0">
                <a:latin typeface="Courier New" pitchFamily="49" charset="0"/>
                <a:cs typeface="Courier New" pitchFamily="49" charset="0"/>
              </a:rPr>
              <a:t>Bridge 		address </a:t>
            </a:r>
            <a:r>
              <a:rPr lang="en-US" sz="1200" dirty="0" err="1">
                <a:latin typeface="Courier New" pitchFamily="49" charset="0"/>
                <a:cs typeface="Courier New" pitchFamily="49" charset="0"/>
              </a:rPr>
              <a:t>0009.e845.6480</a:t>
            </a:r>
            <a:r>
              <a:rPr lang="en-US" sz="1200" dirty="0">
                <a:latin typeface="Courier New" pitchFamily="49" charset="0"/>
                <a:cs typeface="Courier New" pitchFamily="49" charset="0"/>
              </a:rPr>
              <a:t> 	</a:t>
            </a:r>
            <a:r>
              <a:rPr lang="en-US" sz="1200" dirty="0">
                <a:solidFill>
                  <a:srgbClr val="FF0000"/>
                </a:solidFill>
                <a:latin typeface="Courier New" pitchFamily="49" charset="0"/>
                <a:cs typeface="Courier New" pitchFamily="49" charset="0"/>
              </a:rPr>
              <a:t>priority 32768 (32768 sysid 0)</a:t>
            </a:r>
          </a:p>
          <a:p>
            <a:r>
              <a:rPr lang="en-US" sz="1200" dirty="0">
                <a:latin typeface="Courier New" pitchFamily="49" charset="0"/>
                <a:cs typeface="Courier New" pitchFamily="49" charset="0"/>
              </a:rPr>
              <a:t>Root 		this switch for CST and </a:t>
            </a:r>
            <a:r>
              <a:rPr lang="en-US" sz="1200" dirty="0" err="1">
                <a:latin typeface="Courier New" pitchFamily="49" charset="0"/>
                <a:cs typeface="Courier New" pitchFamily="49" charset="0"/>
              </a:rPr>
              <a:t>IST</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Configured 	hello time 2, forward delay 15, max age 20, max hops 20</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Interface 	Role 	Sts 	Cost 	  </a:t>
            </a:r>
            <a:r>
              <a:rPr lang="en-US" sz="1200" dirty="0" err="1">
                <a:latin typeface="Courier New" pitchFamily="49" charset="0"/>
                <a:cs typeface="Courier New" pitchFamily="49" charset="0"/>
              </a:rPr>
              <a:t>Prio.Nbr</a:t>
            </a:r>
            <a:r>
              <a:rPr lang="en-US" sz="1200" dirty="0">
                <a:latin typeface="Courier New" pitchFamily="49" charset="0"/>
                <a:cs typeface="Courier New" pitchFamily="49" charset="0"/>
              </a:rPr>
              <a:t>   Type</a:t>
            </a:r>
          </a:p>
          <a:p>
            <a:r>
              <a:rPr lang="en-US" sz="1200" dirty="0">
                <a:latin typeface="Courier New" pitchFamily="49" charset="0"/>
                <a:cs typeface="Courier New" pitchFamily="49" charset="0"/>
              </a:rPr>
              <a:t>---------------- 	---- 	--- 	--------- --------    -------</a:t>
            </a:r>
          </a:p>
          <a:p>
            <a:r>
              <a:rPr lang="it-IT" sz="1200" dirty="0">
                <a:latin typeface="Courier New" pitchFamily="49" charset="0"/>
                <a:cs typeface="Courier New" pitchFamily="49" charset="0"/>
              </a:rPr>
              <a:t>Fa3/24 		Desg 	FWD 	2000000 	  128.152    Shr</a:t>
            </a:r>
          </a:p>
          <a:p>
            <a:r>
              <a:rPr lang="it-IT" sz="1200" dirty="0">
                <a:latin typeface="Courier New" pitchFamily="49" charset="0"/>
                <a:cs typeface="Courier New" pitchFamily="49" charset="0"/>
              </a:rPr>
              <a:t>Fa3/32 		Desg 	FWD 	200000	  128.160    P2p</a:t>
            </a:r>
          </a:p>
          <a:p>
            <a:r>
              <a:rPr lang="en-US" sz="1200" dirty="0">
                <a:latin typeface="Courier New" pitchFamily="49" charset="0"/>
                <a:cs typeface="Courier New" pitchFamily="49" charset="0"/>
              </a:rPr>
              <a:t>Fa3/42 		Back	BLK 	200000 	  128.170    P2p</a:t>
            </a:r>
          </a:p>
          <a:p>
            <a:r>
              <a:rPr lang="en-US" sz="1200" dirty="0">
                <a:latin typeface="Courier New" pitchFamily="49" charset="0"/>
                <a:cs typeface="Courier New" pitchFamily="49" charset="0"/>
              </a:rPr>
              <a:t>###### </a:t>
            </a:r>
            <a:r>
              <a:rPr lang="en-US" sz="1200" dirty="0">
                <a:solidFill>
                  <a:srgbClr val="FF0000"/>
                </a:solidFill>
                <a:latin typeface="Courier New" pitchFamily="49" charset="0"/>
                <a:cs typeface="Courier New" pitchFamily="49" charset="0"/>
              </a:rPr>
              <a:t>MST01</a:t>
            </a:r>
            <a:r>
              <a:rPr lang="en-US" sz="1200" dirty="0">
                <a:latin typeface="Courier New" pitchFamily="49" charset="0"/>
                <a:cs typeface="Courier New" pitchFamily="49" charset="0"/>
              </a:rPr>
              <a:t> </a:t>
            </a:r>
            <a:r>
              <a:rPr lang="en-US" sz="1200" dirty="0" err="1">
                <a:latin typeface="Courier New" pitchFamily="49" charset="0"/>
                <a:cs typeface="Courier New" pitchFamily="49" charset="0"/>
              </a:rPr>
              <a:t>vlans</a:t>
            </a:r>
            <a:r>
              <a:rPr lang="en-US" sz="1200" dirty="0">
                <a:latin typeface="Courier New" pitchFamily="49" charset="0"/>
                <a:cs typeface="Courier New" pitchFamily="49" charset="0"/>
              </a:rPr>
              <a:t> mapped: </a:t>
            </a:r>
            <a:r>
              <a:rPr lang="en-US" sz="1200" dirty="0">
                <a:solidFill>
                  <a:srgbClr val="FF0000"/>
                </a:solidFill>
                <a:latin typeface="Courier New" pitchFamily="49" charset="0"/>
                <a:cs typeface="Courier New" pitchFamily="49" charset="0"/>
              </a:rPr>
              <a:t>1-2</a:t>
            </a:r>
          </a:p>
          <a:p>
            <a:r>
              <a:rPr lang="en-US" sz="1200" dirty="0">
                <a:latin typeface="Courier New" pitchFamily="49" charset="0"/>
                <a:cs typeface="Courier New" pitchFamily="49" charset="0"/>
              </a:rPr>
              <a:t>Bridge 		address </a:t>
            </a:r>
            <a:r>
              <a:rPr lang="en-US" sz="1200" dirty="0" err="1">
                <a:latin typeface="Courier New" pitchFamily="49" charset="0"/>
                <a:cs typeface="Courier New" pitchFamily="49" charset="0"/>
              </a:rPr>
              <a:t>0009.e845.6480</a:t>
            </a:r>
            <a:r>
              <a:rPr lang="en-US" sz="1200" dirty="0">
                <a:latin typeface="Courier New" pitchFamily="49" charset="0"/>
                <a:cs typeface="Courier New" pitchFamily="49" charset="0"/>
              </a:rPr>
              <a:t> 	</a:t>
            </a:r>
            <a:r>
              <a:rPr lang="en-US" sz="1200" dirty="0">
                <a:solidFill>
                  <a:srgbClr val="FF0000"/>
                </a:solidFill>
                <a:latin typeface="Courier New" pitchFamily="49" charset="0"/>
                <a:cs typeface="Courier New" pitchFamily="49" charset="0"/>
              </a:rPr>
              <a:t>priority 32769 (32768 sysid 1)</a:t>
            </a:r>
          </a:p>
          <a:p>
            <a:r>
              <a:rPr lang="en-US" sz="1200" dirty="0">
                <a:latin typeface="Courier New" pitchFamily="49" charset="0"/>
                <a:cs typeface="Courier New" pitchFamily="49" charset="0"/>
              </a:rPr>
              <a:t>Root 		this switch for </a:t>
            </a:r>
            <a:r>
              <a:rPr lang="en-US" sz="1200" dirty="0" err="1">
                <a:latin typeface="Courier New" pitchFamily="49" charset="0"/>
                <a:cs typeface="Courier New" pitchFamily="49" charset="0"/>
              </a:rPr>
              <a:t>MST01</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Interface 	Role 	Sts 	Cost 	  </a:t>
            </a:r>
            <a:r>
              <a:rPr lang="en-US" sz="1200" dirty="0" err="1">
                <a:latin typeface="Courier New" pitchFamily="49" charset="0"/>
                <a:cs typeface="Courier New" pitchFamily="49" charset="0"/>
              </a:rPr>
              <a:t>Prio.Nbr</a:t>
            </a:r>
            <a:r>
              <a:rPr lang="en-US" sz="1200" dirty="0">
                <a:latin typeface="Courier New" pitchFamily="49" charset="0"/>
                <a:cs typeface="Courier New" pitchFamily="49" charset="0"/>
              </a:rPr>
              <a:t>   Type</a:t>
            </a:r>
          </a:p>
          <a:p>
            <a:r>
              <a:rPr lang="en-US" sz="1200" dirty="0">
                <a:latin typeface="Courier New" pitchFamily="49" charset="0"/>
                <a:cs typeface="Courier New" pitchFamily="49" charset="0"/>
              </a:rPr>
              <a:t>---------------- 	---- 	--- 	--------- --------    -------</a:t>
            </a:r>
          </a:p>
          <a:p>
            <a:r>
              <a:rPr lang="it-IT" sz="1200" dirty="0">
                <a:latin typeface="Courier New" pitchFamily="49" charset="0"/>
                <a:cs typeface="Courier New" pitchFamily="49" charset="0"/>
              </a:rPr>
              <a:t>Fa3/24 		Desg 	FWD 	2000000 	  128.152    Shr</a:t>
            </a:r>
          </a:p>
          <a:p>
            <a:r>
              <a:rPr lang="it-IT" sz="1200" dirty="0">
                <a:latin typeface="Courier New" pitchFamily="49" charset="0"/>
                <a:cs typeface="Courier New" pitchFamily="49" charset="0"/>
              </a:rPr>
              <a:t>Fa3/32 		Desg 	FWD 	200000 	  128.160    P2p</a:t>
            </a:r>
          </a:p>
          <a:p>
            <a:r>
              <a:rPr lang="en-US" sz="1200" dirty="0">
                <a:latin typeface="Courier New" pitchFamily="49" charset="0"/>
                <a:cs typeface="Courier New" pitchFamily="49" charset="0"/>
              </a:rPr>
              <a:t>Fa3/42 		Back 	BLK 	200000 	  128.170    P2p</a:t>
            </a:r>
          </a:p>
          <a:p>
            <a:r>
              <a:rPr lang="en-US" sz="1200" dirty="0">
                <a:latin typeface="Courier New" pitchFamily="49" charset="0"/>
                <a:cs typeface="Courier New" pitchFamily="49" charset="0"/>
              </a:rPr>
              <a:t>###### </a:t>
            </a:r>
            <a:r>
              <a:rPr lang="en-US" sz="1200" dirty="0" err="1">
                <a:solidFill>
                  <a:srgbClr val="FF0000"/>
                </a:solidFill>
                <a:latin typeface="Courier New" pitchFamily="49" charset="0"/>
                <a:cs typeface="Courier New" pitchFamily="49" charset="0"/>
              </a:rPr>
              <a:t>MST02</a:t>
            </a:r>
            <a:r>
              <a:rPr lang="en-US" sz="1200" dirty="0">
                <a:latin typeface="Courier New" pitchFamily="49" charset="0"/>
                <a:cs typeface="Courier New" pitchFamily="49" charset="0"/>
              </a:rPr>
              <a:t> vlans mapped: </a:t>
            </a:r>
            <a:r>
              <a:rPr lang="en-US" sz="1200" dirty="0">
                <a:solidFill>
                  <a:srgbClr val="FF0000"/>
                </a:solidFill>
                <a:latin typeface="Courier New" pitchFamily="49" charset="0"/>
                <a:cs typeface="Courier New" pitchFamily="49" charset="0"/>
              </a:rPr>
              <a:t>3-4</a:t>
            </a:r>
          </a:p>
          <a:p>
            <a:r>
              <a:rPr lang="en-US" sz="1200" dirty="0">
                <a:latin typeface="Courier New" pitchFamily="49" charset="0"/>
                <a:cs typeface="Courier New" pitchFamily="49" charset="0"/>
              </a:rPr>
              <a:t>Bridge 		address </a:t>
            </a:r>
            <a:r>
              <a:rPr lang="en-US" sz="1200" dirty="0" err="1">
                <a:latin typeface="Courier New" pitchFamily="49" charset="0"/>
                <a:cs typeface="Courier New" pitchFamily="49" charset="0"/>
              </a:rPr>
              <a:t>0009.e845.6480</a:t>
            </a:r>
            <a:r>
              <a:rPr lang="en-US" sz="1200" dirty="0">
                <a:latin typeface="Courier New" pitchFamily="49" charset="0"/>
                <a:cs typeface="Courier New" pitchFamily="49" charset="0"/>
              </a:rPr>
              <a:t> 	</a:t>
            </a:r>
            <a:r>
              <a:rPr lang="en-US" sz="1200" dirty="0">
                <a:solidFill>
                  <a:srgbClr val="FF0000"/>
                </a:solidFill>
                <a:latin typeface="Courier New" pitchFamily="49" charset="0"/>
                <a:cs typeface="Courier New" pitchFamily="49" charset="0"/>
              </a:rPr>
              <a:t>priority 32770 (32768 sysid 2)</a:t>
            </a:r>
          </a:p>
          <a:p>
            <a:r>
              <a:rPr lang="en-US" sz="1200" dirty="0">
                <a:latin typeface="Courier New" pitchFamily="49" charset="0"/>
                <a:cs typeface="Courier New" pitchFamily="49" charset="0"/>
              </a:rPr>
              <a:t>Root 		this switch for </a:t>
            </a:r>
            <a:r>
              <a:rPr lang="en-US" sz="1200" dirty="0" err="1">
                <a:latin typeface="Courier New" pitchFamily="49" charset="0"/>
                <a:cs typeface="Courier New" pitchFamily="49" charset="0"/>
              </a:rPr>
              <a:t>MST02</a:t>
            </a:r>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Interface 	Role 	Sts 	Cost 	  </a:t>
            </a:r>
            <a:r>
              <a:rPr lang="en-US" sz="1200" dirty="0" err="1">
                <a:latin typeface="Courier New" pitchFamily="49" charset="0"/>
                <a:cs typeface="Courier New" pitchFamily="49" charset="0"/>
              </a:rPr>
              <a:t>Prio.Nbr</a:t>
            </a:r>
            <a:r>
              <a:rPr lang="en-US" sz="1200" dirty="0">
                <a:latin typeface="Courier New" pitchFamily="49" charset="0"/>
                <a:cs typeface="Courier New" pitchFamily="49" charset="0"/>
              </a:rPr>
              <a:t>   Type</a:t>
            </a:r>
          </a:p>
          <a:p>
            <a:r>
              <a:rPr lang="en-US" sz="1200" dirty="0">
                <a:latin typeface="Courier New" pitchFamily="49" charset="0"/>
                <a:cs typeface="Courier New" pitchFamily="49" charset="0"/>
              </a:rPr>
              <a:t>---------------- 	---- 	--- 	--------- --------    -------</a:t>
            </a:r>
          </a:p>
          <a:p>
            <a:r>
              <a:rPr lang="it-IT" sz="1200" dirty="0">
                <a:latin typeface="Courier New" pitchFamily="49" charset="0"/>
                <a:cs typeface="Courier New" pitchFamily="49" charset="0"/>
              </a:rPr>
              <a:t>Fa3/24 		Desg 	FWD 	2000000 	  128.152    Shr</a:t>
            </a:r>
            <a:endParaRPr lang="en-US" sz="1200" dirty="0">
              <a:latin typeface="Courier New" pitchFamily="49" charset="0"/>
              <a:cs typeface="Courier New" pitchFamily="49" charset="0"/>
            </a:endParaRPr>
          </a:p>
        </p:txBody>
      </p:sp>
    </p:spTree>
    <p:extLst>
      <p:ext uri="{BB962C8B-B14F-4D97-AF65-F5344CB8AC3E}">
        <p14:creationId xmlns:p14="http://schemas.microsoft.com/office/powerpoint/2010/main" val="38626258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solidFill>
                  <a:schemeClr val="accent5">
                    <a:lumMod val="75000"/>
                  </a:schemeClr>
                </a:solidFill>
              </a:rPr>
              <a:t>STP </a:t>
            </a:r>
            <a:r>
              <a:rPr lang="pt-PT" dirty="0" err="1">
                <a:solidFill>
                  <a:schemeClr val="accent5">
                    <a:lumMod val="75000"/>
                  </a:schemeClr>
                </a:solidFill>
              </a:rPr>
              <a:t>Port</a:t>
            </a:r>
            <a:r>
              <a:rPr lang="pt-PT" dirty="0">
                <a:solidFill>
                  <a:schemeClr val="accent5">
                    <a:lumMod val="75000"/>
                  </a:schemeClr>
                </a:solidFill>
              </a:rPr>
              <a:t> Roles</a:t>
            </a:r>
          </a:p>
        </p:txBody>
      </p:sp>
      <p:pic>
        <p:nvPicPr>
          <p:cNvPr id="4" name="Picture 3"/>
          <p:cNvPicPr>
            <a:picLocks noChangeAspect="1"/>
          </p:cNvPicPr>
          <p:nvPr/>
        </p:nvPicPr>
        <p:blipFill>
          <a:blip r:embed="rId2"/>
          <a:stretch>
            <a:fillRect/>
          </a:stretch>
        </p:blipFill>
        <p:spPr>
          <a:xfrm>
            <a:off x="338203" y="1268760"/>
            <a:ext cx="8480912" cy="4214813"/>
          </a:xfrm>
          <a:prstGeom prst="rect">
            <a:avLst/>
          </a:prstGeom>
        </p:spPr>
      </p:pic>
    </p:spTree>
    <p:extLst>
      <p:ext uri="{BB962C8B-B14F-4D97-AF65-F5344CB8AC3E}">
        <p14:creationId xmlns:p14="http://schemas.microsoft.com/office/powerpoint/2010/main" val="1615323058"/>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Verifying MST Configuration Example (3)</a:t>
            </a:r>
          </a:p>
        </p:txBody>
      </p:sp>
      <p:sp>
        <p:nvSpPr>
          <p:cNvPr id="7" name="Content Placeholder 6"/>
          <p:cNvSpPr>
            <a:spLocks noGrp="1"/>
          </p:cNvSpPr>
          <p:nvPr>
            <p:ph type="body" sz="quarter" idx="10"/>
          </p:nvPr>
        </p:nvSpPr>
        <p:spPr/>
        <p:txBody>
          <a:bodyPr>
            <a:normAutofit/>
          </a:bodyPr>
          <a:lstStyle/>
          <a:p>
            <a:r>
              <a:rPr lang="en-US" sz="1400" dirty="0">
                <a:latin typeface="Courier New" pitchFamily="49" charset="0"/>
                <a:cs typeface="Courier New" pitchFamily="49" charset="0"/>
              </a:rPr>
              <a:t>Switch# </a:t>
            </a:r>
            <a:r>
              <a:rPr lang="en-US" sz="1400" b="1" dirty="0">
                <a:latin typeface="Courier New" pitchFamily="49" charset="0"/>
                <a:cs typeface="Courier New" pitchFamily="49" charset="0"/>
              </a:rPr>
              <a:t>show spanning-tree mst 1</a:t>
            </a:r>
          </a:p>
          <a:p>
            <a:r>
              <a:rPr lang="en-US" sz="1400" dirty="0">
                <a:latin typeface="Courier New" pitchFamily="49" charset="0"/>
                <a:cs typeface="Courier New" pitchFamily="49" charset="0"/>
              </a:rPr>
              <a:t>###### </a:t>
            </a:r>
            <a:r>
              <a:rPr lang="en-US" sz="1400" dirty="0" err="1">
                <a:latin typeface="Courier New" pitchFamily="49" charset="0"/>
                <a:cs typeface="Courier New" pitchFamily="49" charset="0"/>
              </a:rPr>
              <a:t>MST01</a:t>
            </a:r>
            <a:r>
              <a:rPr lang="en-US" sz="1400" dirty="0">
                <a:latin typeface="Courier New" pitchFamily="49" charset="0"/>
                <a:cs typeface="Courier New" pitchFamily="49" charset="0"/>
              </a:rPr>
              <a:t> 	vlans mapped: 1-2</a:t>
            </a:r>
          </a:p>
          <a:p>
            <a:r>
              <a:rPr lang="en-US" sz="1400" dirty="0">
                <a:latin typeface="Courier New" pitchFamily="49" charset="0"/>
                <a:cs typeface="Courier New" pitchFamily="49" charset="0"/>
              </a:rPr>
              <a:t>Bridge 		address </a:t>
            </a:r>
            <a:r>
              <a:rPr lang="en-US" sz="1400" dirty="0" err="1">
                <a:latin typeface="Courier New" pitchFamily="49" charset="0"/>
                <a:cs typeface="Courier New" pitchFamily="49" charset="0"/>
              </a:rPr>
              <a:t>0009.e845.6480</a:t>
            </a:r>
            <a:r>
              <a:rPr lang="en-US" sz="1400" dirty="0">
                <a:latin typeface="Courier New" pitchFamily="49" charset="0"/>
                <a:cs typeface="Courier New" pitchFamily="49" charset="0"/>
              </a:rPr>
              <a:t> priority 32769 (32768 sysid 1)</a:t>
            </a:r>
          </a:p>
          <a:p>
            <a:r>
              <a:rPr lang="en-US" sz="1400" dirty="0">
                <a:latin typeface="Courier New" pitchFamily="49" charset="0"/>
                <a:cs typeface="Courier New" pitchFamily="49" charset="0"/>
              </a:rPr>
              <a:t>Root 		this switch for </a:t>
            </a:r>
            <a:r>
              <a:rPr lang="en-US" sz="1400" dirty="0" err="1">
                <a:latin typeface="Courier New" pitchFamily="49" charset="0"/>
                <a:cs typeface="Courier New" pitchFamily="49" charset="0"/>
              </a:rPr>
              <a:t>MST01</a:t>
            </a:r>
            <a:endParaRPr lang="en-US" sz="1400" dirty="0">
              <a:latin typeface="Courier New" pitchFamily="49" charset="0"/>
              <a:cs typeface="Courier New" pitchFamily="49" charset="0"/>
            </a:endParaRPr>
          </a:p>
          <a:p>
            <a:r>
              <a:rPr lang="en-US" sz="1400" dirty="0">
                <a:latin typeface="Courier New" pitchFamily="49" charset="0"/>
                <a:cs typeface="Courier New" pitchFamily="49" charset="0"/>
              </a:rPr>
              <a:t>Interface 		Role 	Sts 	Cost 	Prio.Nbr 	Type</a:t>
            </a:r>
          </a:p>
          <a:p>
            <a:r>
              <a:rPr lang="en-US" sz="1400" dirty="0">
                <a:latin typeface="Courier New" pitchFamily="49" charset="0"/>
                <a:cs typeface="Courier New" pitchFamily="49" charset="0"/>
              </a:rPr>
              <a:t>---------------- 	---- 	--- 	------  -------- 	-----------------</a:t>
            </a:r>
          </a:p>
          <a:p>
            <a:r>
              <a:rPr lang="it-IT" sz="1400" dirty="0">
                <a:latin typeface="Courier New" pitchFamily="49" charset="0"/>
                <a:cs typeface="Courier New" pitchFamily="49" charset="0"/>
              </a:rPr>
              <a:t>Fa3/24 			Desg 	FWD 	2000000 128.152 	Shr</a:t>
            </a:r>
          </a:p>
          <a:p>
            <a:r>
              <a:rPr lang="it-IT" sz="1400" dirty="0">
                <a:latin typeface="Courier New" pitchFamily="49" charset="0"/>
                <a:cs typeface="Courier New" pitchFamily="49" charset="0"/>
              </a:rPr>
              <a:t>Fa3/32 			Desg 	FWD 	200000 	128.160 	P2p</a:t>
            </a:r>
          </a:p>
          <a:p>
            <a:r>
              <a:rPr lang="en-US" sz="1400" dirty="0" err="1">
                <a:latin typeface="Courier New" pitchFamily="49" charset="0"/>
                <a:cs typeface="Courier New" pitchFamily="49" charset="0"/>
              </a:rPr>
              <a:t>Fa3</a:t>
            </a:r>
            <a:r>
              <a:rPr lang="en-US" sz="1400" dirty="0">
                <a:latin typeface="Courier New" pitchFamily="49" charset="0"/>
                <a:cs typeface="Courier New" pitchFamily="49" charset="0"/>
              </a:rPr>
              <a:t>/42 			Back 	</a:t>
            </a:r>
            <a:r>
              <a:rPr lang="en-US" sz="1400" dirty="0" err="1">
                <a:latin typeface="Courier New" pitchFamily="49" charset="0"/>
                <a:cs typeface="Courier New" pitchFamily="49" charset="0"/>
              </a:rPr>
              <a:t>BLK</a:t>
            </a:r>
            <a:r>
              <a:rPr lang="en-US" sz="1400" dirty="0">
                <a:latin typeface="Courier New" pitchFamily="49" charset="0"/>
                <a:cs typeface="Courier New" pitchFamily="49" charset="0"/>
              </a:rPr>
              <a:t> 	200000 	128.170 	P2p</a:t>
            </a:r>
          </a:p>
        </p:txBody>
      </p:sp>
    </p:spTree>
    <p:extLst>
      <p:ext uri="{BB962C8B-B14F-4D97-AF65-F5344CB8AC3E}">
        <p14:creationId xmlns:p14="http://schemas.microsoft.com/office/powerpoint/2010/main" val="141753290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Verifying MST Configuration Example (4)</a:t>
            </a:r>
          </a:p>
        </p:txBody>
      </p:sp>
      <p:sp>
        <p:nvSpPr>
          <p:cNvPr id="7" name="Content Placeholder 6"/>
          <p:cNvSpPr>
            <a:spLocks noGrp="1"/>
          </p:cNvSpPr>
          <p:nvPr>
            <p:ph type="body" sz="quarter" idx="10"/>
          </p:nvPr>
        </p:nvSpPr>
        <p:spPr/>
        <p:txBody>
          <a:bodyPr>
            <a:normAutofit/>
          </a:bodyPr>
          <a:lstStyle/>
          <a:p>
            <a:r>
              <a:rPr lang="en-US" sz="1400" dirty="0">
                <a:latin typeface="Courier New" pitchFamily="49" charset="0"/>
                <a:cs typeface="Courier New" pitchFamily="49" charset="0"/>
              </a:rPr>
              <a:t>Switch# </a:t>
            </a:r>
            <a:r>
              <a:rPr lang="en-US" sz="1400" b="1" dirty="0">
                <a:latin typeface="Courier New" pitchFamily="49" charset="0"/>
                <a:cs typeface="Courier New" pitchFamily="49" charset="0"/>
              </a:rPr>
              <a:t>show spanning-tree mst interface FastEthernet 3/24</a:t>
            </a:r>
          </a:p>
          <a:p>
            <a:endParaRPr lang="en-US" sz="1400" b="1" dirty="0">
              <a:latin typeface="Courier New" pitchFamily="49" charset="0"/>
              <a:cs typeface="Courier New" pitchFamily="49" charset="0"/>
            </a:endParaRPr>
          </a:p>
          <a:p>
            <a:r>
              <a:rPr lang="en-US" sz="1400" dirty="0" err="1">
                <a:latin typeface="Courier New" pitchFamily="49" charset="0"/>
                <a:cs typeface="Courier New" pitchFamily="49" charset="0"/>
              </a:rPr>
              <a:t>FastEthernet3</a:t>
            </a:r>
            <a:r>
              <a:rPr lang="en-US" sz="1400" dirty="0">
                <a:latin typeface="Courier New" pitchFamily="49" charset="0"/>
                <a:cs typeface="Courier New" pitchFamily="49" charset="0"/>
              </a:rPr>
              <a:t>/24 of </a:t>
            </a:r>
            <a:r>
              <a:rPr lang="en-US" sz="1400" dirty="0" err="1">
                <a:latin typeface="Courier New" pitchFamily="49" charset="0"/>
                <a:cs typeface="Courier New" pitchFamily="49" charset="0"/>
              </a:rPr>
              <a:t>MST00</a:t>
            </a:r>
            <a:r>
              <a:rPr lang="en-US" sz="1400" dirty="0">
                <a:latin typeface="Courier New" pitchFamily="49" charset="0"/>
                <a:cs typeface="Courier New" pitchFamily="49" charset="0"/>
              </a:rPr>
              <a:t> is designated forwarding</a:t>
            </a:r>
          </a:p>
          <a:p>
            <a:r>
              <a:rPr lang="en-US" sz="1400" dirty="0">
                <a:latin typeface="Courier New" pitchFamily="49" charset="0"/>
                <a:cs typeface="Courier New" pitchFamily="49" charset="0"/>
              </a:rPr>
              <a:t>Edge port: no 		(default) 	port guard : none 	(default)</a:t>
            </a:r>
          </a:p>
          <a:p>
            <a:r>
              <a:rPr lang="en-US" sz="1400" dirty="0">
                <a:latin typeface="Courier New" pitchFamily="49" charset="0"/>
                <a:cs typeface="Courier New" pitchFamily="49" charset="0"/>
              </a:rPr>
              <a:t>Link type: shared 	(auto) 		</a:t>
            </a:r>
            <a:r>
              <a:rPr lang="en-US" sz="1400" dirty="0" err="1">
                <a:latin typeface="Courier New" pitchFamily="49" charset="0"/>
                <a:cs typeface="Courier New" pitchFamily="49" charset="0"/>
              </a:rPr>
              <a:t>bpdu</a:t>
            </a:r>
            <a:r>
              <a:rPr lang="en-US" sz="1400" dirty="0">
                <a:latin typeface="Courier New" pitchFamily="49" charset="0"/>
                <a:cs typeface="Courier New" pitchFamily="49" charset="0"/>
              </a:rPr>
              <a:t> filter: disable 	(default)</a:t>
            </a:r>
          </a:p>
          <a:p>
            <a:r>
              <a:rPr lang="en-US" sz="1400" dirty="0">
                <a:latin typeface="Courier New" pitchFamily="49" charset="0"/>
                <a:cs typeface="Courier New" pitchFamily="49" charset="0"/>
              </a:rPr>
              <a:t>Boundary : internal 			</a:t>
            </a:r>
            <a:r>
              <a:rPr lang="en-US" sz="1400" dirty="0" err="1">
                <a:latin typeface="Courier New" pitchFamily="49" charset="0"/>
                <a:cs typeface="Courier New" pitchFamily="49" charset="0"/>
              </a:rPr>
              <a:t>bpdu</a:t>
            </a:r>
            <a:r>
              <a:rPr lang="en-US" sz="1400" dirty="0">
                <a:latin typeface="Courier New" pitchFamily="49" charset="0"/>
                <a:cs typeface="Courier New" pitchFamily="49" charset="0"/>
              </a:rPr>
              <a:t> guard : disable 	(default)</a:t>
            </a:r>
          </a:p>
          <a:p>
            <a:r>
              <a:rPr lang="en-US" sz="1400" dirty="0" err="1">
                <a:latin typeface="Courier New" pitchFamily="49" charset="0"/>
                <a:cs typeface="Courier New" pitchFamily="49" charset="0"/>
              </a:rPr>
              <a:t>Bpdus</a:t>
            </a:r>
            <a:r>
              <a:rPr lang="en-US" sz="1400" dirty="0">
                <a:latin typeface="Courier New" pitchFamily="49" charset="0"/>
                <a:cs typeface="Courier New" pitchFamily="49" charset="0"/>
              </a:rPr>
              <a:t> sent 81, received 81</a:t>
            </a:r>
          </a:p>
          <a:p>
            <a:endParaRPr lang="en-US" sz="1400" dirty="0">
              <a:latin typeface="Courier New" pitchFamily="49" charset="0"/>
              <a:cs typeface="Courier New" pitchFamily="49" charset="0"/>
            </a:endParaRPr>
          </a:p>
          <a:p>
            <a:r>
              <a:rPr lang="en-US" sz="1400" dirty="0">
                <a:latin typeface="Courier New" pitchFamily="49" charset="0"/>
                <a:cs typeface="Courier New" pitchFamily="49" charset="0"/>
              </a:rPr>
              <a:t>Instance 	Role 	Sts 	Cost 	Prio.Nbr 	Vlans mapped</a:t>
            </a:r>
          </a:p>
          <a:p>
            <a:r>
              <a:rPr lang="en-US" sz="1400" dirty="0">
                <a:latin typeface="Courier New" pitchFamily="49" charset="0"/>
                <a:cs typeface="Courier New" pitchFamily="49" charset="0"/>
              </a:rPr>
              <a:t>-------- 	---- 	--- 	------- -------- 	-------------------------</a:t>
            </a:r>
          </a:p>
          <a:p>
            <a:r>
              <a:rPr lang="de-DE" sz="1400" dirty="0">
                <a:latin typeface="Courier New" pitchFamily="49" charset="0"/>
                <a:cs typeface="Courier New" pitchFamily="49" charset="0"/>
              </a:rPr>
              <a:t>0 			Desg 	FWD 	2000000 128.152 	5-4094</a:t>
            </a:r>
          </a:p>
          <a:p>
            <a:r>
              <a:rPr lang="de-DE" sz="1400" dirty="0">
                <a:latin typeface="Courier New" pitchFamily="49" charset="0"/>
                <a:cs typeface="Courier New" pitchFamily="49" charset="0"/>
              </a:rPr>
              <a:t>1 			Desg 	FWD 	2000000 128.152 	1-2</a:t>
            </a:r>
          </a:p>
          <a:p>
            <a:r>
              <a:rPr lang="de-DE" sz="1400" dirty="0">
                <a:latin typeface="Courier New" pitchFamily="49" charset="0"/>
                <a:cs typeface="Courier New" pitchFamily="49" charset="0"/>
              </a:rPr>
              <a:t>2 			Desg 	FWD 	2000000 128.152 	3-4</a:t>
            </a:r>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343060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Verifying MST Configuration Example (5)</a:t>
            </a:r>
            <a:endParaRPr lang="en-US" dirty="0"/>
          </a:p>
        </p:txBody>
      </p:sp>
      <p:sp>
        <p:nvSpPr>
          <p:cNvPr id="7" name="Content Placeholder 6"/>
          <p:cNvSpPr>
            <a:spLocks noGrp="1"/>
          </p:cNvSpPr>
          <p:nvPr>
            <p:ph type="body" sz="quarter" idx="10"/>
          </p:nvPr>
        </p:nvSpPr>
        <p:spPr/>
        <p:txBody>
          <a:bodyPr>
            <a:normAutofit/>
          </a:bodyPr>
          <a:lstStyle/>
          <a:p>
            <a:r>
              <a:rPr lang="en-US" dirty="0"/>
              <a:t>Switch# </a:t>
            </a:r>
            <a:r>
              <a:rPr lang="en-US" b="1" dirty="0"/>
              <a:t>show spanning-tree </a:t>
            </a:r>
            <a:r>
              <a:rPr lang="en-US" b="1" dirty="0" err="1"/>
              <a:t>mst</a:t>
            </a:r>
            <a:r>
              <a:rPr lang="en-US" b="1" dirty="0"/>
              <a:t> 1 detail</a:t>
            </a:r>
          </a:p>
          <a:p>
            <a:r>
              <a:rPr lang="en-US" dirty="0"/>
              <a:t>###### MST01 		</a:t>
            </a:r>
            <a:r>
              <a:rPr lang="en-US" dirty="0" err="1"/>
              <a:t>vlans</a:t>
            </a:r>
            <a:r>
              <a:rPr lang="en-US" dirty="0"/>
              <a:t> mapped: 1-2</a:t>
            </a:r>
          </a:p>
          <a:p>
            <a:r>
              <a:rPr lang="en-US" dirty="0"/>
              <a:t>Bridge 			address 0009.e845.6480 priority 32769 (32768 </a:t>
            </a:r>
            <a:r>
              <a:rPr lang="en-US" dirty="0" err="1"/>
              <a:t>sysid</a:t>
            </a:r>
            <a:r>
              <a:rPr lang="en-US" dirty="0"/>
              <a:t> 1)</a:t>
            </a:r>
          </a:p>
          <a:p>
            <a:r>
              <a:rPr lang="en-US" dirty="0"/>
              <a:t>Root 			this switch for MST01</a:t>
            </a:r>
          </a:p>
          <a:p>
            <a:r>
              <a:rPr lang="en-US" dirty="0">
                <a:solidFill>
                  <a:srgbClr val="FF0000"/>
                </a:solidFill>
              </a:rPr>
              <a:t>FastEthernet3/24</a:t>
            </a:r>
            <a:r>
              <a:rPr lang="en-US" dirty="0"/>
              <a:t> </a:t>
            </a:r>
            <a:r>
              <a:rPr lang="en-US" dirty="0">
                <a:solidFill>
                  <a:srgbClr val="FF0000"/>
                </a:solidFill>
              </a:rPr>
              <a:t>of MST01 is designated forwarding</a:t>
            </a:r>
          </a:p>
          <a:p>
            <a:r>
              <a:rPr lang="en-US" dirty="0"/>
              <a:t>Port info 		port id 128.152 priority 128 cost 2000000</a:t>
            </a:r>
          </a:p>
          <a:p>
            <a:r>
              <a:rPr lang="en-US" dirty="0"/>
              <a:t>Designated root 		address 0009.e845.6480 priority 32769 cost 0</a:t>
            </a:r>
          </a:p>
          <a:p>
            <a:r>
              <a:rPr lang="en-US" dirty="0"/>
              <a:t>Designated bridge 	address 0009.e845.6480 priority 32769 port id 128.152</a:t>
            </a:r>
          </a:p>
          <a:p>
            <a:r>
              <a:rPr lang="en-US" dirty="0"/>
              <a:t>Timers: message expires in 0 sec, forward delay 0, forward transitions 1</a:t>
            </a:r>
          </a:p>
          <a:p>
            <a:r>
              <a:rPr lang="en-US" dirty="0" err="1"/>
              <a:t>Bpdus</a:t>
            </a:r>
            <a:r>
              <a:rPr lang="en-US" dirty="0"/>
              <a:t> (</a:t>
            </a:r>
            <a:r>
              <a:rPr lang="en-US" dirty="0" err="1"/>
              <a:t>MRecords</a:t>
            </a:r>
            <a:r>
              <a:rPr lang="en-US" dirty="0"/>
              <a:t>) sent755, received 0</a:t>
            </a:r>
          </a:p>
          <a:p>
            <a:r>
              <a:rPr lang="en-US" dirty="0">
                <a:solidFill>
                  <a:srgbClr val="FF0000"/>
                </a:solidFill>
              </a:rPr>
              <a:t>FastEthernet3/32</a:t>
            </a:r>
            <a:r>
              <a:rPr lang="en-US" dirty="0"/>
              <a:t> </a:t>
            </a:r>
            <a:r>
              <a:rPr lang="en-US" dirty="0">
                <a:solidFill>
                  <a:srgbClr val="FF0000"/>
                </a:solidFill>
              </a:rPr>
              <a:t>of MST01 is designated forwarding</a:t>
            </a:r>
          </a:p>
          <a:p>
            <a:r>
              <a:rPr lang="en-US" dirty="0"/>
              <a:t>Port info 		port id 128.160 priority 128 cost 200000</a:t>
            </a:r>
          </a:p>
          <a:p>
            <a:r>
              <a:rPr lang="en-US" dirty="0"/>
              <a:t>Designated root 		address 0009.e845.6480 priority 32769 cost 0</a:t>
            </a:r>
          </a:p>
          <a:p>
            <a:r>
              <a:rPr lang="en-US" dirty="0"/>
              <a:t>Designated bridge 	address 0009.e845.6480 priority 32769 port id 128.160</a:t>
            </a:r>
          </a:p>
          <a:p>
            <a:r>
              <a:rPr lang="en-US" dirty="0"/>
              <a:t>Timers: message expires in 0 sec, forward delay 0, forward transitions 1</a:t>
            </a:r>
          </a:p>
          <a:p>
            <a:r>
              <a:rPr lang="en-US" dirty="0" err="1"/>
              <a:t>Bpdus</a:t>
            </a:r>
            <a:r>
              <a:rPr lang="en-US" dirty="0"/>
              <a:t> (</a:t>
            </a:r>
            <a:r>
              <a:rPr lang="en-US" dirty="0" err="1"/>
              <a:t>MRecords</a:t>
            </a:r>
            <a:r>
              <a:rPr lang="en-US" dirty="0"/>
              <a:t>) sent 769, received 1</a:t>
            </a:r>
          </a:p>
          <a:p>
            <a:r>
              <a:rPr lang="en-US" dirty="0">
                <a:solidFill>
                  <a:srgbClr val="FF0000"/>
                </a:solidFill>
              </a:rPr>
              <a:t>FastEthernet3/42</a:t>
            </a:r>
            <a:r>
              <a:rPr lang="en-US" dirty="0"/>
              <a:t> </a:t>
            </a:r>
            <a:r>
              <a:rPr lang="en-US" dirty="0">
                <a:solidFill>
                  <a:srgbClr val="FF0000"/>
                </a:solidFill>
              </a:rPr>
              <a:t>of MST01 is backup blocking</a:t>
            </a:r>
          </a:p>
          <a:p>
            <a:r>
              <a:rPr lang="en-US" dirty="0"/>
              <a:t>Port info 		port id 128.170 priority 128 cost 200000</a:t>
            </a:r>
          </a:p>
          <a:p>
            <a:r>
              <a:rPr lang="en-US" dirty="0"/>
              <a:t>Designated root 		address 0009.e845.6480 priority 32769 cost 0</a:t>
            </a:r>
          </a:p>
          <a:p>
            <a:r>
              <a:rPr lang="en-US" dirty="0"/>
              <a:t>Designated bridge 	address 0009.e845.6480 priority 32769 port id 128.160</a:t>
            </a:r>
          </a:p>
          <a:p>
            <a:r>
              <a:rPr lang="en-US" dirty="0"/>
              <a:t>Timers: message expires in 5 sec, forward delay 0, forward transitions 0</a:t>
            </a:r>
          </a:p>
          <a:p>
            <a:r>
              <a:rPr lang="en-US" dirty="0" err="1"/>
              <a:t>Bpdus</a:t>
            </a:r>
            <a:r>
              <a:rPr lang="en-US" dirty="0"/>
              <a:t> (</a:t>
            </a:r>
            <a:r>
              <a:rPr lang="en-US" dirty="0" err="1"/>
              <a:t>MRecords</a:t>
            </a:r>
            <a:r>
              <a:rPr lang="en-US" dirty="0"/>
              <a:t>) sent 1, received 769</a:t>
            </a:r>
          </a:p>
        </p:txBody>
      </p:sp>
    </p:spTree>
    <p:extLst>
      <p:ext uri="{BB962C8B-B14F-4D97-AF65-F5344CB8AC3E}">
        <p14:creationId xmlns:p14="http://schemas.microsoft.com/office/powerpoint/2010/main" val="245596082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Configuring MST Path Cost</a:t>
            </a:r>
          </a:p>
        </p:txBody>
      </p:sp>
      <p:sp>
        <p:nvSpPr>
          <p:cNvPr id="5" name="Content Placeholder 4"/>
          <p:cNvSpPr>
            <a:spLocks noGrp="1"/>
          </p:cNvSpPr>
          <p:nvPr>
            <p:ph idx="1"/>
          </p:nvPr>
        </p:nvSpPr>
        <p:spPr/>
        <p:txBody>
          <a:bodyPr/>
          <a:lstStyle/>
          <a:p>
            <a:r>
              <a:rPr lang="en-US" dirty="0"/>
              <a:t>Path cost functions the same as with other STP's except with MST port costs are configured per instance.</a:t>
            </a:r>
          </a:p>
          <a:p>
            <a:r>
              <a:rPr lang="en-US" dirty="0"/>
              <a:t>MST, like any other STP, uses a sequence of four criteria to choose the best path:</a:t>
            </a:r>
          </a:p>
          <a:p>
            <a:r>
              <a:rPr lang="en-US" dirty="0"/>
              <a:t>Lowest BID</a:t>
            </a:r>
          </a:p>
          <a:p>
            <a:r>
              <a:rPr lang="en-US" dirty="0"/>
              <a:t>Lowest root path cost</a:t>
            </a:r>
          </a:p>
          <a:p>
            <a:r>
              <a:rPr lang="en-US" dirty="0"/>
              <a:t>Lowest sender BID</a:t>
            </a:r>
          </a:p>
          <a:p>
            <a:r>
              <a:rPr lang="en-US" dirty="0"/>
              <a:t>Lowest sender Port ID</a:t>
            </a:r>
          </a:p>
          <a:p>
            <a:endParaRPr lang="en-US" dirty="0"/>
          </a:p>
          <a:p>
            <a:r>
              <a:rPr lang="en-US" dirty="0"/>
              <a:t>You can assign lower cost values to the interfaces that you want selected first and higher cost values of that you want selected last.</a:t>
            </a:r>
          </a:p>
          <a:p>
            <a:pPr marL="4762" indent="0">
              <a:buNone/>
            </a:pPr>
            <a:r>
              <a:rPr lang="en-US" sz="1600" dirty="0">
                <a:latin typeface="Courier New" pitchFamily="49" charset="0"/>
                <a:cs typeface="Courier New" pitchFamily="49" charset="0"/>
              </a:rPr>
              <a:t>Switch(</a:t>
            </a:r>
            <a:r>
              <a:rPr lang="en-US" sz="1600" dirty="0" err="1">
                <a:latin typeface="Courier New" pitchFamily="49" charset="0"/>
                <a:cs typeface="Courier New" pitchFamily="49" charset="0"/>
              </a:rPr>
              <a:t>config</a:t>
            </a:r>
            <a:r>
              <a:rPr lang="en-US" sz="1600" dirty="0">
                <a:latin typeface="Courier New" pitchFamily="49" charset="0"/>
                <a:cs typeface="Courier New" pitchFamily="49" charset="0"/>
              </a:rPr>
              <a:t>)# </a:t>
            </a:r>
            <a:r>
              <a:rPr lang="en-US" sz="1600" b="1" dirty="0">
                <a:latin typeface="Courier New" pitchFamily="49" charset="0"/>
                <a:cs typeface="Courier New" pitchFamily="49" charset="0"/>
              </a:rPr>
              <a:t>interface Ethernet 0/2</a:t>
            </a:r>
          </a:p>
          <a:p>
            <a:pPr marL="4762" indent="0">
              <a:buNone/>
            </a:pPr>
            <a:r>
              <a:rPr lang="en-US" sz="1600" dirty="0">
                <a:latin typeface="Courier New" pitchFamily="49" charset="0"/>
                <a:cs typeface="Courier New" pitchFamily="49" charset="0"/>
              </a:rPr>
              <a:t>Switch(</a:t>
            </a:r>
            <a:r>
              <a:rPr lang="en-US" sz="1600" dirty="0" err="1">
                <a:latin typeface="Courier New" pitchFamily="49" charset="0"/>
                <a:cs typeface="Courier New" pitchFamily="49" charset="0"/>
              </a:rPr>
              <a:t>config</a:t>
            </a:r>
            <a:r>
              <a:rPr lang="en-US" sz="1600" dirty="0">
                <a:latin typeface="Courier New" pitchFamily="49" charset="0"/>
                <a:cs typeface="Courier New" pitchFamily="49" charset="0"/>
              </a:rPr>
              <a:t>-if)# </a:t>
            </a:r>
            <a:r>
              <a:rPr lang="en-US" sz="1600" b="1" dirty="0">
                <a:latin typeface="Courier New" pitchFamily="49" charset="0"/>
                <a:cs typeface="Courier New" pitchFamily="49" charset="0"/>
              </a:rPr>
              <a:t>spanning-tree </a:t>
            </a:r>
            <a:r>
              <a:rPr lang="en-US" sz="1600" b="1" dirty="0" err="1">
                <a:latin typeface="Courier New" pitchFamily="49" charset="0"/>
                <a:cs typeface="Courier New" pitchFamily="49" charset="0"/>
              </a:rPr>
              <a:t>mst</a:t>
            </a:r>
            <a:r>
              <a:rPr lang="en-US" sz="1600" b="1" dirty="0">
                <a:latin typeface="Courier New" pitchFamily="49" charset="0"/>
                <a:cs typeface="Courier New" pitchFamily="49" charset="0"/>
              </a:rPr>
              <a:t> 1 cost 100000</a:t>
            </a:r>
            <a:endParaRPr lang="en-AU" sz="1600" dirty="0">
              <a:latin typeface="Courier New" pitchFamily="49" charset="0"/>
              <a:cs typeface="Courier New" pitchFamily="49" charset="0"/>
            </a:endParaRPr>
          </a:p>
        </p:txBody>
      </p:sp>
    </p:spTree>
    <p:extLst>
      <p:ext uri="{BB962C8B-B14F-4D97-AF65-F5344CB8AC3E}">
        <p14:creationId xmlns:p14="http://schemas.microsoft.com/office/powerpoint/2010/main" val="3913514540"/>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Configuring MST Port Priority</a:t>
            </a:r>
          </a:p>
        </p:txBody>
      </p:sp>
      <p:sp>
        <p:nvSpPr>
          <p:cNvPr id="5" name="Content Placeholder 4"/>
          <p:cNvSpPr>
            <a:spLocks noGrp="1"/>
          </p:cNvSpPr>
          <p:nvPr>
            <p:ph idx="1"/>
          </p:nvPr>
        </p:nvSpPr>
        <p:spPr/>
        <p:txBody>
          <a:bodyPr/>
          <a:lstStyle/>
          <a:p>
            <a:r>
              <a:rPr lang="en-US" dirty="0"/>
              <a:t>Port priority functions the same as with other STP's except with MST port priorities are configured per instance.</a:t>
            </a:r>
          </a:p>
          <a:p>
            <a:r>
              <a:rPr lang="en-US" dirty="0"/>
              <a:t>MST, like any other STP, uses the sequence of four criteria to choose the best path:</a:t>
            </a:r>
          </a:p>
          <a:p>
            <a:r>
              <a:rPr lang="en-US" dirty="0"/>
              <a:t>Lowest BID</a:t>
            </a:r>
          </a:p>
          <a:p>
            <a:r>
              <a:rPr lang="en-US" dirty="0"/>
              <a:t>Lowest root path cost</a:t>
            </a:r>
          </a:p>
          <a:p>
            <a:r>
              <a:rPr lang="en-US" dirty="0"/>
              <a:t>Lowest sender BID</a:t>
            </a:r>
          </a:p>
          <a:p>
            <a:r>
              <a:rPr lang="en-US" dirty="0"/>
              <a:t>Lowest sender Port ID</a:t>
            </a:r>
          </a:p>
          <a:p>
            <a:endParaRPr lang="en-US" dirty="0"/>
          </a:p>
          <a:p>
            <a:r>
              <a:rPr lang="en-US" dirty="0"/>
              <a:t>You can assign higher sender’s priority values (lower numeric values) to interfaces that you want selected first and lower sender’s priority values (higher numeric values) that you want selected last.</a:t>
            </a:r>
          </a:p>
          <a:p>
            <a:pPr marL="4762" indent="0">
              <a:buNone/>
            </a:pPr>
            <a:r>
              <a:rPr lang="en-US" sz="1600" dirty="0">
                <a:latin typeface="Courier New" pitchFamily="49" charset="0"/>
                <a:cs typeface="Courier New" pitchFamily="49" charset="0"/>
              </a:rPr>
              <a:t>Switch(</a:t>
            </a:r>
            <a:r>
              <a:rPr lang="en-US" sz="1600" dirty="0" err="1">
                <a:latin typeface="Courier New" pitchFamily="49" charset="0"/>
                <a:cs typeface="Courier New" pitchFamily="49" charset="0"/>
              </a:rPr>
              <a:t>config</a:t>
            </a:r>
            <a:r>
              <a:rPr lang="en-US" sz="1600" dirty="0">
                <a:latin typeface="Courier New" pitchFamily="49" charset="0"/>
                <a:cs typeface="Courier New" pitchFamily="49" charset="0"/>
              </a:rPr>
              <a:t>)# </a:t>
            </a:r>
            <a:r>
              <a:rPr lang="en-US" sz="1600" b="1" dirty="0">
                <a:latin typeface="Courier New" pitchFamily="49" charset="0"/>
                <a:cs typeface="Courier New" pitchFamily="49" charset="0"/>
              </a:rPr>
              <a:t>interface Ethernet 0/2</a:t>
            </a:r>
          </a:p>
          <a:p>
            <a:pPr marL="4762" indent="0">
              <a:buNone/>
            </a:pPr>
            <a:r>
              <a:rPr lang="en-US" sz="1600" dirty="0">
                <a:latin typeface="Courier New" pitchFamily="49" charset="0"/>
                <a:cs typeface="Courier New" pitchFamily="49" charset="0"/>
              </a:rPr>
              <a:t>Switch(</a:t>
            </a:r>
            <a:r>
              <a:rPr lang="en-US" sz="1600" dirty="0" err="1">
                <a:latin typeface="Courier New" pitchFamily="49" charset="0"/>
                <a:cs typeface="Courier New" pitchFamily="49" charset="0"/>
              </a:rPr>
              <a:t>config</a:t>
            </a:r>
            <a:r>
              <a:rPr lang="en-US" sz="1600" dirty="0">
                <a:latin typeface="Courier New" pitchFamily="49" charset="0"/>
                <a:cs typeface="Courier New" pitchFamily="49" charset="0"/>
              </a:rPr>
              <a:t>-if)# </a:t>
            </a:r>
            <a:r>
              <a:rPr lang="en-US" sz="1600" b="1" dirty="0">
                <a:latin typeface="Courier New" pitchFamily="49" charset="0"/>
                <a:cs typeface="Courier New" pitchFamily="49" charset="0"/>
              </a:rPr>
              <a:t>spanning-tree </a:t>
            </a:r>
            <a:r>
              <a:rPr lang="en-US" sz="1600" b="1" dirty="0" err="1">
                <a:latin typeface="Courier New" pitchFamily="49" charset="0"/>
                <a:cs typeface="Courier New" pitchFamily="49" charset="0"/>
              </a:rPr>
              <a:t>mst</a:t>
            </a:r>
            <a:r>
              <a:rPr lang="en-US" sz="1600" b="1" dirty="0">
                <a:latin typeface="Courier New" pitchFamily="49" charset="0"/>
                <a:cs typeface="Courier New" pitchFamily="49" charset="0"/>
              </a:rPr>
              <a:t> 1 </a:t>
            </a:r>
            <a:r>
              <a:rPr lang="en-AU" sz="1600" b="1" dirty="0">
                <a:latin typeface="Courier New" pitchFamily="49" charset="0"/>
                <a:cs typeface="Courier New" pitchFamily="49" charset="0"/>
              </a:rPr>
              <a:t>port-priority 32</a:t>
            </a:r>
            <a:endParaRPr lang="en-AU" sz="1600" dirty="0">
              <a:latin typeface="Courier New" pitchFamily="49" charset="0"/>
              <a:cs typeface="Courier New" pitchFamily="49" charset="0"/>
            </a:endParaRPr>
          </a:p>
          <a:p>
            <a:pPr marL="4762" indent="0">
              <a:buNone/>
            </a:pPr>
            <a:endParaRPr lang="en-AU" sz="1600" dirty="0">
              <a:latin typeface="Courier New" pitchFamily="49" charset="0"/>
              <a:cs typeface="Courier New" pitchFamily="49" charset="0"/>
            </a:endParaRPr>
          </a:p>
        </p:txBody>
      </p:sp>
    </p:spTree>
    <p:extLst>
      <p:ext uri="{BB962C8B-B14F-4D97-AF65-F5344CB8AC3E}">
        <p14:creationId xmlns:p14="http://schemas.microsoft.com/office/powerpoint/2010/main" val="197943595"/>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8" descr="ss1"/>
          <p:cNvPicPr>
            <a:picLocks noChangeAspect="1" noChangeArrowheads="1"/>
          </p:cNvPicPr>
          <p:nvPr/>
        </p:nvPicPr>
        <p:blipFill>
          <a:blip r:embed="rId3" cstate="print"/>
          <a:srcRect/>
          <a:stretch>
            <a:fillRect/>
          </a:stretch>
        </p:blipFill>
        <p:spPr bwMode="auto">
          <a:xfrm>
            <a:off x="0" y="1600200"/>
            <a:ext cx="9144000" cy="3194050"/>
          </a:xfrm>
          <a:prstGeom prst="rect">
            <a:avLst/>
          </a:prstGeom>
          <a:noFill/>
          <a:ln w="9525">
            <a:noFill/>
            <a:miter lim="800000"/>
            <a:headEnd/>
            <a:tailEnd/>
          </a:ln>
        </p:spPr>
      </p:pic>
      <p:sp>
        <p:nvSpPr>
          <p:cNvPr id="7171" name="Rectangle 35"/>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7172" name="Rectangle 32"/>
          <p:cNvSpPr>
            <a:spLocks noGrp="1" noChangeArrowheads="1"/>
          </p:cNvSpPr>
          <p:nvPr>
            <p:ph type="title" idx="4294967295"/>
          </p:nvPr>
        </p:nvSpPr>
        <p:spPr>
          <a:xfrm>
            <a:off x="293687" y="1841500"/>
            <a:ext cx="3241084" cy="2743200"/>
          </a:xfrm>
          <a:prstGeom prst="rect">
            <a:avLst/>
          </a:prstGeom>
          <a:noFill/>
        </p:spPr>
        <p:txBody>
          <a:bodyPr anchor="ctr"/>
          <a:lstStyle/>
          <a:p>
            <a:r>
              <a:rPr lang="en-US" sz="2800" dirty="0">
                <a:solidFill>
                  <a:schemeClr val="bg1"/>
                </a:solidFill>
              </a:rPr>
              <a:t>Troubleshooting STP</a:t>
            </a:r>
            <a:endParaRPr lang="en-US" sz="3000" b="0" dirty="0">
              <a:solidFill>
                <a:schemeClr val="bg1"/>
              </a:solidFill>
            </a:endParaRPr>
          </a:p>
        </p:txBody>
      </p:sp>
    </p:spTree>
    <p:extLst>
      <p:ext uri="{BB962C8B-B14F-4D97-AF65-F5344CB8AC3E}">
        <p14:creationId xmlns:p14="http://schemas.microsoft.com/office/powerpoint/2010/main" val="4005104264"/>
      </p:ext>
    </p:extLst>
  </p:cSld>
  <p:clrMapOvr>
    <a:masterClrMapping/>
  </p:clrMapOvr>
  <p:transition spd="med"/>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Potential STP Problems</a:t>
            </a:r>
            <a:endParaRPr lang="en-US" dirty="0"/>
          </a:p>
        </p:txBody>
      </p:sp>
      <p:sp>
        <p:nvSpPr>
          <p:cNvPr id="5" name="Content Placeholder 4"/>
          <p:cNvSpPr>
            <a:spLocks noGrp="1"/>
          </p:cNvSpPr>
          <p:nvPr>
            <p:ph idx="1"/>
          </p:nvPr>
        </p:nvSpPr>
        <p:spPr/>
        <p:txBody>
          <a:bodyPr/>
          <a:lstStyle/>
          <a:p>
            <a:r>
              <a:rPr lang="en-US" dirty="0"/>
              <a:t>Duplex mismatch</a:t>
            </a:r>
          </a:p>
          <a:p>
            <a:r>
              <a:rPr lang="en-US" dirty="0"/>
              <a:t>Unidirectional link failure</a:t>
            </a:r>
          </a:p>
          <a:p>
            <a:r>
              <a:rPr lang="en-US" dirty="0"/>
              <a:t>Frame corruption</a:t>
            </a:r>
          </a:p>
          <a:p>
            <a:r>
              <a:rPr lang="en-US" dirty="0"/>
              <a:t>Resource errors</a:t>
            </a:r>
          </a:p>
          <a:p>
            <a:r>
              <a:rPr lang="en-US" dirty="0" err="1"/>
              <a:t>PortFast</a:t>
            </a:r>
            <a:r>
              <a:rPr lang="en-US" dirty="0"/>
              <a:t> configuration error</a:t>
            </a:r>
          </a:p>
        </p:txBody>
      </p:sp>
    </p:spTree>
    <p:extLst>
      <p:ext uri="{BB962C8B-B14F-4D97-AF65-F5344CB8AC3E}">
        <p14:creationId xmlns:p14="http://schemas.microsoft.com/office/powerpoint/2010/main" val="4191826221"/>
      </p:ext>
    </p:extLst>
  </p:cSld>
  <p:clrMapOvr>
    <a:masterClrMapping/>
  </p:clrMapOvr>
  <p:transition spd="med"/>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Duplex Mismatch</a:t>
            </a:r>
            <a:endParaRPr lang="en-US" dirty="0"/>
          </a:p>
        </p:txBody>
      </p:sp>
      <p:pic>
        <p:nvPicPr>
          <p:cNvPr id="5" name="Content Placeholder 4" descr="Duplex Mismatch.jpg"/>
          <p:cNvPicPr>
            <a:picLocks noGrp="1" noChangeAspect="1"/>
          </p:cNvPicPr>
          <p:nvPr>
            <p:ph idx="10"/>
          </p:nvPr>
        </p:nvPicPr>
        <p:blipFill>
          <a:blip r:embed="rId3" cstate="print"/>
          <a:stretch>
            <a:fillRect/>
          </a:stretch>
        </p:blipFill>
        <p:spPr>
          <a:xfrm>
            <a:off x="2360410" y="1206500"/>
            <a:ext cx="4358093" cy="2525713"/>
          </a:xfrm>
        </p:spPr>
      </p:pic>
      <p:sp>
        <p:nvSpPr>
          <p:cNvPr id="4" name="Content Placeholder 3"/>
          <p:cNvSpPr>
            <a:spLocks noGrp="1"/>
          </p:cNvSpPr>
          <p:nvPr>
            <p:ph idx="11"/>
          </p:nvPr>
        </p:nvSpPr>
        <p:spPr/>
        <p:txBody>
          <a:bodyPr/>
          <a:lstStyle/>
          <a:p>
            <a:r>
              <a:rPr lang="en-US" dirty="0"/>
              <a:t>Point-to-point link.</a:t>
            </a:r>
          </a:p>
          <a:p>
            <a:r>
              <a:rPr lang="en-US" dirty="0"/>
              <a:t>One side of the link is manually configured as full duplex.</a:t>
            </a:r>
          </a:p>
          <a:p>
            <a:r>
              <a:rPr lang="en-US" dirty="0"/>
              <a:t>Other side is using the default configuration for auto-negotiation.</a:t>
            </a:r>
          </a:p>
        </p:txBody>
      </p:sp>
    </p:spTree>
    <p:extLst>
      <p:ext uri="{BB962C8B-B14F-4D97-AF65-F5344CB8AC3E}">
        <p14:creationId xmlns:p14="http://schemas.microsoft.com/office/powerpoint/2010/main" val="72613766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Unidirectional Link Failure</a:t>
            </a:r>
            <a:endParaRPr lang="en-US" dirty="0"/>
          </a:p>
        </p:txBody>
      </p:sp>
      <p:pic>
        <p:nvPicPr>
          <p:cNvPr id="7" name="Content Placeholder 6" descr="Unidirectional Link Failure.jpg"/>
          <p:cNvPicPr>
            <a:picLocks noGrp="1" noChangeAspect="1"/>
          </p:cNvPicPr>
          <p:nvPr>
            <p:ph idx="10"/>
          </p:nvPr>
        </p:nvPicPr>
        <p:blipFill>
          <a:blip r:embed="rId3" cstate="print"/>
          <a:stretch>
            <a:fillRect/>
          </a:stretch>
        </p:blipFill>
        <p:spPr>
          <a:xfrm>
            <a:off x="1294606" y="1542256"/>
            <a:ext cx="6489700" cy="1854200"/>
          </a:xfrm>
        </p:spPr>
      </p:pic>
      <p:sp>
        <p:nvSpPr>
          <p:cNvPr id="4" name="Content Placeholder 3"/>
          <p:cNvSpPr>
            <a:spLocks noGrp="1"/>
          </p:cNvSpPr>
          <p:nvPr>
            <p:ph idx="11"/>
          </p:nvPr>
        </p:nvSpPr>
        <p:spPr/>
        <p:txBody>
          <a:bodyPr/>
          <a:lstStyle/>
          <a:p>
            <a:r>
              <a:rPr lang="en-US" dirty="0"/>
              <a:t>Frequent cause of bridge loops.</a:t>
            </a:r>
          </a:p>
          <a:p>
            <a:r>
              <a:rPr lang="en-US" dirty="0"/>
              <a:t>Undetected failure on a fiber link or a problem with a transceiver.</a:t>
            </a:r>
          </a:p>
        </p:txBody>
      </p:sp>
    </p:spTree>
    <p:extLst>
      <p:ext uri="{BB962C8B-B14F-4D97-AF65-F5344CB8AC3E}">
        <p14:creationId xmlns:p14="http://schemas.microsoft.com/office/powerpoint/2010/main" val="428954016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Frame Corruption</a:t>
            </a:r>
            <a:endParaRPr lang="en-US" dirty="0"/>
          </a:p>
        </p:txBody>
      </p:sp>
      <p:sp>
        <p:nvSpPr>
          <p:cNvPr id="4" name="Content Placeholder 3"/>
          <p:cNvSpPr>
            <a:spLocks noGrp="1"/>
          </p:cNvSpPr>
          <p:nvPr>
            <p:ph idx="1"/>
          </p:nvPr>
        </p:nvSpPr>
        <p:spPr/>
        <p:txBody>
          <a:bodyPr>
            <a:normAutofit/>
          </a:bodyPr>
          <a:lstStyle/>
          <a:p>
            <a:r>
              <a:rPr lang="en-US" dirty="0"/>
              <a:t>If an interface is experiencing a high rate of physical errors, the result may be lost BPDUs, which may lead to an interface in the blocking state moving to the forwarding state. </a:t>
            </a:r>
          </a:p>
          <a:p>
            <a:r>
              <a:rPr lang="en-US" dirty="0"/>
              <a:t>Uncommon scenario due to conservative default STP parameters. </a:t>
            </a:r>
          </a:p>
          <a:p>
            <a:r>
              <a:rPr lang="en-US" dirty="0"/>
              <a:t>Frame corruption is generally a result of a duplex mismatch, bad cable, or incorrect cable length.</a:t>
            </a:r>
          </a:p>
        </p:txBody>
      </p:sp>
    </p:spTree>
    <p:extLst>
      <p:ext uri="{BB962C8B-B14F-4D97-AF65-F5344CB8AC3E}">
        <p14:creationId xmlns:p14="http://schemas.microsoft.com/office/powerpoint/2010/main" val="276449050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2_10 10 PPT MWO TEMPLATE_Blk121606">
  <a:themeElements>
    <a:clrScheme name="">
      <a:dk1>
        <a:srgbClr val="808080"/>
      </a:dk1>
      <a:lt1>
        <a:srgbClr val="FFFFFF"/>
      </a:lt1>
      <a:dk2>
        <a:srgbClr val="F2F2F2"/>
      </a:dk2>
      <a:lt2>
        <a:srgbClr val="000000"/>
      </a:lt2>
      <a:accent1>
        <a:srgbClr val="0183B7"/>
      </a:accent1>
      <a:accent2>
        <a:srgbClr val="333399"/>
      </a:accent2>
      <a:accent3>
        <a:srgbClr val="F7F7F7"/>
      </a:accent3>
      <a:accent4>
        <a:srgbClr val="DADADA"/>
      </a:accent4>
      <a:accent5>
        <a:srgbClr val="AAC1D8"/>
      </a:accent5>
      <a:accent6>
        <a:srgbClr val="2D2D8A"/>
      </a:accent6>
      <a:hlink>
        <a:srgbClr val="009999"/>
      </a:hlink>
      <a:folHlink>
        <a:srgbClr val="99CC00"/>
      </a:folHlink>
    </a:clrScheme>
    <a:fontScheme name="2_10 10 PPT MWO TEMPLATE_Blk121606">
      <a:majorFont>
        <a:latin typeface="Lucida Grande"/>
        <a:ea typeface="ヒラギノ角ゴ ProN W6"/>
        <a:cs typeface="ヒラギノ角ゴ ProN W6"/>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183B7"/>
        </a:solidFill>
        <a:ln w="952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lang="en-US" sz="2400" b="0" i="0" u="none" strike="noStrike" cap="none" normalizeH="0" baseline="0" smtClean="0">
            <a:ln>
              <a:noFill/>
            </a:ln>
            <a:solidFill>
              <a:srgbClr val="FFFFFF"/>
            </a:solidFill>
            <a:effectLst/>
            <a:latin typeface="Arial Italic" charset="0"/>
            <a:ea typeface="ヒラギノ角ゴ ProN W3" charset="0"/>
            <a:cs typeface="ヒラギノ角ゴ ProN W3" charset="0"/>
            <a:sym typeface="Arial Italic" charset="0"/>
          </a:defRPr>
        </a:defPPr>
      </a:lstStyle>
    </a:spDef>
    <a:lnDef>
      <a:spPr bwMode="auto">
        <a:xfrm>
          <a:off x="0" y="0"/>
          <a:ext cx="1" cy="1"/>
        </a:xfrm>
        <a:custGeom>
          <a:avLst/>
          <a:gdLst/>
          <a:ahLst/>
          <a:cxnLst/>
          <a:rect l="0" t="0" r="0" b="0"/>
          <a:pathLst/>
        </a:custGeom>
        <a:solidFill>
          <a:srgbClr val="0183B7"/>
        </a:solidFill>
        <a:ln w="952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lang="en-US" sz="2400" b="0" i="0" u="none" strike="noStrike" cap="none" normalizeH="0" baseline="0" smtClean="0">
            <a:ln>
              <a:noFill/>
            </a:ln>
            <a:solidFill>
              <a:srgbClr val="FFFFFF"/>
            </a:solidFill>
            <a:effectLst/>
            <a:latin typeface="Arial Italic" charset="0"/>
            <a:ea typeface="ヒラギノ角ゴ ProN W3" charset="0"/>
            <a:cs typeface="ヒラギノ角ゴ ProN W3" charset="0"/>
            <a:sym typeface="Arial Italic" charset="0"/>
          </a:defRPr>
        </a:defPPr>
      </a:lstStyle>
    </a:lnDef>
  </a:objectDefaults>
  <a:extraClrSchemeLst>
    <a:extraClrScheme>
      <a:clrScheme name="2_10 10 PPT MWO TEMPLATE_Blk1216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68480</TotalTime>
  <Pages>0</Pages>
  <Words>14210</Words>
  <Characters>0</Characters>
  <Application>Microsoft Office PowerPoint</Application>
  <PresentationFormat>On-screen Show (4:3)</PresentationFormat>
  <Lines>0</Lines>
  <Paragraphs>1029</Paragraphs>
  <Slides>107</Slides>
  <Notes>66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107</vt:i4>
      </vt:variant>
    </vt:vector>
  </HeadingPairs>
  <TitlesOfParts>
    <vt:vector size="118" baseType="lpstr">
      <vt:lpstr>Arial</vt:lpstr>
      <vt:lpstr>Arial Italic</vt:lpstr>
      <vt:lpstr>Calibri</vt:lpstr>
      <vt:lpstr>Calibri Light</vt:lpstr>
      <vt:lpstr>Consolas</vt:lpstr>
      <vt:lpstr>Courier New</vt:lpstr>
      <vt:lpstr>Lucida Grande</vt:lpstr>
      <vt:lpstr>Wingdings</vt:lpstr>
      <vt:lpstr>ヒラギノ角ゴ ProN W3</vt:lpstr>
      <vt:lpstr>ヒラギノ角ゴ ProN W6</vt:lpstr>
      <vt:lpstr>2_10 10 PPT MWO TEMPLATE_Blk121606</vt:lpstr>
      <vt:lpstr>Chapter 4: Spanning Tree in Depth  </vt:lpstr>
      <vt:lpstr>Spanning Tree Protocol Overview</vt:lpstr>
      <vt:lpstr>The Need for STP</vt:lpstr>
      <vt:lpstr>Redundant Topology Problems</vt:lpstr>
      <vt:lpstr>Solution </vt:lpstr>
      <vt:lpstr>STP Standards</vt:lpstr>
      <vt:lpstr>STP Decision Sequence</vt:lpstr>
      <vt:lpstr>STP Operations</vt:lpstr>
      <vt:lpstr>STP Port Roles</vt:lpstr>
      <vt:lpstr>Bridge Protocol Data Units</vt:lpstr>
      <vt:lpstr>The BPDU Frame</vt:lpstr>
      <vt:lpstr>Root Bridge Election</vt:lpstr>
      <vt:lpstr>Root Port Election</vt:lpstr>
      <vt:lpstr>Designated Port Election</vt:lpstr>
      <vt:lpstr>STP Process</vt:lpstr>
      <vt:lpstr>STP Port States</vt:lpstr>
      <vt:lpstr>Per VLAN STP Plus (PVST+)</vt:lpstr>
      <vt:lpstr>PVST+ Use of Extended System ID</vt:lpstr>
      <vt:lpstr>STP Topology Changes</vt:lpstr>
      <vt:lpstr>STP Topology Changes</vt:lpstr>
      <vt:lpstr>PowerPoint Presentation</vt:lpstr>
      <vt:lpstr>Rapid Spanning Tree Protocol</vt:lpstr>
      <vt:lpstr>Rapid Spanning Tree Protocol</vt:lpstr>
      <vt:lpstr>RSTP Port Roles</vt:lpstr>
      <vt:lpstr>RSTP Port Roles</vt:lpstr>
      <vt:lpstr>RSTP Operation – Port Roles</vt:lpstr>
      <vt:lpstr>RSTP Operation – Port States</vt:lpstr>
      <vt:lpstr>RSTP Topology Changes</vt:lpstr>
      <vt:lpstr>RSTP and 802.1D STP Compatibility</vt:lpstr>
      <vt:lpstr>Default STP Configuration on Cisco Switch</vt:lpstr>
      <vt:lpstr>Implementing PVRST+</vt:lpstr>
      <vt:lpstr>Verifying PVRST+</vt:lpstr>
      <vt:lpstr>Changing STP Priority</vt:lpstr>
      <vt:lpstr>Changing STP Priority</vt:lpstr>
      <vt:lpstr>STP Path Manipulation</vt:lpstr>
      <vt:lpstr>STP Path Manipulation</vt:lpstr>
      <vt:lpstr>STP Path Manipulation Before and After</vt:lpstr>
      <vt:lpstr>STP Timers</vt:lpstr>
      <vt:lpstr>STP Timers</vt:lpstr>
      <vt:lpstr>Implementing STP Stability Mechanisms</vt:lpstr>
      <vt:lpstr>Implementing STP Stability Mechanisms</vt:lpstr>
      <vt:lpstr>Implementing STP Stability Mechanisms</vt:lpstr>
      <vt:lpstr>PortFast</vt:lpstr>
      <vt:lpstr>Configuring PortFast on Access Ports</vt:lpstr>
      <vt:lpstr>PortFast Configuration for a Trunk</vt:lpstr>
      <vt:lpstr>Securing PortFast Interface with BPDU Guard</vt:lpstr>
      <vt:lpstr>Securing PortFast Interface with BPDU Guard</vt:lpstr>
      <vt:lpstr>BPDU Guard Configuration</vt:lpstr>
      <vt:lpstr>BPDU Guard Configuration Example</vt:lpstr>
      <vt:lpstr>Disabling STP with BPDU Filter</vt:lpstr>
      <vt:lpstr>Disabling STP with BPDU Filter</vt:lpstr>
      <vt:lpstr>BPDU Filtering Configuration</vt:lpstr>
      <vt:lpstr>Verifying BPDU Filtering Configuration (1)</vt:lpstr>
      <vt:lpstr>Verifying BPDU Filtering Configuration (2)</vt:lpstr>
      <vt:lpstr>Root Guard</vt:lpstr>
      <vt:lpstr>Root Guard Motivation</vt:lpstr>
      <vt:lpstr>Root Guard Operation</vt:lpstr>
      <vt:lpstr>Root Guard Operation</vt:lpstr>
      <vt:lpstr>Root Guard Configuration</vt:lpstr>
      <vt:lpstr>Verifying Root Guard Configuration</vt:lpstr>
      <vt:lpstr>Loop Guard</vt:lpstr>
      <vt:lpstr>Loop Guard</vt:lpstr>
      <vt:lpstr>Loop Guard Messages</vt:lpstr>
      <vt:lpstr>Loop Guard Configuration Considerations</vt:lpstr>
      <vt:lpstr>Loop Guard Configuration</vt:lpstr>
      <vt:lpstr>Verifying Loop Guard Configuration</vt:lpstr>
      <vt:lpstr>Loop Guard vs Root Guard</vt:lpstr>
      <vt:lpstr>Unidirectional Link Detection (UDLD)</vt:lpstr>
      <vt:lpstr>UDLD Overview</vt:lpstr>
      <vt:lpstr>UDLD Overview</vt:lpstr>
      <vt:lpstr>UDLD Overview</vt:lpstr>
      <vt:lpstr>UDLD Operation</vt:lpstr>
      <vt:lpstr>UDLD Configuration</vt:lpstr>
      <vt:lpstr>Loop Guard versus Aggressive Mode UDLD</vt:lpstr>
      <vt:lpstr>UDLD Recommended Practices</vt:lpstr>
      <vt:lpstr>STP Stability Mechanisms Recommendations</vt:lpstr>
      <vt:lpstr>Recommended Practices for STP Stability</vt:lpstr>
      <vt:lpstr>PowerPoint Presentation</vt:lpstr>
      <vt:lpstr>Multiple Spanning Tree </vt:lpstr>
      <vt:lpstr>MST Motivation</vt:lpstr>
      <vt:lpstr>MST Instances </vt:lpstr>
      <vt:lpstr>MST Regions</vt:lpstr>
      <vt:lpstr>STP Instances with MST</vt:lpstr>
      <vt:lpstr>MST Use of Extended System ID</vt:lpstr>
      <vt:lpstr>MST Configuration</vt:lpstr>
      <vt:lpstr>MST Configuration (cont)</vt:lpstr>
      <vt:lpstr>MST Configuration Example</vt:lpstr>
      <vt:lpstr>Verifying MST Configuration Example (1)</vt:lpstr>
      <vt:lpstr>Verifying MST Configuration Example (2)</vt:lpstr>
      <vt:lpstr>Verifying MST Configuration Example (3)</vt:lpstr>
      <vt:lpstr>Verifying MST Configuration Example (4)</vt:lpstr>
      <vt:lpstr>Verifying MST Configuration Example (5)</vt:lpstr>
      <vt:lpstr>Configuring MST Path Cost</vt:lpstr>
      <vt:lpstr>Configuring MST Port Priority</vt:lpstr>
      <vt:lpstr>Troubleshooting STP</vt:lpstr>
      <vt:lpstr>Potential STP Problems</vt:lpstr>
      <vt:lpstr>Duplex Mismatch</vt:lpstr>
      <vt:lpstr>Unidirectional Link Failure</vt:lpstr>
      <vt:lpstr>Frame Corruption</vt:lpstr>
      <vt:lpstr>Resource Errors</vt:lpstr>
      <vt:lpstr>PortFast Configuration Error</vt:lpstr>
      <vt:lpstr>Troubleshooting Methodology</vt:lpstr>
      <vt:lpstr>Develop a Plan</vt:lpstr>
      <vt:lpstr>Isolate the Cause, Correct the Problem</vt:lpstr>
      <vt:lpstr>Document the Findings</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CCNP v5.0</dc:title>
  <dc:creator>Cisco Systems, Inc.</dc:creator>
  <cp:lastModifiedBy>Glyn Jones</cp:lastModifiedBy>
  <cp:revision>784</cp:revision>
  <dcterms:modified xsi:type="dcterms:W3CDTF">2019-03-25T03:51:11Z</dcterms:modified>
</cp:coreProperties>
</file>