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4045" r:id="rId1"/>
  </p:sldMasterIdLst>
  <p:notesMasterIdLst>
    <p:notesMasterId r:id="rId49"/>
  </p:notesMasterIdLst>
  <p:handoutMasterIdLst>
    <p:handoutMasterId r:id="rId50"/>
  </p:handoutMasterIdLst>
  <p:sldIdLst>
    <p:sldId id="1289" r:id="rId2"/>
    <p:sldId id="541" r:id="rId3"/>
    <p:sldId id="1197" r:id="rId4"/>
    <p:sldId id="1220" r:id="rId5"/>
    <p:sldId id="1221" r:id="rId6"/>
    <p:sldId id="1222" r:id="rId7"/>
    <p:sldId id="1225" r:id="rId8"/>
    <p:sldId id="1226" r:id="rId9"/>
    <p:sldId id="1231" r:id="rId10"/>
    <p:sldId id="1232" r:id="rId11"/>
    <p:sldId id="1290" r:id="rId12"/>
    <p:sldId id="1227" r:id="rId13"/>
    <p:sldId id="1228" r:id="rId14"/>
    <p:sldId id="1291" r:id="rId15"/>
    <p:sldId id="1229" r:id="rId16"/>
    <p:sldId id="1233" r:id="rId17"/>
    <p:sldId id="1236" r:id="rId18"/>
    <p:sldId id="1292" r:id="rId19"/>
    <p:sldId id="1293" r:id="rId20"/>
    <p:sldId id="1294" r:id="rId21"/>
    <p:sldId id="1295" r:id="rId22"/>
    <p:sldId id="1296" r:id="rId23"/>
    <p:sldId id="1240" r:id="rId24"/>
    <p:sldId id="1241" r:id="rId25"/>
    <p:sldId id="1242" r:id="rId26"/>
    <p:sldId id="1297" r:id="rId27"/>
    <p:sldId id="1243" r:id="rId28"/>
    <p:sldId id="1283" r:id="rId29"/>
    <p:sldId id="1284" r:id="rId30"/>
    <p:sldId id="1285" r:id="rId31"/>
    <p:sldId id="1286" r:id="rId32"/>
    <p:sldId id="1230" r:id="rId33"/>
    <p:sldId id="1244" r:id="rId34"/>
    <p:sldId id="1298" r:id="rId35"/>
    <p:sldId id="1204" r:id="rId36"/>
    <p:sldId id="1246" r:id="rId37"/>
    <p:sldId id="1247" r:id="rId38"/>
    <p:sldId id="1194" r:id="rId39"/>
    <p:sldId id="1299" r:id="rId40"/>
    <p:sldId id="1205" r:id="rId41"/>
    <p:sldId id="1248" r:id="rId42"/>
    <p:sldId id="1249" r:id="rId43"/>
    <p:sldId id="1250" r:id="rId44"/>
    <p:sldId id="1300" r:id="rId45"/>
    <p:sldId id="1251" r:id="rId46"/>
    <p:sldId id="1009" r:id="rId47"/>
    <p:sldId id="1192" r:id="rId48"/>
  </p:sldIdLst>
  <p:sldSz cx="9144000" cy="6858000" type="screen4x3"/>
  <p:notesSz cx="6794500" cy="9931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39">
          <p15:clr>
            <a:srgbClr val="A4A3A4"/>
          </p15:clr>
        </p15:guide>
        <p15:guide id="2" pos="185">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3B7"/>
    <a:srgbClr val="FFFF99"/>
    <a:srgbClr val="FFFF00"/>
    <a:srgbClr val="3E8DC5"/>
    <a:srgbClr val="C0C0C4"/>
    <a:srgbClr val="3E67A4"/>
    <a:srgbClr val="006600"/>
    <a:srgbClr val="678DC5"/>
    <a:srgbClr val="5F5F65"/>
    <a:srgbClr val="7E7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8" autoAdjust="0"/>
    <p:restoredTop sz="92749" autoAdjust="0"/>
  </p:normalViewPr>
  <p:slideViewPr>
    <p:cSldViewPr snapToGrid="0" showGuides="1">
      <p:cViewPr varScale="1">
        <p:scale>
          <a:sx n="95" d="100"/>
          <a:sy n="95" d="100"/>
        </p:scale>
        <p:origin x="714" y="84"/>
      </p:cViewPr>
      <p:guideLst>
        <p:guide orient="horz" pos="4039"/>
        <p:guide pos="185"/>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showGuides="1">
      <p:cViewPr>
        <p:scale>
          <a:sx n="70" d="100"/>
          <a:sy n="70" d="100"/>
        </p:scale>
        <p:origin x="-3924" y="-3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057506" y="9197061"/>
            <a:ext cx="435426" cy="227256"/>
          </a:xfrm>
          <a:prstGeom prst="rect">
            <a:avLst/>
          </a:prstGeom>
          <a:noFill/>
          <a:ln w="9525">
            <a:noFill/>
            <a:miter lim="800000"/>
            <a:headEnd/>
            <a:tailEnd/>
          </a:ln>
          <a:effectLst/>
        </p:spPr>
        <p:txBody>
          <a:bodyPr wrap="none" lIns="92437" tIns="46218" rIns="92437" bIns="46218" anchor="ctr"/>
          <a:lstStyle/>
          <a:p>
            <a:pPr>
              <a:defRPr/>
            </a:pPr>
            <a:endParaRPr lang="en-US" dirty="0"/>
          </a:p>
        </p:txBody>
      </p:sp>
      <p:sp>
        <p:nvSpPr>
          <p:cNvPr id="3084" name="Rectangle 12"/>
          <p:cNvSpPr>
            <a:spLocks noChangeArrowheads="1"/>
          </p:cNvSpPr>
          <p:nvPr/>
        </p:nvSpPr>
        <p:spPr bwMode="auto">
          <a:xfrm>
            <a:off x="55392" y="9385310"/>
            <a:ext cx="2538705" cy="350937"/>
          </a:xfrm>
          <a:prstGeom prst="rect">
            <a:avLst/>
          </a:prstGeom>
          <a:noFill/>
          <a:ln w="9525">
            <a:noFill/>
            <a:miter lim="800000"/>
            <a:headEnd/>
            <a:tailEnd/>
          </a:ln>
          <a:effectLst/>
        </p:spPr>
        <p:txBody>
          <a:bodyPr lIns="96710" tIns="50732" rIns="96710" bIns="50732">
            <a:spAutoFit/>
          </a:bodyPr>
          <a:lstStyle/>
          <a:p>
            <a:pPr algn="l" defTabSz="617850">
              <a:lnSpc>
                <a:spcPct val="100000"/>
              </a:lnSpc>
              <a:tabLst>
                <a:tab pos="2413625" algn="l"/>
                <a:tab pos="4883418" algn="l"/>
              </a:tabLst>
              <a:defRPr/>
            </a:pPr>
            <a:r>
              <a:rPr lang="en-US" sz="800" dirty="0"/>
              <a:t>© </a:t>
            </a:r>
            <a:r>
              <a:rPr lang="en-US" sz="800" dirty="0" smtClean="0"/>
              <a:t>2010, </a:t>
            </a:r>
            <a:r>
              <a:rPr lang="en-US" sz="800" dirty="0"/>
              <a:t>Cisco Systems, Inc. All rights reserved.</a:t>
            </a:r>
          </a:p>
          <a:p>
            <a:pPr algn="l" defTabSz="617850">
              <a:lnSpc>
                <a:spcPct val="100000"/>
              </a:lnSpc>
              <a:tabLst>
                <a:tab pos="2413625" algn="l"/>
                <a:tab pos="4883418" algn="l"/>
              </a:tabLst>
              <a:defRPr/>
            </a:pPr>
            <a:r>
              <a:rPr lang="en-US" sz="800" dirty="0"/>
              <a:t>Presentation_ID.scr</a:t>
            </a:r>
          </a:p>
        </p:txBody>
      </p:sp>
      <p:sp>
        <p:nvSpPr>
          <p:cNvPr id="3085" name="Line 13"/>
          <p:cNvSpPr>
            <a:spLocks noChangeShapeType="1"/>
          </p:cNvSpPr>
          <p:nvPr/>
        </p:nvSpPr>
        <p:spPr bwMode="auto">
          <a:xfrm>
            <a:off x="147707" y="9400573"/>
            <a:ext cx="6448313" cy="0"/>
          </a:xfrm>
          <a:prstGeom prst="line">
            <a:avLst/>
          </a:prstGeom>
          <a:noFill/>
          <a:ln w="12700">
            <a:solidFill>
              <a:schemeClr val="tx1"/>
            </a:solidFill>
            <a:round/>
            <a:headEnd type="none" w="sm" len="sm"/>
            <a:tailEnd type="none" w="sm" len="sm"/>
          </a:ln>
          <a:effectLst/>
        </p:spPr>
        <p:txBody>
          <a:bodyPr wrap="none" lIns="92437" tIns="46218" rIns="92437" bIns="46218" anchor="ctr"/>
          <a:lstStyle/>
          <a:p>
            <a:pPr>
              <a:defRPr/>
            </a:pPr>
            <a:endParaRPr lang="en-US" dirty="0"/>
          </a:p>
        </p:txBody>
      </p:sp>
      <p:sp>
        <p:nvSpPr>
          <p:cNvPr id="3086" name="Rectangle 14"/>
          <p:cNvSpPr>
            <a:spLocks noChangeArrowheads="1"/>
          </p:cNvSpPr>
          <p:nvPr/>
        </p:nvSpPr>
        <p:spPr bwMode="auto">
          <a:xfrm>
            <a:off x="5746708" y="9273378"/>
            <a:ext cx="787768" cy="306965"/>
          </a:xfrm>
          <a:prstGeom prst="rect">
            <a:avLst/>
          </a:prstGeom>
          <a:noFill/>
          <a:ln w="9525">
            <a:noFill/>
            <a:miter lim="800000"/>
            <a:headEnd/>
            <a:tailEnd/>
          </a:ln>
          <a:effectLst/>
        </p:spPr>
        <p:txBody>
          <a:bodyPr lIns="19024" tIns="0" rIns="19024" bIns="0" anchor="b"/>
          <a:lstStyle/>
          <a:p>
            <a:pPr algn="r" defTabSz="913134">
              <a:lnSpc>
                <a:spcPct val="100000"/>
              </a:lnSpc>
              <a:defRPr/>
            </a:pPr>
            <a:fld id="{AEAAA42D-7350-4E1A-927F-F0F0D6BE9213}" type="slidenum">
              <a:rPr lang="en-US" sz="800"/>
              <a:pPr algn="r" defTabSz="913134">
                <a:lnSpc>
                  <a:spcPct val="100000"/>
                </a:lnSpc>
                <a:defRPr/>
              </a:pPr>
              <a:t>‹#›</a:t>
            </a:fld>
            <a:endParaRPr lang="en-US" sz="800" dirty="0"/>
          </a:p>
        </p:txBody>
      </p:sp>
    </p:spTree>
    <p:extLst>
      <p:ext uri="{BB962C8B-B14F-4D97-AF65-F5344CB8AC3E}">
        <p14:creationId xmlns:p14="http://schemas.microsoft.com/office/powerpoint/2010/main" val="2384277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057506" y="9197061"/>
            <a:ext cx="435426" cy="227256"/>
          </a:xfrm>
          <a:prstGeom prst="rect">
            <a:avLst/>
          </a:prstGeom>
          <a:noFill/>
          <a:ln w="9525">
            <a:noFill/>
            <a:miter lim="800000"/>
            <a:headEnd/>
            <a:tailEnd/>
          </a:ln>
          <a:effectLst/>
        </p:spPr>
        <p:txBody>
          <a:bodyPr wrap="none" lIns="92437" tIns="46218" rIns="92437" bIns="46218" anchor="ctr"/>
          <a:lstStyle/>
          <a:p>
            <a:pPr>
              <a:defRPr/>
            </a:pPr>
            <a:endParaRPr lang="en-US" dirty="0"/>
          </a:p>
        </p:txBody>
      </p:sp>
      <p:sp>
        <p:nvSpPr>
          <p:cNvPr id="183305" name="Rectangle 9"/>
          <p:cNvSpPr>
            <a:spLocks noChangeArrowheads="1"/>
          </p:cNvSpPr>
          <p:nvPr/>
        </p:nvSpPr>
        <p:spPr bwMode="auto">
          <a:xfrm>
            <a:off x="55392" y="9385310"/>
            <a:ext cx="2538705" cy="226635"/>
          </a:xfrm>
          <a:prstGeom prst="rect">
            <a:avLst/>
          </a:prstGeom>
          <a:noFill/>
          <a:ln w="9525">
            <a:noFill/>
            <a:miter lim="800000"/>
            <a:headEnd/>
            <a:tailEnd/>
          </a:ln>
          <a:effectLst/>
        </p:spPr>
        <p:txBody>
          <a:bodyPr lIns="96710" tIns="50732" rIns="96710" bIns="50732">
            <a:spAutoFit/>
          </a:bodyPr>
          <a:lstStyle/>
          <a:p>
            <a:pPr algn="l" defTabSz="617850">
              <a:lnSpc>
                <a:spcPct val="100000"/>
              </a:lnSpc>
              <a:tabLst>
                <a:tab pos="2413625" algn="l"/>
                <a:tab pos="4883418" algn="l"/>
              </a:tabLst>
              <a:defRPr/>
            </a:pPr>
            <a:r>
              <a:rPr lang="en-US" sz="800" dirty="0"/>
              <a:t>© 2006, Cisco Systems, Inc. All rights reserved</a:t>
            </a:r>
            <a:r>
              <a:rPr lang="en-US" sz="800" dirty="0" smtClean="0"/>
              <a:t>.</a:t>
            </a:r>
            <a:endParaRPr lang="en-US" sz="800" dirty="0"/>
          </a:p>
        </p:txBody>
      </p:sp>
      <p:sp>
        <p:nvSpPr>
          <p:cNvPr id="183306" name="Line 10"/>
          <p:cNvSpPr>
            <a:spLocks noChangeShapeType="1"/>
          </p:cNvSpPr>
          <p:nvPr/>
        </p:nvSpPr>
        <p:spPr bwMode="auto">
          <a:xfrm>
            <a:off x="147707" y="9400573"/>
            <a:ext cx="6448313" cy="0"/>
          </a:xfrm>
          <a:prstGeom prst="line">
            <a:avLst/>
          </a:prstGeom>
          <a:noFill/>
          <a:ln w="12700">
            <a:solidFill>
              <a:schemeClr val="tx1"/>
            </a:solidFill>
            <a:round/>
            <a:headEnd type="none" w="sm" len="sm"/>
            <a:tailEnd type="none" w="sm" len="sm"/>
          </a:ln>
          <a:effectLst/>
        </p:spPr>
        <p:txBody>
          <a:bodyPr wrap="none" lIns="92437" tIns="46218" rIns="92437" bIns="46218" anchor="ctr"/>
          <a:lstStyle/>
          <a:p>
            <a:pPr>
              <a:defRPr/>
            </a:pPr>
            <a:endParaRPr lang="en-US" dirty="0"/>
          </a:p>
        </p:txBody>
      </p:sp>
      <p:sp>
        <p:nvSpPr>
          <p:cNvPr id="183307" name="Rectangle 11"/>
          <p:cNvSpPr>
            <a:spLocks noGrp="1" noChangeArrowheads="1"/>
          </p:cNvSpPr>
          <p:nvPr>
            <p:ph type="sldNum" sz="quarter" idx="5"/>
          </p:nvPr>
        </p:nvSpPr>
        <p:spPr bwMode="auto">
          <a:xfrm>
            <a:off x="5746708" y="9273378"/>
            <a:ext cx="787768" cy="306965"/>
          </a:xfrm>
          <a:prstGeom prst="rect">
            <a:avLst/>
          </a:prstGeom>
          <a:noFill/>
          <a:ln w="9525">
            <a:noFill/>
            <a:miter lim="800000"/>
            <a:headEnd/>
            <a:tailEnd/>
          </a:ln>
          <a:effectLst/>
        </p:spPr>
        <p:txBody>
          <a:bodyPr vert="horz" wrap="square" lIns="19024" tIns="0" rIns="19024" bIns="0" numCol="1" anchor="b" anchorCtr="0" compatLnSpc="1">
            <a:prstTxWarp prst="textNoShape">
              <a:avLst/>
            </a:prstTxWarp>
          </a:bodyPr>
          <a:lstStyle>
            <a:lvl1pPr algn="r" defTabSz="913134">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582613" y="261938"/>
            <a:ext cx="5684837" cy="426243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44687" y="4677391"/>
            <a:ext cx="5300511" cy="4543413"/>
          </a:xfrm>
          <a:prstGeom prst="rect">
            <a:avLst/>
          </a:prstGeom>
          <a:noFill/>
          <a:ln w="9525">
            <a:noFill/>
            <a:miter lim="800000"/>
            <a:headEnd/>
            <a:tailEnd/>
          </a:ln>
          <a:effectLst/>
        </p:spPr>
        <p:txBody>
          <a:bodyPr vert="horz" wrap="square" lIns="96710" tIns="50732" rIns="96710" bIns="50732" numCol="1" anchor="t" anchorCtr="0" compatLnSpc="1">
            <a:prstTxWarp prst="textNoShape">
              <a:avLst/>
            </a:prstTxWarp>
          </a:bodyPr>
          <a:lstStyle/>
          <a:p>
            <a:pPr lvl="0"/>
            <a:r>
              <a:rPr lang="en-US" noProof="0" smtClean="0"/>
              <a:t>Body Text Body Text Body Text Body Text Body Text Body Text Body Text Body Text Body Text Body Text</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926590581"/>
      </p:ext>
    </p:extLst>
  </p:cSld>
  <p:clrMap bg1="lt1" tx1="dk1" bg2="lt2" tx2="dk2" accent1="accent1" accent2="accent2" accent3="accent3" accent4="accent4" accent5="accent5" accent6="accent6" hlink="hlink" folHlink="folHlink"/>
  <p:notesStyle>
    <a:lvl1pPr marL="0" indent="0" algn="l" defTabSz="1020763" rtl="0" eaLnBrk="0" fontAlgn="base" hangingPunct="0">
      <a:lnSpc>
        <a:spcPct val="100000"/>
      </a:lnSpc>
      <a:spcBef>
        <a:spcPts val="600"/>
      </a:spcBef>
      <a:spcAft>
        <a:spcPts val="0"/>
      </a:spcAft>
      <a:buSzPct val="100000"/>
      <a:buNone/>
      <a:defRPr sz="1200" kern="1200">
        <a:solidFill>
          <a:schemeClr val="tx1"/>
        </a:solidFill>
        <a:latin typeface="Arial" pitchFamily="34" charset="0"/>
        <a:ea typeface="+mn-ea"/>
        <a:cs typeface="Arial" pitchFamily="34" charset="0"/>
      </a:defRPr>
    </a:lvl1pPr>
    <a:lvl2pPr marL="395288" indent="-120650" algn="l" defTabSz="1020763" rtl="0" eaLnBrk="0" fontAlgn="base" hangingPunct="0">
      <a:lnSpc>
        <a:spcPct val="100000"/>
      </a:lnSpc>
      <a:spcBef>
        <a:spcPts val="600"/>
      </a:spcBef>
      <a:spcAft>
        <a:spcPts val="600"/>
      </a:spcAft>
      <a:buSzPct val="100000"/>
      <a:buChar char="•"/>
      <a:defRPr sz="1200" kern="1200">
        <a:solidFill>
          <a:schemeClr val="tx1"/>
        </a:solidFill>
        <a:latin typeface="Arial" pitchFamily="34" charset="0"/>
        <a:ea typeface="+mn-ea"/>
        <a:cs typeface="Arial" pitchFamily="34" charset="0"/>
      </a:defRPr>
    </a:lvl2pPr>
    <a:lvl3pPr marL="514350" indent="-119063" algn="l" defTabSz="1020763" rtl="0" eaLnBrk="0" fontAlgn="base" hangingPunct="0">
      <a:lnSpc>
        <a:spcPct val="100000"/>
      </a:lnSpc>
      <a:spcBef>
        <a:spcPts val="600"/>
      </a:spcBef>
      <a:spcAft>
        <a:spcPts val="600"/>
      </a:spcAft>
      <a:buSzPct val="100000"/>
      <a:buChar char="•"/>
      <a:defRPr sz="1200" kern="1200">
        <a:solidFill>
          <a:schemeClr val="tx1"/>
        </a:solidFill>
        <a:latin typeface="Arial" pitchFamily="34" charset="0"/>
        <a:ea typeface="+mn-ea"/>
        <a:cs typeface="Arial" pitchFamily="34" charset="0"/>
      </a:defRPr>
    </a:lvl3pPr>
    <a:lvl4pPr marL="457200" indent="-112713"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34" charset="0"/>
        <a:ea typeface="+mn-ea"/>
        <a:cs typeface="Arial" pitchFamily="34" charset="0"/>
      </a:defRPr>
    </a:lvl4pPr>
    <a:lvl5pPr marL="571500" indent="-1158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smtClean="0"/>
              <a:t>Chapter 4 </a:t>
            </a:r>
            <a:r>
              <a:rPr lang="en-US" b="1" dirty="0" smtClean="0"/>
              <a:t>Objectives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latin typeface="Arial" charset="0"/>
                <a:cs typeface="+mn-cs"/>
              </a:rPr>
              <a:t>In the early days of switched networks, switching was fast (often at hardware speed) and routing was slow (routing had to be processed in software). This prompted network designers to extend the switched part of the network as much as possible. Access, distribution, and core layers were often partly configured to communicate at Layer 2. This architecture is referred as switched, as shown in the figure. This topology created loop issues. To solve these issues, spanning-tree technologies were used to prevent loops while still enabling flexibility and redundancy in inter-switch connections.</a:t>
            </a:r>
          </a:p>
          <a:p>
            <a:endParaRPr lang="en-US" dirty="0" smtClean="0">
              <a:latin typeface="Arial" charset="0"/>
              <a:cs typeface="+mn-cs"/>
            </a:endParaRPr>
          </a:p>
          <a:p>
            <a:r>
              <a:rPr lang="en-US" dirty="0" smtClean="0">
                <a:latin typeface="Arial" charset="0"/>
                <a:cs typeface="+mn-cs"/>
              </a:rPr>
              <a:t>As network technologies evolved, routing became faster and cheaper. Today, routing can be performed at hardware speed. One consequence of this evolution is that routing can be brought down to the core and the distribution layers without impacting network performance. As many users are in separate VLANs, and as each VLAN is usually a separate subnet, it is logical to configure the distribution switches as Layer 3 gateways for the users of each access switch VLAN. This implies that each distribution switch must have IP addresses matching each access switch VLAN. This architecture is referred to as routed, as shown in the figure.</a:t>
            </a:r>
          </a:p>
          <a:p>
            <a:endParaRPr lang="en-US" dirty="0" smtClean="0">
              <a:latin typeface="Arial" charset="0"/>
              <a:cs typeface="+mn-cs"/>
            </a:endParaRPr>
          </a:p>
          <a:p>
            <a:r>
              <a:rPr lang="en-US" dirty="0" smtClean="0">
                <a:latin typeface="Arial" charset="0"/>
                <a:cs typeface="+mn-cs"/>
              </a:rPr>
              <a:t>Implement L3 ports instead of L2 ports between the distribution and the core layer. Because dynamic routing protocols can dynamically adapt to any change in the network topology, this new topology also eliminates Layer 2 loops. Between access and distribution switches, where Layer 2 connections remain, Flex Link technology can be used to activate only one link at a time or Layer 2 EtherChannel can be used, thus removing the risk of loops and the need for spanning tree.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ts val="728"/>
              </a:spcBef>
            </a:pPr>
            <a:r>
              <a:rPr lang="en-US" kern="1200" baseline="0" dirty="0" smtClean="0">
                <a:solidFill>
                  <a:schemeClr val="tx1"/>
                </a:solidFill>
                <a:latin typeface="Arial" charset="0"/>
                <a:ea typeface="+mn-ea"/>
                <a:cs typeface="+mn-cs"/>
              </a:rPr>
              <a:t>An SVI is a virtual interface configured within a multilayer switch compared to external router configuration where the trunk is needed. An SVI can be created for any VLAN that exists on the switch. Only one VLAN associates with one SVI. An SVI is “virtual” in that there is no physical port dedicated to the interface, yet it can perform the same functions for the VLAN as a router interface would and can be configured in much the same way as a router interface (IP address, inbound/outbound ACLs, and so on). The SVI for the VLAN provides Layer 3 processing for packets to or from all switch ports  associated with that VLAN.</a:t>
            </a:r>
          </a:p>
          <a:p>
            <a:pPr>
              <a:spcBef>
                <a:spcPts val="728"/>
              </a:spcBef>
            </a:pPr>
            <a:endParaRPr lang="en-US" kern="1200" baseline="0" dirty="0" smtClean="0">
              <a:solidFill>
                <a:schemeClr val="tx1"/>
              </a:solidFill>
              <a:latin typeface="Arial" charset="0"/>
              <a:ea typeface="+mn-ea"/>
              <a:cs typeface="+mn-cs"/>
            </a:endParaRPr>
          </a:p>
          <a:p>
            <a:pPr>
              <a:spcBef>
                <a:spcPts val="728"/>
              </a:spcBef>
            </a:pPr>
            <a:r>
              <a:rPr lang="en-US" kern="1200" baseline="0" dirty="0" smtClean="0">
                <a:solidFill>
                  <a:schemeClr val="tx1"/>
                </a:solidFill>
                <a:latin typeface="Arial" charset="0"/>
                <a:ea typeface="+mn-ea"/>
                <a:cs typeface="+mn-cs"/>
              </a:rPr>
              <a:t>By default, an SVI is created for the default VLAN (VLAN1) to permit remote switch administration. Additional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must be explicitly created.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are created the first time the VLAN interface configuration mode is entered for a particular VLAN SVI (for instance, when the command interface vlan # is entered). The VLAN number used corresponds to the VLAN tag associated with data frames on an 802.1Q encapsulated trunk or to the VLAN ID (</a:t>
            </a:r>
            <a:r>
              <a:rPr lang="en-US" kern="1200" baseline="0" dirty="0" err="1" smtClean="0">
                <a:solidFill>
                  <a:schemeClr val="tx1"/>
                </a:solidFill>
                <a:latin typeface="Arial" charset="0"/>
                <a:ea typeface="+mn-ea"/>
                <a:cs typeface="+mn-cs"/>
              </a:rPr>
              <a:t>VID</a:t>
            </a:r>
            <a:r>
              <a:rPr lang="en-US" kern="1200" baseline="0" dirty="0" smtClean="0">
                <a:solidFill>
                  <a:schemeClr val="tx1"/>
                </a:solidFill>
                <a:latin typeface="Arial" charset="0"/>
                <a:ea typeface="+mn-ea"/>
                <a:cs typeface="+mn-cs"/>
              </a:rPr>
              <a:t>) configured for an access port. For instance, if creating an SVI as a gateway for VLAN 10, name the SVI interface VLAN 10. Configure and assign an IP address to each VLAN SVI that is to route traffic off of and onto a VLAN. Whenever the SVI is created, make sure that particular VLAN is present in the VLAN database manually or learned via VTP. As shown in the figure, the switch should have VLAN 10 and VLAN 20 present in the VLAN database; otherwise, the SVI interface will stay down.</a:t>
            </a:r>
          </a:p>
          <a:p>
            <a:pPr>
              <a:spcBef>
                <a:spcPts val="728"/>
              </a:spcBef>
            </a:pPr>
            <a:endParaRPr lang="en-US" kern="1200" baseline="0" dirty="0" smtClean="0">
              <a:solidFill>
                <a:schemeClr val="tx1"/>
              </a:solidFill>
              <a:latin typeface="Arial" charset="0"/>
              <a:ea typeface="+mn-ea"/>
              <a:cs typeface="+mn-cs"/>
            </a:endParaRPr>
          </a:p>
          <a:p>
            <a:pPr>
              <a:spcBef>
                <a:spcPts val="728"/>
              </a:spcBef>
            </a:pPr>
            <a:r>
              <a:rPr lang="en-US" kern="1200" baseline="0" dirty="0" smtClean="0">
                <a:solidFill>
                  <a:schemeClr val="tx1"/>
                </a:solidFill>
                <a:latin typeface="Arial" charset="0"/>
                <a:ea typeface="+mn-ea"/>
                <a:cs typeface="+mn-cs"/>
              </a:rPr>
              <a:t>The following are some of the reasons to configure SVI:</a:t>
            </a:r>
          </a:p>
          <a:p>
            <a:pPr lvl="1">
              <a:spcBef>
                <a:spcPts val="728"/>
              </a:spcBef>
            </a:pPr>
            <a:r>
              <a:rPr lang="en-US" kern="1200" baseline="0" dirty="0" smtClean="0">
                <a:solidFill>
                  <a:schemeClr val="tx1"/>
                </a:solidFill>
                <a:latin typeface="Arial" charset="0"/>
                <a:ea typeface="+mn-ea"/>
                <a:cs typeface="+mn-cs"/>
              </a:rPr>
              <a:t>To provide a gateway for a VLAN so that traffic can be routed into or out of that VLAN</a:t>
            </a:r>
          </a:p>
          <a:p>
            <a:pPr lvl="1">
              <a:spcBef>
                <a:spcPts val="728"/>
              </a:spcBef>
            </a:pPr>
            <a:r>
              <a:rPr lang="en-US" kern="1200" baseline="0" dirty="0" smtClean="0">
                <a:solidFill>
                  <a:schemeClr val="tx1"/>
                </a:solidFill>
                <a:latin typeface="Arial" charset="0"/>
                <a:ea typeface="+mn-ea"/>
                <a:cs typeface="+mn-cs"/>
              </a:rPr>
              <a:t>To provide fallback bridging if it is required for non-routable protocols</a:t>
            </a:r>
            <a:r>
              <a:rPr lang="en-US" b="1" kern="1200" baseline="0" dirty="0" smtClean="0">
                <a:solidFill>
                  <a:schemeClr val="tx1"/>
                </a:solidFill>
                <a:latin typeface="Arial" charset="0"/>
                <a:ea typeface="+mn-ea"/>
                <a:cs typeface="+mn-cs"/>
              </a:rPr>
              <a:t>  Note </a:t>
            </a:r>
            <a:r>
              <a:rPr lang="en-US" b="0" kern="1200" baseline="0" dirty="0" smtClean="0">
                <a:solidFill>
                  <a:schemeClr val="tx1"/>
                </a:solidFill>
                <a:latin typeface="Arial" charset="0"/>
                <a:ea typeface="+mn-ea"/>
                <a:cs typeface="+mn-cs"/>
              </a:rPr>
              <a:t>Using fallback bridging, non-IP packets can be forwarded across the routed interfaces, but this course</a:t>
            </a:r>
            <a:r>
              <a:rPr lang="en-US" kern="1200" baseline="0" dirty="0" smtClean="0">
                <a:solidFill>
                  <a:schemeClr val="tx1"/>
                </a:solidFill>
                <a:latin typeface="Arial" charset="0"/>
                <a:ea typeface="+mn-ea"/>
                <a:cs typeface="+mn-cs"/>
              </a:rPr>
              <a:t> focuses only on inter-VLAN routing, so only IP connectivity is discussed.</a:t>
            </a:r>
          </a:p>
          <a:p>
            <a:pPr lvl="1">
              <a:spcBef>
                <a:spcPts val="728"/>
              </a:spcBef>
            </a:pPr>
            <a:r>
              <a:rPr lang="en-US" kern="1200" baseline="0" dirty="0" smtClean="0">
                <a:solidFill>
                  <a:schemeClr val="tx1"/>
                </a:solidFill>
                <a:latin typeface="Arial" charset="0"/>
                <a:ea typeface="+mn-ea"/>
                <a:cs typeface="+mn-cs"/>
              </a:rPr>
              <a:t>To provide Layer 3 IP connectivity to the switch</a:t>
            </a:r>
          </a:p>
          <a:p>
            <a:pPr lvl="1">
              <a:spcBef>
                <a:spcPts val="728"/>
              </a:spcBef>
            </a:pPr>
            <a:r>
              <a:rPr lang="en-US" kern="1200" baseline="0" dirty="0" smtClean="0">
                <a:solidFill>
                  <a:schemeClr val="tx1"/>
                </a:solidFill>
                <a:latin typeface="Arial" charset="0"/>
                <a:ea typeface="+mn-ea"/>
                <a:cs typeface="+mn-cs"/>
              </a:rPr>
              <a:t>To support routing protocol and bridging configurations</a:t>
            </a:r>
          </a:p>
          <a:p>
            <a:pPr>
              <a:spcBef>
                <a:spcPts val="728"/>
              </a:spcBef>
            </a:pPr>
            <a:endParaRPr lang="en-US" b="1" kern="1200" baseline="0" dirty="0" smtClean="0">
              <a:solidFill>
                <a:schemeClr val="tx1"/>
              </a:solidFill>
              <a:latin typeface="Arial" charset="0"/>
              <a:ea typeface="+mn-ea"/>
              <a:cs typeface="+mn-cs"/>
            </a:endParaRPr>
          </a:p>
          <a:p>
            <a:pPr>
              <a:spcBef>
                <a:spcPts val="728"/>
              </a:spcBef>
            </a:pPr>
            <a:r>
              <a:rPr lang="en-US" b="1" kern="1200" baseline="0" dirty="0" smtClean="0">
                <a:solidFill>
                  <a:schemeClr val="tx1"/>
                </a:solidFill>
                <a:latin typeface="Arial" charset="0"/>
                <a:ea typeface="+mn-ea"/>
                <a:cs typeface="+mn-cs"/>
              </a:rPr>
              <a:t>SVI: Advantages and Disadvantages</a:t>
            </a:r>
          </a:p>
          <a:p>
            <a:pPr>
              <a:spcBef>
                <a:spcPts val="728"/>
              </a:spcBef>
            </a:pPr>
            <a:r>
              <a:rPr lang="en-US" kern="1200" baseline="0" dirty="0" smtClean="0">
                <a:solidFill>
                  <a:schemeClr val="tx1"/>
                </a:solidFill>
                <a:latin typeface="Arial" charset="0"/>
                <a:ea typeface="+mn-ea"/>
                <a:cs typeface="+mn-cs"/>
              </a:rPr>
              <a:t>The following are some of the advantage of SVI:</a:t>
            </a:r>
          </a:p>
          <a:p>
            <a:pPr lvl="1">
              <a:spcBef>
                <a:spcPts val="728"/>
              </a:spcBef>
            </a:pPr>
            <a:r>
              <a:rPr lang="en-US" kern="1200" baseline="0" dirty="0" smtClean="0">
                <a:solidFill>
                  <a:schemeClr val="tx1"/>
                </a:solidFill>
                <a:latin typeface="Arial" charset="0"/>
                <a:ea typeface="+mn-ea"/>
                <a:cs typeface="+mn-cs"/>
              </a:rPr>
              <a:t>It is much faster than router-on-a-stick because everything is hardware switched and routed.</a:t>
            </a:r>
          </a:p>
          <a:p>
            <a:pPr lvl="1">
              <a:spcBef>
                <a:spcPts val="728"/>
              </a:spcBef>
            </a:pPr>
            <a:r>
              <a:rPr lang="en-US" dirty="0" smtClean="0">
                <a:latin typeface="Arial" charset="0"/>
                <a:cs typeface="+mn-cs"/>
              </a:rPr>
              <a:t>No need for external links from the switch to the router for routing.</a:t>
            </a:r>
          </a:p>
          <a:p>
            <a:pPr lvl="1">
              <a:spcBef>
                <a:spcPts val="728"/>
              </a:spcBef>
            </a:pPr>
            <a:r>
              <a:rPr lang="en-US" dirty="0" smtClean="0">
                <a:latin typeface="Arial" charset="0"/>
                <a:cs typeface="+mn-cs"/>
              </a:rPr>
              <a:t>Not limited to one link., Layer 2 EtherChannels can be used between the switches to get more bandwidth.</a:t>
            </a:r>
          </a:p>
          <a:p>
            <a:pPr lvl="1">
              <a:spcBef>
                <a:spcPts val="728"/>
              </a:spcBef>
            </a:pPr>
            <a:r>
              <a:rPr lang="en-US" dirty="0" smtClean="0">
                <a:latin typeface="Arial" charset="0"/>
                <a:cs typeface="+mn-cs"/>
              </a:rPr>
              <a:t>Latency </a:t>
            </a:r>
            <a:r>
              <a:rPr lang="en-US" kern="1200" baseline="0" dirty="0" smtClean="0">
                <a:solidFill>
                  <a:schemeClr val="tx1"/>
                </a:solidFill>
                <a:latin typeface="Arial" charset="0"/>
                <a:ea typeface="+mn-ea"/>
                <a:cs typeface="+mn-cs"/>
              </a:rPr>
              <a:t>is much lower because it doesn’t need to leave the switch.</a:t>
            </a:r>
          </a:p>
          <a:p>
            <a:pPr>
              <a:spcBef>
                <a:spcPts val="728"/>
              </a:spcBef>
            </a:pPr>
            <a:r>
              <a:rPr lang="en-US" kern="1200" baseline="0" dirty="0" smtClean="0">
                <a:solidFill>
                  <a:schemeClr val="tx1"/>
                </a:solidFill>
                <a:latin typeface="Arial" charset="0"/>
                <a:ea typeface="+mn-ea"/>
                <a:cs typeface="+mn-cs"/>
              </a:rPr>
              <a:t>The following is a disadvantage:</a:t>
            </a:r>
          </a:p>
          <a:p>
            <a:pPr lvl="1">
              <a:spcBef>
                <a:spcPts val="728"/>
              </a:spcBef>
            </a:pPr>
            <a:r>
              <a:rPr lang="en-US" kern="1200" baseline="0" dirty="0" smtClean="0">
                <a:solidFill>
                  <a:schemeClr val="tx1"/>
                </a:solidFill>
                <a:latin typeface="Arial" charset="0"/>
                <a:ea typeface="+mn-ea"/>
                <a:cs typeface="+mn-cs"/>
              </a:rPr>
              <a:t>It needs a Layer 3 switch to perform Inter-VLAN routing, which is more expensive.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nSpc>
                <a:spcPct val="100000"/>
              </a:lnSpc>
            </a:pPr>
            <a:r>
              <a:rPr lang="en-US" kern="1200" baseline="0" dirty="0" smtClean="0">
                <a:solidFill>
                  <a:schemeClr val="tx1"/>
                </a:solidFill>
                <a:latin typeface="Arial" charset="0"/>
                <a:ea typeface="+mn-ea"/>
                <a:cs typeface="+mn-cs"/>
              </a:rPr>
              <a:t>A routed port is a physical port that acts similarly to a port on a traditional router with Layer 3 addresses configured. Unlike an access port, a routed port is not associated with a particular VLAN. A routed port behaves like a regular router interface. Also, because Layer 2 functionality has been removed, Layer 2 protocols, such as STP and VTP, do not function on a routed interface. However, protocols such as LACP, which can be used to build either Layer 2 or Layer 3 EtherChannel bundles, would still function at Layer 3. </a:t>
            </a:r>
            <a:r>
              <a:rPr lang="en-US" b="0" kern="1200" baseline="0" dirty="0" smtClean="0">
                <a:solidFill>
                  <a:schemeClr val="tx1"/>
                </a:solidFill>
                <a:latin typeface="Arial" charset="0"/>
                <a:ea typeface="+mn-ea"/>
                <a:cs typeface="+mn-cs"/>
              </a:rPr>
              <a:t>Routed interfaces don’t support subinterfaces as with Cisco IOS routers. </a:t>
            </a:r>
            <a:r>
              <a:rPr lang="en-US" kern="1200" baseline="0" dirty="0" smtClean="0">
                <a:solidFill>
                  <a:schemeClr val="tx1"/>
                </a:solidFill>
                <a:latin typeface="Arial" charset="0"/>
                <a:ea typeface="+mn-ea"/>
                <a:cs typeface="+mn-cs"/>
              </a:rPr>
              <a:t>Routed ports are used for point-to-point links; connecting WAN routers and security devices are examples of the use of routed ports. In the campus switched network, routed ports are mostly configured between the switches in the campus backbone and between switches in the campus backbone and building distribution switches if Layer 3 routing is applied in the distribution layer. The figure illustrates routed ports for point-to-point links in a campus switched network.</a:t>
            </a:r>
          </a:p>
          <a:p>
            <a:pPr>
              <a:lnSpc>
                <a:spcPct val="100000"/>
              </a:lnSpc>
            </a:pPr>
            <a:endParaRPr lang="en-US" kern="1200" baseline="0" dirty="0" smtClean="0">
              <a:solidFill>
                <a:schemeClr val="tx1"/>
              </a:solidFill>
              <a:latin typeface="Arial" charset="0"/>
              <a:ea typeface="+mn-ea"/>
              <a:cs typeface="+mn-cs"/>
            </a:endParaRPr>
          </a:p>
          <a:p>
            <a:pPr>
              <a:lnSpc>
                <a:spcPct val="100000"/>
              </a:lnSpc>
            </a:pPr>
            <a:r>
              <a:rPr lang="en-US" kern="1200" baseline="0" dirty="0" smtClean="0">
                <a:solidFill>
                  <a:schemeClr val="tx1"/>
                </a:solidFill>
                <a:latin typeface="Arial" charset="0"/>
                <a:ea typeface="+mn-ea"/>
                <a:cs typeface="+mn-cs"/>
              </a:rPr>
              <a:t>To configure routed ports, make sure to configure the respective interface as a Layer 3 interface using the </a:t>
            </a:r>
            <a:r>
              <a:rPr lang="en-US" b="1" kern="1200" baseline="0" dirty="0" smtClean="0">
                <a:solidFill>
                  <a:schemeClr val="tx1"/>
                </a:solidFill>
                <a:latin typeface="Arial" charset="0"/>
                <a:ea typeface="+mn-ea"/>
                <a:cs typeface="+mn-cs"/>
              </a:rPr>
              <a:t>no switchport </a:t>
            </a:r>
            <a:r>
              <a:rPr lang="en-US" b="0" kern="1200" baseline="0" dirty="0" smtClean="0">
                <a:solidFill>
                  <a:schemeClr val="tx1"/>
                </a:solidFill>
                <a:latin typeface="Arial" charset="0"/>
                <a:ea typeface="+mn-ea"/>
                <a:cs typeface="+mn-cs"/>
              </a:rPr>
              <a:t>interface command, if the default configurations of the </a:t>
            </a:r>
            <a:r>
              <a:rPr lang="en-US" kern="1200" baseline="0" dirty="0" smtClean="0">
                <a:solidFill>
                  <a:schemeClr val="tx1"/>
                </a:solidFill>
                <a:latin typeface="Arial" charset="0"/>
                <a:ea typeface="+mn-ea"/>
                <a:cs typeface="+mn-cs"/>
              </a:rPr>
              <a:t>interfaces are Layer 2 interfaces as with the Catalyst 3560 family of switches. In addition, assign an IP address and other Layer 3 parameters as necessary. After assigning the IP address, make certain that IP routing is globally enabled and that applicable routing protocols are configured. The number of routed ports and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that can be configured on a switch is not limited by software. However, the interrelationship between these interfaces and other features configured on the switch may overload the CPU due to hardware limitations, so a network engineer should fully consider these limits before configuring these features on numerous interfaces.</a:t>
            </a:r>
          </a:p>
          <a:p>
            <a:endParaRPr lang="en-US" kern="1200" baseline="0" dirty="0" smtClean="0">
              <a:solidFill>
                <a:schemeClr val="tx1"/>
              </a:solidFill>
              <a:latin typeface="Arial" charset="0"/>
              <a:ea typeface="+mn-ea"/>
              <a:cs typeface="+mn-cs"/>
            </a:endParaRPr>
          </a:p>
          <a:p>
            <a:r>
              <a:rPr lang="en-US" kern="1200" baseline="0" dirty="0" smtClean="0">
                <a:solidFill>
                  <a:schemeClr val="tx1"/>
                </a:solidFill>
                <a:latin typeface="Arial" charset="0"/>
                <a:ea typeface="+mn-ea"/>
                <a:cs typeface="+mn-cs"/>
              </a:rPr>
              <a:t>Following are some of the advantages of routed ports:</a:t>
            </a:r>
          </a:p>
          <a:p>
            <a:pPr lvl="1">
              <a:lnSpc>
                <a:spcPct val="100000"/>
              </a:lnSpc>
            </a:pPr>
            <a:r>
              <a:rPr lang="en-US" kern="1200" baseline="0" dirty="0" smtClean="0">
                <a:solidFill>
                  <a:schemeClr val="tx1"/>
                </a:solidFill>
                <a:latin typeface="Arial" charset="0"/>
                <a:ea typeface="+mn-ea"/>
                <a:cs typeface="+mn-cs"/>
              </a:rPr>
              <a:t>A multilayer switch can have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and routed ports on a single switch.</a:t>
            </a:r>
          </a:p>
          <a:p>
            <a:pPr lvl="1">
              <a:lnSpc>
                <a:spcPct val="100000"/>
              </a:lnSpc>
            </a:pPr>
            <a:r>
              <a:rPr lang="en-US" kern="1200" baseline="0" dirty="0" smtClean="0">
                <a:solidFill>
                  <a:schemeClr val="tx1"/>
                </a:solidFill>
                <a:latin typeface="Arial" charset="0"/>
                <a:ea typeface="+mn-ea"/>
                <a:cs typeface="+mn-cs"/>
              </a:rPr>
              <a:t>Multilayer switches forward either Layer 2 or Layer 3 traffic in hardware.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16</a:t>
            </a:fld>
            <a:endParaRPr lang="en-US" dirty="0"/>
          </a:p>
        </p:txBody>
      </p:sp>
      <p:sp>
        <p:nvSpPr>
          <p:cNvPr id="978946" name="Rectangle 2"/>
          <p:cNvSpPr>
            <a:spLocks noGrp="1" noRot="1" noChangeAspect="1" noChangeArrowheads="1" noTextEdit="1"/>
          </p:cNvSpPr>
          <p:nvPr>
            <p:ph type="sldImg"/>
          </p:nvPr>
        </p:nvSpPr>
        <p:spPr>
          <a:xfrm>
            <a:off x="915988" y="747713"/>
            <a:ext cx="4962525" cy="3722687"/>
          </a:xfrm>
          <a:ln/>
        </p:spPr>
      </p:sp>
      <p:sp>
        <p:nvSpPr>
          <p:cNvPr id="978947" name="Rectangle 3"/>
          <p:cNvSpPr>
            <a:spLocks noGrp="1" noChangeArrowheads="1"/>
          </p:cNvSpPr>
          <p:nvPr>
            <p:ph type="body" idx="1"/>
          </p:nvPr>
        </p:nvSpPr>
        <p:spPr>
          <a:xfrm>
            <a:off x="906243" y="4718094"/>
            <a:ext cx="4982018" cy="4467095"/>
          </a:xfrm>
        </p:spPr>
        <p:txBody>
          <a:bodyPr>
            <a:normAutofit fontScale="55000" lnSpcReduction="20000"/>
          </a:bodyPr>
          <a:lstStyle/>
          <a:p>
            <a:r>
              <a:rPr lang="en-US" dirty="0" smtClean="0">
                <a:latin typeface="Arial" charset="0"/>
                <a:cs typeface="+mn-cs"/>
              </a:rPr>
              <a:t>As previously discussed, before implementing inter-VLAN routing on a multilayer switch, a network engineer should plan the steps necessary to make it successful. Prior planning can help prevent any problems during the installation by logically organizing the necessary steps and providing checkpoints and verification, as necessary:</a:t>
            </a:r>
          </a:p>
          <a:p>
            <a:endParaRPr lang="en-US" dirty="0" smtClean="0">
              <a:latin typeface="Arial" charset="0"/>
              <a:cs typeface="+mn-cs"/>
            </a:endParaRPr>
          </a:p>
          <a:p>
            <a:pPr>
              <a:lnSpc>
                <a:spcPct val="100000"/>
              </a:lnSpc>
            </a:pPr>
            <a:r>
              <a:rPr lang="en-US" dirty="0" smtClean="0">
                <a:latin typeface="Arial" charset="0"/>
                <a:cs typeface="+mn-cs"/>
              </a:rPr>
              <a:t>The first step is to identify the VLANs that require a Layer 3 gateway within the multilayer switch. It is possible that not all VLANs will require the capability to reach other VLANs within the enterprise. For example, a company might have a VLAN in use in an R&amp;D laboratory. The network designer determines that this VLAN should not have connectivity with other VLANs in the enterprise or to the Internet. However, the </a:t>
            </a:r>
            <a:r>
              <a:rPr lang="en-US" dirty="0" err="1" smtClean="0">
                <a:latin typeface="Arial" charset="0"/>
                <a:cs typeface="+mn-cs"/>
              </a:rPr>
              <a:t>R&amp;DVLAN</a:t>
            </a:r>
            <a:r>
              <a:rPr lang="en-US" dirty="0" smtClean="0">
                <a:latin typeface="Arial" charset="0"/>
                <a:cs typeface="+mn-cs"/>
              </a:rPr>
              <a:t> is not a local VLAN but spans the switch fabric due to the presence of an R&amp;D server in the data center, so it cannot simply be pruned from the trunk between the multilayer switch and the R&amp;D lab switch. Such a VLAN might be configured without a Layer 3 gateway as one way of ensuring the desired segregation.</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If a VLAN that is to be routed by an SVI interface does not already exist on the multilayer switch, it must be created. Then create the SVI interface for each VLAN that needs to be routed within the multilayer switch. </a:t>
            </a:r>
          </a:p>
          <a:p>
            <a:pPr>
              <a:lnSpc>
                <a:spcPct val="100000"/>
              </a:lnSpc>
            </a:pPr>
            <a:r>
              <a:rPr lang="en-US" dirty="0" smtClean="0">
                <a:latin typeface="Arial" charset="0"/>
                <a:cs typeface="+mn-cs"/>
              </a:rPr>
              <a:t>Find out what protocols needs to be configured on the SVI; for example, IP and such. Assuming the enterprise uses only IP as a routed protocol, a network engineer would then configure each SVI interface with an appropriate IP address and mask. Following this, the SVI interface needs to be enabled using the </a:t>
            </a:r>
            <a:r>
              <a:rPr lang="en-US" b="1" dirty="0" smtClean="0">
                <a:latin typeface="Arial" charset="0"/>
                <a:cs typeface="+mn-cs"/>
              </a:rPr>
              <a:t>no shutdown interface </a:t>
            </a:r>
            <a:r>
              <a:rPr lang="en-US" dirty="0" smtClean="0">
                <a:latin typeface="Arial" charset="0"/>
                <a:cs typeface="+mn-cs"/>
              </a:rPr>
              <a:t>command.</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If </a:t>
            </a:r>
            <a:r>
              <a:rPr lang="en-US" dirty="0" err="1" smtClean="0">
                <a:latin typeface="Arial" charset="0"/>
                <a:cs typeface="+mn-cs"/>
              </a:rPr>
              <a:t>SVIs</a:t>
            </a:r>
            <a:r>
              <a:rPr lang="en-US" dirty="0" smtClean="0">
                <a:latin typeface="Arial" charset="0"/>
                <a:cs typeface="+mn-cs"/>
              </a:rPr>
              <a:t> are used to provide Layer 3 forwarding services to their assigned VLAN (as opposed to only giving those VLANs the capability to reach the switch), all routed protocols in use in the enterprise must have their routing function enabled within the multilayer switch. (Layer 3 routing is not enabled by default in a multilayer switch.)</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Depending on the size of the network and the design provided by the network architect, the multilayer switch might need to exchange dynamic routing protocol updates with one or more other routing devices in the network. A network engineer must determine whether this need exists, and if so, configure an appropriate dynamic routing protocol on the multilayer switch. The choice of protocol may be specified by the network designer, or the choice may be left to the network engineer.</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Finally, after carefully considering the network structure, a network engineer can decide to exclude certain switchports from contributing to the SVI line-state up-and-down calculation. Any such switchports would be configured with the </a:t>
            </a:r>
            <a:r>
              <a:rPr lang="en-US" dirty="0" err="1" smtClean="0">
                <a:latin typeface="Arial" charset="0"/>
                <a:cs typeface="+mn-cs"/>
              </a:rPr>
              <a:t>autostate</a:t>
            </a:r>
            <a:r>
              <a:rPr lang="en-US" dirty="0" smtClean="0">
                <a:latin typeface="Arial" charset="0"/>
                <a:cs typeface="+mn-cs"/>
              </a:rPr>
              <a:t> exclude feature. </a:t>
            </a:r>
            <a:r>
              <a:rPr lang="en-US" dirty="0" err="1" smtClean="0">
                <a:latin typeface="Arial" charset="0"/>
                <a:cs typeface="+mn-cs"/>
              </a:rPr>
              <a:t>Autostate</a:t>
            </a:r>
            <a:r>
              <a:rPr lang="en-US" dirty="0" smtClean="0">
                <a:latin typeface="Arial" charset="0"/>
                <a:cs typeface="+mn-cs"/>
              </a:rPr>
              <a:t> is discussed more in the “SVI </a:t>
            </a:r>
            <a:r>
              <a:rPr lang="en-US" dirty="0" err="1" smtClean="0">
                <a:latin typeface="Arial" charset="0"/>
                <a:cs typeface="+mn-cs"/>
              </a:rPr>
              <a:t>Autostate</a:t>
            </a:r>
            <a:r>
              <a:rPr lang="en-US" dirty="0" smtClean="0">
                <a:latin typeface="Arial" charset="0"/>
                <a:cs typeface="+mn-cs"/>
              </a:rPr>
              <a:t>” section.</a:t>
            </a:r>
          </a:p>
          <a:p>
            <a:pPr>
              <a:lnSpc>
                <a:spcPct val="100000"/>
              </a:lnSpc>
            </a:pPr>
            <a:endParaRPr lang="en-US" dirty="0" smtClean="0">
              <a:latin typeface="Arial" charset="0"/>
              <a:cs typeface="+mn-cs"/>
            </a:endParaRPr>
          </a:p>
          <a:p>
            <a:pPr>
              <a:lnSpc>
                <a:spcPct val="100000"/>
              </a:lnSpc>
            </a:pPr>
            <a:r>
              <a:rPr lang="en-US" b="1" dirty="0" smtClean="0">
                <a:latin typeface="Arial" charset="0"/>
                <a:cs typeface="+mn-cs"/>
              </a:rPr>
              <a:t>Note </a:t>
            </a:r>
            <a:r>
              <a:rPr lang="en-US" dirty="0" smtClean="0">
                <a:latin typeface="Arial" charset="0"/>
                <a:cs typeface="+mn-cs"/>
              </a:rPr>
              <a:t>In addition, the number of VLANs and </a:t>
            </a:r>
            <a:r>
              <a:rPr lang="en-US" dirty="0" err="1" smtClean="0">
                <a:latin typeface="Arial" charset="0"/>
                <a:cs typeface="+mn-cs"/>
              </a:rPr>
              <a:t>SVIs</a:t>
            </a:r>
            <a:r>
              <a:rPr lang="en-US" dirty="0" smtClean="0">
                <a:latin typeface="Arial" charset="0"/>
                <a:cs typeface="+mn-cs"/>
              </a:rPr>
              <a:t> supported per Catalyst family is not always the same. For example, a switch can support 256 VLANs but only 64 </a:t>
            </a:r>
            <a:r>
              <a:rPr lang="en-US" dirty="0" err="1" smtClean="0">
                <a:latin typeface="Arial" charset="0"/>
                <a:cs typeface="+mn-cs"/>
              </a:rPr>
              <a:t>SVIs</a:t>
            </a:r>
            <a:r>
              <a:rPr lang="en-US" dirty="0" smtClean="0">
                <a:latin typeface="Arial" charset="0"/>
                <a:cs typeface="+mn-cs"/>
              </a:rPr>
              <a:t> (routed VLAN interfaces). Refer to Chapter 2 for details about the number of VLANs supported per Catalyst switch, and always refer to product release notes for the latest details about the number of VLANs and </a:t>
            </a:r>
            <a:r>
              <a:rPr lang="en-US" dirty="0" err="1" smtClean="0">
                <a:latin typeface="Arial" charset="0"/>
                <a:cs typeface="+mn-cs"/>
              </a:rPr>
              <a:t>SVIs</a:t>
            </a:r>
            <a:r>
              <a:rPr lang="en-US" dirty="0" smtClean="0">
                <a:latin typeface="Arial" charset="0"/>
                <a:cs typeface="+mn-cs"/>
              </a:rPr>
              <a:t> supported per Catalyst family of switch.</a:t>
            </a:r>
          </a:p>
          <a:p>
            <a:pPr>
              <a:lnSpc>
                <a:spcPct val="100000"/>
              </a:lnSpc>
            </a:pPr>
            <a:r>
              <a:rPr lang="en-US" b="1" dirty="0" smtClean="0">
                <a:latin typeface="Arial" charset="0"/>
                <a:cs typeface="+mn-cs"/>
              </a:rPr>
              <a:t>Note </a:t>
            </a:r>
            <a:r>
              <a:rPr lang="en-US" dirty="0" smtClean="0">
                <a:latin typeface="Arial" charset="0"/>
                <a:cs typeface="+mn-cs"/>
              </a:rPr>
              <a:t>A routing protocol is only needed to communicate the VLANs subnets to other routers and is not essential to route between the </a:t>
            </a:r>
            <a:r>
              <a:rPr lang="en-US" dirty="0" err="1" smtClean="0">
                <a:latin typeface="Arial" charset="0"/>
                <a:cs typeface="+mn-cs"/>
              </a:rPr>
              <a:t>SVIs</a:t>
            </a:r>
            <a:r>
              <a:rPr lang="en-US" dirty="0" smtClean="0">
                <a:latin typeface="Arial" charset="0"/>
                <a:cs typeface="+mn-cs"/>
              </a:rPr>
              <a:t> on the same device, because </a:t>
            </a:r>
            <a:r>
              <a:rPr lang="en-US" dirty="0" err="1" smtClean="0">
                <a:latin typeface="Arial" charset="0"/>
                <a:cs typeface="+mn-cs"/>
              </a:rPr>
              <a:t>SVIs</a:t>
            </a:r>
            <a:r>
              <a:rPr lang="en-US" dirty="0" smtClean="0">
                <a:latin typeface="Arial" charset="0"/>
                <a:cs typeface="+mn-cs"/>
              </a:rPr>
              <a:t> are seen as connected interfaces.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17</a:t>
            </a:fld>
            <a:endParaRPr lang="en-US" dirty="0"/>
          </a:p>
        </p:txBody>
      </p:sp>
      <p:sp>
        <p:nvSpPr>
          <p:cNvPr id="978946" name="Rectangle 2"/>
          <p:cNvSpPr>
            <a:spLocks noGrp="1" noRot="1" noChangeAspect="1" noChangeArrowheads="1" noTextEdit="1"/>
          </p:cNvSpPr>
          <p:nvPr>
            <p:ph type="sldImg"/>
          </p:nvPr>
        </p:nvSpPr>
        <p:spPr>
          <a:xfrm>
            <a:off x="915988" y="747713"/>
            <a:ext cx="4962525" cy="3722687"/>
          </a:xfrm>
          <a:ln/>
        </p:spPr>
      </p:sp>
      <p:sp>
        <p:nvSpPr>
          <p:cNvPr id="978947" name="Rectangle 3"/>
          <p:cNvSpPr>
            <a:spLocks noGrp="1" noChangeArrowheads="1"/>
          </p:cNvSpPr>
          <p:nvPr>
            <p:ph type="body" idx="1"/>
          </p:nvPr>
        </p:nvSpPr>
        <p:spPr>
          <a:xfrm>
            <a:off x="906243" y="4718094"/>
            <a:ext cx="4982018" cy="4467095"/>
          </a:xfrm>
        </p:spPr>
        <p:txBody>
          <a:bodyPr/>
          <a:lstStyle/>
          <a:p>
            <a:pPr>
              <a:lnSpc>
                <a:spcPct val="100000"/>
              </a:lnSpc>
            </a:pPr>
            <a:r>
              <a:rPr lang="en-US" dirty="0" smtClean="0">
                <a:latin typeface="Arial" charset="0"/>
                <a:cs typeface="+mn-cs"/>
              </a:rPr>
              <a:t>To configure routed ports, make sure to configure the respective interface as a Layer 3 interface using the </a:t>
            </a:r>
            <a:r>
              <a:rPr lang="en-US" b="1" dirty="0" smtClean="0">
                <a:latin typeface="Arial" charset="0"/>
                <a:cs typeface="+mn-cs"/>
              </a:rPr>
              <a:t>no switchport </a:t>
            </a:r>
            <a:r>
              <a:rPr lang="en-US" dirty="0" smtClean="0">
                <a:latin typeface="Arial" charset="0"/>
                <a:cs typeface="+mn-cs"/>
              </a:rPr>
              <a:t>interface command, if the default configurations of the interfaces are Layer 2 interfaces as with the Catalyst 3560 family of switches. In addition, assign an IP address and other Layer 3 parameters as necessary. The rest of the steps are similar, as mentioned in the configuration of Inter-VLAN routing using SVI.</a:t>
            </a:r>
          </a:p>
          <a:p>
            <a:pPr>
              <a:lnSpc>
                <a:spcPct val="100000"/>
              </a:lnSpc>
            </a:pPr>
            <a:r>
              <a:rPr lang="en-US" b="1" dirty="0" smtClean="0">
                <a:latin typeface="Arial" charset="0"/>
                <a:cs typeface="+mn-cs"/>
              </a:rPr>
              <a:t>Note </a:t>
            </a:r>
            <a:r>
              <a:rPr lang="en-US" dirty="0" smtClean="0">
                <a:latin typeface="Arial" charset="0"/>
                <a:cs typeface="+mn-cs"/>
              </a:rPr>
              <a:t>Entering the </a:t>
            </a:r>
            <a:r>
              <a:rPr lang="en-US" b="1" dirty="0" smtClean="0">
                <a:latin typeface="Arial" charset="0"/>
                <a:cs typeface="+mn-cs"/>
              </a:rPr>
              <a:t>no switchport </a:t>
            </a:r>
            <a:r>
              <a:rPr lang="en-US" dirty="0" smtClean="0">
                <a:latin typeface="Arial" charset="0"/>
                <a:cs typeface="+mn-cs"/>
              </a:rPr>
              <a:t>interface configuration command shuts down the interface and then </a:t>
            </a:r>
            <a:r>
              <a:rPr lang="en-US" dirty="0" err="1" smtClean="0">
                <a:latin typeface="Arial" charset="0"/>
                <a:cs typeface="+mn-cs"/>
              </a:rPr>
              <a:t>reenables</a:t>
            </a:r>
            <a:r>
              <a:rPr lang="en-US" dirty="0" smtClean="0">
                <a:latin typeface="Arial" charset="0"/>
                <a:cs typeface="+mn-cs"/>
              </a:rPr>
              <a:t> it, which might generate messages on the device to which the interface is connected. When you use this command to put the interface into Layer 3 mode, you delete any Layer 2 characteristics configured on the interface.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23</a:t>
            </a:fld>
            <a:endParaRPr lang="en-US" dirty="0"/>
          </a:p>
        </p:txBody>
      </p:sp>
      <p:sp>
        <p:nvSpPr>
          <p:cNvPr id="968706" name="Rectangle 2"/>
          <p:cNvSpPr>
            <a:spLocks noGrp="1" noRot="1" noChangeAspect="1" noChangeArrowheads="1" noTextEdit="1"/>
          </p:cNvSpPr>
          <p:nvPr>
            <p:ph type="sldImg"/>
          </p:nvPr>
        </p:nvSpPr>
        <p:spPr>
          <a:xfrm>
            <a:off x="915988" y="747713"/>
            <a:ext cx="4962525" cy="3722687"/>
          </a:xfrm>
          <a:ln/>
        </p:spPr>
      </p:sp>
      <p:sp>
        <p:nvSpPr>
          <p:cNvPr id="968707" name="Rectangle 3"/>
          <p:cNvSpPr>
            <a:spLocks noGrp="1" noChangeArrowheads="1"/>
          </p:cNvSpPr>
          <p:nvPr>
            <p:ph type="body" idx="1"/>
          </p:nvPr>
        </p:nvSpPr>
        <p:spPr>
          <a:xfrm>
            <a:off x="906243" y="4718094"/>
            <a:ext cx="4982018" cy="4467095"/>
          </a:xfrm>
        </p:spPr>
        <p:txBody>
          <a:bodyPr/>
          <a:lstStyle/>
          <a:p>
            <a:pPr>
              <a:lnSpc>
                <a:spcPct val="100000"/>
              </a:lnSpc>
            </a:pPr>
            <a:r>
              <a:rPr lang="en-US" dirty="0" smtClean="0">
                <a:latin typeface="Arial" charset="0"/>
                <a:cs typeface="+mn-cs"/>
              </a:rPr>
              <a:t>The verification commands are similar across any inter-VLAN routing methods. The following commands are useful to inter-VLAN routing verifications:</a:t>
            </a:r>
          </a:p>
          <a:p>
            <a:pPr marL="341824" lvl="1"/>
            <a:r>
              <a:rPr lang="en-US" b="1" kern="1200" baseline="0" dirty="0" smtClean="0">
                <a:solidFill>
                  <a:schemeClr val="tx1"/>
                </a:solidFill>
                <a:latin typeface="Arial" charset="0"/>
                <a:ea typeface="+mn-ea"/>
                <a:cs typeface="+mn-cs"/>
              </a:rPr>
              <a:t>show ip interface </a:t>
            </a:r>
            <a:r>
              <a:rPr lang="en-US" b="0" i="1" kern="1200" baseline="0" dirty="0" err="1" smtClean="0">
                <a:solidFill>
                  <a:schemeClr val="tx1"/>
                </a:solidFill>
                <a:latin typeface="Arial" charset="0"/>
                <a:ea typeface="+mn-ea"/>
                <a:cs typeface="+mn-cs"/>
              </a:rPr>
              <a:t>interface_type_port</a:t>
            </a:r>
            <a:r>
              <a:rPr lang="en-US" b="0" i="1" kern="1200" baseline="0" dirty="0" smtClean="0">
                <a:solidFill>
                  <a:schemeClr val="tx1"/>
                </a:solidFill>
                <a:latin typeface="Arial" charset="0"/>
                <a:ea typeface="+mn-ea"/>
                <a:cs typeface="+mn-cs"/>
              </a:rPr>
              <a:t> | </a:t>
            </a:r>
            <a:r>
              <a:rPr lang="en-US" b="0" i="1" kern="1200" baseline="0" dirty="0" err="1" smtClean="0">
                <a:solidFill>
                  <a:schemeClr val="tx1"/>
                </a:solidFill>
                <a:latin typeface="Arial" charset="0"/>
                <a:ea typeface="+mn-ea"/>
                <a:cs typeface="+mn-cs"/>
              </a:rPr>
              <a:t>svi_number</a:t>
            </a:r>
            <a:endParaRPr lang="en-US" b="0" i="1" kern="1200" baseline="0" dirty="0" smtClean="0">
              <a:solidFill>
                <a:schemeClr val="tx1"/>
              </a:solidFill>
              <a:latin typeface="Arial" charset="0"/>
              <a:ea typeface="+mn-ea"/>
              <a:cs typeface="+mn-cs"/>
            </a:endParaRPr>
          </a:p>
          <a:p>
            <a:pPr marL="341824" lvl="1"/>
            <a:r>
              <a:rPr lang="en-US" b="1" kern="1200" baseline="0" dirty="0" smtClean="0">
                <a:solidFill>
                  <a:schemeClr val="tx1"/>
                </a:solidFill>
                <a:latin typeface="Arial" charset="0"/>
                <a:ea typeface="+mn-ea"/>
                <a:cs typeface="+mn-cs"/>
              </a:rPr>
              <a:t>show interface </a:t>
            </a:r>
            <a:r>
              <a:rPr lang="en-US" b="0" i="1" kern="1200" baseline="0" dirty="0" err="1" smtClean="0">
                <a:solidFill>
                  <a:schemeClr val="tx1"/>
                </a:solidFill>
                <a:latin typeface="Arial" charset="0"/>
                <a:ea typeface="+mn-ea"/>
                <a:cs typeface="+mn-cs"/>
              </a:rPr>
              <a:t>interface_type_port</a:t>
            </a:r>
            <a:r>
              <a:rPr lang="en-US" b="0" i="1" kern="1200" baseline="0" dirty="0" smtClean="0">
                <a:solidFill>
                  <a:schemeClr val="tx1"/>
                </a:solidFill>
                <a:latin typeface="Arial" charset="0"/>
                <a:ea typeface="+mn-ea"/>
                <a:cs typeface="+mn-cs"/>
              </a:rPr>
              <a:t> | </a:t>
            </a:r>
            <a:r>
              <a:rPr lang="en-US" b="0" i="1" kern="1200" baseline="0" dirty="0" err="1" smtClean="0">
                <a:solidFill>
                  <a:schemeClr val="tx1"/>
                </a:solidFill>
                <a:latin typeface="Arial" charset="0"/>
                <a:ea typeface="+mn-ea"/>
                <a:cs typeface="+mn-cs"/>
              </a:rPr>
              <a:t>svi_number</a:t>
            </a:r>
            <a:endParaRPr lang="en-US" b="0" i="1" kern="1200" baseline="0" dirty="0" smtClean="0">
              <a:solidFill>
                <a:schemeClr val="tx1"/>
              </a:solidFill>
              <a:latin typeface="Arial" charset="0"/>
              <a:ea typeface="+mn-ea"/>
              <a:cs typeface="+mn-cs"/>
            </a:endParaRPr>
          </a:p>
          <a:p>
            <a:pPr marL="341824" lvl="1"/>
            <a:r>
              <a:rPr lang="en-US" b="1" kern="1200" baseline="0" dirty="0" smtClean="0">
                <a:solidFill>
                  <a:schemeClr val="tx1"/>
                </a:solidFill>
                <a:latin typeface="Arial" charset="0"/>
                <a:ea typeface="+mn-ea"/>
                <a:cs typeface="+mn-cs"/>
              </a:rPr>
              <a:t>show running interface </a:t>
            </a:r>
            <a:r>
              <a:rPr lang="en-US" b="0" i="1" kern="1200" baseline="0" dirty="0" err="1" smtClean="0">
                <a:solidFill>
                  <a:schemeClr val="tx1"/>
                </a:solidFill>
                <a:latin typeface="Arial" charset="0"/>
                <a:ea typeface="+mn-ea"/>
                <a:cs typeface="+mn-cs"/>
              </a:rPr>
              <a:t>type_port</a:t>
            </a:r>
            <a:r>
              <a:rPr lang="en-US" b="0" i="1" kern="1200" baseline="0" dirty="0" smtClean="0">
                <a:solidFill>
                  <a:schemeClr val="tx1"/>
                </a:solidFill>
                <a:latin typeface="Arial" charset="0"/>
                <a:ea typeface="+mn-ea"/>
                <a:cs typeface="+mn-cs"/>
              </a:rPr>
              <a:t> | </a:t>
            </a:r>
            <a:r>
              <a:rPr lang="en-US" b="0" i="1" kern="1200" baseline="0" dirty="0" err="1" smtClean="0">
                <a:solidFill>
                  <a:schemeClr val="tx1"/>
                </a:solidFill>
                <a:latin typeface="Arial" charset="0"/>
                <a:ea typeface="+mn-ea"/>
                <a:cs typeface="+mn-cs"/>
              </a:rPr>
              <a:t>svi_number</a:t>
            </a:r>
            <a:endParaRPr lang="en-US" b="0" i="1" kern="1200" baseline="0" dirty="0" smtClean="0">
              <a:solidFill>
                <a:schemeClr val="tx1"/>
              </a:solidFill>
              <a:latin typeface="Arial" charset="0"/>
              <a:ea typeface="+mn-ea"/>
              <a:cs typeface="+mn-cs"/>
            </a:endParaRPr>
          </a:p>
          <a:p>
            <a:pPr marL="341824" lvl="1"/>
            <a:r>
              <a:rPr lang="en-US" b="1" kern="1200" baseline="0" dirty="0" smtClean="0">
                <a:solidFill>
                  <a:schemeClr val="tx1"/>
                </a:solidFill>
                <a:latin typeface="Arial" charset="0"/>
                <a:ea typeface="+mn-ea"/>
                <a:cs typeface="+mn-cs"/>
              </a:rPr>
              <a:t>Ping</a:t>
            </a:r>
          </a:p>
          <a:p>
            <a:pPr marL="341824" lvl="1"/>
            <a:r>
              <a:rPr lang="en-US" b="1" kern="1200" baseline="0" dirty="0" smtClean="0">
                <a:solidFill>
                  <a:schemeClr val="tx1"/>
                </a:solidFill>
                <a:latin typeface="Arial" charset="0"/>
                <a:ea typeface="+mn-ea"/>
                <a:cs typeface="+mn-cs"/>
              </a:rPr>
              <a:t>show vlan</a:t>
            </a:r>
          </a:p>
          <a:p>
            <a:pPr marL="341824" lvl="1"/>
            <a:r>
              <a:rPr lang="en-US" b="1" kern="1200" baseline="0" dirty="0" smtClean="0">
                <a:solidFill>
                  <a:schemeClr val="tx1"/>
                </a:solidFill>
                <a:latin typeface="Arial" charset="0"/>
                <a:ea typeface="+mn-ea"/>
                <a:cs typeface="+mn-cs"/>
              </a:rPr>
              <a:t>show interface trunk</a:t>
            </a:r>
          </a:p>
          <a:p>
            <a:pPr>
              <a:lnSpc>
                <a:spcPct val="100000"/>
              </a:lnSpc>
            </a:pPr>
            <a:r>
              <a:rPr lang="en-US" dirty="0" smtClean="0">
                <a:latin typeface="Arial" charset="0"/>
                <a:cs typeface="+mn-cs"/>
              </a:rPr>
              <a:t>The </a:t>
            </a:r>
            <a:r>
              <a:rPr lang="en-US" b="1" dirty="0" smtClean="0">
                <a:latin typeface="Arial" charset="0"/>
                <a:cs typeface="+mn-cs"/>
              </a:rPr>
              <a:t>show interfaces </a:t>
            </a:r>
            <a:r>
              <a:rPr lang="en-US" dirty="0" smtClean="0">
                <a:latin typeface="Arial" charset="0"/>
                <a:cs typeface="+mn-cs"/>
              </a:rPr>
              <a:t>command can be used to display the interface IP address configuration and status of a port. The command can also displays SVI interface status, EtherChannel interface status, or a port status and its configuration. This example shows the output of the </a:t>
            </a:r>
            <a:r>
              <a:rPr lang="en-US" b="1" dirty="0" smtClean="0">
                <a:latin typeface="Arial" charset="0"/>
                <a:cs typeface="+mn-cs"/>
              </a:rPr>
              <a:t>show interfaces vlan </a:t>
            </a:r>
            <a:r>
              <a:rPr lang="en-US" dirty="0" smtClean="0">
                <a:latin typeface="Arial" charset="0"/>
                <a:cs typeface="+mn-cs"/>
              </a:rPr>
              <a:t>command.</a:t>
            </a:r>
          </a:p>
          <a:p>
            <a:pPr>
              <a:lnSpc>
                <a:spcPct val="100000"/>
              </a:lnSpc>
            </a:pPr>
            <a:r>
              <a:rPr lang="en-US" dirty="0" smtClean="0">
                <a:latin typeface="Arial" charset="0"/>
                <a:cs typeface="+mn-cs"/>
              </a:rPr>
              <a:t>The SVI interface for VLAN 20 shows a status of up/up because at least one port is active in VLAN 20. Note that the hardware is reported as Ethernet SVI indicating the virtual nature of the interface. The remainder of the output is similar to what would be seen on any router interface.</a:t>
            </a:r>
            <a:endParaRPr lang="en-US" b="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24</a:t>
            </a:fld>
            <a:endParaRPr lang="en-US" dirty="0"/>
          </a:p>
        </p:txBody>
      </p:sp>
      <p:sp>
        <p:nvSpPr>
          <p:cNvPr id="968706" name="Rectangle 2"/>
          <p:cNvSpPr>
            <a:spLocks noGrp="1" noRot="1" noChangeAspect="1" noChangeArrowheads="1" noTextEdit="1"/>
          </p:cNvSpPr>
          <p:nvPr>
            <p:ph type="sldImg"/>
          </p:nvPr>
        </p:nvSpPr>
        <p:spPr>
          <a:xfrm>
            <a:off x="915988" y="747713"/>
            <a:ext cx="4962525" cy="3722687"/>
          </a:xfrm>
          <a:ln/>
        </p:spPr>
      </p:sp>
      <p:sp>
        <p:nvSpPr>
          <p:cNvPr id="968707" name="Rectangle 3"/>
          <p:cNvSpPr>
            <a:spLocks noGrp="1" noChangeArrowheads="1"/>
          </p:cNvSpPr>
          <p:nvPr>
            <p:ph type="body" idx="1"/>
          </p:nvPr>
        </p:nvSpPr>
        <p:spPr>
          <a:xfrm>
            <a:off x="906243" y="4718094"/>
            <a:ext cx="4982018" cy="4467095"/>
          </a:xfrm>
        </p:spPr>
        <p:txBody>
          <a:bodyPr/>
          <a:lstStyle/>
          <a:p>
            <a:pPr>
              <a:lnSpc>
                <a:spcPct val="100000"/>
              </a:lnSpc>
            </a:pPr>
            <a:r>
              <a:rPr lang="en-US" dirty="0" smtClean="0">
                <a:latin typeface="Arial" charset="0"/>
                <a:cs typeface="+mn-cs"/>
              </a:rPr>
              <a:t>The </a:t>
            </a:r>
            <a:r>
              <a:rPr lang="en-US" b="1" dirty="0" smtClean="0">
                <a:latin typeface="Arial" charset="0"/>
                <a:cs typeface="+mn-cs"/>
              </a:rPr>
              <a:t>show running-config </a:t>
            </a:r>
            <a:r>
              <a:rPr lang="en-US" dirty="0" smtClean="0">
                <a:latin typeface="Arial" charset="0"/>
                <a:cs typeface="+mn-cs"/>
              </a:rPr>
              <a:t>command can be used to display the interface configuration of a Layer 3 routed interface. In Example 4-5, the interface is configured as a Layer 3 routed interface, as evident by the disabling of Layer 2 functionality through use of the </a:t>
            </a:r>
            <a:r>
              <a:rPr lang="en-US" b="1" dirty="0" smtClean="0">
                <a:latin typeface="Arial" charset="0"/>
                <a:cs typeface="+mn-cs"/>
              </a:rPr>
              <a:t>no switchport </a:t>
            </a:r>
            <a:r>
              <a:rPr lang="en-US" dirty="0" smtClean="0">
                <a:latin typeface="Arial" charset="0"/>
                <a:cs typeface="+mn-cs"/>
              </a:rPr>
              <a:t>command. Recall that the 30-bit mask means two IP addresses exist in that subnet, which means the switch interfaces might be connecting to only a single external device on this subnet, such as a router or firewall.</a:t>
            </a:r>
            <a:endParaRPr lang="en-US" b="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25</a:t>
            </a:fld>
            <a:endParaRPr lang="en-US" dirty="0"/>
          </a:p>
        </p:txBody>
      </p:sp>
      <p:sp>
        <p:nvSpPr>
          <p:cNvPr id="968706" name="Rectangle 2"/>
          <p:cNvSpPr>
            <a:spLocks noGrp="1" noRot="1" noChangeAspect="1" noChangeArrowheads="1" noTextEdit="1"/>
          </p:cNvSpPr>
          <p:nvPr>
            <p:ph type="sldImg"/>
          </p:nvPr>
        </p:nvSpPr>
        <p:spPr>
          <a:xfrm>
            <a:off x="915988" y="747713"/>
            <a:ext cx="4962525" cy="3722687"/>
          </a:xfrm>
          <a:ln/>
        </p:spPr>
      </p:sp>
      <p:sp>
        <p:nvSpPr>
          <p:cNvPr id="968707" name="Rectangle 3"/>
          <p:cNvSpPr>
            <a:spLocks noGrp="1" noChangeArrowheads="1"/>
          </p:cNvSpPr>
          <p:nvPr>
            <p:ph type="body" idx="1"/>
          </p:nvPr>
        </p:nvSpPr>
        <p:spPr>
          <a:xfrm>
            <a:off x="906243" y="4718094"/>
            <a:ext cx="4982018" cy="4467095"/>
          </a:xfrm>
        </p:spPr>
        <p:txBody>
          <a:bodyPr/>
          <a:lstStyle/>
          <a:p>
            <a:r>
              <a:rPr lang="en-US" kern="1200" baseline="0" dirty="0" smtClean="0">
                <a:solidFill>
                  <a:schemeClr val="tx1"/>
                </a:solidFill>
                <a:latin typeface="Arial" charset="0"/>
                <a:ea typeface="+mn-ea"/>
                <a:cs typeface="+mn-cs"/>
              </a:rPr>
              <a:t>In addition to this, the network administrator can use the </a:t>
            </a:r>
            <a:r>
              <a:rPr lang="en-US" b="1" kern="1200" baseline="0" dirty="0" smtClean="0">
                <a:solidFill>
                  <a:schemeClr val="tx1"/>
                </a:solidFill>
                <a:latin typeface="Arial" charset="0"/>
                <a:ea typeface="+mn-ea"/>
                <a:cs typeface="+mn-cs"/>
              </a:rPr>
              <a:t>show ip interface </a:t>
            </a:r>
            <a:r>
              <a:rPr lang="en-US" b="0" kern="1200" baseline="0" dirty="0" smtClean="0">
                <a:solidFill>
                  <a:schemeClr val="tx1"/>
                </a:solidFill>
                <a:latin typeface="Arial" charset="0"/>
                <a:ea typeface="+mn-ea"/>
                <a:cs typeface="+mn-cs"/>
              </a:rPr>
              <a:t>command</a:t>
            </a:r>
            <a:r>
              <a:rPr lang="en-US" b="1" kern="1200" baseline="0" dirty="0" smtClean="0">
                <a:solidFill>
                  <a:schemeClr val="tx1"/>
                </a:solidFill>
                <a:latin typeface="Arial" charset="0"/>
                <a:ea typeface="+mn-ea"/>
                <a:cs typeface="+mn-cs"/>
              </a:rPr>
              <a:t> </a:t>
            </a:r>
            <a:r>
              <a:rPr lang="en-US" b="0" kern="1200" baseline="0" dirty="0" smtClean="0">
                <a:solidFill>
                  <a:schemeClr val="tx1"/>
                </a:solidFill>
                <a:latin typeface="Arial" charset="0"/>
                <a:ea typeface="+mn-ea"/>
                <a:cs typeface="+mn-cs"/>
              </a:rPr>
              <a:t>to </a:t>
            </a:r>
            <a:r>
              <a:rPr lang="en-US" kern="1200" baseline="0" dirty="0" smtClean="0">
                <a:solidFill>
                  <a:schemeClr val="tx1"/>
                </a:solidFill>
                <a:latin typeface="Arial" charset="0"/>
                <a:ea typeface="+mn-ea"/>
                <a:cs typeface="+mn-cs"/>
              </a:rPr>
              <a:t>check and verify the IP properties configured on the ports.</a:t>
            </a:r>
          </a:p>
          <a:p>
            <a:r>
              <a:rPr lang="en-US" kern="1200" baseline="0" dirty="0" smtClean="0">
                <a:solidFill>
                  <a:schemeClr val="tx1"/>
                </a:solidFill>
                <a:latin typeface="Arial" charset="0"/>
                <a:ea typeface="+mn-ea"/>
                <a:cs typeface="+mn-cs"/>
              </a:rPr>
              <a:t>As shown in the example, interface </a:t>
            </a:r>
            <a:r>
              <a:rPr lang="en-US" kern="1200" baseline="0" dirty="0" err="1" smtClean="0">
                <a:solidFill>
                  <a:schemeClr val="tx1"/>
                </a:solidFill>
                <a:latin typeface="Arial" charset="0"/>
                <a:ea typeface="+mn-ea"/>
                <a:cs typeface="+mn-cs"/>
              </a:rPr>
              <a:t>fasthethernet0</a:t>
            </a:r>
            <a:r>
              <a:rPr lang="en-US" kern="1200" baseline="0" dirty="0" smtClean="0">
                <a:solidFill>
                  <a:schemeClr val="tx1"/>
                </a:solidFill>
                <a:latin typeface="Arial" charset="0"/>
                <a:ea typeface="+mn-ea"/>
                <a:cs typeface="+mn-cs"/>
              </a:rPr>
              <a:t>/24 is a routed port with the IP address 10.1.10.1.</a:t>
            </a:r>
          </a:p>
          <a:p>
            <a:r>
              <a:rPr lang="en-US" kern="1200" baseline="0" dirty="0" smtClean="0">
                <a:solidFill>
                  <a:schemeClr val="tx1"/>
                </a:solidFill>
                <a:latin typeface="Arial" charset="0"/>
                <a:ea typeface="+mn-ea"/>
                <a:cs typeface="+mn-cs"/>
              </a:rPr>
              <a:t>After the router is properly configured and is connected to the network, it can communicate with other nodes on the network. To test IP connectivity to  hosts, use the </a:t>
            </a:r>
            <a:r>
              <a:rPr lang="en-US" b="1" kern="1200" baseline="0" dirty="0" smtClean="0">
                <a:solidFill>
                  <a:schemeClr val="tx1"/>
                </a:solidFill>
                <a:latin typeface="Arial" charset="0"/>
                <a:ea typeface="+mn-ea"/>
                <a:cs typeface="+mn-cs"/>
              </a:rPr>
              <a:t>ping </a:t>
            </a:r>
            <a:r>
              <a:rPr lang="en-US" b="0" kern="1200" baseline="0" dirty="0" smtClean="0">
                <a:solidFill>
                  <a:schemeClr val="tx1"/>
                </a:solidFill>
                <a:latin typeface="Arial" charset="0"/>
                <a:ea typeface="+mn-ea"/>
                <a:cs typeface="+mn-cs"/>
              </a:rPr>
              <a:t>command.</a:t>
            </a:r>
            <a:endParaRPr lang="en-US" b="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48800" y="4663612"/>
            <a:ext cx="6316724" cy="4543413"/>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dirty="0" smtClean="0">
                <a:latin typeface="Arial" charset="0"/>
                <a:cs typeface="+mn-cs"/>
              </a:rPr>
              <a:t>The EtherChannel technology is available to bundle ports of the same type. On a Layer 2 switch, EtherChannel can aggregate access ports such as servers that support EtherChannel or trunk links to connect switches. As each EtherChannel link is seen as one logical connection, ports that are member of an EtherChannel can load balance traffic on all the links that are up. On Layer 3 switches, switched ports can be converted to routed ports. These ports do not perform switching at Layer 2 anymore, but become Layer 3 ports similar to those found on router platforms. Routed Layer 3 ports can also form EtherChannel just like Layer 2. On a multilayer switch, it is easy to configure Layer 2 EtherChannels or Layer 3 EtherChannels, depending on what type of devices connect and depending on their position in the network. The configuration requires that ports on both sides are configured the same way: switch ports (access or trunk) or routed ports. In the figure, the bottom switch is Layer 2-only because it is an access switch, so Layer 2 EtherChannel is configured. At the distribution or the core layer, where Layer 3 links are recommended, Layer 3 EtherChannels are configured.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33</a:t>
            </a:fld>
            <a:endParaRPr lang="en-US" dirty="0"/>
          </a:p>
        </p:txBody>
      </p:sp>
      <p:sp>
        <p:nvSpPr>
          <p:cNvPr id="978946" name="Rectangle 2"/>
          <p:cNvSpPr>
            <a:spLocks noGrp="1" noRot="1" noChangeAspect="1" noChangeArrowheads="1" noTextEdit="1"/>
          </p:cNvSpPr>
          <p:nvPr>
            <p:ph type="sldImg"/>
          </p:nvPr>
        </p:nvSpPr>
        <p:spPr>
          <a:xfrm>
            <a:off x="915988" y="747713"/>
            <a:ext cx="4962525" cy="3722687"/>
          </a:xfrm>
          <a:ln/>
        </p:spPr>
      </p:sp>
      <p:sp>
        <p:nvSpPr>
          <p:cNvPr id="978947" name="Rectangle 3"/>
          <p:cNvSpPr>
            <a:spLocks noGrp="1" noChangeArrowheads="1"/>
          </p:cNvSpPr>
          <p:nvPr>
            <p:ph type="body" idx="1"/>
          </p:nvPr>
        </p:nvSpPr>
        <p:spPr>
          <a:xfrm>
            <a:off x="906243" y="4718094"/>
            <a:ext cx="4982018" cy="4467095"/>
          </a:xfrm>
        </p:spPr>
        <p:txBody>
          <a:bodyPr/>
          <a:lstStyle/>
          <a:p>
            <a:r>
              <a:rPr lang="en-US" dirty="0" smtClean="0">
                <a:latin typeface="Arial" charset="0"/>
                <a:cs typeface="+mn-cs"/>
              </a:rPr>
              <a:t>Make sure the channel mode is set up right on both sides. Depending on the mode, the EtherChannel can use LACP or PAgP (as discussed in Chapter 2).</a:t>
            </a:r>
          </a:p>
          <a:p>
            <a:r>
              <a:rPr lang="en-US" b="1" dirty="0" smtClean="0">
                <a:latin typeface="Arial" charset="0"/>
                <a:cs typeface="+mn-cs"/>
              </a:rPr>
              <a:t>Note </a:t>
            </a:r>
            <a:r>
              <a:rPr lang="en-US" dirty="0" smtClean="0">
                <a:latin typeface="Arial" charset="0"/>
                <a:cs typeface="+mn-cs"/>
              </a:rPr>
              <a:t>It is important to match the EtherChannel configuration on both sides on the switches, and the IP addresses on the port-channel interfaces should be on the same subnets/VLAN to communicate.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Arial" charset="0"/>
                <a:cs typeface="+mn-cs"/>
              </a:rPr>
              <a:t>Routing Protocol Configuration</a:t>
            </a:r>
          </a:p>
          <a:p>
            <a:r>
              <a:rPr lang="en-US" dirty="0" smtClean="0">
                <a:latin typeface="Arial" charset="0"/>
                <a:cs typeface="+mn-cs"/>
              </a:rPr>
              <a:t>As soon as a multilayer switch is configured with Layer 3 IP addresses, it starts behaving like a router in the sense that it has connections to different subnets. Communication between these subnets can no longer be achieved using Layer 2 protocols. A major difference between a multilayer switch and a router is that a multilayer switch does not route until some Layer 3 or SVI interfaces are created. When routing is enabled, the network administrator configures static routes and dynamic routing, just like on a router, as shown in the figure. Here EIGRP is configured. Notice the passive interface commands. On a Layer 3 switch, a common recommendation is to enable dynamic routing only on those interfaces that need to exchange routing information with neighbors. Wherever needed, summarization should also be configured to limit the size of the routing tables.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Arial" charset="0"/>
                <a:cs typeface="+mn-cs"/>
              </a:rPr>
              <a:t>Verifying Routing Protocol</a:t>
            </a:r>
          </a:p>
          <a:p>
            <a:r>
              <a:rPr lang="en-US" dirty="0" smtClean="0">
                <a:latin typeface="Arial" charset="0"/>
                <a:cs typeface="+mn-cs"/>
              </a:rPr>
              <a:t>To verify whether the routing protocol is working as expected, use the </a:t>
            </a:r>
            <a:r>
              <a:rPr lang="en-US" b="1" dirty="0" smtClean="0">
                <a:latin typeface="Arial" charset="0"/>
                <a:cs typeface="+mn-cs"/>
              </a:rPr>
              <a:t>show ip route </a:t>
            </a:r>
            <a:r>
              <a:rPr lang="en-US" dirty="0" smtClean="0">
                <a:latin typeface="Arial" charset="0"/>
                <a:cs typeface="+mn-cs"/>
              </a:rPr>
              <a:t>and </a:t>
            </a:r>
            <a:r>
              <a:rPr lang="en-US" b="1" dirty="0" smtClean="0">
                <a:latin typeface="Arial" charset="0"/>
                <a:cs typeface="+mn-cs"/>
              </a:rPr>
              <a:t>show ip protocol </a:t>
            </a:r>
            <a:r>
              <a:rPr lang="en-US" dirty="0" smtClean="0">
                <a:latin typeface="Arial" charset="0"/>
                <a:cs typeface="+mn-cs"/>
              </a:rPr>
              <a:t>commands. On a Layer 3 switch, just like on a router, use the </a:t>
            </a:r>
            <a:r>
              <a:rPr lang="en-US" b="1" dirty="0" smtClean="0">
                <a:latin typeface="Arial" charset="0"/>
                <a:cs typeface="+mn-cs"/>
              </a:rPr>
              <a:t>show ip route </a:t>
            </a:r>
            <a:r>
              <a:rPr lang="en-US" dirty="0" smtClean="0">
                <a:latin typeface="Arial" charset="0"/>
                <a:cs typeface="+mn-cs"/>
              </a:rPr>
              <a:t>command to display which Layer 3 routes are known to the local multilayer switch, as shown in Example 4-7. Each route type is identified by a code D, for example, which means routes are learned via EIGRP. In Example 4-7, the 10.1.10.0/24 subnet is directly connected (which can be identified with the letter C at the left of the route); the other routes are known via EIGRP (which can be identified with the letter D at the left of the route). Both 10.1.2.0/24 and 10.1.3.0/24 subnets are learned via 10.1.10.10. Their administrative distance is 90, and the cost to each of these networks is 28416. The link to 10.1.10.10 goes through the VLAN 10 interface. Notice that VLAN 10 here is the name of the SVI, the Layer 3 interface, through which the networks are reachable.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cs typeface="+mn-cs"/>
              </a:rPr>
              <a:t>The </a:t>
            </a:r>
            <a:r>
              <a:rPr lang="en-US" b="1" dirty="0" smtClean="0">
                <a:latin typeface="Arial" charset="0"/>
                <a:cs typeface="+mn-cs"/>
              </a:rPr>
              <a:t>show ip protocol </a:t>
            </a:r>
            <a:r>
              <a:rPr lang="en-US" dirty="0" smtClean="0">
                <a:latin typeface="Arial" charset="0"/>
                <a:cs typeface="+mn-cs"/>
              </a:rPr>
              <a:t>command shows information about the routing protocols that are enabled on the switch or router.</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latin typeface="Arial" charset="0"/>
                <a:cs typeface="+mn-cs"/>
              </a:rPr>
              <a:t>This section focuses on the following objectives:</a:t>
            </a:r>
          </a:p>
          <a:p>
            <a:pPr lvl="1"/>
            <a:r>
              <a:rPr lang="en-US" kern="1200" baseline="0" dirty="0" smtClean="0">
                <a:solidFill>
                  <a:schemeClr val="tx1"/>
                </a:solidFill>
                <a:latin typeface="Arial" charset="0"/>
                <a:ea typeface="+mn-ea"/>
                <a:cs typeface="+mn-cs"/>
              </a:rPr>
              <a:t>DHCP operation</a:t>
            </a:r>
          </a:p>
          <a:p>
            <a:pPr lvl="1"/>
            <a:r>
              <a:rPr lang="en-US" kern="1200" baseline="0" dirty="0" smtClean="0">
                <a:solidFill>
                  <a:schemeClr val="tx1"/>
                </a:solidFill>
                <a:latin typeface="Arial" charset="0"/>
                <a:ea typeface="+mn-ea"/>
                <a:cs typeface="+mn-cs"/>
              </a:rPr>
              <a:t>DHCP configuration and verification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1031889">
              <a:spcBef>
                <a:spcPct val="50000"/>
              </a:spcBef>
              <a:spcAft>
                <a:spcPct val="0"/>
              </a:spcAft>
              <a:defRPr/>
            </a:pPr>
            <a:r>
              <a:rPr lang="en-US" dirty="0" smtClean="0">
                <a:latin typeface="Arial" charset="0"/>
                <a:cs typeface="+mn-cs"/>
              </a:rPr>
              <a:t>As defined in </a:t>
            </a:r>
            <a:r>
              <a:rPr lang="en-US" dirty="0" err="1" smtClean="0">
                <a:latin typeface="Arial" charset="0"/>
                <a:cs typeface="+mn-cs"/>
              </a:rPr>
              <a:t>RFC</a:t>
            </a:r>
            <a:r>
              <a:rPr lang="en-US" dirty="0" smtClean="0">
                <a:latin typeface="Arial" charset="0"/>
                <a:cs typeface="+mn-cs"/>
              </a:rPr>
              <a:t> 2131, Dynamic Host Configuration Protocol (DHCP) provides configuration parameters to Internet hosts. DHCP consists of two components: a protocol for delivering host-specific configuration parameters from a DHCP server to a host, and a mechanism for allocating network addresses to hosts. DHCP is built on a client/server model in which designated DHCP server hosts allocate network addresses and deliver configuration parameters to dynamically configured hosts. By default, Cisco multilayer switches running Cisco IOS Software include DHCP server and relay agent  software.</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42</a:t>
            </a:fld>
            <a:endParaRPr lang="en-US" dirty="0"/>
          </a:p>
        </p:txBody>
      </p:sp>
      <p:sp>
        <p:nvSpPr>
          <p:cNvPr id="978946" name="Rectangle 2"/>
          <p:cNvSpPr>
            <a:spLocks noGrp="1" noRot="1" noChangeAspect="1" noChangeArrowheads="1" noTextEdit="1"/>
          </p:cNvSpPr>
          <p:nvPr>
            <p:ph type="sldImg"/>
          </p:nvPr>
        </p:nvSpPr>
        <p:spPr>
          <a:xfrm>
            <a:off x="915988" y="747713"/>
            <a:ext cx="4962525" cy="3722687"/>
          </a:xfrm>
          <a:ln/>
        </p:spPr>
      </p:sp>
      <p:sp>
        <p:nvSpPr>
          <p:cNvPr id="978947" name="Rectangle 3"/>
          <p:cNvSpPr>
            <a:spLocks noGrp="1" noChangeArrowheads="1"/>
          </p:cNvSpPr>
          <p:nvPr>
            <p:ph type="body" idx="1"/>
          </p:nvPr>
        </p:nvSpPr>
        <p:spPr>
          <a:xfrm>
            <a:off x="906243" y="4718094"/>
            <a:ext cx="4982018" cy="4467095"/>
          </a:xfrm>
        </p:spPr>
        <p:txBody>
          <a:bodyPr/>
          <a:lstStyle/>
          <a:p>
            <a:pPr>
              <a:lnSpc>
                <a:spcPct val="100000"/>
              </a:lnSpc>
              <a:buNone/>
            </a:pPr>
            <a:r>
              <a:rPr lang="en-US" dirty="0" smtClean="0">
                <a:latin typeface="Arial" charset="0"/>
                <a:cs typeface="+mn-cs"/>
              </a:rPr>
              <a:t>The DHCP server can be configured on the router/multilayer switches or reside on the external server, and the multilayer switch or router can act as a DHCP relay agent.</a:t>
            </a:r>
          </a:p>
          <a:p>
            <a:pPr>
              <a:lnSpc>
                <a:spcPct val="100000"/>
              </a:lnSpc>
              <a:buNone/>
            </a:pPr>
            <a:r>
              <a:rPr lang="en-US" dirty="0" smtClean="0">
                <a:latin typeface="Arial" charset="0"/>
                <a:cs typeface="+mn-cs"/>
              </a:rPr>
              <a:t>A last important point to notice is that a multilayer switch can only offer IP addresses for a subnet in which it has an IP address. In other words, the switch configuration above precludes the offering of IP addresses in a 10.1.10.0/24 subnet if the switch itself does not have an IP address in this subnet. After this Layer 3 address is configured, all devices connecting to the switch through this interface can request an IP address. If the Layer 3 interface is a router port, all devices connecting to this routed port can request a DHCP IP address. If the Layer 3 interface in an SVI, all devices in the SVI VLAN, in this scenario VLAN 10, can request a DHCP IP address. Displayed is the configuration of DHCP on the switch for VLAN 10 with subnet 10.1.10.0. With the DHCP request, it shares the default gateway and lease information.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buNone/>
            </a:pPr>
            <a:r>
              <a:rPr lang="en-US" dirty="0" smtClean="0">
                <a:latin typeface="Arial" charset="0"/>
                <a:cs typeface="+mn-cs"/>
              </a:rPr>
              <a:t>DHCP is a client-server application, in which the DHCP client, usually a desktop computer, contacts a DHCP server for configuration parameters using a broadcast request. Today’s enterprise networks consist of multiple VLANs, where inter-VLAN routing routes between the subnetworks. </a:t>
            </a:r>
          </a:p>
          <a:p>
            <a:pPr>
              <a:lnSpc>
                <a:spcPct val="100000"/>
              </a:lnSpc>
              <a:buNone/>
            </a:pPr>
            <a:endParaRPr lang="en-US" dirty="0" smtClean="0">
              <a:latin typeface="Arial" charset="0"/>
              <a:cs typeface="+mn-cs"/>
            </a:endParaRPr>
          </a:p>
          <a:p>
            <a:pPr>
              <a:lnSpc>
                <a:spcPct val="100000"/>
              </a:lnSpc>
              <a:buNone/>
            </a:pPr>
            <a:r>
              <a:rPr lang="en-US" dirty="0" smtClean="0">
                <a:latin typeface="Arial" charset="0"/>
                <a:cs typeface="+mn-cs"/>
              </a:rPr>
              <a:t>Because Layer 3 devices do not pass broadcasts by default, each subnet requires a DHCP server unless the routers are configured to forward the DHCP broadcast using the DHCP relay agent feature using </a:t>
            </a:r>
            <a:r>
              <a:rPr lang="en-US" b="1" dirty="0" smtClean="0">
                <a:latin typeface="Arial" charset="0"/>
                <a:cs typeface="+mn-cs"/>
              </a:rPr>
              <a:t>ip helper-address </a:t>
            </a:r>
            <a:r>
              <a:rPr lang="en-US" dirty="0" smtClean="0">
                <a:latin typeface="Arial" charset="0"/>
                <a:cs typeface="+mn-cs"/>
              </a:rPr>
              <a:t>command. The </a:t>
            </a:r>
            <a:r>
              <a:rPr lang="en-US" b="1" dirty="0" smtClean="0">
                <a:latin typeface="Arial" charset="0"/>
                <a:cs typeface="+mn-cs"/>
              </a:rPr>
              <a:t>ip helper-address </a:t>
            </a:r>
            <a:r>
              <a:rPr lang="en-US" dirty="0" smtClean="0">
                <a:latin typeface="Arial" charset="0"/>
                <a:cs typeface="+mn-cs"/>
              </a:rPr>
              <a:t>command not only forwards DHCP UDP packets but also forwards TFTP, DNS, Time, NetBIOS, name server, and BOOTP packets by default. </a:t>
            </a:r>
          </a:p>
          <a:p>
            <a:pPr>
              <a:lnSpc>
                <a:spcPct val="100000"/>
              </a:lnSpc>
              <a:buNone/>
            </a:pPr>
            <a:endParaRPr lang="en-US" dirty="0" smtClean="0">
              <a:latin typeface="Arial" charset="0"/>
              <a:cs typeface="+mn-cs"/>
            </a:endParaRPr>
          </a:p>
          <a:p>
            <a:pPr>
              <a:lnSpc>
                <a:spcPct val="100000"/>
              </a:lnSpc>
              <a:buNone/>
            </a:pPr>
            <a:r>
              <a:rPr lang="en-US" dirty="0" smtClean="0">
                <a:latin typeface="Arial" charset="0"/>
                <a:cs typeface="+mn-cs"/>
              </a:rPr>
              <a:t>As illustrated, an </a:t>
            </a:r>
            <a:r>
              <a:rPr lang="en-US" b="1" dirty="0" smtClean="0">
                <a:latin typeface="Arial" charset="0"/>
                <a:cs typeface="+mn-cs"/>
              </a:rPr>
              <a:t>ip helper-address </a:t>
            </a:r>
            <a:r>
              <a:rPr lang="en-US" dirty="0" smtClean="0">
                <a:latin typeface="Arial" charset="0"/>
                <a:cs typeface="+mn-cs"/>
              </a:rPr>
              <a:t>command must be configured under the multilayer switch Layer 3 interface. This </a:t>
            </a:r>
            <a:r>
              <a:rPr lang="en-US" b="1" dirty="0" smtClean="0">
                <a:latin typeface="Arial" charset="0"/>
                <a:cs typeface="+mn-cs"/>
              </a:rPr>
              <a:t>ip helper-address </a:t>
            </a:r>
            <a:r>
              <a:rPr lang="en-US" dirty="0" smtClean="0">
                <a:latin typeface="Arial" charset="0"/>
                <a:cs typeface="+mn-cs"/>
              </a:rPr>
              <a:t>command points to the corporate DHCP server IP address, 10.1.100.1. When the switch receives a DHCP request broadcast message from a client, the switch forwards this request, as a unicast message, to the IP address specified under the </a:t>
            </a:r>
            <a:r>
              <a:rPr lang="en-US" b="1" dirty="0" smtClean="0">
                <a:latin typeface="Arial" charset="0"/>
                <a:cs typeface="+mn-cs"/>
              </a:rPr>
              <a:t>ip helper </a:t>
            </a:r>
            <a:r>
              <a:rPr lang="en-US" dirty="0" smtClean="0">
                <a:latin typeface="Arial" charset="0"/>
                <a:cs typeface="+mn-cs"/>
              </a:rPr>
              <a:t>command. With this feature, the switch relays the dialog between the DHCP client and the DHCP server. When the switch receive the packets, it makes sure it assign an IP address only from the range of the subnet in which the client resides.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7"/>
              </a:spcBef>
            </a:pPr>
            <a:r>
              <a:rPr lang="en-US" dirty="0" smtClean="0">
                <a:latin typeface="Arial" charset="0"/>
                <a:cs typeface="+mn-cs"/>
              </a:rPr>
              <a:t>To verify the DHCP operation, use the following two commands:</a:t>
            </a:r>
          </a:p>
          <a:p>
            <a:pPr lvl="1">
              <a:spcBef>
                <a:spcPts val="607"/>
              </a:spcBef>
              <a:spcAft>
                <a:spcPts val="0"/>
              </a:spcAft>
            </a:pPr>
            <a:r>
              <a:rPr lang="en-US" b="1" kern="1200" baseline="0" dirty="0" smtClean="0">
                <a:solidFill>
                  <a:schemeClr val="tx1"/>
                </a:solidFill>
                <a:latin typeface="Arial" charset="0"/>
                <a:ea typeface="+mn-ea"/>
                <a:cs typeface="+mn-cs"/>
              </a:rPr>
              <a:t>show ip dhcp binding</a:t>
            </a:r>
          </a:p>
          <a:p>
            <a:pPr lvl="1">
              <a:spcBef>
                <a:spcPts val="607"/>
              </a:spcBef>
              <a:spcAft>
                <a:spcPts val="0"/>
              </a:spcAft>
            </a:pPr>
            <a:r>
              <a:rPr lang="sv-SE" b="1" kern="1200" baseline="0" dirty="0" smtClean="0">
                <a:solidFill>
                  <a:schemeClr val="tx1"/>
                </a:solidFill>
                <a:latin typeface="Arial" charset="0"/>
                <a:ea typeface="+mn-ea"/>
                <a:cs typeface="+mn-cs"/>
              </a:rPr>
              <a:t>debug ip dhcp server packet</a:t>
            </a:r>
          </a:p>
          <a:p>
            <a:pPr>
              <a:spcBef>
                <a:spcPts val="607"/>
              </a:spcBef>
            </a:pPr>
            <a:endParaRPr lang="en-US" dirty="0" smtClean="0">
              <a:latin typeface="Arial" charset="0"/>
              <a:cs typeface="+mn-cs"/>
            </a:endParaRPr>
          </a:p>
          <a:p>
            <a:pPr>
              <a:spcBef>
                <a:spcPts val="607"/>
              </a:spcBef>
            </a:pPr>
            <a:r>
              <a:rPr lang="en-US" dirty="0" smtClean="0">
                <a:latin typeface="Arial" charset="0"/>
                <a:cs typeface="+mn-cs"/>
              </a:rPr>
              <a:t>The output of the command </a:t>
            </a:r>
            <a:r>
              <a:rPr lang="en-US" b="1" dirty="0" smtClean="0">
                <a:latin typeface="Arial" charset="0"/>
                <a:cs typeface="+mn-cs"/>
              </a:rPr>
              <a:t>show ip dhcp binding </a:t>
            </a:r>
            <a:r>
              <a:rPr lang="en-US" dirty="0" smtClean="0">
                <a:latin typeface="Arial" charset="0"/>
                <a:cs typeface="+mn-cs"/>
              </a:rPr>
              <a:t>displays the IP address assigned by the DHCP service on the switch and information regarding the IP addresses such as lease, MAC address, and so on.</a:t>
            </a:r>
          </a:p>
          <a:p>
            <a:pPr>
              <a:spcBef>
                <a:spcPts val="607"/>
              </a:spcBef>
            </a:pPr>
            <a:r>
              <a:rPr lang="en-US" dirty="0" smtClean="0">
                <a:latin typeface="Arial" charset="0"/>
                <a:cs typeface="+mn-cs"/>
              </a:rPr>
              <a:t>DHCP debugs are used to verify the DHCP services on the switch. Here a client with mac-address </a:t>
            </a:r>
            <a:r>
              <a:rPr lang="en-US" dirty="0" err="1" smtClean="0">
                <a:latin typeface="Arial" charset="0"/>
                <a:cs typeface="+mn-cs"/>
              </a:rPr>
              <a:t>0100.1bd5.132a.d2</a:t>
            </a:r>
            <a:r>
              <a:rPr lang="en-US" dirty="0" smtClean="0">
                <a:latin typeface="Arial" charset="0"/>
                <a:cs typeface="+mn-cs"/>
              </a:rPr>
              <a:t> sends the request on VLAN 6. The DHCP server responds with the IP address 10.1.10.21, and then clients send the acceptance and DHCP services reply with the acknowledgment.</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44687" y="4677391"/>
            <a:ext cx="5300511" cy="45434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47</a:t>
            </a:fld>
            <a:endParaRPr lang="en-US" sz="8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dirty="0" smtClean="0">
                <a:latin typeface="Arial" charset="0"/>
                <a:cs typeface="+mn-cs"/>
              </a:rPr>
              <a:t>Adding an external router with an individual interface in each VLAN is a </a:t>
            </a:r>
            <a:r>
              <a:rPr lang="en-US" dirty="0" err="1" smtClean="0">
                <a:latin typeface="Arial" charset="0"/>
                <a:cs typeface="+mn-cs"/>
              </a:rPr>
              <a:t>nonscalable</a:t>
            </a:r>
            <a:r>
              <a:rPr lang="en-US" dirty="0" smtClean="0">
                <a:latin typeface="Arial" charset="0"/>
                <a:cs typeface="+mn-cs"/>
              </a:rPr>
              <a:t> solution, especially when between 20 and 50 VLANs exist in the network. In addition, adding an external router for inter-VLAN routing on trunk interfaces does not scale beyond 50 VLANs. This chapter discusses only using Layer 3 switches and external routers with trunk interfaces (router-on-a-stick) to route VLANs. Furthermore, Cisco IOS routers support trunking in specific Cisco IOS Software feature sets, such as the IP Plus Feature set. Refer to the documentation on Cisco.com for software requirements before deploying inter-VLAN routing on Cisco IOS routers.</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Router-on-a-stick is simple to implement because routers are usually available in every network, but most enterprise networks use multilayer switches to achieve high packet processing rates using hardware switching. In addition, Layer 3 switches usually have packet-switching throughputs in the millions of packets per second (</a:t>
            </a:r>
            <a:r>
              <a:rPr lang="en-US" dirty="0" err="1" smtClean="0">
                <a:latin typeface="Arial" charset="0"/>
                <a:cs typeface="+mn-cs"/>
              </a:rPr>
              <a:t>pps</a:t>
            </a:r>
            <a:r>
              <a:rPr lang="en-US" dirty="0" smtClean="0">
                <a:latin typeface="Arial" charset="0"/>
                <a:cs typeface="+mn-cs"/>
              </a:rPr>
              <a:t>), whereas traditional general-purpose routers provide packet switching in the range of 100,000 </a:t>
            </a:r>
            <a:r>
              <a:rPr lang="en-US" dirty="0" err="1" smtClean="0">
                <a:latin typeface="Arial" charset="0"/>
                <a:cs typeface="+mn-cs"/>
              </a:rPr>
              <a:t>pps</a:t>
            </a:r>
            <a:r>
              <a:rPr lang="en-US" dirty="0" smtClean="0">
                <a:latin typeface="Arial" charset="0"/>
                <a:cs typeface="+mn-cs"/>
              </a:rPr>
              <a:t> to more than 1 million </a:t>
            </a:r>
            <a:r>
              <a:rPr lang="en-US" dirty="0" err="1" smtClean="0">
                <a:latin typeface="Arial" charset="0"/>
                <a:cs typeface="+mn-cs"/>
              </a:rPr>
              <a:t>pps</a:t>
            </a:r>
            <a:r>
              <a:rPr lang="en-US" dirty="0" smtClean="0">
                <a:latin typeface="Arial" charset="0"/>
                <a:cs typeface="+mn-cs"/>
              </a:rPr>
              <a:t>. Router-on-a-stick in modern networking is mostly useful as a means of explaining inter-VLAN routing operation.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kern="1200" baseline="0" dirty="0" smtClean="0">
                <a:solidFill>
                  <a:schemeClr val="tx1"/>
                </a:solidFill>
                <a:latin typeface="Arial" charset="0"/>
                <a:ea typeface="+mn-ea"/>
                <a:cs typeface="+mn-cs"/>
              </a:rPr>
              <a:t>Because of high-performance switches such as the Catalyst 6500 and Catalyst 4500, almost every function, from spanning tree to routing, is done through hardware switching using features such as MLS and Cisco Express Forwarding (CEF)-based MLS, both of which are discussed in detail in later sections of this chapter. All Layer 3 Cisco Catalyst switches support routing protocols, but several models of Catalyst switches require enhanced software for specific routing protocol features. </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cs typeface="+mn-cs"/>
              </a:rPr>
              <a:t>The table lists the Catalyst switches and their capabilities to support Layer 3. Catalyst switches use different default settings for interfaces. For example, all members of the Catalyst 3550 and 4500 families of switches use Layer 2 interfaces by default, whereas members of the Catalyst 6500 family of switches running Cisco IOS use Layer 3 interfaces by default. Recall that default interface configurations do not appear in the running or startup configuration. As a result, depending on which Catalyst family of switches is used, the </a:t>
            </a:r>
            <a:r>
              <a:rPr lang="en-US" b="1" dirty="0" smtClean="0">
                <a:latin typeface="Arial" charset="0"/>
                <a:cs typeface="+mn-cs"/>
              </a:rPr>
              <a:t>switchport </a:t>
            </a:r>
            <a:r>
              <a:rPr lang="en-US" dirty="0" smtClean="0">
                <a:latin typeface="Arial" charset="0"/>
                <a:cs typeface="+mn-cs"/>
              </a:rPr>
              <a:t>or</a:t>
            </a:r>
            <a:r>
              <a:rPr lang="en-US" b="1" dirty="0" smtClean="0">
                <a:latin typeface="Arial" charset="0"/>
                <a:cs typeface="+mn-cs"/>
              </a:rPr>
              <a:t> no switchport </a:t>
            </a:r>
            <a:r>
              <a:rPr lang="en-US" dirty="0" smtClean="0">
                <a:latin typeface="Arial" charset="0"/>
                <a:cs typeface="+mn-cs"/>
              </a:rPr>
              <a:t>command might be present in the running-config or startup-config files.</a:t>
            </a:r>
          </a:p>
          <a:p>
            <a:endParaRPr lang="en-US" dirty="0" smtClean="0">
              <a:latin typeface="Arial" charset="0"/>
              <a:cs typeface="+mn-cs"/>
            </a:endParaRPr>
          </a:p>
          <a:p>
            <a:r>
              <a:rPr lang="en-US" dirty="0" smtClean="0">
                <a:latin typeface="Arial" charset="0"/>
                <a:cs typeface="+mn-cs"/>
              </a:rPr>
              <a:t>The default configurations do not appear in the running or start-up config. For some Cisco switches, the </a:t>
            </a:r>
            <a:r>
              <a:rPr lang="en-US" b="1" dirty="0" smtClean="0">
                <a:latin typeface="Arial" charset="0"/>
                <a:cs typeface="+mn-cs"/>
              </a:rPr>
              <a:t>switchport </a:t>
            </a:r>
            <a:r>
              <a:rPr lang="en-US" dirty="0" smtClean="0">
                <a:latin typeface="Arial" charset="0"/>
                <a:cs typeface="+mn-cs"/>
              </a:rPr>
              <a:t>command is the default config and for others the </a:t>
            </a:r>
            <a:r>
              <a:rPr lang="en-US" b="1" dirty="0" smtClean="0">
                <a:latin typeface="Arial" charset="0"/>
                <a:cs typeface="+mn-cs"/>
              </a:rPr>
              <a:t>no switchport </a:t>
            </a:r>
            <a:r>
              <a:rPr lang="en-US" dirty="0" smtClean="0">
                <a:latin typeface="Arial" charset="0"/>
                <a:cs typeface="+mn-cs"/>
              </a:rPr>
              <a:t>command is the default config.</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lnSpc>
                <a:spcPct val="100000"/>
              </a:lnSpc>
            </a:pPr>
            <a:r>
              <a:rPr lang="en-US" kern="1200" baseline="0" dirty="0" smtClean="0">
                <a:solidFill>
                  <a:schemeClr val="tx1"/>
                </a:solidFill>
                <a:latin typeface="Arial" charset="0"/>
                <a:ea typeface="+mn-ea"/>
                <a:cs typeface="+mn-cs"/>
              </a:rPr>
              <a:t>If a switch supports multiple VLANs but has no Layer 3 capability to route packets between those VLANs, the switch must be connected to a device external to the switch that possesses this capability. This setup is not a high performance solution but it is quite simple. It just needs a single trunk link between the switch and the router. This single physical link should be Fast Ethernet or greater, although 802.1Q is supported on some 10-Mb Ethernet interfaces.</a:t>
            </a:r>
          </a:p>
          <a:p>
            <a:pPr>
              <a:lnSpc>
                <a:spcPct val="100000"/>
              </a:lnSpc>
            </a:pPr>
            <a:r>
              <a:rPr lang="en-US" kern="1200" baseline="0" dirty="0" smtClean="0">
                <a:solidFill>
                  <a:schemeClr val="tx1"/>
                </a:solidFill>
                <a:latin typeface="Arial" charset="0"/>
                <a:ea typeface="+mn-ea"/>
                <a:cs typeface="+mn-cs"/>
              </a:rPr>
              <a:t>The figure shows a configuration where the router is connected to a core switch using a single 802.1Q trunk link. This configuration is commonly referred to as router-on-a-stick. The router can receive packets on one VLAN, for example on VLAN 10, and forward them to another VLAN, for example on VLAN 20. To support 802.1Q trunking, subdivide the physical router interface into multiple, logical, addressable interfaces, one per VLAN. The resulting logical interfaces are called </a:t>
            </a:r>
            <a:r>
              <a:rPr lang="en-US" kern="1200" baseline="0" dirty="0" err="1" smtClean="0">
                <a:solidFill>
                  <a:schemeClr val="tx1"/>
                </a:solidFill>
                <a:latin typeface="Arial" charset="0"/>
                <a:ea typeface="+mn-ea"/>
                <a:cs typeface="+mn-cs"/>
              </a:rPr>
              <a:t>subinterfaces</a:t>
            </a:r>
            <a:r>
              <a:rPr lang="en-US" kern="1200" baseline="0" dirty="0" smtClean="0">
                <a:solidFill>
                  <a:schemeClr val="tx1"/>
                </a:solidFill>
                <a:latin typeface="Arial" charset="0"/>
                <a:ea typeface="+mn-ea"/>
                <a:cs typeface="+mn-cs"/>
              </a:rPr>
              <a:t>.</a:t>
            </a:r>
          </a:p>
          <a:p>
            <a:pPr>
              <a:lnSpc>
                <a:spcPct val="100000"/>
              </a:lnSpc>
            </a:pPr>
            <a:endParaRPr lang="en-US" kern="1200" baseline="0" dirty="0" smtClean="0">
              <a:solidFill>
                <a:schemeClr val="tx1"/>
              </a:solidFill>
              <a:latin typeface="Arial" charset="0"/>
              <a:ea typeface="+mn-ea"/>
              <a:cs typeface="+mn-cs"/>
            </a:endParaRPr>
          </a:p>
          <a:p>
            <a:pPr>
              <a:lnSpc>
                <a:spcPct val="100000"/>
              </a:lnSpc>
            </a:pPr>
            <a:r>
              <a:rPr lang="en-US" kern="1200" baseline="0" dirty="0" smtClean="0">
                <a:solidFill>
                  <a:schemeClr val="tx1"/>
                </a:solidFill>
                <a:latin typeface="Arial" charset="0"/>
                <a:ea typeface="+mn-ea"/>
                <a:cs typeface="+mn-cs"/>
              </a:rPr>
              <a:t>Assume that client PC-1 needs to send traffic to server PC-2. Because the hosts are on different VLANs, transferring this traffic requires a Layer 3 device. In this example, an external router connects to the switch via an 802.1Q trunk—a router-on-a-stick.</a:t>
            </a:r>
          </a:p>
          <a:p>
            <a:pPr marL="231092" indent="-231092">
              <a:buFont typeface="+mj-lt"/>
              <a:buAutoNum type="arabicPeriod"/>
            </a:pPr>
            <a:r>
              <a:rPr lang="en-US" kern="1200" baseline="0" dirty="0" smtClean="0">
                <a:solidFill>
                  <a:schemeClr val="tx1"/>
                </a:solidFill>
                <a:latin typeface="Arial" charset="0"/>
                <a:ea typeface="+mn-ea"/>
                <a:cs typeface="+mn-cs"/>
              </a:rPr>
              <a:t>The frame is transmitted by the source device and enters the switch where it is associated with a specific VLAN.</a:t>
            </a:r>
          </a:p>
          <a:p>
            <a:pPr marL="231092" indent="-231092">
              <a:buFont typeface="+mj-lt"/>
              <a:buAutoNum type="arabicPeriod"/>
            </a:pPr>
            <a:r>
              <a:rPr lang="en-US" kern="1200" baseline="0" dirty="0" smtClean="0">
                <a:solidFill>
                  <a:schemeClr val="tx1"/>
                </a:solidFill>
                <a:latin typeface="Arial" charset="0"/>
                <a:ea typeface="+mn-ea"/>
                <a:cs typeface="+mn-cs"/>
              </a:rPr>
              <a:t>The switch determines (from the destination MAC address) that the frame must be forwarded across a trunk link. It adds an 802.1Q tag to the frame header and forwards to the router.</a:t>
            </a:r>
          </a:p>
          <a:p>
            <a:pPr marL="231092" indent="-231092">
              <a:buFont typeface="+mj-lt"/>
              <a:buAutoNum type="arabicPeriod"/>
            </a:pPr>
            <a:r>
              <a:rPr lang="en-US" kern="1200" baseline="0" dirty="0" smtClean="0">
                <a:solidFill>
                  <a:schemeClr val="tx1"/>
                </a:solidFill>
                <a:latin typeface="Arial" charset="0"/>
                <a:ea typeface="+mn-ea"/>
                <a:cs typeface="+mn-cs"/>
              </a:rPr>
              <a:t>Based on the 802.1Q tag received, the router accepts the packets from VLAN10 on its subinterface in that VLAN. The router performs Layer 3 processing based on the destination network address. Because the destination network is associated with a VLAN accessed over the trunk link, the router adds the appropriate 802.1Q tag to the frame header.</a:t>
            </a:r>
          </a:p>
          <a:p>
            <a:pPr marL="231092" indent="-231092">
              <a:buFont typeface="+mj-lt"/>
              <a:buAutoNum type="arabicPeriod"/>
            </a:pPr>
            <a:r>
              <a:rPr lang="en-US" kern="1200" baseline="0" dirty="0" smtClean="0">
                <a:solidFill>
                  <a:schemeClr val="tx1"/>
                </a:solidFill>
                <a:latin typeface="Arial" charset="0"/>
                <a:ea typeface="+mn-ea"/>
                <a:cs typeface="+mn-cs"/>
              </a:rPr>
              <a:t>The router then routes the packet out the appropriate subinterface on VLAN20.</a:t>
            </a:r>
          </a:p>
          <a:p>
            <a:pPr marL="231092" indent="-231092">
              <a:buFont typeface="+mj-lt"/>
              <a:buAutoNum type="arabicPeriod"/>
            </a:pPr>
            <a:r>
              <a:rPr lang="en-US" kern="1200" baseline="0" dirty="0" smtClean="0">
                <a:solidFill>
                  <a:schemeClr val="tx1"/>
                </a:solidFill>
                <a:latin typeface="Arial" charset="0"/>
                <a:ea typeface="+mn-ea"/>
                <a:cs typeface="+mn-cs"/>
              </a:rPr>
              <a:t>The switch removes the 802.1Q tag from the frame. The switch determines from the destination MAC address that the frame will be transmitted through an access mode port in VLAN 20, so the frame is transmitted as an untagged Ethernet frame.</a:t>
            </a:r>
          </a:p>
          <a:p>
            <a:pPr>
              <a:lnSpc>
                <a:spcPct val="100000"/>
              </a:lnSpc>
              <a:buNone/>
            </a:pPr>
            <a:endParaRPr lang="en-US" b="1" kern="1200" baseline="0" dirty="0" smtClean="0">
              <a:solidFill>
                <a:schemeClr val="tx1"/>
              </a:solidFill>
              <a:latin typeface="Arial" charset="0"/>
              <a:ea typeface="+mn-ea"/>
              <a:cs typeface="+mn-cs"/>
            </a:endParaRPr>
          </a:p>
          <a:p>
            <a:pPr>
              <a:lnSpc>
                <a:spcPct val="100000"/>
              </a:lnSpc>
              <a:buNone/>
            </a:pPr>
            <a:r>
              <a:rPr lang="en-US" b="1" kern="1200" baseline="0" dirty="0" smtClean="0">
                <a:solidFill>
                  <a:schemeClr val="tx1"/>
                </a:solidFill>
                <a:latin typeface="Arial" charset="0"/>
                <a:ea typeface="+mn-ea"/>
                <a:cs typeface="+mn-cs"/>
              </a:rPr>
              <a:t>External Router: Advantages and Disadvantages</a:t>
            </a:r>
          </a:p>
          <a:p>
            <a:pPr marL="0" lvl="1" indent="0">
              <a:buNone/>
            </a:pPr>
            <a:r>
              <a:rPr lang="en-US" kern="1200" baseline="0" dirty="0" smtClean="0">
                <a:solidFill>
                  <a:schemeClr val="tx1"/>
                </a:solidFill>
                <a:latin typeface="Arial" charset="0"/>
                <a:ea typeface="+mn-ea"/>
                <a:cs typeface="+mn-cs"/>
              </a:rPr>
              <a:t>Every method of inter-VLAN routing has it advantages and disadvantages. The following are the advantage of the router-on-a-stick method:</a:t>
            </a:r>
          </a:p>
          <a:p>
            <a:pPr lvl="1">
              <a:lnSpc>
                <a:spcPct val="100000"/>
              </a:lnSpc>
            </a:pPr>
            <a:r>
              <a:rPr lang="en-US" kern="1200" baseline="0" dirty="0" smtClean="0">
                <a:solidFill>
                  <a:schemeClr val="tx1"/>
                </a:solidFill>
                <a:latin typeface="Arial" charset="0"/>
                <a:ea typeface="+mn-ea"/>
                <a:cs typeface="+mn-cs"/>
              </a:rPr>
              <a:t>It works with any switch that supports VLANs and trunking because Layer 3 services are not required on the switch. Many switches do not contain Layer 3 forwarding capability, especially switches used at the access layer of a hierarchical network. If using Local VLANs, mostly none of the switches at the access</a:t>
            </a:r>
            <a:r>
              <a:rPr lang="en-US" kern="1200" dirty="0" smtClean="0">
                <a:solidFill>
                  <a:schemeClr val="tx1"/>
                </a:solidFill>
                <a:latin typeface="Arial" charset="0"/>
                <a:ea typeface="+mn-ea"/>
                <a:cs typeface="+mn-cs"/>
              </a:rPr>
              <a:t> </a:t>
            </a:r>
            <a:r>
              <a:rPr lang="en-US" kern="1200" baseline="0" dirty="0" smtClean="0">
                <a:solidFill>
                  <a:schemeClr val="tx1"/>
                </a:solidFill>
                <a:latin typeface="Arial" charset="0"/>
                <a:ea typeface="+mn-ea"/>
                <a:cs typeface="+mn-cs"/>
              </a:rPr>
              <a:t>layer have Layer 3 forwarding capability. Depending on the network design, it might be possible to have no Layer 3-capable switches at all.</a:t>
            </a:r>
          </a:p>
          <a:p>
            <a:pPr lvl="1">
              <a:lnSpc>
                <a:spcPct val="100000"/>
              </a:lnSpc>
            </a:pPr>
            <a:r>
              <a:rPr lang="en-US" kern="1200" baseline="0" dirty="0" smtClean="0">
                <a:solidFill>
                  <a:schemeClr val="tx1"/>
                </a:solidFill>
                <a:latin typeface="Arial" charset="0"/>
                <a:ea typeface="+mn-ea"/>
                <a:cs typeface="+mn-cs"/>
              </a:rPr>
              <a:t>The implementation is simple. Only one switch port and one router interface require configuration. If the switch enables all VLANs to cross the trunk (the default), it literally takes only a few commands to configure the switch.</a:t>
            </a:r>
          </a:p>
          <a:p>
            <a:pPr lvl="1">
              <a:lnSpc>
                <a:spcPct val="100000"/>
              </a:lnSpc>
            </a:pPr>
            <a:r>
              <a:rPr lang="en-US" kern="1200" baseline="0" dirty="0" smtClean="0">
                <a:solidFill>
                  <a:schemeClr val="tx1"/>
                </a:solidFill>
                <a:latin typeface="Arial" charset="0"/>
                <a:ea typeface="+mn-ea"/>
                <a:cs typeface="+mn-cs"/>
              </a:rPr>
              <a:t>The router provides communication between VLANs. If the network design includes only Layer 2 switches, this makes the design and troubleshooting traffic flow simply because only one place in the network exists where VLANs inter-connect. </a:t>
            </a:r>
          </a:p>
          <a:p>
            <a:pPr marL="0" lvl="1" indent="0">
              <a:buNone/>
            </a:pPr>
            <a:r>
              <a:rPr lang="en-US" kern="1200" baseline="0" dirty="0" smtClean="0">
                <a:solidFill>
                  <a:schemeClr val="tx1"/>
                </a:solidFill>
                <a:latin typeface="Arial" charset="0"/>
                <a:ea typeface="+mn-ea"/>
                <a:cs typeface="+mn-cs"/>
              </a:rPr>
              <a:t>The following are some of the disadvantages of using the external router for inter-VLAN routing:</a:t>
            </a:r>
          </a:p>
          <a:p>
            <a:pPr lvl="1">
              <a:lnSpc>
                <a:spcPct val="100000"/>
              </a:lnSpc>
            </a:pPr>
            <a:r>
              <a:rPr lang="en-US" kern="1200" baseline="0" dirty="0" smtClean="0">
                <a:solidFill>
                  <a:schemeClr val="tx1"/>
                </a:solidFill>
                <a:latin typeface="Arial" charset="0"/>
                <a:ea typeface="+mn-ea"/>
                <a:cs typeface="+mn-cs"/>
              </a:rPr>
              <a:t>The router is a single point of failure.</a:t>
            </a:r>
          </a:p>
          <a:p>
            <a:pPr lvl="1">
              <a:lnSpc>
                <a:spcPct val="100000"/>
              </a:lnSpc>
            </a:pPr>
            <a:r>
              <a:rPr lang="en-US" kern="1200" baseline="0" dirty="0" smtClean="0">
                <a:solidFill>
                  <a:schemeClr val="tx1"/>
                </a:solidFill>
                <a:latin typeface="Arial" charset="0"/>
                <a:ea typeface="+mn-ea"/>
                <a:cs typeface="+mn-cs"/>
              </a:rPr>
              <a:t>A single traffic path may become congested. With a router-on-a-stick model, the trunk link is limited by the speed of the router interface shared across all trunked VLANs. Depending on the size of the network, the amount of inter-VLAN traffic, and the speed of the router interface, congestion could result with this design.</a:t>
            </a:r>
          </a:p>
          <a:p>
            <a:pPr lvl="1">
              <a:lnSpc>
                <a:spcPct val="100000"/>
              </a:lnSpc>
            </a:pPr>
            <a:r>
              <a:rPr lang="en-US" kern="1200" baseline="0" dirty="0" smtClean="0">
                <a:solidFill>
                  <a:schemeClr val="tx1"/>
                </a:solidFill>
                <a:latin typeface="Arial" charset="0"/>
                <a:ea typeface="+mn-ea"/>
                <a:cs typeface="+mn-cs"/>
              </a:rPr>
              <a:t>Latency might be higher as frames leave and re-enter the switch chassis multiple times and the router makes software-based routing decisions. Latency increases any time traffic must flow between devices. Additionally, routers make routing decisions in software, which always incurs a greater latency penalty than switching with hardware.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9</a:t>
            </a:fld>
            <a:endParaRPr lang="en-US" dirty="0"/>
          </a:p>
        </p:txBody>
      </p:sp>
      <p:sp>
        <p:nvSpPr>
          <p:cNvPr id="978946" name="Rectangle 2"/>
          <p:cNvSpPr>
            <a:spLocks noGrp="1" noRot="1" noChangeAspect="1" noChangeArrowheads="1" noTextEdit="1"/>
          </p:cNvSpPr>
          <p:nvPr>
            <p:ph type="sldImg"/>
          </p:nvPr>
        </p:nvSpPr>
        <p:spPr>
          <a:xfrm>
            <a:off x="915988" y="747713"/>
            <a:ext cx="4962525" cy="3722687"/>
          </a:xfrm>
          <a:ln/>
        </p:spPr>
      </p:sp>
      <p:sp>
        <p:nvSpPr>
          <p:cNvPr id="978947" name="Rectangle 3"/>
          <p:cNvSpPr>
            <a:spLocks noGrp="1" noChangeArrowheads="1"/>
          </p:cNvSpPr>
          <p:nvPr>
            <p:ph type="body" idx="1"/>
          </p:nvPr>
        </p:nvSpPr>
        <p:spPr>
          <a:xfrm>
            <a:off x="906243" y="4718094"/>
            <a:ext cx="4982018" cy="4467095"/>
          </a:xfrm>
        </p:spPr>
        <p:txBody>
          <a:bodyPr>
            <a:normAutofit fontScale="70000" lnSpcReduction="20000"/>
          </a:bodyPr>
          <a:lstStyle/>
          <a:p>
            <a:pPr>
              <a:lnSpc>
                <a:spcPct val="100000"/>
              </a:lnSpc>
            </a:pPr>
            <a:r>
              <a:rPr lang="en-US" dirty="0" smtClean="0">
                <a:latin typeface="Arial" charset="0"/>
                <a:cs typeface="+mn-cs"/>
              </a:rPr>
              <a:t>Before implementing inter-VLAN routing, a network engineer should plan the steps necessary to make it successful.</a:t>
            </a:r>
          </a:p>
          <a:p>
            <a:endParaRPr lang="en-US" b="1" dirty="0" smtClean="0">
              <a:latin typeface="Arial" charset="0"/>
              <a:cs typeface="+mn-cs"/>
            </a:endParaRPr>
          </a:p>
          <a:p>
            <a:r>
              <a:rPr lang="en-US" b="1" dirty="0" smtClean="0">
                <a:latin typeface="Arial" charset="0"/>
                <a:cs typeface="+mn-cs"/>
              </a:rPr>
              <a:t>Implementation Planning</a:t>
            </a:r>
          </a:p>
          <a:p>
            <a:r>
              <a:rPr lang="en-US" dirty="0" smtClean="0">
                <a:latin typeface="Arial" charset="0"/>
                <a:cs typeface="+mn-cs"/>
              </a:rPr>
              <a:t>Prior planning can help reduce any problems during the installation by logically organizing the steps necessary and providing checkpoints and verification, as necessary. Following are the key points to plan the implementation for the external router configuration method:</a:t>
            </a:r>
          </a:p>
          <a:p>
            <a:pPr lvl="1">
              <a:lnSpc>
                <a:spcPct val="100000"/>
              </a:lnSpc>
            </a:pPr>
            <a:r>
              <a:rPr lang="en-US" dirty="0" smtClean="0">
                <a:latin typeface="Arial" charset="0"/>
                <a:cs typeface="+mn-cs"/>
              </a:rPr>
              <a:t>You need to know how many VLANs need routing and their </a:t>
            </a:r>
            <a:r>
              <a:rPr lang="en-US" dirty="0" err="1" smtClean="0">
                <a:latin typeface="Arial" charset="0"/>
                <a:cs typeface="+mn-cs"/>
              </a:rPr>
              <a:t>VLAN_Ids</a:t>
            </a:r>
            <a:r>
              <a:rPr lang="en-US" dirty="0" smtClean="0">
                <a:latin typeface="Arial" charset="0"/>
                <a:cs typeface="+mn-cs"/>
              </a:rPr>
              <a:t>. In addition, know what ports connect to the router.</a:t>
            </a:r>
          </a:p>
          <a:p>
            <a:pPr lvl="1">
              <a:lnSpc>
                <a:spcPct val="100000"/>
              </a:lnSpc>
            </a:pPr>
            <a:r>
              <a:rPr lang="en-US" dirty="0" smtClean="0">
                <a:latin typeface="Arial" charset="0"/>
                <a:cs typeface="+mn-cs"/>
              </a:rPr>
              <a:t>A router interface providing inter-VLAN routing on a trunk link must be configured with a subinterface for each VLAN for which it will perform routing. Each subinterface on the physical link must then be configured with the same trunk encapsulation protocol. That protocol, usually 802.1Q (many Cisco switches also support the </a:t>
            </a:r>
            <a:r>
              <a:rPr lang="en-US" dirty="0" err="1" smtClean="0">
                <a:latin typeface="Arial" charset="0"/>
                <a:cs typeface="+mn-cs"/>
              </a:rPr>
              <a:t>ISL</a:t>
            </a:r>
            <a:r>
              <a:rPr lang="en-US" dirty="0" smtClean="0">
                <a:latin typeface="Arial" charset="0"/>
                <a:cs typeface="+mn-cs"/>
              </a:rPr>
              <a:t> protocol, but it is considered legacy technology), must match the encapsulation type configured on the switch side of the link, so you need to know the type of encapsulation. </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Make sure to have the same native VLAN on both devices. Because traffic on the native VLAN is not tagged, all native VLAN frames will be received as untagged Ethernet frames. Beginning with Cisco IOS version 12.1(3)T, the creation of a subinterface for the native VLAN is allowed. If the native VLAN is configured as a subinterface, the command </a:t>
            </a:r>
            <a:r>
              <a:rPr lang="en-US" b="1" dirty="0" smtClean="0">
                <a:latin typeface="Arial" charset="0"/>
                <a:cs typeface="+mn-cs"/>
              </a:rPr>
              <a:t>encapsulation dot1q </a:t>
            </a:r>
            <a:r>
              <a:rPr lang="en-US" i="1" dirty="0" smtClean="0">
                <a:latin typeface="Arial" charset="0"/>
                <a:cs typeface="+mn-cs"/>
              </a:rPr>
              <a:t>&lt;vlan&gt; </a:t>
            </a:r>
            <a:r>
              <a:rPr lang="en-US" b="1" dirty="0" smtClean="0">
                <a:latin typeface="Arial" charset="0"/>
                <a:cs typeface="+mn-cs"/>
              </a:rPr>
              <a:t>native</a:t>
            </a:r>
            <a:r>
              <a:rPr lang="en-US" dirty="0" smtClean="0">
                <a:latin typeface="Arial" charset="0"/>
                <a:cs typeface="+mn-cs"/>
              </a:rPr>
              <a:t> is used. With older IOS versions, the physical interface is configured as the gateway for the native VLAN, with no encapsulation command—just an IP address. All other, non-native VLANs have an 802.1Q tag inserted into their frames. These non-native VLANs are configured as subinterfaces on the router, and the VLANs must be defined as using 802.1Q encapsulation, with the VLAN associated with them being identified. The subinterface command </a:t>
            </a:r>
            <a:r>
              <a:rPr lang="en-US" b="1" dirty="0" smtClean="0">
                <a:latin typeface="Arial" charset="0"/>
                <a:cs typeface="+mn-cs"/>
              </a:rPr>
              <a:t>encapsulation dot1q </a:t>
            </a:r>
            <a:r>
              <a:rPr lang="en-US" i="1" dirty="0" smtClean="0">
                <a:latin typeface="Arial" charset="0"/>
                <a:cs typeface="+mn-cs"/>
              </a:rPr>
              <a:t>vlan</a:t>
            </a:r>
            <a:r>
              <a:rPr lang="en-US" b="1" i="1" dirty="0" smtClean="0">
                <a:latin typeface="Arial" charset="0"/>
                <a:cs typeface="+mn-cs"/>
              </a:rPr>
              <a:t> </a:t>
            </a:r>
            <a:r>
              <a:rPr lang="en-US" dirty="0" smtClean="0">
                <a:latin typeface="Arial" charset="0"/>
                <a:cs typeface="+mn-cs"/>
              </a:rPr>
              <a:t>accomplishes this task.</a:t>
            </a:r>
          </a:p>
          <a:p>
            <a:pPr>
              <a:lnSpc>
                <a:spcPct val="100000"/>
              </a:lnSpc>
            </a:pPr>
            <a:endParaRPr lang="en-US" b="1" dirty="0" smtClean="0">
              <a:latin typeface="Arial" charset="0"/>
              <a:cs typeface="+mn-cs"/>
            </a:endParaRPr>
          </a:p>
          <a:p>
            <a:pPr>
              <a:lnSpc>
                <a:spcPct val="100000"/>
              </a:lnSpc>
            </a:pPr>
            <a:r>
              <a:rPr lang="en-US" b="1" dirty="0" smtClean="0">
                <a:latin typeface="Arial" charset="0"/>
                <a:cs typeface="+mn-cs"/>
              </a:rPr>
              <a:t>Note: </a:t>
            </a:r>
            <a:r>
              <a:rPr lang="en-US" dirty="0" smtClean="0">
                <a:latin typeface="Arial" charset="0"/>
                <a:cs typeface="+mn-cs"/>
              </a:rPr>
              <a:t>The subinterface number of the slot/port number configuration is arbitrary and does not need to match the encapsulation configuration. However, to make configuration easily readable, configure the subinterface ID number as the VLAN ID number.</a:t>
            </a:r>
          </a:p>
          <a:p>
            <a:pPr>
              <a:lnSpc>
                <a:spcPct val="100000"/>
              </a:lnSpc>
            </a:pPr>
            <a:endParaRPr lang="en-US" dirty="0" smtClean="0">
              <a:latin typeface="Arial" charset="0"/>
              <a:cs typeface="+mn-cs"/>
            </a:endParaRPr>
          </a:p>
          <a:p>
            <a:pPr>
              <a:lnSpc>
                <a:spcPct val="100000"/>
              </a:lnSpc>
            </a:pPr>
            <a:r>
              <a:rPr lang="en-US" dirty="0" smtClean="0">
                <a:latin typeface="Arial" charset="0"/>
                <a:cs typeface="+mn-cs"/>
              </a:rPr>
              <a:t>Because a switch port defined as a trunk forwards all Ethernet VLANs by default, no configuration is required on the switch for the non-native VLANs. Additional configuration might exist if the trunk is configured to enable only some VLANs to use the trunk.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10</a:t>
            </a:fld>
            <a:endParaRPr lang="en-US" dirty="0"/>
          </a:p>
        </p:txBody>
      </p:sp>
      <p:sp>
        <p:nvSpPr>
          <p:cNvPr id="968706" name="Rectangle 2"/>
          <p:cNvSpPr>
            <a:spLocks noGrp="1" noRot="1" noChangeAspect="1" noChangeArrowheads="1" noTextEdit="1"/>
          </p:cNvSpPr>
          <p:nvPr>
            <p:ph type="sldImg"/>
          </p:nvPr>
        </p:nvSpPr>
        <p:spPr>
          <a:xfrm>
            <a:off x="915988" y="747713"/>
            <a:ext cx="4962525" cy="3722687"/>
          </a:xfrm>
          <a:ln/>
        </p:spPr>
      </p:sp>
      <p:sp>
        <p:nvSpPr>
          <p:cNvPr id="968707" name="Rectangle 3"/>
          <p:cNvSpPr>
            <a:spLocks noGrp="1" noChangeArrowheads="1"/>
          </p:cNvSpPr>
          <p:nvPr>
            <p:ph type="body" idx="1"/>
          </p:nvPr>
        </p:nvSpPr>
        <p:spPr>
          <a:xfrm>
            <a:off x="906243" y="4718094"/>
            <a:ext cx="4982018" cy="4467095"/>
          </a:xfrm>
        </p:spPr>
        <p:txBody>
          <a:bodyPr/>
          <a:lstStyle/>
          <a:p>
            <a:pPr>
              <a:lnSpc>
                <a:spcPct val="100000"/>
              </a:lnSpc>
            </a:pPr>
            <a:r>
              <a:rPr lang="en-US" dirty="0" smtClean="0">
                <a:latin typeface="Arial" charset="0"/>
                <a:cs typeface="+mn-cs"/>
              </a:rPr>
              <a:t>Here is an example of configuring inter-VLAN routing between VLAN 1 and VLAN 2 on an external router on the interface FastEthernet0/0 and a Catalyst switch running Cisco IOS on interface FastEthernet 4/2. Configuration of a router is followed by the switch configuration to configure an interface as a trunk port.</a:t>
            </a:r>
          </a:p>
          <a:p>
            <a:pPr>
              <a:lnSpc>
                <a:spcPct val="100000"/>
              </a:lnSpc>
            </a:pPr>
            <a:endParaRPr lang="en-US" dirty="0" smtClean="0">
              <a:latin typeface="Arial" charset="0"/>
              <a:cs typeface="+mn-cs"/>
            </a:endParaRPr>
          </a:p>
          <a:p>
            <a:pPr>
              <a:lnSpc>
                <a:spcPct val="100000"/>
              </a:lnSpc>
              <a:defRPr/>
            </a:pPr>
            <a:r>
              <a:rPr lang="en-US" dirty="0" smtClean="0">
                <a:latin typeface="Arial" charset="0"/>
                <a:cs typeface="+mn-cs"/>
              </a:rPr>
              <a:t>The </a:t>
            </a:r>
            <a:r>
              <a:rPr lang="en-US" b="1" dirty="0" smtClean="0">
                <a:latin typeface="Arial" charset="0"/>
                <a:cs typeface="+mn-cs"/>
              </a:rPr>
              <a:t>encapsulation dot1q 1 native </a:t>
            </a:r>
            <a:r>
              <a:rPr lang="en-US" dirty="0" smtClean="0">
                <a:latin typeface="Arial" charset="0"/>
                <a:cs typeface="+mn-cs"/>
              </a:rPr>
              <a:t>command was introduced in Cisco IOS version 12.1(3)T. The </a:t>
            </a:r>
            <a:r>
              <a:rPr lang="en-US" b="1" dirty="0" smtClean="0">
                <a:latin typeface="Arial" charset="0"/>
                <a:cs typeface="+mn-cs"/>
              </a:rPr>
              <a:t>native</a:t>
            </a:r>
            <a:r>
              <a:rPr lang="en-US" dirty="0" smtClean="0">
                <a:latin typeface="Arial" charset="0"/>
                <a:cs typeface="+mn-cs"/>
              </a:rPr>
              <a:t> keyword indicates the native VLAN. Recall from Chapter 2 that Cisco switches and routers do not tag the native VLAN. The alternative method of configuring the native VLAN is to configure the Layer 3 properties, such as the IP address, on the main interface rather than on the subinterface – however, experience shows that this often causes unnecessary complications, so strictly using subinterfaces in this context is recommended.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dirty="0" smtClean="0"/>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060189"/>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4272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204722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88931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smtClean="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Tree>
    <p:extLst>
      <p:ext uri="{BB962C8B-B14F-4D97-AF65-F5344CB8AC3E}">
        <p14:creationId xmlns:p14="http://schemas.microsoft.com/office/powerpoint/2010/main" val="46083568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n-lt"/>
              </a:defRPr>
            </a:lvl1pPr>
          </a:lstStyle>
          <a:p>
            <a:r>
              <a:rPr lang="en-US" dirty="0" smtClean="0"/>
              <a:t>Click to edit Master title style</a:t>
            </a:r>
            <a:endParaRPr lang="el-GR" dirty="0"/>
          </a:p>
        </p:txBody>
      </p:sp>
    </p:spTree>
    <p:extLst>
      <p:ext uri="{BB962C8B-B14F-4D97-AF65-F5344CB8AC3E}">
        <p14:creationId xmlns:p14="http://schemas.microsoft.com/office/powerpoint/2010/main" val="182127952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81437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4279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1424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7520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6651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55380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smtClean="0">
                <a:sym typeface="Lucida Grande" charset="0"/>
              </a:rPr>
              <a:t>Click to edit Master title style</a:t>
            </a: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smtClean="0">
                <a:sym typeface="Lucida Grande" charset="0"/>
              </a:rPr>
              <a:t>Click to edit Master text styles</a:t>
            </a:r>
          </a:p>
          <a:p>
            <a:pPr lvl="1"/>
            <a:r>
              <a:rPr lang="en-US" altLang="el-GR" dirty="0" smtClean="0">
                <a:sym typeface="Lucida Grande" charset="0"/>
              </a:rPr>
              <a:t>Second level</a:t>
            </a:r>
          </a:p>
          <a:p>
            <a:pPr lvl="2"/>
            <a:r>
              <a:rPr lang="en-US" altLang="el-GR" dirty="0" smtClean="0">
                <a:sym typeface="Lucida Grande" charset="0"/>
              </a:rPr>
              <a:t>Third level</a:t>
            </a:r>
          </a:p>
          <a:p>
            <a:pPr lvl="3"/>
            <a:r>
              <a:rPr lang="en-US" altLang="el-GR" dirty="0" smtClean="0">
                <a:sym typeface="Lucida Grande" charset="0"/>
              </a:rPr>
              <a:t>Fourth level</a:t>
            </a:r>
          </a:p>
          <a:p>
            <a:pPr lvl="4"/>
            <a:r>
              <a:rPr lang="en-US" altLang="el-GR" dirty="0" smtClean="0">
                <a:sym typeface="Lucida Grande" charset="0"/>
              </a:rPr>
              <a:t>Fifth level</a:t>
            </a:r>
          </a:p>
        </p:txBody>
      </p:sp>
      <p:pic>
        <p:nvPicPr>
          <p:cNvPr id="4" name="Picture 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819763"/>
      </p:ext>
    </p:extLst>
  </p:cSld>
  <p:clrMap bg1="dk2" tx1="lt1" bg2="dk1" tx2="lt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7" r:id="rId11"/>
    <p:sldLayoutId id="2147484058" r:id="rId12"/>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isco.com/en/US/docs/switches/lan/catalyst3560/software/release/12.2_52_se/command/reference/3560cr.html"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www.cisco.com/en/US/docs/switches/lan/catalyst3560/software/release/12.2_52_se/configuration/guide/swdhcp82.html" TargetMode="External"/><Relationship Id="rId5" Type="http://schemas.openxmlformats.org/officeDocument/2006/relationships/hyperlink" Target="http://www.cisco.com/en/US/docs/switches/lan/catalyst3560/software/release/12.2_52_se/configuration/guide/swethchl.htmlprout.html" TargetMode="External"/><Relationship Id="rId4" Type="http://schemas.openxmlformats.org/officeDocument/2006/relationships/hyperlink" Target="http://www.cisco.com/en/US/docs/switches/lan/catalyst3560/software/release/12.2_52_se/configuration/guide/swiprout.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9738" y="447675"/>
            <a:ext cx="3684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3692525" cy="3960812"/>
          </a:xfrm>
        </p:spPr>
        <p:txBody>
          <a:bodyPr rIns="88048" anchor="ctr"/>
          <a:lstStyle/>
          <a:p>
            <a:pPr marL="42863" eaLnBrk="1" hangingPunct="1">
              <a:defRPr/>
            </a:pPr>
            <a:r>
              <a:rPr lang="en-US" sz="2400" b="0" dirty="0" smtClean="0"/>
              <a:t>CCNP SWITCH v7.1</a:t>
            </a:r>
            <a:r>
              <a:rPr lang="en-US" sz="2400" b="0" dirty="0" smtClean="0">
                <a:ea typeface="ヒラギノ角ゴ ProN W3" charset="0"/>
                <a:cs typeface="ヒラギノ角ゴ ProN W3" charset="0"/>
              </a:rPr>
              <a:t/>
            </a:r>
            <a:br>
              <a:rPr lang="en-US" sz="2400" b="0" dirty="0" smtClean="0">
                <a:ea typeface="ヒラギノ角ゴ ProN W3" charset="0"/>
                <a:cs typeface="ヒラギノ角ゴ ProN W3" charset="0"/>
              </a:rPr>
            </a:br>
            <a:endParaRPr lang="en-US" sz="2400" b="0" dirty="0" smtClean="0">
              <a:ea typeface="ヒラギノ角ゴ ProN W3" charset="0"/>
              <a:cs typeface="ヒラギノ角ゴ ProN W3" charset="0"/>
            </a:endParaRPr>
          </a:p>
        </p:txBody>
      </p:sp>
      <p:sp>
        <p:nvSpPr>
          <p:cNvPr id="6150" name="Rectangle 5"/>
          <p:cNvSpPr>
            <a:spLocks noGrp="1" noChangeArrowheads="1"/>
          </p:cNvSpPr>
          <p:nvPr>
            <p:ph idx="1"/>
          </p:nvPr>
        </p:nvSpPr>
        <p:spPr>
          <a:xfrm>
            <a:off x="650875" y="4953000"/>
            <a:ext cx="7197725" cy="1905000"/>
          </a:xfrm>
        </p:spPr>
        <p:txBody>
          <a:bodyPr rIns="88048"/>
          <a:lstStyle/>
          <a:p>
            <a:pPr marL="42863" indent="0" algn="ctr" eaLnBrk="1" hangingPunct="1">
              <a:lnSpc>
                <a:spcPct val="90000"/>
              </a:lnSpc>
              <a:buFont typeface="Wingdings" pitchFamily="2" charset="2"/>
              <a:buNone/>
            </a:pPr>
            <a:r>
              <a:rPr lang="en-US" altLang="el-GR" sz="2400" b="1" dirty="0" smtClean="0">
                <a:solidFill>
                  <a:srgbClr val="1A1A1A"/>
                </a:solidFill>
                <a:latin typeface="Calibri" panose="020F0502020204030204" pitchFamily="34" charset="0"/>
                <a:ea typeface="Calibri" panose="020F0502020204030204" pitchFamily="34" charset="0"/>
              </a:rPr>
              <a:t>Chapter 5: Inter-VLAN Routing</a:t>
            </a:r>
          </a:p>
        </p:txBody>
      </p:sp>
    </p:spTree>
    <p:extLst>
      <p:ext uri="{BB962C8B-B14F-4D97-AF65-F5344CB8AC3E}">
        <p14:creationId xmlns:p14="http://schemas.microsoft.com/office/powerpoint/2010/main" val="11029639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a:bodyPr>
          <a:lstStyle/>
          <a:p>
            <a:r>
              <a:rPr lang="en-US" dirty="0" smtClean="0"/>
              <a:t>Router-on-a-Stick Example</a:t>
            </a:r>
            <a:endParaRPr lang="en-US" dirty="0"/>
          </a:p>
        </p:txBody>
      </p:sp>
      <p:sp>
        <p:nvSpPr>
          <p:cNvPr id="15" name="Text Placeholder 14"/>
          <p:cNvSpPr>
            <a:spLocks noGrp="1"/>
          </p:cNvSpPr>
          <p:nvPr>
            <p:ph type="body" sz="quarter" idx="10"/>
          </p:nvPr>
        </p:nvSpPr>
        <p:spPr>
          <a:xfrm>
            <a:off x="279399" y="1685109"/>
            <a:ext cx="8531114" cy="4715691"/>
          </a:xfrm>
        </p:spPr>
        <p:txBody>
          <a:bodyPr>
            <a:normAutofit lnSpcReduction="10000"/>
          </a:bodyPr>
          <a:lstStyle/>
          <a:p>
            <a:pPr>
              <a:lnSpc>
                <a:spcPct val="110000"/>
              </a:lnSpc>
              <a:spcAft>
                <a:spcPts val="0"/>
              </a:spcAft>
            </a:pPr>
            <a:r>
              <a:rPr lang="en-US" dirty="0" smtClean="0"/>
              <a:t>Router(config)# </a:t>
            </a:r>
            <a:r>
              <a:rPr lang="en-US" b="1" dirty="0" smtClean="0"/>
              <a:t>interface FastEthernet0/0</a:t>
            </a:r>
          </a:p>
          <a:p>
            <a:pPr>
              <a:lnSpc>
                <a:spcPct val="110000"/>
              </a:lnSpc>
              <a:spcAft>
                <a:spcPts val="0"/>
              </a:spcAft>
            </a:pPr>
            <a:r>
              <a:rPr lang="en-US" dirty="0" smtClean="0"/>
              <a:t>Router(config-if)#</a:t>
            </a:r>
            <a:r>
              <a:rPr lang="en-US" b="1" dirty="0" smtClean="0"/>
              <a:t>no shutdown</a:t>
            </a:r>
          </a:p>
          <a:p>
            <a:pPr>
              <a:lnSpc>
                <a:spcPct val="110000"/>
              </a:lnSpc>
              <a:spcAft>
                <a:spcPts val="0"/>
              </a:spcAft>
            </a:pPr>
            <a:r>
              <a:rPr lang="en-US" dirty="0" smtClean="0"/>
              <a:t>Router(</a:t>
            </a:r>
            <a:r>
              <a:rPr lang="en-US" dirty="0" err="1" smtClean="0"/>
              <a:t>config</a:t>
            </a:r>
            <a:r>
              <a:rPr lang="en-US" dirty="0" smtClean="0"/>
              <a:t>-if)# </a:t>
            </a:r>
            <a:r>
              <a:rPr lang="en-US" b="1" dirty="0" smtClean="0"/>
              <a:t>interface </a:t>
            </a:r>
            <a:r>
              <a:rPr lang="en-US" b="1" dirty="0" err="1" smtClean="0"/>
              <a:t>FastEthernet</a:t>
            </a:r>
            <a:r>
              <a:rPr lang="en-US" b="1" dirty="0" smtClean="0"/>
              <a:t> 0/0.100</a:t>
            </a:r>
          </a:p>
          <a:p>
            <a:pPr>
              <a:lnSpc>
                <a:spcPct val="110000"/>
              </a:lnSpc>
              <a:spcAft>
                <a:spcPts val="0"/>
              </a:spcAft>
            </a:pPr>
            <a:r>
              <a:rPr lang="en-US" dirty="0" smtClean="0"/>
              <a:t>Router(</a:t>
            </a:r>
            <a:r>
              <a:rPr lang="en-US" dirty="0" err="1" smtClean="0"/>
              <a:t>config-subif</a:t>
            </a:r>
            <a:r>
              <a:rPr lang="en-US" dirty="0" smtClean="0"/>
              <a:t>) </a:t>
            </a:r>
            <a:r>
              <a:rPr lang="en-US" b="1" dirty="0" smtClean="0"/>
              <a:t>description VLAN 100</a:t>
            </a:r>
          </a:p>
          <a:p>
            <a:pPr>
              <a:lnSpc>
                <a:spcPct val="110000"/>
              </a:lnSpc>
              <a:spcAft>
                <a:spcPts val="0"/>
              </a:spcAft>
            </a:pPr>
            <a:r>
              <a:rPr lang="fr-FR" dirty="0" smtClean="0"/>
              <a:t>Router(config-subif)# </a:t>
            </a:r>
            <a:r>
              <a:rPr lang="fr-FR" b="1" dirty="0" smtClean="0"/>
              <a:t>encapsulation dot1q 100 native</a:t>
            </a:r>
          </a:p>
          <a:p>
            <a:pPr>
              <a:lnSpc>
                <a:spcPct val="110000"/>
              </a:lnSpc>
              <a:spcAft>
                <a:spcPts val="0"/>
              </a:spcAft>
            </a:pPr>
            <a:r>
              <a:rPr lang="en-US" dirty="0" smtClean="0"/>
              <a:t>Router(</a:t>
            </a:r>
            <a:r>
              <a:rPr lang="en-US" dirty="0" err="1" smtClean="0"/>
              <a:t>config-subif</a:t>
            </a:r>
            <a:r>
              <a:rPr lang="en-US" dirty="0" smtClean="0"/>
              <a:t>)# </a:t>
            </a:r>
            <a:r>
              <a:rPr lang="en-US" b="1" dirty="0" smtClean="0"/>
              <a:t>ip address 10.1.100.1 255.255.255.0</a:t>
            </a:r>
          </a:p>
          <a:p>
            <a:pPr>
              <a:lnSpc>
                <a:spcPct val="110000"/>
              </a:lnSpc>
              <a:spcAft>
                <a:spcPts val="0"/>
              </a:spcAft>
            </a:pPr>
            <a:r>
              <a:rPr lang="en-US" dirty="0" smtClean="0"/>
              <a:t>Router(config-</a:t>
            </a:r>
            <a:r>
              <a:rPr lang="en-US" dirty="0" err="1" smtClean="0"/>
              <a:t>subif</a:t>
            </a:r>
            <a:r>
              <a:rPr lang="en-US" dirty="0" smtClean="0"/>
              <a:t>)# </a:t>
            </a:r>
            <a:r>
              <a:rPr lang="en-US" b="1" dirty="0" smtClean="0"/>
              <a:t>exit</a:t>
            </a:r>
          </a:p>
          <a:p>
            <a:pPr>
              <a:lnSpc>
                <a:spcPct val="110000"/>
              </a:lnSpc>
              <a:spcAft>
                <a:spcPts val="0"/>
              </a:spcAft>
            </a:pPr>
            <a:r>
              <a:rPr lang="en-US" dirty="0" smtClean="0"/>
              <a:t>Router(config)# </a:t>
            </a:r>
            <a:r>
              <a:rPr lang="en-US" b="1" dirty="0" smtClean="0"/>
              <a:t>interface FastEthernet 0/0.2</a:t>
            </a:r>
          </a:p>
          <a:p>
            <a:pPr>
              <a:lnSpc>
                <a:spcPct val="110000"/>
              </a:lnSpc>
              <a:spcAft>
                <a:spcPts val="0"/>
              </a:spcAft>
            </a:pPr>
            <a:r>
              <a:rPr lang="en-US" dirty="0" smtClean="0"/>
              <a:t>Router(config-</a:t>
            </a:r>
            <a:r>
              <a:rPr lang="en-US" dirty="0" err="1" smtClean="0"/>
              <a:t>subif</a:t>
            </a:r>
            <a:r>
              <a:rPr lang="en-US" dirty="0" smtClean="0"/>
              <a:t>)# </a:t>
            </a:r>
            <a:r>
              <a:rPr lang="en-US" b="1" dirty="0" smtClean="0"/>
              <a:t>description VLAN 2</a:t>
            </a:r>
          </a:p>
          <a:p>
            <a:pPr>
              <a:lnSpc>
                <a:spcPct val="110000"/>
              </a:lnSpc>
              <a:spcAft>
                <a:spcPts val="0"/>
              </a:spcAft>
            </a:pPr>
            <a:r>
              <a:rPr lang="en-US" dirty="0" smtClean="0"/>
              <a:t>Router(config-</a:t>
            </a:r>
            <a:r>
              <a:rPr lang="en-US" dirty="0" err="1" smtClean="0"/>
              <a:t>subif</a:t>
            </a:r>
            <a:r>
              <a:rPr lang="en-US" dirty="0" smtClean="0"/>
              <a:t>)# </a:t>
            </a:r>
            <a:r>
              <a:rPr lang="en-US" b="1" dirty="0" smtClean="0"/>
              <a:t>encapsulation dot1q 2</a:t>
            </a:r>
          </a:p>
          <a:p>
            <a:pPr>
              <a:lnSpc>
                <a:spcPct val="110000"/>
              </a:lnSpc>
              <a:spcAft>
                <a:spcPts val="0"/>
              </a:spcAft>
            </a:pPr>
            <a:r>
              <a:rPr lang="en-US" dirty="0" smtClean="0"/>
              <a:t>Router(</a:t>
            </a:r>
            <a:r>
              <a:rPr lang="en-US" dirty="0" err="1" smtClean="0"/>
              <a:t>config-subif</a:t>
            </a:r>
            <a:r>
              <a:rPr lang="en-US" dirty="0" smtClean="0"/>
              <a:t>)# </a:t>
            </a:r>
            <a:r>
              <a:rPr lang="en-US" b="1" dirty="0" smtClean="0"/>
              <a:t>ip address 10.1.2.1 255.255.255.0</a:t>
            </a:r>
          </a:p>
          <a:p>
            <a:pPr>
              <a:lnSpc>
                <a:spcPct val="110000"/>
              </a:lnSpc>
              <a:spcAft>
                <a:spcPts val="0"/>
              </a:spcAft>
            </a:pPr>
            <a:r>
              <a:rPr lang="en-US" dirty="0" smtClean="0"/>
              <a:t>Router(config-</a:t>
            </a:r>
            <a:r>
              <a:rPr lang="en-US" dirty="0" err="1" smtClean="0"/>
              <a:t>subif</a:t>
            </a:r>
            <a:r>
              <a:rPr lang="en-US" dirty="0" smtClean="0"/>
              <a:t>)# </a:t>
            </a:r>
            <a:r>
              <a:rPr lang="en-US" b="1" dirty="0" smtClean="0"/>
              <a:t>exit</a:t>
            </a:r>
          </a:p>
          <a:p>
            <a:pPr>
              <a:lnSpc>
                <a:spcPct val="110000"/>
              </a:lnSpc>
              <a:spcAft>
                <a:spcPts val="0"/>
              </a:spcAft>
            </a:pPr>
            <a:r>
              <a:rPr lang="en-US" dirty="0" smtClean="0"/>
              <a:t>Router(config)# </a:t>
            </a:r>
            <a:r>
              <a:rPr lang="en-US" b="1" dirty="0" smtClean="0"/>
              <a:t>end</a:t>
            </a:r>
          </a:p>
          <a:p>
            <a:pPr>
              <a:lnSpc>
                <a:spcPct val="110000"/>
              </a:lnSpc>
              <a:spcAft>
                <a:spcPts val="0"/>
              </a:spcAft>
            </a:pPr>
            <a:r>
              <a:rPr lang="en-US" dirty="0" smtClean="0"/>
              <a:t>#####Cisco IOS switch Trunking Configuration Connected to Interface FastEthernet0/0</a:t>
            </a:r>
          </a:p>
          <a:p>
            <a:pPr>
              <a:lnSpc>
                <a:spcPct val="110000"/>
              </a:lnSpc>
              <a:spcAft>
                <a:spcPts val="0"/>
              </a:spcAft>
            </a:pPr>
            <a:r>
              <a:rPr lang="en-US" dirty="0" smtClean="0"/>
              <a:t>Switch(config)# </a:t>
            </a:r>
            <a:r>
              <a:rPr lang="en-US" b="1" dirty="0" smtClean="0"/>
              <a:t>interface FastEthernet 4/2</a:t>
            </a:r>
          </a:p>
          <a:p>
            <a:pPr>
              <a:lnSpc>
                <a:spcPct val="110000"/>
              </a:lnSpc>
              <a:spcAft>
                <a:spcPts val="0"/>
              </a:spcAft>
            </a:pPr>
            <a:r>
              <a:rPr lang="en-US" dirty="0" smtClean="0"/>
              <a:t>Switch(config-if)# </a:t>
            </a:r>
            <a:r>
              <a:rPr lang="en-US" b="1" dirty="0" smtClean="0"/>
              <a:t>switchport trunk encapsulation dot1q</a:t>
            </a:r>
          </a:p>
          <a:p>
            <a:pPr>
              <a:lnSpc>
                <a:spcPct val="110000"/>
              </a:lnSpc>
              <a:spcAft>
                <a:spcPts val="0"/>
              </a:spcAft>
            </a:pPr>
            <a:r>
              <a:rPr lang="en-US" dirty="0" smtClean="0"/>
              <a:t>Switch(config-if)# </a:t>
            </a:r>
            <a:r>
              <a:rPr lang="en-US" b="1" dirty="0" smtClean="0"/>
              <a:t>switchport mode trunk</a:t>
            </a:r>
          </a:p>
          <a:p>
            <a:pPr>
              <a:lnSpc>
                <a:spcPct val="110000"/>
              </a:lnSpc>
              <a:spcAft>
                <a:spcPts val="0"/>
              </a:spcAft>
            </a:pPr>
            <a:r>
              <a:rPr lang="en-US" dirty="0"/>
              <a:t>Switch(</a:t>
            </a:r>
            <a:r>
              <a:rPr lang="en-US" dirty="0" err="1"/>
              <a:t>config</a:t>
            </a:r>
            <a:r>
              <a:rPr lang="en-US" dirty="0"/>
              <a:t>-if)# </a:t>
            </a:r>
            <a:r>
              <a:rPr lang="en-US" b="1" dirty="0" err="1"/>
              <a:t>switchport</a:t>
            </a:r>
            <a:r>
              <a:rPr lang="en-US" b="1" dirty="0"/>
              <a:t> </a:t>
            </a:r>
            <a:r>
              <a:rPr lang="en-US" b="1" dirty="0" smtClean="0"/>
              <a:t>trunk native 100</a:t>
            </a:r>
          </a:p>
          <a:p>
            <a:pPr>
              <a:lnSpc>
                <a:spcPct val="110000"/>
              </a:lnSpc>
              <a:spcAft>
                <a:spcPts val="0"/>
              </a:spcAft>
            </a:pPr>
            <a:r>
              <a:rPr lang="en-US" dirty="0" smtClean="0"/>
              <a:t>Switch(config-if)# </a:t>
            </a:r>
            <a:r>
              <a:rPr lang="en-US" b="1" dirty="0" smtClean="0"/>
              <a:t>end</a:t>
            </a:r>
          </a:p>
          <a:p>
            <a:pPr>
              <a:lnSpc>
                <a:spcPct val="110000"/>
              </a:lnSpc>
              <a:spcAft>
                <a:spcPts val="0"/>
              </a:spcAft>
            </a:pPr>
            <a:endParaRPr lang="en-US" dirty="0" smtClean="0"/>
          </a:p>
        </p:txBody>
      </p:sp>
      <p:sp>
        <p:nvSpPr>
          <p:cNvPr id="13" name="Content Placeholder 12"/>
          <p:cNvSpPr>
            <a:spLocks noGrp="1"/>
          </p:cNvSpPr>
          <p:nvPr>
            <p:ph sz="quarter" idx="11"/>
          </p:nvPr>
        </p:nvSpPr>
        <p:spPr>
          <a:xfrm>
            <a:off x="279400" y="997527"/>
            <a:ext cx="8520113" cy="648393"/>
          </a:xfrm>
        </p:spPr>
        <p:txBody>
          <a:bodyPr>
            <a:normAutofit fontScale="92500" lnSpcReduction="10000"/>
          </a:bodyPr>
          <a:lstStyle/>
          <a:p>
            <a:r>
              <a:rPr lang="en-US" dirty="0" smtClean="0"/>
              <a:t>Here, VLAN 100 is used as native VLAN. It is a security best practice to use a unused data VLAN for the native VLAN.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External Routers: Advantages/Disadvantages</a:t>
            </a:r>
            <a:endParaRPr lang="en-AU" dirty="0"/>
          </a:p>
        </p:txBody>
      </p:sp>
      <p:sp>
        <p:nvSpPr>
          <p:cNvPr id="6" name="Content Placeholder 5"/>
          <p:cNvSpPr>
            <a:spLocks noGrp="1"/>
          </p:cNvSpPr>
          <p:nvPr>
            <p:ph idx="1"/>
          </p:nvPr>
        </p:nvSpPr>
        <p:spPr/>
        <p:txBody>
          <a:bodyPr/>
          <a:lstStyle/>
          <a:p>
            <a:pPr marL="4762" indent="0">
              <a:buNone/>
            </a:pPr>
            <a:r>
              <a:rPr lang="en-AU" dirty="0" smtClean="0"/>
              <a:t>Advantages:</a:t>
            </a:r>
          </a:p>
          <a:p>
            <a:r>
              <a:rPr lang="en-AU" dirty="0" smtClean="0"/>
              <a:t>An external router works with any switch because Layer 3 services are not required on the switch.</a:t>
            </a:r>
          </a:p>
          <a:p>
            <a:r>
              <a:rPr lang="en-AU" dirty="0" smtClean="0"/>
              <a:t>The implementation is simple. Only one switch port and one router port require configuration.</a:t>
            </a:r>
          </a:p>
          <a:p>
            <a:r>
              <a:rPr lang="en-AU" dirty="0" smtClean="0"/>
              <a:t>The router provides communication between VLANs. If the network only has Layer 2 switches, this is the only place you need to troubleshoot.</a:t>
            </a:r>
          </a:p>
          <a:p>
            <a:pPr marL="4762" indent="0">
              <a:buNone/>
            </a:pPr>
            <a:r>
              <a:rPr lang="en-AU" dirty="0" smtClean="0"/>
              <a:t>Disadvantages:</a:t>
            </a:r>
          </a:p>
          <a:p>
            <a:r>
              <a:rPr lang="en-AU" dirty="0" smtClean="0"/>
              <a:t>The router is a single point of failure.</a:t>
            </a:r>
          </a:p>
          <a:p>
            <a:r>
              <a:rPr lang="en-AU" dirty="0" smtClean="0"/>
              <a:t>A single traffic path may become congested.</a:t>
            </a:r>
          </a:p>
          <a:p>
            <a:r>
              <a:rPr lang="en-AU" dirty="0" smtClean="0"/>
              <a:t>Latency may be introduced as frames leave and renter the switch chassis multiple times and as the router makes software-based routing decisions.</a:t>
            </a:r>
          </a:p>
          <a:p>
            <a:pPr marL="4762" indent="0">
              <a:buNone/>
            </a:pPr>
            <a:r>
              <a:rPr lang="en-AU" b="1" dirty="0" smtClean="0"/>
              <a:t>It is not recommended to use this approach in large deployments.</a:t>
            </a:r>
            <a:r>
              <a:rPr lang="en-AU" dirty="0" smtClean="0"/>
              <a:t> </a:t>
            </a:r>
            <a:endParaRPr lang="en-AU" dirty="0"/>
          </a:p>
        </p:txBody>
      </p:sp>
    </p:spTree>
    <p:extLst>
      <p:ext uri="{BB962C8B-B14F-4D97-AF65-F5344CB8AC3E}">
        <p14:creationId xmlns:p14="http://schemas.microsoft.com/office/powerpoint/2010/main" val="20416988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Routed/L3-Switched vs. L2 Switched Design</a:t>
            </a:r>
          </a:p>
        </p:txBody>
      </p:sp>
      <p:sp>
        <p:nvSpPr>
          <p:cNvPr id="8" name="Content Placeholder 7"/>
          <p:cNvSpPr>
            <a:spLocks noGrp="1"/>
          </p:cNvSpPr>
          <p:nvPr>
            <p:ph idx="11"/>
          </p:nvPr>
        </p:nvSpPr>
        <p:spPr>
          <a:xfrm>
            <a:off x="279400" y="4283242"/>
            <a:ext cx="8520354" cy="2140862"/>
          </a:xfrm>
        </p:spPr>
        <p:txBody>
          <a:bodyPr/>
          <a:lstStyle/>
          <a:p>
            <a:pPr marL="168275" indent="-168275">
              <a:lnSpc>
                <a:spcPct val="100000"/>
              </a:lnSpc>
              <a:spcBef>
                <a:spcPts val="600"/>
              </a:spcBef>
              <a:spcAft>
                <a:spcPts val="600"/>
              </a:spcAft>
              <a:buFont typeface="Arial" pitchFamily="34" charset="0"/>
              <a:buChar char="•"/>
            </a:pPr>
            <a:r>
              <a:rPr lang="en-US" dirty="0" smtClean="0"/>
              <a:t>Routing can now be performed at L2 switching speeds by switching frames/packets using specialized hardware circuits.</a:t>
            </a:r>
          </a:p>
          <a:p>
            <a:pPr marL="168275" indent="-168275">
              <a:lnSpc>
                <a:spcPct val="100000"/>
              </a:lnSpc>
              <a:spcBef>
                <a:spcPts val="600"/>
              </a:spcBef>
              <a:spcAft>
                <a:spcPts val="600"/>
              </a:spcAft>
              <a:buFont typeface="Arial" pitchFamily="34" charset="0"/>
              <a:buChar char="•"/>
            </a:pPr>
            <a:r>
              <a:rPr lang="en-US" dirty="0" smtClean="0"/>
              <a:t>L3 switches serve as default gateways, terminating VLANs (one IP subnet per VLAN).</a:t>
            </a:r>
          </a:p>
        </p:txBody>
      </p:sp>
      <p:sp>
        <p:nvSpPr>
          <p:cNvPr id="5" name="Content Placeholder 4"/>
          <p:cNvSpPr>
            <a:spLocks noGrp="1"/>
          </p:cNvSpPr>
          <p:nvPr>
            <p:ph sz="quarter" idx="12"/>
          </p:nvPr>
        </p:nvSpPr>
        <p:spPr/>
        <p:txBody>
          <a:bodyPr/>
          <a:lstStyle/>
          <a:p>
            <a:endParaRPr lang="en-US" dirty="0"/>
          </a:p>
        </p:txBody>
      </p:sp>
      <p:pic>
        <p:nvPicPr>
          <p:cNvPr id="5122" name="Picture 2"/>
          <p:cNvPicPr>
            <a:picLocks noChangeAspect="1" noChangeArrowheads="1"/>
          </p:cNvPicPr>
          <p:nvPr/>
        </p:nvPicPr>
        <p:blipFill>
          <a:blip r:embed="rId3" cstate="print"/>
          <a:stretch>
            <a:fillRect/>
          </a:stretch>
        </p:blipFill>
        <p:spPr bwMode="auto">
          <a:xfrm>
            <a:off x="260059" y="1081392"/>
            <a:ext cx="8649049" cy="2828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Switch Virtual Interfaces (SVI’s)</a:t>
            </a:r>
          </a:p>
        </p:txBody>
      </p:sp>
      <p:sp>
        <p:nvSpPr>
          <p:cNvPr id="8" name="Content Placeholder 7"/>
          <p:cNvSpPr>
            <a:spLocks noGrp="1"/>
          </p:cNvSpPr>
          <p:nvPr>
            <p:ph idx="11"/>
          </p:nvPr>
        </p:nvSpPr>
        <p:spPr>
          <a:xfrm>
            <a:off x="166279" y="3162559"/>
            <a:ext cx="8520354" cy="3577606"/>
          </a:xfrm>
        </p:spPr>
        <p:txBody>
          <a:bodyPr>
            <a:normAutofit/>
          </a:bodyPr>
          <a:lstStyle/>
          <a:p>
            <a:pPr marL="168275" indent="-168275">
              <a:lnSpc>
                <a:spcPct val="100000"/>
              </a:lnSpc>
              <a:spcBef>
                <a:spcPts val="600"/>
              </a:spcBef>
              <a:spcAft>
                <a:spcPts val="600"/>
              </a:spcAft>
              <a:buFont typeface="Arial" pitchFamily="34" charset="0"/>
              <a:buChar char="•"/>
            </a:pPr>
            <a:r>
              <a:rPr lang="en-US" sz="1600" dirty="0" smtClean="0"/>
              <a:t>Configured on multilayer switches, one SVI per VLAN.</a:t>
            </a:r>
          </a:p>
          <a:p>
            <a:pPr marL="168275" indent="-168275">
              <a:lnSpc>
                <a:spcPct val="100000"/>
              </a:lnSpc>
              <a:spcBef>
                <a:spcPts val="600"/>
              </a:spcBef>
              <a:spcAft>
                <a:spcPts val="600"/>
              </a:spcAft>
              <a:buFont typeface="Arial" pitchFamily="34" charset="0"/>
              <a:buChar char="•"/>
            </a:pPr>
            <a:r>
              <a:rPr lang="en-US" sz="1600" dirty="0" smtClean="0"/>
              <a:t>By default, an SVI is created for the default VLAN (VLAN 1), to permit remote switch administration.</a:t>
            </a:r>
          </a:p>
          <a:p>
            <a:pPr marL="168275" indent="-168275">
              <a:lnSpc>
                <a:spcPct val="100000"/>
              </a:lnSpc>
              <a:spcBef>
                <a:spcPts val="600"/>
              </a:spcBef>
              <a:spcAft>
                <a:spcPts val="600"/>
              </a:spcAft>
              <a:buFont typeface="Arial" pitchFamily="34" charset="0"/>
              <a:buChar char="•"/>
            </a:pPr>
            <a:r>
              <a:rPr lang="en-US" sz="1600" dirty="0" smtClean="0"/>
              <a:t>The management interface on an L2 switch is an SVI, but an L2 switch is limited to one active SVI.</a:t>
            </a:r>
          </a:p>
          <a:p>
            <a:r>
              <a:rPr lang="en-US" sz="1600" kern="1200" dirty="0">
                <a:latin typeface="Arial" charset="0"/>
              </a:rPr>
              <a:t>By default, when an SVI is created and enabled, the line state of an SVI with multiple ports on a VLAN is in the up state when it meets these conditions:</a:t>
            </a:r>
          </a:p>
          <a:p>
            <a:pPr marL="462183" lvl="1" indent="-242326"/>
            <a:r>
              <a:rPr lang="en-US" sz="1600" kern="1200" dirty="0">
                <a:latin typeface="Arial" charset="0"/>
              </a:rPr>
              <a:t>The VLAN exists and is active in the VLAN database on the switch.</a:t>
            </a:r>
          </a:p>
          <a:p>
            <a:pPr marL="462183" lvl="1" indent="-242326"/>
            <a:r>
              <a:rPr lang="en-US" sz="1600" kern="1200" dirty="0">
                <a:latin typeface="Arial" charset="0"/>
              </a:rPr>
              <a:t>The VLAN interface exists and is not administratively down.</a:t>
            </a:r>
          </a:p>
          <a:p>
            <a:pPr marL="462183" lvl="1" indent="-242326"/>
            <a:r>
              <a:rPr lang="en-US" sz="1600" kern="1200" dirty="0">
                <a:latin typeface="Arial" charset="0"/>
              </a:rPr>
              <a:t>At least one Layer 2 (access or trunk) port exists on the switch, has a link in the up state on this VLAN, and is in the spanning-tree forwarding state on the VLAN.</a:t>
            </a:r>
          </a:p>
        </p:txBody>
      </p:sp>
      <p:pic>
        <p:nvPicPr>
          <p:cNvPr id="5122" name="Picture 2"/>
          <p:cNvPicPr>
            <a:picLocks noChangeAspect="1" noChangeArrowheads="1"/>
          </p:cNvPicPr>
          <p:nvPr/>
        </p:nvPicPr>
        <p:blipFill>
          <a:blip r:embed="rId3" cstate="print"/>
          <a:stretch>
            <a:fillRect/>
          </a:stretch>
        </p:blipFill>
        <p:spPr bwMode="auto">
          <a:xfrm>
            <a:off x="1622882" y="1115737"/>
            <a:ext cx="6380475" cy="19008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SVI: Advantages and Disadvantages</a:t>
            </a:r>
            <a:endParaRPr lang="en-AU" dirty="0"/>
          </a:p>
        </p:txBody>
      </p:sp>
      <p:sp>
        <p:nvSpPr>
          <p:cNvPr id="6" name="Content Placeholder 5"/>
          <p:cNvSpPr>
            <a:spLocks noGrp="1"/>
          </p:cNvSpPr>
          <p:nvPr>
            <p:ph idx="1"/>
          </p:nvPr>
        </p:nvSpPr>
        <p:spPr/>
        <p:txBody>
          <a:bodyPr/>
          <a:lstStyle/>
          <a:p>
            <a:pPr marL="4762" indent="0">
              <a:buNone/>
            </a:pPr>
            <a:r>
              <a:rPr lang="en-AU" dirty="0" smtClean="0"/>
              <a:t>The following are some advantages of SVIs:</a:t>
            </a:r>
          </a:p>
          <a:p>
            <a:r>
              <a:rPr lang="en-AU" dirty="0" smtClean="0"/>
              <a:t>It is much </a:t>
            </a:r>
            <a:r>
              <a:rPr lang="en-US" dirty="0" smtClean="0"/>
              <a:t>faster </a:t>
            </a:r>
            <a:r>
              <a:rPr lang="en-US" dirty="0"/>
              <a:t>than router-on-a-stick because everything is hardware switched and routed.</a:t>
            </a:r>
          </a:p>
          <a:p>
            <a:r>
              <a:rPr lang="en-US" dirty="0"/>
              <a:t>No need for external links from a switch </a:t>
            </a:r>
            <a:r>
              <a:rPr lang="en-AU" dirty="0"/>
              <a:t>to the router for </a:t>
            </a:r>
            <a:r>
              <a:rPr lang="en-US" dirty="0"/>
              <a:t>routing.</a:t>
            </a:r>
          </a:p>
          <a:p>
            <a:r>
              <a:rPr lang="en-US" dirty="0"/>
              <a:t>Not limited to one link. Layer 2 </a:t>
            </a:r>
            <a:r>
              <a:rPr lang="en-US" dirty="0" err="1" smtClean="0"/>
              <a:t>EtherChannels</a:t>
            </a:r>
            <a:r>
              <a:rPr lang="en-US" dirty="0" smtClean="0"/>
              <a:t> </a:t>
            </a:r>
            <a:r>
              <a:rPr lang="en-US" dirty="0"/>
              <a:t>can be used between the switches to get more bandwidth.</a:t>
            </a:r>
          </a:p>
          <a:p>
            <a:r>
              <a:rPr lang="en-US" dirty="0"/>
              <a:t>Latency is much lower because it does not need to leave the switch.</a:t>
            </a:r>
          </a:p>
          <a:p>
            <a:pPr marL="4762" indent="0">
              <a:buNone/>
            </a:pPr>
            <a:r>
              <a:rPr lang="en-US" dirty="0"/>
              <a:t>The following are some of the disadvantages:</a:t>
            </a:r>
          </a:p>
          <a:p>
            <a:r>
              <a:rPr lang="en-US" dirty="0"/>
              <a:t>it needs a layer 3 switch to perform inter-VLAN routing, which is more expensive (for example, catalyst 3500 series).</a:t>
            </a:r>
            <a:endParaRPr lang="en-AU" dirty="0"/>
          </a:p>
        </p:txBody>
      </p:sp>
    </p:spTree>
    <p:extLst>
      <p:ext uri="{BB962C8B-B14F-4D97-AF65-F5344CB8AC3E}">
        <p14:creationId xmlns:p14="http://schemas.microsoft.com/office/powerpoint/2010/main" val="37277865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Routing with Routed Ports</a:t>
            </a:r>
          </a:p>
        </p:txBody>
      </p:sp>
      <p:sp>
        <p:nvSpPr>
          <p:cNvPr id="8" name="Content Placeholder 7"/>
          <p:cNvSpPr>
            <a:spLocks noGrp="1"/>
          </p:cNvSpPr>
          <p:nvPr>
            <p:ph sz="half" idx="1"/>
          </p:nvPr>
        </p:nvSpPr>
        <p:spPr>
          <a:xfrm>
            <a:off x="429394" y="1204157"/>
            <a:ext cx="4481971" cy="5441740"/>
          </a:xfrm>
        </p:spPr>
        <p:txBody>
          <a:bodyPr>
            <a:normAutofit fontScale="62500" lnSpcReduction="20000"/>
          </a:bodyPr>
          <a:lstStyle/>
          <a:p>
            <a:pPr marL="168275" indent="-168275">
              <a:lnSpc>
                <a:spcPct val="100000"/>
              </a:lnSpc>
              <a:spcBef>
                <a:spcPts val="600"/>
              </a:spcBef>
              <a:spcAft>
                <a:spcPts val="600"/>
              </a:spcAft>
              <a:buFont typeface="Arial" pitchFamily="34" charset="0"/>
              <a:buChar char="•"/>
            </a:pPr>
            <a:r>
              <a:rPr lang="en-US" dirty="0" smtClean="0"/>
              <a:t>A routed port is a physical port that acts similarly to a port on a traditional router.</a:t>
            </a:r>
          </a:p>
          <a:p>
            <a:pPr marL="168275" indent="-168275">
              <a:lnSpc>
                <a:spcPct val="100000"/>
              </a:lnSpc>
              <a:spcBef>
                <a:spcPts val="600"/>
              </a:spcBef>
              <a:spcAft>
                <a:spcPts val="600"/>
              </a:spcAft>
              <a:buFont typeface="Arial" pitchFamily="34" charset="0"/>
              <a:buChar char="•"/>
            </a:pPr>
            <a:r>
              <a:rPr lang="en-US" dirty="0" smtClean="0"/>
              <a:t>Routed ports are not associated with a particular VLAN.</a:t>
            </a:r>
          </a:p>
          <a:p>
            <a:pPr marL="168275" indent="-168275">
              <a:lnSpc>
                <a:spcPct val="100000"/>
              </a:lnSpc>
              <a:spcBef>
                <a:spcPts val="600"/>
              </a:spcBef>
              <a:spcAft>
                <a:spcPts val="600"/>
              </a:spcAft>
              <a:buFont typeface="Arial" pitchFamily="34" charset="0"/>
              <a:buChar char="•"/>
            </a:pPr>
            <a:r>
              <a:rPr lang="en-US" dirty="0" smtClean="0"/>
              <a:t>As layer 2 functionality has been removed, Layer 2 protocols such as STP and VTP do not function.</a:t>
            </a:r>
          </a:p>
          <a:p>
            <a:pPr marL="168275" indent="-168275">
              <a:lnSpc>
                <a:spcPct val="100000"/>
              </a:lnSpc>
              <a:spcBef>
                <a:spcPts val="600"/>
              </a:spcBef>
              <a:spcAft>
                <a:spcPts val="600"/>
              </a:spcAft>
              <a:buFont typeface="Arial" pitchFamily="34" charset="0"/>
              <a:buChar char="•"/>
            </a:pPr>
            <a:r>
              <a:rPr lang="en-US" dirty="0" smtClean="0"/>
              <a:t>Routed interfaces do not support </a:t>
            </a:r>
            <a:r>
              <a:rPr lang="en-US" dirty="0" err="1" smtClean="0"/>
              <a:t>subinterfaces</a:t>
            </a:r>
            <a:r>
              <a:rPr lang="en-US" dirty="0" smtClean="0"/>
              <a:t> as with Cisco IOS routers. </a:t>
            </a:r>
          </a:p>
          <a:p>
            <a:pPr marL="168275" indent="-168275">
              <a:lnSpc>
                <a:spcPct val="100000"/>
              </a:lnSpc>
              <a:spcBef>
                <a:spcPts val="600"/>
              </a:spcBef>
              <a:spcAft>
                <a:spcPts val="600"/>
              </a:spcAft>
              <a:buFont typeface="Arial" pitchFamily="34" charset="0"/>
              <a:buChar char="•"/>
            </a:pPr>
            <a:r>
              <a:rPr lang="en-US" dirty="0" smtClean="0"/>
              <a:t>Use the </a:t>
            </a:r>
            <a:r>
              <a:rPr lang="en-US" b="1" dirty="0" smtClean="0">
                <a:latin typeface="Courier New" pitchFamily="49" charset="0"/>
                <a:cs typeface="Courier New" pitchFamily="49" charset="0"/>
              </a:rPr>
              <a:t>no switchport </a:t>
            </a:r>
            <a:r>
              <a:rPr lang="en-US" dirty="0" smtClean="0"/>
              <a:t>command to configure a physical switch port as a routed port.</a:t>
            </a:r>
          </a:p>
          <a:p>
            <a:pPr marL="168275" indent="-168275">
              <a:lnSpc>
                <a:spcPct val="100000"/>
              </a:lnSpc>
              <a:spcBef>
                <a:spcPts val="600"/>
              </a:spcBef>
              <a:spcAft>
                <a:spcPts val="600"/>
              </a:spcAft>
              <a:buFont typeface="Arial" pitchFamily="34" charset="0"/>
              <a:buChar char="•"/>
            </a:pPr>
            <a:r>
              <a:rPr lang="en-US" dirty="0" smtClean="0"/>
              <a:t>Routed ports are used in conjunction with SVI’s.</a:t>
            </a:r>
          </a:p>
          <a:p>
            <a:pPr marL="168275" indent="-168275">
              <a:lnSpc>
                <a:spcPct val="100000"/>
              </a:lnSpc>
              <a:spcBef>
                <a:spcPts val="600"/>
              </a:spcBef>
              <a:spcAft>
                <a:spcPts val="600"/>
              </a:spcAft>
              <a:buFont typeface="Arial" pitchFamily="34" charset="0"/>
              <a:buChar char="•"/>
            </a:pPr>
            <a:r>
              <a:rPr lang="en-US" dirty="0" smtClean="0"/>
              <a:t>Routed ports connect point-to-point (L3) links between distribution layer and core layer switches.</a:t>
            </a:r>
          </a:p>
          <a:p>
            <a:pPr marL="168275" indent="-168275">
              <a:lnSpc>
                <a:spcPct val="100000"/>
              </a:lnSpc>
              <a:spcBef>
                <a:spcPts val="600"/>
              </a:spcBef>
              <a:spcAft>
                <a:spcPts val="600"/>
              </a:spcAft>
              <a:buFont typeface="Arial" pitchFamily="34" charset="0"/>
              <a:buChar char="•"/>
            </a:pPr>
            <a:r>
              <a:rPr lang="en-US" dirty="0" smtClean="0"/>
              <a:t>A 48-port L3 switch can be configured as a 48-port router.</a:t>
            </a:r>
          </a:p>
        </p:txBody>
      </p:sp>
      <p:pic>
        <p:nvPicPr>
          <p:cNvPr id="5122" name="Picture 2"/>
          <p:cNvPicPr>
            <a:picLocks noChangeAspect="1" noChangeArrowheads="1"/>
          </p:cNvPicPr>
          <p:nvPr/>
        </p:nvPicPr>
        <p:blipFill>
          <a:blip r:embed="rId3" cstate="print"/>
          <a:stretch>
            <a:fillRect/>
          </a:stretch>
        </p:blipFill>
        <p:spPr bwMode="auto">
          <a:xfrm>
            <a:off x="4996206" y="1204157"/>
            <a:ext cx="3871671" cy="518425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Inter-VLAN Routing with SVI’s</a:t>
            </a:r>
            <a:endParaRPr lang="en-US" dirty="0" smtClean="0"/>
          </a:p>
        </p:txBody>
      </p:sp>
      <p:sp>
        <p:nvSpPr>
          <p:cNvPr id="11" name="Content Placeholder 10"/>
          <p:cNvSpPr>
            <a:spLocks noGrp="1"/>
          </p:cNvSpPr>
          <p:nvPr>
            <p:ph idx="1"/>
          </p:nvPr>
        </p:nvSpPr>
        <p:spPr/>
        <p:txBody>
          <a:bodyPr>
            <a:normAutofit/>
          </a:bodyPr>
          <a:lstStyle/>
          <a:p>
            <a:r>
              <a:rPr lang="en-US" b="1" dirty="0" smtClean="0"/>
              <a:t>Step 1. </a:t>
            </a:r>
            <a:r>
              <a:rPr lang="en-US" dirty="0" smtClean="0"/>
              <a:t>Specify an SVI by using a VLAN interface command:</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interface </a:t>
            </a:r>
            <a:r>
              <a:rPr lang="en-US" b="1" dirty="0" err="1" smtClean="0">
                <a:latin typeface="Courier New" pitchFamily="49" charset="0"/>
                <a:cs typeface="Courier New" pitchFamily="49" charset="0"/>
              </a:rPr>
              <a:t>vlan</a:t>
            </a:r>
            <a:r>
              <a:rPr lang="en-US" b="1" dirty="0" smtClean="0">
                <a:latin typeface="Courier New" pitchFamily="49" charset="0"/>
                <a:cs typeface="Courier New" pitchFamily="49" charset="0"/>
              </a:rPr>
              <a:t> </a:t>
            </a:r>
            <a:r>
              <a:rPr lang="en-US" i="1" dirty="0" err="1" smtClean="0">
                <a:latin typeface="Courier New" pitchFamily="49" charset="0"/>
                <a:cs typeface="Courier New" pitchFamily="49" charset="0"/>
              </a:rPr>
              <a:t>vlan</a:t>
            </a:r>
            <a:r>
              <a:rPr lang="en-US" i="1" dirty="0" smtClean="0">
                <a:latin typeface="Courier New" pitchFamily="49" charset="0"/>
                <a:cs typeface="Courier New" pitchFamily="49" charset="0"/>
              </a:rPr>
              <a:t>-id</a:t>
            </a:r>
          </a:p>
          <a:p>
            <a:pPr lvl="0"/>
            <a:r>
              <a:rPr lang="en-US" b="1" dirty="0" smtClean="0"/>
              <a:t>Step 2. </a:t>
            </a:r>
            <a:r>
              <a:rPr lang="en-US" dirty="0" smtClean="0"/>
              <a:t>Assign an IP address to the VLAN:</a:t>
            </a:r>
          </a:p>
          <a:p>
            <a:pPr lvl="1">
              <a:lnSpc>
                <a:spcPct val="110000"/>
              </a:lnSpc>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 address </a:t>
            </a:r>
            <a:r>
              <a:rPr lang="en-US" i="1" dirty="0" err="1" smtClean="0">
                <a:latin typeface="Courier New" pitchFamily="49" charset="0"/>
                <a:cs typeface="Courier New" pitchFamily="49" charset="0"/>
              </a:rPr>
              <a:t>ip_address</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subnetmask</a:t>
            </a:r>
            <a:endParaRPr lang="en-US" i="1" dirty="0" smtClean="0">
              <a:latin typeface="Courier New" pitchFamily="49" charset="0"/>
              <a:cs typeface="Courier New" pitchFamily="49" charset="0"/>
            </a:endParaRPr>
          </a:p>
          <a:p>
            <a:pPr lvl="0"/>
            <a:r>
              <a:rPr lang="en-US" b="1" dirty="0" smtClean="0"/>
              <a:t>Step 3. </a:t>
            </a:r>
            <a:r>
              <a:rPr lang="en-US" dirty="0" smtClean="0"/>
              <a:t>Enable the interface:</a:t>
            </a:r>
          </a:p>
          <a:p>
            <a:pPr lvl="1">
              <a:lnSpc>
                <a:spcPct val="110000"/>
              </a:lnSpc>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smtClean="0">
                <a:latin typeface="Courier New" pitchFamily="49" charset="0"/>
                <a:cs typeface="Courier New" pitchFamily="49" charset="0"/>
              </a:rPr>
              <a:t>no shutdown</a:t>
            </a:r>
            <a:r>
              <a:rPr lang="en-US" dirty="0" smtClean="0">
                <a:latin typeface="Courier New" pitchFamily="49" charset="0"/>
                <a:cs typeface="Courier New" pitchFamily="49" charset="0"/>
              </a:rPr>
              <a:t>	</a:t>
            </a:r>
          </a:p>
          <a:p>
            <a:r>
              <a:rPr lang="en-US" b="1" dirty="0" smtClean="0"/>
              <a:t>Step 4. </a:t>
            </a:r>
            <a:r>
              <a:rPr lang="en-US" dirty="0" smtClean="0"/>
              <a:t>Enable IP routing on the Switch: (default)</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 routing</a:t>
            </a:r>
            <a:r>
              <a:rPr lang="en-US" dirty="0" smtClean="0">
                <a:latin typeface="Courier New" pitchFamily="49" charset="0"/>
                <a:cs typeface="Courier New" pitchFamily="49" charset="0"/>
              </a:rPr>
              <a:t>	</a:t>
            </a:r>
          </a:p>
          <a:p>
            <a:endParaRPr lang="en-US" dirty="0" smtClean="0"/>
          </a:p>
          <a:p>
            <a:pPr lvl="0"/>
            <a:endParaRPr lang="en-US" dirty="0" smtClean="0"/>
          </a:p>
          <a:p>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Routed Ports</a:t>
            </a:r>
            <a:endParaRPr lang="en-US" dirty="0" smtClean="0"/>
          </a:p>
        </p:txBody>
      </p:sp>
      <p:sp>
        <p:nvSpPr>
          <p:cNvPr id="11" name="Content Placeholder 10"/>
          <p:cNvSpPr>
            <a:spLocks noGrp="1"/>
          </p:cNvSpPr>
          <p:nvPr>
            <p:ph idx="1"/>
          </p:nvPr>
        </p:nvSpPr>
        <p:spPr/>
        <p:txBody>
          <a:bodyPr>
            <a:noAutofit/>
          </a:bodyPr>
          <a:lstStyle/>
          <a:p>
            <a:r>
              <a:rPr lang="en-US" sz="2000" b="1" dirty="0" smtClean="0"/>
              <a:t>Step 1</a:t>
            </a:r>
            <a:r>
              <a:rPr lang="en-US" sz="2000" dirty="0" smtClean="0"/>
              <a:t>. Select the interface for configuration.</a:t>
            </a:r>
          </a:p>
          <a:p>
            <a:pPr lvl="1">
              <a:buNone/>
            </a:pPr>
            <a:r>
              <a:rPr lang="en-US" sz="1800" dirty="0" smtClean="0">
                <a:latin typeface="Courier New" pitchFamily="49" charset="0"/>
                <a:cs typeface="Courier New" pitchFamily="49" charset="0"/>
              </a:rPr>
              <a:t>Switch(</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interface</a:t>
            </a:r>
            <a:r>
              <a:rPr lang="en-US" sz="1800" dirty="0" smtClean="0">
                <a:latin typeface="Courier New" pitchFamily="49" charset="0"/>
                <a:cs typeface="Courier New" pitchFamily="49" charset="0"/>
              </a:rPr>
              <a:t> </a:t>
            </a:r>
            <a:r>
              <a:rPr lang="en-US" sz="1800" i="1" dirty="0" err="1" smtClean="0">
                <a:latin typeface="Courier New" pitchFamily="49" charset="0"/>
                <a:cs typeface="Courier New" pitchFamily="49" charset="0"/>
              </a:rPr>
              <a:t>interface</a:t>
            </a:r>
            <a:r>
              <a:rPr lang="en-US" sz="1800" i="1" dirty="0" smtClean="0">
                <a:latin typeface="Courier New" pitchFamily="49" charset="0"/>
                <a:cs typeface="Courier New" pitchFamily="49" charset="0"/>
              </a:rPr>
              <a:t>-id</a:t>
            </a:r>
          </a:p>
          <a:p>
            <a:pPr lvl="0"/>
            <a:r>
              <a:rPr lang="en-US" sz="2000" b="1" dirty="0" smtClean="0"/>
              <a:t>Step 2</a:t>
            </a:r>
            <a:r>
              <a:rPr lang="en-US" sz="2000" dirty="0" smtClean="0"/>
              <a:t>. Convert this port from a physical Layer 2 port to a physical Layer 3 interface.</a:t>
            </a:r>
          </a:p>
          <a:p>
            <a:pPr lvl="1">
              <a:buNone/>
            </a:pPr>
            <a:r>
              <a:rPr lang="en-US" sz="1800" dirty="0" smtClean="0">
                <a:latin typeface="Courier New" pitchFamily="49" charset="0"/>
                <a:cs typeface="Courier New" pitchFamily="49" charset="0"/>
              </a:rPr>
              <a:t>Switch(</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-if)# </a:t>
            </a:r>
            <a:r>
              <a:rPr lang="en-US" sz="1800" b="1" dirty="0" smtClean="0">
                <a:latin typeface="Courier New" pitchFamily="49" charset="0"/>
                <a:cs typeface="Courier New" pitchFamily="49" charset="0"/>
              </a:rPr>
              <a:t>no </a:t>
            </a:r>
            <a:r>
              <a:rPr lang="en-US" sz="1800" b="1" dirty="0" err="1" smtClean="0">
                <a:latin typeface="Courier New" pitchFamily="49" charset="0"/>
                <a:cs typeface="Courier New" pitchFamily="49" charset="0"/>
              </a:rPr>
              <a:t>switchport</a:t>
            </a:r>
            <a:endParaRPr lang="en-US" sz="1800" b="1" dirty="0" smtClean="0">
              <a:latin typeface="Courier New" pitchFamily="49" charset="0"/>
              <a:cs typeface="Courier New" pitchFamily="49" charset="0"/>
            </a:endParaRPr>
          </a:p>
          <a:p>
            <a:r>
              <a:rPr lang="en-US" sz="2000" b="1" dirty="0" smtClean="0"/>
              <a:t>Step 3</a:t>
            </a:r>
            <a:r>
              <a:rPr lang="en-US" sz="2000" dirty="0" smtClean="0"/>
              <a:t>. Configure the IP address and IP subnet mask. This address will be used by hosts on the segment connected to this interface for communication to the switch on this interface, or as the default gateway to other networks.</a:t>
            </a:r>
          </a:p>
          <a:p>
            <a:pPr lvl="1">
              <a:buNone/>
            </a:pPr>
            <a:r>
              <a:rPr lang="en-US" sz="1800" dirty="0" smtClean="0">
                <a:latin typeface="Courier New" pitchFamily="49" charset="0"/>
                <a:cs typeface="Courier New" pitchFamily="49" charset="0"/>
              </a:rPr>
              <a:t>Switch(</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-if)# </a:t>
            </a:r>
            <a:r>
              <a:rPr lang="en-US" sz="1800" b="1" dirty="0" err="1" smtClean="0">
                <a:latin typeface="Courier New" pitchFamily="49" charset="0"/>
                <a:cs typeface="Courier New" pitchFamily="49" charset="0"/>
              </a:rPr>
              <a:t>ip</a:t>
            </a:r>
            <a:r>
              <a:rPr lang="en-US" sz="1800" b="1" dirty="0" smtClean="0">
                <a:latin typeface="Courier New" pitchFamily="49" charset="0"/>
                <a:cs typeface="Courier New" pitchFamily="49" charset="0"/>
              </a:rPr>
              <a:t> address </a:t>
            </a:r>
            <a:r>
              <a:rPr lang="en-US" sz="1800" i="1" dirty="0" err="1" smtClean="0">
                <a:latin typeface="Courier New" pitchFamily="49" charset="0"/>
                <a:cs typeface="Courier New" pitchFamily="49" charset="0"/>
              </a:rPr>
              <a:t>ip_address</a:t>
            </a:r>
            <a:r>
              <a:rPr lang="en-US" sz="1800" i="1" dirty="0" smtClean="0">
                <a:latin typeface="Courier New" pitchFamily="49" charset="0"/>
                <a:cs typeface="Courier New" pitchFamily="49" charset="0"/>
              </a:rPr>
              <a:t> </a:t>
            </a:r>
            <a:r>
              <a:rPr lang="en-US" sz="1800" i="1" dirty="0" err="1" smtClean="0">
                <a:latin typeface="Courier New" pitchFamily="49" charset="0"/>
                <a:cs typeface="Courier New" pitchFamily="49" charset="0"/>
              </a:rPr>
              <a:t>subnet_mask</a:t>
            </a:r>
            <a:endParaRPr lang="en-US" sz="1800" i="1" dirty="0" smtClean="0">
              <a:latin typeface="Courier New" pitchFamily="49" charset="0"/>
              <a:cs typeface="Courier New" pitchFamily="49" charset="0"/>
            </a:endParaRPr>
          </a:p>
          <a:p>
            <a:r>
              <a:rPr lang="en-US" sz="2000" b="1" dirty="0" smtClean="0"/>
              <a:t>Step 4</a:t>
            </a:r>
            <a:r>
              <a:rPr lang="en-US" sz="2000" dirty="0" smtClean="0"/>
              <a:t>. Enable IP routing on the router.</a:t>
            </a:r>
          </a:p>
          <a:p>
            <a:pPr lvl="1">
              <a:buNone/>
            </a:pPr>
            <a:r>
              <a:rPr lang="en-US" sz="1800" dirty="0" smtClean="0">
                <a:latin typeface="Courier New" pitchFamily="49" charset="0"/>
                <a:cs typeface="Courier New" pitchFamily="49" charset="0"/>
              </a:rPr>
              <a:t>Switch(</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ip</a:t>
            </a:r>
            <a:r>
              <a:rPr lang="en-US" sz="1800" b="1" dirty="0" smtClean="0">
                <a:latin typeface="Courier New" pitchFamily="49" charset="0"/>
                <a:cs typeface="Courier New" pitchFamily="49" charset="0"/>
              </a:rPr>
              <a:t> routing</a:t>
            </a:r>
            <a:r>
              <a:rPr lang="en-US" sz="1800" dirty="0" smtClean="0">
                <a:latin typeface="Courier New" pitchFamily="49" charset="0"/>
                <a:cs typeface="Courier New" pitchFamily="49" charset="0"/>
              </a:rPr>
              <a:t>	</a:t>
            </a:r>
          </a:p>
          <a:p>
            <a:pPr lvl="0"/>
            <a:r>
              <a:rPr lang="en-US" sz="2000" b="1" dirty="0" smtClean="0"/>
              <a:t>Step 5</a:t>
            </a:r>
            <a:r>
              <a:rPr lang="en-US" sz="2000" dirty="0" smtClean="0"/>
              <a:t>. (Optional.) Specify an IP routing protocol or use static routes:</a:t>
            </a:r>
          </a:p>
          <a:p>
            <a:pPr lvl="1">
              <a:buNone/>
            </a:pPr>
            <a:r>
              <a:rPr lang="en-US" sz="1800" dirty="0" smtClean="0">
                <a:latin typeface="Courier New" pitchFamily="49" charset="0"/>
                <a:cs typeface="Courier New" pitchFamily="49" charset="0"/>
              </a:rPr>
              <a:t>Switch(</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router</a:t>
            </a:r>
            <a:r>
              <a:rPr lang="en-US" sz="1800" dirty="0" smtClean="0">
                <a:latin typeface="Courier New" pitchFamily="49" charset="0"/>
                <a:cs typeface="Courier New" pitchFamily="49" charset="0"/>
              </a:rPr>
              <a:t> </a:t>
            </a:r>
            <a:r>
              <a:rPr lang="en-US" sz="1800" i="1" dirty="0" err="1" smtClean="0">
                <a:latin typeface="Courier New" pitchFamily="49" charset="0"/>
                <a:cs typeface="Courier New" pitchFamily="49" charset="0"/>
              </a:rPr>
              <a:t>ip_routing_protocol</a:t>
            </a:r>
            <a:r>
              <a:rPr lang="en-US" sz="1800" i="1" dirty="0" smtClean="0">
                <a:latin typeface="Courier New" pitchFamily="49" charset="0"/>
                <a:cs typeface="Courier New" pitchFamily="49" charset="0"/>
              </a:rPr>
              <a:t> options</a:t>
            </a:r>
          </a:p>
          <a:p>
            <a:pPr lvl="0"/>
            <a:endParaRPr lang="en-US" sz="2000" dirty="0" smtClean="0"/>
          </a:p>
          <a:p>
            <a:endParaRPr lang="en-US" sz="2000" dirty="0" smtClean="0"/>
          </a:p>
          <a:p>
            <a:pPr lvl="0"/>
            <a:endParaRPr lang="en-US" sz="2000" dirty="0" smtClean="0"/>
          </a:p>
          <a:p>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down)">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down)">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wipe(down)">
                                      <p:cBhvr>
                                        <p:cTn id="30" dur="5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wipe(down)">
                                      <p:cBhvr>
                                        <p:cTn id="35" dur="500"/>
                                        <p:tgtEl>
                                          <p:spTgt spid="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wipe(down)">
                                      <p:cBhvr>
                                        <p:cTn id="40" dur="500"/>
                                        <p:tgtEl>
                                          <p:spTgt spid="1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animEffect transition="in" filter="wipe(down)">
                                      <p:cBhvr>
                                        <p:cTn id="45" dur="500"/>
                                        <p:tgtEl>
                                          <p:spTgt spid="11">
                                            <p:txEl>
                                              <p:pRg st="8" end="8"/>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1">
                                            <p:txEl>
                                              <p:pRg st="9" end="9"/>
                                            </p:txEl>
                                          </p:spTgt>
                                        </p:tgtEl>
                                        <p:attrNameLst>
                                          <p:attrName>style.visibility</p:attrName>
                                        </p:attrNameLst>
                                      </p:cBhvr>
                                      <p:to>
                                        <p:strVal val="visible"/>
                                      </p:to>
                                    </p:set>
                                    <p:animEffect transition="in" filter="wipe(down)">
                                      <p:cBhvr>
                                        <p:cTn id="48"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An Example of Configuring Inter-VLAN Routing</a:t>
            </a:r>
            <a:endParaRPr lang="en-AU"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624860372"/>
              </p:ext>
            </p:extLst>
          </p:nvPr>
        </p:nvGraphicFramePr>
        <p:xfrm>
          <a:off x="75410" y="4132693"/>
          <a:ext cx="4277257" cy="2651760"/>
        </p:xfrm>
        <a:graphic>
          <a:graphicData uri="http://schemas.openxmlformats.org/drawingml/2006/table">
            <a:tbl>
              <a:tblPr firstRow="1" bandRow="1">
                <a:tableStyleId>{5C22544A-7EE6-4342-B048-85BDC9FD1C3A}</a:tableStyleId>
              </a:tblPr>
              <a:tblGrid>
                <a:gridCol w="1357462">
                  <a:extLst>
                    <a:ext uri="{9D8B030D-6E8A-4147-A177-3AD203B41FA5}">
                      <a16:colId xmlns:a16="http://schemas.microsoft.com/office/drawing/2014/main" val="20000"/>
                    </a:ext>
                  </a:extLst>
                </a:gridCol>
                <a:gridCol w="1140643">
                  <a:extLst>
                    <a:ext uri="{9D8B030D-6E8A-4147-A177-3AD203B41FA5}">
                      <a16:colId xmlns:a16="http://schemas.microsoft.com/office/drawing/2014/main" val="20001"/>
                    </a:ext>
                  </a:extLst>
                </a:gridCol>
                <a:gridCol w="1779152">
                  <a:extLst>
                    <a:ext uri="{9D8B030D-6E8A-4147-A177-3AD203B41FA5}">
                      <a16:colId xmlns:a16="http://schemas.microsoft.com/office/drawing/2014/main" val="20002"/>
                    </a:ext>
                  </a:extLst>
                </a:gridCol>
              </a:tblGrid>
              <a:tr h="0">
                <a:tc>
                  <a:txBody>
                    <a:bodyPr/>
                    <a:lstStyle/>
                    <a:p>
                      <a:r>
                        <a:rPr lang="en-AU" sz="1200" dirty="0" smtClean="0"/>
                        <a:t>Device</a:t>
                      </a:r>
                      <a:endParaRPr lang="en-AU" sz="1200" dirty="0"/>
                    </a:p>
                  </a:txBody>
                  <a:tcPr/>
                </a:tc>
                <a:tc>
                  <a:txBody>
                    <a:bodyPr/>
                    <a:lstStyle/>
                    <a:p>
                      <a:r>
                        <a:rPr lang="en-AU" sz="1200" dirty="0" smtClean="0"/>
                        <a:t>Interface</a:t>
                      </a:r>
                      <a:endParaRPr lang="en-AU" sz="1200" dirty="0"/>
                    </a:p>
                  </a:txBody>
                  <a:tcPr/>
                </a:tc>
                <a:tc>
                  <a:txBody>
                    <a:bodyPr/>
                    <a:lstStyle/>
                    <a:p>
                      <a:r>
                        <a:rPr lang="en-AU" sz="1200" dirty="0" smtClean="0"/>
                        <a:t>IP Address</a:t>
                      </a:r>
                      <a:endParaRPr lang="en-AU" sz="1200" dirty="0"/>
                    </a:p>
                  </a:txBody>
                  <a:tcPr/>
                </a:tc>
                <a:extLst>
                  <a:ext uri="{0D108BD9-81ED-4DB2-BD59-A6C34878D82A}">
                    <a16:rowId xmlns:a16="http://schemas.microsoft.com/office/drawing/2014/main" val="10000"/>
                  </a:ext>
                </a:extLst>
              </a:tr>
              <a:tr h="0">
                <a:tc>
                  <a:txBody>
                    <a:bodyPr/>
                    <a:lstStyle/>
                    <a:p>
                      <a:r>
                        <a:rPr lang="en-AU" sz="1200" dirty="0" smtClean="0"/>
                        <a:t>PC1</a:t>
                      </a:r>
                      <a:endParaRPr lang="en-AU" sz="1200" dirty="0"/>
                    </a:p>
                  </a:txBody>
                  <a:tcPr/>
                </a:tc>
                <a:tc>
                  <a:txBody>
                    <a:bodyPr/>
                    <a:lstStyle/>
                    <a:p>
                      <a:r>
                        <a:rPr lang="en-AU" sz="1200" dirty="0" smtClean="0"/>
                        <a:t>Eth 0/0</a:t>
                      </a:r>
                      <a:endParaRPr lang="en-AU" sz="1200" dirty="0"/>
                    </a:p>
                  </a:txBody>
                  <a:tcPr/>
                </a:tc>
                <a:tc>
                  <a:txBody>
                    <a:bodyPr/>
                    <a:lstStyle/>
                    <a:p>
                      <a:r>
                        <a:rPr lang="en-AU" sz="1200" dirty="0" smtClean="0"/>
                        <a:t>10.0.10.100/24</a:t>
                      </a:r>
                      <a:endParaRPr lang="en-AU" sz="1200" dirty="0"/>
                    </a:p>
                  </a:txBody>
                  <a:tcPr/>
                </a:tc>
                <a:extLst>
                  <a:ext uri="{0D108BD9-81ED-4DB2-BD59-A6C34878D82A}">
                    <a16:rowId xmlns:a16="http://schemas.microsoft.com/office/drawing/2014/main" val="10001"/>
                  </a:ext>
                </a:extLst>
              </a:tr>
              <a:tr h="0">
                <a:tc>
                  <a:txBody>
                    <a:bodyPr/>
                    <a:lstStyle/>
                    <a:p>
                      <a:r>
                        <a:rPr lang="en-AU" sz="1200" dirty="0" smtClean="0"/>
                        <a:t>PC2</a:t>
                      </a:r>
                      <a:endParaRPr lang="en-AU" sz="1200" dirty="0"/>
                    </a:p>
                  </a:txBody>
                  <a:tcPr/>
                </a:tc>
                <a:tc>
                  <a:txBody>
                    <a:bodyPr/>
                    <a:lstStyle/>
                    <a:p>
                      <a:r>
                        <a:rPr lang="en-AU" sz="1200" dirty="0" smtClean="0"/>
                        <a:t>Eth</a:t>
                      </a:r>
                      <a:r>
                        <a:rPr lang="en-AU" sz="1200" baseline="0" dirty="0" smtClean="0"/>
                        <a:t> 0/0</a:t>
                      </a:r>
                      <a:endParaRPr lang="en-AU" sz="1200" dirty="0"/>
                    </a:p>
                  </a:txBody>
                  <a:tcPr/>
                </a:tc>
                <a:tc>
                  <a:txBody>
                    <a:bodyPr/>
                    <a:lstStyle/>
                    <a:p>
                      <a:r>
                        <a:rPr lang="en-AU" sz="1200" dirty="0" smtClean="0"/>
                        <a:t>10.0.20.100/24</a:t>
                      </a:r>
                      <a:endParaRPr lang="en-AU" sz="1200" dirty="0"/>
                    </a:p>
                  </a:txBody>
                  <a:tcPr/>
                </a:tc>
                <a:extLst>
                  <a:ext uri="{0D108BD9-81ED-4DB2-BD59-A6C34878D82A}">
                    <a16:rowId xmlns:a16="http://schemas.microsoft.com/office/drawing/2014/main" val="10002"/>
                  </a:ext>
                </a:extLst>
              </a:tr>
              <a:tr h="0">
                <a:tc>
                  <a:txBody>
                    <a:bodyPr/>
                    <a:lstStyle/>
                    <a:p>
                      <a:r>
                        <a:rPr lang="en-AU" sz="1200" dirty="0" smtClean="0"/>
                        <a:t>DSW1</a:t>
                      </a:r>
                      <a:endParaRPr lang="en-AU" sz="1200" dirty="0"/>
                    </a:p>
                  </a:txBody>
                  <a:tcPr/>
                </a:tc>
                <a:tc>
                  <a:txBody>
                    <a:bodyPr/>
                    <a:lstStyle/>
                    <a:p>
                      <a:r>
                        <a:rPr lang="en-AU" sz="1200" dirty="0" smtClean="0"/>
                        <a:t>VLAN 10</a:t>
                      </a:r>
                      <a:endParaRPr lang="en-AU" sz="1200" dirty="0"/>
                    </a:p>
                  </a:txBody>
                  <a:tcPr/>
                </a:tc>
                <a:tc>
                  <a:txBody>
                    <a:bodyPr/>
                    <a:lstStyle/>
                    <a:p>
                      <a:r>
                        <a:rPr lang="en-AU" sz="1200" dirty="0" smtClean="0"/>
                        <a:t>10.0.10.1/24</a:t>
                      </a:r>
                      <a:endParaRPr lang="en-AU" sz="1200" dirty="0"/>
                    </a:p>
                  </a:txBody>
                  <a:tcPr/>
                </a:tc>
                <a:extLst>
                  <a:ext uri="{0D108BD9-81ED-4DB2-BD59-A6C34878D82A}">
                    <a16:rowId xmlns:a16="http://schemas.microsoft.com/office/drawing/2014/main" val="10003"/>
                  </a:ext>
                </a:extLst>
              </a:tr>
              <a:tr h="0">
                <a:tc>
                  <a:txBody>
                    <a:bodyPr/>
                    <a:lstStyle/>
                    <a:p>
                      <a:r>
                        <a:rPr lang="en-AU" sz="1200" dirty="0" smtClean="0"/>
                        <a:t>DSW1</a:t>
                      </a:r>
                      <a:endParaRPr lang="en-AU" sz="1200" dirty="0"/>
                    </a:p>
                  </a:txBody>
                  <a:tcPr/>
                </a:tc>
                <a:tc>
                  <a:txBody>
                    <a:bodyPr/>
                    <a:lstStyle/>
                    <a:p>
                      <a:r>
                        <a:rPr lang="en-AU" sz="1200" dirty="0" smtClean="0"/>
                        <a:t>VLAN 20</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10.0.20.1/24</a:t>
                      </a:r>
                    </a:p>
                  </a:txBody>
                  <a:tcPr/>
                </a:tc>
                <a:extLst>
                  <a:ext uri="{0D108BD9-81ED-4DB2-BD59-A6C34878D82A}">
                    <a16:rowId xmlns:a16="http://schemas.microsoft.com/office/drawing/2014/main" val="10004"/>
                  </a:ext>
                </a:extLst>
              </a:tr>
              <a:tr h="0">
                <a:tc>
                  <a:txBody>
                    <a:bodyPr/>
                    <a:lstStyle/>
                    <a:p>
                      <a:r>
                        <a:rPr lang="en-AU" sz="1200" dirty="0" smtClean="0"/>
                        <a:t>DSW1</a:t>
                      </a:r>
                      <a:endParaRPr lang="en-AU" sz="1200" dirty="0"/>
                    </a:p>
                  </a:txBody>
                  <a:tcPr/>
                </a:tc>
                <a:tc>
                  <a:txBody>
                    <a:bodyPr/>
                    <a:lstStyle/>
                    <a:p>
                      <a:r>
                        <a:rPr lang="en-AU" sz="1200" dirty="0" smtClean="0"/>
                        <a:t>Eth 0/2</a:t>
                      </a:r>
                      <a:endParaRPr lang="en-AU" sz="1200" dirty="0"/>
                    </a:p>
                  </a:txBody>
                  <a:tcPr/>
                </a:tc>
                <a:tc>
                  <a:txBody>
                    <a:bodyPr/>
                    <a:lstStyle/>
                    <a:p>
                      <a:r>
                        <a:rPr lang="en-AU" sz="1200" dirty="0" smtClean="0"/>
                        <a:t>10.0.99.1/24</a:t>
                      </a:r>
                      <a:endParaRPr lang="en-AU" sz="1200" dirty="0"/>
                    </a:p>
                  </a:txBody>
                  <a:tcPr/>
                </a:tc>
                <a:extLst>
                  <a:ext uri="{0D108BD9-81ED-4DB2-BD59-A6C34878D82A}">
                    <a16:rowId xmlns:a16="http://schemas.microsoft.com/office/drawing/2014/main" val="10005"/>
                  </a:ext>
                </a:extLst>
              </a:tr>
              <a:tr h="0">
                <a:tc>
                  <a:txBody>
                    <a:bodyPr/>
                    <a:lstStyle/>
                    <a:p>
                      <a:r>
                        <a:rPr lang="en-AU" sz="1200" dirty="0" smtClean="0"/>
                        <a:t>R1</a:t>
                      </a:r>
                      <a:endParaRPr lang="en-AU" sz="1200" dirty="0"/>
                    </a:p>
                  </a:txBody>
                  <a:tcPr/>
                </a:tc>
                <a:tc>
                  <a:txBody>
                    <a:bodyPr/>
                    <a:lstStyle/>
                    <a:p>
                      <a:r>
                        <a:rPr lang="en-AU" sz="1200" dirty="0" smtClean="0"/>
                        <a:t>Eth 0/1</a:t>
                      </a:r>
                      <a:endParaRPr lang="en-AU" sz="1200" dirty="0"/>
                    </a:p>
                  </a:txBody>
                  <a:tcPr/>
                </a:tc>
                <a:tc>
                  <a:txBody>
                    <a:bodyPr/>
                    <a:lstStyle/>
                    <a:p>
                      <a:r>
                        <a:rPr lang="en-AU" sz="1200" dirty="0" smtClean="0"/>
                        <a:t>10.0.99.2/24</a:t>
                      </a:r>
                      <a:endParaRPr lang="en-AU" sz="1200" dirty="0"/>
                    </a:p>
                  </a:txBody>
                  <a:tcPr/>
                </a:tc>
                <a:extLst>
                  <a:ext uri="{0D108BD9-81ED-4DB2-BD59-A6C34878D82A}">
                    <a16:rowId xmlns:a16="http://schemas.microsoft.com/office/drawing/2014/main" val="10006"/>
                  </a:ext>
                </a:extLst>
              </a:tr>
              <a:tr h="0">
                <a:tc>
                  <a:txBody>
                    <a:bodyPr/>
                    <a:lstStyle/>
                    <a:p>
                      <a:r>
                        <a:rPr lang="en-AU" sz="1200" dirty="0" smtClean="0"/>
                        <a:t>R1</a:t>
                      </a:r>
                      <a:endParaRPr lang="en-AU" sz="1200" dirty="0"/>
                    </a:p>
                  </a:txBody>
                  <a:tcPr/>
                </a:tc>
                <a:tc>
                  <a:txBody>
                    <a:bodyPr/>
                    <a:lstStyle/>
                    <a:p>
                      <a:r>
                        <a:rPr lang="en-AU" sz="1200" dirty="0" smtClean="0"/>
                        <a:t>Eth 0/0</a:t>
                      </a:r>
                      <a:endParaRPr lang="en-AU" sz="1200" dirty="0"/>
                    </a:p>
                  </a:txBody>
                  <a:tcPr/>
                </a:tc>
                <a:tc>
                  <a:txBody>
                    <a:bodyPr/>
                    <a:lstStyle/>
                    <a:p>
                      <a:r>
                        <a:rPr lang="en-AU" sz="1200" dirty="0" smtClean="0"/>
                        <a:t>209.165.201.2/30</a:t>
                      </a:r>
                      <a:endParaRPr lang="en-AU" sz="1200" dirty="0"/>
                    </a:p>
                  </a:txBody>
                  <a:tcPr/>
                </a:tc>
                <a:extLst>
                  <a:ext uri="{0D108BD9-81ED-4DB2-BD59-A6C34878D82A}">
                    <a16:rowId xmlns:a16="http://schemas.microsoft.com/office/drawing/2014/main" val="10007"/>
                  </a:ext>
                </a:extLst>
              </a:tr>
              <a:tr h="148746">
                <a:tc>
                  <a:txBody>
                    <a:bodyPr/>
                    <a:lstStyle/>
                    <a:p>
                      <a:r>
                        <a:rPr lang="en-AU" sz="1200" dirty="0" smtClean="0"/>
                        <a:t>Server</a:t>
                      </a:r>
                      <a:r>
                        <a:rPr lang="en-AU" sz="1200" baseline="0" dirty="0" smtClean="0"/>
                        <a:t> on the Internet</a:t>
                      </a:r>
                      <a:endParaRPr lang="en-AU" sz="1200" dirty="0"/>
                    </a:p>
                  </a:txBody>
                  <a:tcPr/>
                </a:tc>
                <a:tc>
                  <a:txBody>
                    <a:bodyPr/>
                    <a:lstStyle/>
                    <a:p>
                      <a:r>
                        <a:rPr lang="en-AU" sz="1200" dirty="0" smtClean="0"/>
                        <a:t>N/A</a:t>
                      </a:r>
                      <a:endParaRPr lang="en-AU" sz="1200" dirty="0"/>
                    </a:p>
                  </a:txBody>
                  <a:tcPr/>
                </a:tc>
                <a:tc>
                  <a:txBody>
                    <a:bodyPr/>
                    <a:lstStyle/>
                    <a:p>
                      <a:r>
                        <a:rPr lang="en-AU" sz="1200" dirty="0" smtClean="0"/>
                        <a:t>209.165.201.1</a:t>
                      </a:r>
                      <a:endParaRPr lang="en-AU" sz="1200" dirty="0"/>
                    </a:p>
                  </a:txBody>
                  <a:tcPr/>
                </a:tc>
                <a:extLst>
                  <a:ext uri="{0D108BD9-81ED-4DB2-BD59-A6C34878D82A}">
                    <a16:rowId xmlns:a16="http://schemas.microsoft.com/office/drawing/2014/main" val="10008"/>
                  </a:ext>
                </a:extLst>
              </a:tr>
            </a:tbl>
          </a:graphicData>
        </a:graphic>
      </p:graphicFrame>
      <p:grpSp>
        <p:nvGrpSpPr>
          <p:cNvPr id="7" name="Group 3"/>
          <p:cNvGrpSpPr>
            <a:grpSpLocks noGrp="1" noUngrp="1" noChangeAspect="1"/>
          </p:cNvGrpSpPr>
          <p:nvPr/>
        </p:nvGrpSpPr>
        <p:grpSpPr bwMode="auto">
          <a:xfrm>
            <a:off x="91752" y="1053273"/>
            <a:ext cx="4064061" cy="3264203"/>
            <a:chOff x="919163" y="685800"/>
            <a:chExt cx="7304087" cy="5867400"/>
          </a:xfrm>
        </p:grpSpPr>
        <p:pic>
          <p:nvPicPr>
            <p:cNvPr id="8" name="Picture 1" descr="Figure 5-8 Topology for Inter-VLAN Routing Using SVI and Routed Port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919163" y="685800"/>
              <a:ext cx="730408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19163" y="6210964"/>
              <a:ext cx="7304087" cy="342236"/>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grpSp>
        <p:nvGrpSpPr>
          <p:cNvPr id="11" name="Group 3"/>
          <p:cNvGrpSpPr>
            <a:grpSpLocks noGrp="1" noUngrp="1" noChangeAspect="1"/>
          </p:cNvGrpSpPr>
          <p:nvPr/>
        </p:nvGrpSpPr>
        <p:grpSpPr bwMode="auto">
          <a:xfrm>
            <a:off x="5203596" y="1178880"/>
            <a:ext cx="3378190" cy="4760957"/>
            <a:chOff x="2490788" y="685800"/>
            <a:chExt cx="4162425" cy="5867400"/>
          </a:xfrm>
        </p:grpSpPr>
        <p:pic>
          <p:nvPicPr>
            <p:cNvPr id="12" name="Picture 1" descr="Figure 5-9 Path for Traffic Forwarding Using SVI"/>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2490788" y="685800"/>
              <a:ext cx="4162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2490788" y="6210964"/>
              <a:ext cx="4162425" cy="34223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7577398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Routing on a Multilayer Switch - Example</a:t>
            </a:r>
            <a:endParaRPr lang="en-AU" dirty="0"/>
          </a:p>
        </p:txBody>
      </p:sp>
      <p:sp>
        <p:nvSpPr>
          <p:cNvPr id="6" name="Content Placeholder 5"/>
          <p:cNvSpPr>
            <a:spLocks noGrp="1"/>
          </p:cNvSpPr>
          <p:nvPr>
            <p:ph idx="1"/>
          </p:nvPr>
        </p:nvSpPr>
        <p:spPr>
          <a:xfrm>
            <a:off x="414779" y="1102484"/>
            <a:ext cx="8219241" cy="5647108"/>
          </a:xfrm>
        </p:spPr>
        <p:txBody>
          <a:bodyPr>
            <a:normAutofit lnSpcReduction="10000"/>
          </a:bodyPr>
          <a:lstStyle/>
          <a:p>
            <a:pPr marL="4762" indent="0">
              <a:buNone/>
            </a:pPr>
            <a:r>
              <a:rPr lang="en-US" b="1" dirty="0"/>
              <a:t>Step </a:t>
            </a:r>
            <a:r>
              <a:rPr lang="en-US" dirty="0"/>
              <a:t>1. On DSW1, create VLANs 10 and 20:</a:t>
            </a:r>
          </a:p>
          <a:p>
            <a:pPr marL="4762" indent="0">
              <a:spcBef>
                <a:spcPts val="0"/>
              </a:spcBef>
              <a:buNone/>
            </a:pPr>
            <a:r>
              <a:rPr lang="en-AU" sz="1200" dirty="0">
                <a:latin typeface="Courier New" pitchFamily="49" charset="0"/>
                <a:cs typeface="Courier New" pitchFamily="49" charset="0"/>
              </a:rPr>
              <a:t>DSW1 (</a:t>
            </a:r>
            <a:r>
              <a:rPr lang="en-AU" sz="1200" dirty="0" err="1">
                <a:latin typeface="Courier New" pitchFamily="49" charset="0"/>
                <a:cs typeface="Courier New" pitchFamily="49" charset="0"/>
              </a:rPr>
              <a:t>config</a:t>
            </a:r>
            <a:r>
              <a:rPr lang="en-AU" sz="1200" dirty="0">
                <a:latin typeface="Courier New" pitchFamily="49" charset="0"/>
                <a:cs typeface="Courier New" pitchFamily="49" charset="0"/>
              </a:rPr>
              <a:t>)# </a:t>
            </a:r>
            <a:r>
              <a:rPr lang="en-AU" sz="1200" b="1" dirty="0" smtClean="0">
                <a:latin typeface="Courier New" pitchFamily="49" charset="0"/>
                <a:cs typeface="Courier New" pitchFamily="49" charset="0"/>
              </a:rPr>
              <a:t>vlan </a:t>
            </a:r>
            <a:r>
              <a:rPr lang="en-AU" sz="1200" b="1" dirty="0">
                <a:latin typeface="Courier New" pitchFamily="49" charset="0"/>
                <a:cs typeface="Courier New" pitchFamily="49" charset="0"/>
              </a:rPr>
              <a:t>10</a:t>
            </a:r>
          </a:p>
          <a:p>
            <a:pPr marL="4762" indent="0">
              <a:spcBef>
                <a:spcPts val="0"/>
              </a:spcBef>
              <a:buNone/>
            </a:pPr>
            <a:r>
              <a:rPr lang="en-US" sz="1200" dirty="0">
                <a:latin typeface="Courier New" pitchFamily="49" charset="0"/>
                <a:cs typeface="Courier New" pitchFamily="49" charset="0"/>
              </a:rPr>
              <a:t>DSW</a:t>
            </a:r>
            <a:r>
              <a:rPr lang="en-AU" sz="1200" dirty="0">
                <a:latin typeface="Courier New" pitchFamily="49" charset="0"/>
                <a:cs typeface="Courier New" pitchFamily="49" charset="0"/>
              </a:rPr>
              <a:t>1 (</a:t>
            </a:r>
            <a:r>
              <a:rPr lang="en-AU" sz="1200" dirty="0" err="1">
                <a:latin typeface="Courier New" pitchFamily="49" charset="0"/>
                <a:cs typeface="Courier New" pitchFamily="49" charset="0"/>
              </a:rPr>
              <a:t>config</a:t>
            </a:r>
            <a:r>
              <a:rPr lang="en-AU" sz="1200" dirty="0">
                <a:latin typeface="Courier New" pitchFamily="49" charset="0"/>
                <a:cs typeface="Courier New" pitchFamily="49" charset="0"/>
              </a:rPr>
              <a:t>-vlan)# </a:t>
            </a:r>
            <a:r>
              <a:rPr lang="en-AU" sz="1200" b="1" dirty="0" smtClean="0">
                <a:latin typeface="Courier New" pitchFamily="49" charset="0"/>
                <a:cs typeface="Courier New" pitchFamily="49" charset="0"/>
              </a:rPr>
              <a:t>vlan </a:t>
            </a:r>
            <a:r>
              <a:rPr lang="en-AU" sz="1200" b="1" dirty="0">
                <a:latin typeface="Courier New" pitchFamily="49" charset="0"/>
                <a:cs typeface="Courier New" pitchFamily="49" charset="0"/>
              </a:rPr>
              <a:t>20</a:t>
            </a:r>
          </a:p>
          <a:p>
            <a:pPr marL="4762" indent="0">
              <a:buNone/>
            </a:pPr>
            <a:r>
              <a:rPr lang="en-AU" b="1" dirty="0" smtClean="0"/>
              <a:t>S</a:t>
            </a:r>
            <a:r>
              <a:rPr lang="en-US" b="1" dirty="0" err="1"/>
              <a:t>tep</a:t>
            </a:r>
            <a:r>
              <a:rPr lang="en-US" b="1" dirty="0"/>
              <a:t> 2</a:t>
            </a:r>
            <a:r>
              <a:rPr lang="en-US" dirty="0"/>
              <a:t>. On</a:t>
            </a:r>
            <a:r>
              <a:rPr lang="en-AU" dirty="0"/>
              <a:t> DSW1, enable IPV4 routing:</a:t>
            </a:r>
          </a:p>
          <a:p>
            <a:pPr marL="4762" indent="0">
              <a:spcBef>
                <a:spcPts val="0"/>
              </a:spcBef>
              <a:buNone/>
            </a:pPr>
            <a:r>
              <a:rPr lang="en-US" sz="1200" dirty="0">
                <a:latin typeface="Courier New" pitchFamily="49" charset="0"/>
                <a:cs typeface="Courier New" pitchFamily="49" charset="0"/>
              </a:rPr>
              <a:t>DSW</a:t>
            </a:r>
            <a:r>
              <a:rPr lang="en-AU" sz="1200" dirty="0">
                <a:latin typeface="Courier New" pitchFamily="49" charset="0"/>
                <a:cs typeface="Courier New" pitchFamily="49" charset="0"/>
              </a:rPr>
              <a:t>1 (</a:t>
            </a:r>
            <a:r>
              <a:rPr lang="en-AU" sz="1200" dirty="0" err="1">
                <a:latin typeface="Courier New" pitchFamily="49" charset="0"/>
                <a:cs typeface="Courier New" pitchFamily="49" charset="0"/>
              </a:rPr>
              <a:t>config</a:t>
            </a:r>
            <a:r>
              <a:rPr lang="en-AU" sz="1200" dirty="0">
                <a:latin typeface="Courier New" pitchFamily="49" charset="0"/>
                <a:cs typeface="Courier New" pitchFamily="49" charset="0"/>
              </a:rPr>
              <a:t>)# </a:t>
            </a:r>
            <a:r>
              <a:rPr lang="en-AU" sz="1200" dirty="0" err="1">
                <a:latin typeface="Courier New" pitchFamily="49" charset="0"/>
                <a:cs typeface="Courier New" pitchFamily="49" charset="0"/>
              </a:rPr>
              <a:t>ip</a:t>
            </a:r>
            <a:r>
              <a:rPr lang="en-AU" sz="1200" dirty="0">
                <a:latin typeface="Courier New" pitchFamily="49" charset="0"/>
                <a:cs typeface="Courier New" pitchFamily="49" charset="0"/>
              </a:rPr>
              <a:t> routing</a:t>
            </a:r>
          </a:p>
          <a:p>
            <a:pPr marL="4762" indent="0">
              <a:buNone/>
            </a:pPr>
            <a:r>
              <a:rPr lang="en-US" b="1" dirty="0" smtClean="0"/>
              <a:t>Step </a:t>
            </a:r>
            <a:r>
              <a:rPr lang="en-US" b="1" dirty="0"/>
              <a:t>3. </a:t>
            </a:r>
            <a:r>
              <a:rPr lang="en-US" dirty="0"/>
              <a:t>On the DSW1, configure SVI for VLAN 10 with IP address 10.0.0.1/24.</a:t>
            </a:r>
          </a:p>
          <a:p>
            <a:pPr marL="4762" indent="0">
              <a:spcBef>
                <a:spcPts val="0"/>
              </a:spcBef>
              <a:buNone/>
            </a:pPr>
            <a:r>
              <a:rPr lang="en-US" sz="1200" dirty="0">
                <a:latin typeface="Courier New" pitchFamily="49" charset="0"/>
                <a:cs typeface="Courier New" pitchFamily="49" charset="0"/>
              </a:rPr>
              <a:t>DSW</a:t>
            </a:r>
            <a:r>
              <a:rPr lang="it-IT" sz="1200" dirty="0">
                <a:latin typeface="Courier New" pitchFamily="49" charset="0"/>
                <a:cs typeface="Courier New" pitchFamily="49" charset="0"/>
              </a:rPr>
              <a:t>1 (config)# </a:t>
            </a:r>
            <a:r>
              <a:rPr lang="it-IT" sz="1200" b="1" dirty="0">
                <a:latin typeface="Courier New" pitchFamily="49" charset="0"/>
                <a:cs typeface="Courier New" pitchFamily="49" charset="0"/>
              </a:rPr>
              <a:t>interface </a:t>
            </a:r>
            <a:r>
              <a:rPr lang="it-IT" sz="1200" b="1" dirty="0" smtClean="0">
                <a:latin typeface="Courier New" pitchFamily="49" charset="0"/>
                <a:cs typeface="Courier New" pitchFamily="49" charset="0"/>
              </a:rPr>
              <a:t>vlan </a:t>
            </a:r>
            <a:r>
              <a:rPr lang="it-IT" sz="1200" b="1" dirty="0">
                <a:latin typeface="Courier New" pitchFamily="49" charset="0"/>
                <a:cs typeface="Courier New" pitchFamily="49" charset="0"/>
              </a:rPr>
              <a:t>10</a:t>
            </a:r>
          </a:p>
          <a:p>
            <a:pPr marL="4762" indent="0">
              <a:spcBef>
                <a:spcPts val="0"/>
              </a:spcBef>
              <a:buNone/>
            </a:pPr>
            <a:r>
              <a:rPr lang="en-US" sz="1200" dirty="0">
                <a:latin typeface="Courier New" pitchFamily="49" charset="0"/>
                <a:cs typeface="Courier New" pitchFamily="49" charset="0"/>
              </a:rPr>
              <a:t>DSW1 (</a:t>
            </a:r>
            <a:r>
              <a:rPr lang="en-US" sz="1200" dirty="0" err="1">
                <a:latin typeface="Courier New" pitchFamily="49" charset="0"/>
                <a:cs typeface="Courier New" pitchFamily="49" charset="0"/>
              </a:rPr>
              <a:t>config</a:t>
            </a:r>
            <a:r>
              <a:rPr lang="en-US" sz="1200" dirty="0">
                <a:latin typeface="Courier New" pitchFamily="49" charset="0"/>
                <a:cs typeface="Courier New" pitchFamily="49" charset="0"/>
              </a:rPr>
              <a:t>-if)# </a:t>
            </a:r>
            <a:r>
              <a:rPr lang="en-US" sz="1200" b="1" dirty="0" err="1" smtClean="0">
                <a:latin typeface="Courier New" pitchFamily="49" charset="0"/>
                <a:cs typeface="Courier New" pitchFamily="49" charset="0"/>
              </a:rPr>
              <a:t>ip</a:t>
            </a:r>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address 10.0.10.1 255.255.255.0</a:t>
            </a:r>
          </a:p>
          <a:p>
            <a:pPr marL="4762" indent="0">
              <a:spcBef>
                <a:spcPts val="0"/>
              </a:spcBef>
              <a:buNone/>
            </a:pPr>
            <a:r>
              <a:rPr lang="en-US" sz="1200" dirty="0">
                <a:latin typeface="Courier New" pitchFamily="49" charset="0"/>
                <a:cs typeface="Courier New" pitchFamily="49" charset="0"/>
              </a:rPr>
              <a:t>DSW</a:t>
            </a:r>
            <a:r>
              <a:rPr lang="en-AU" sz="1200" dirty="0">
                <a:latin typeface="Courier New" pitchFamily="49" charset="0"/>
                <a:cs typeface="Courier New" pitchFamily="49" charset="0"/>
              </a:rPr>
              <a:t>1 (</a:t>
            </a:r>
            <a:r>
              <a:rPr lang="en-AU" sz="1200" dirty="0" err="1">
                <a:latin typeface="Courier New" pitchFamily="49" charset="0"/>
                <a:cs typeface="Courier New" pitchFamily="49" charset="0"/>
              </a:rPr>
              <a:t>config</a:t>
            </a:r>
            <a:r>
              <a:rPr lang="en-AU" sz="1200" dirty="0">
                <a:latin typeface="Courier New" pitchFamily="49" charset="0"/>
                <a:cs typeface="Courier New" pitchFamily="49" charset="0"/>
              </a:rPr>
              <a:t>-if)# </a:t>
            </a:r>
            <a:r>
              <a:rPr lang="en-AU" sz="1200" b="1" dirty="0" smtClean="0">
                <a:latin typeface="Courier New" pitchFamily="49" charset="0"/>
                <a:cs typeface="Courier New" pitchFamily="49" charset="0"/>
              </a:rPr>
              <a:t>no </a:t>
            </a:r>
            <a:r>
              <a:rPr lang="en-AU" sz="1200" b="1" dirty="0">
                <a:latin typeface="Courier New" pitchFamily="49" charset="0"/>
                <a:cs typeface="Courier New" pitchFamily="49" charset="0"/>
              </a:rPr>
              <a:t>shutdown</a:t>
            </a:r>
          </a:p>
          <a:p>
            <a:pPr marL="4762" indent="0">
              <a:buNone/>
            </a:pPr>
            <a:r>
              <a:rPr lang="en-AU" b="1" dirty="0" smtClean="0"/>
              <a:t>Step </a:t>
            </a:r>
            <a:r>
              <a:rPr lang="en-AU" b="1" dirty="0"/>
              <a:t>4. </a:t>
            </a:r>
            <a:r>
              <a:rPr lang="en-US" b="1" dirty="0"/>
              <a:t> </a:t>
            </a:r>
            <a:r>
              <a:rPr lang="en-US" dirty="0"/>
              <a:t>On DSW1, configure SVI for VLAN 20 with IP address 10.0.20.1/24.</a:t>
            </a:r>
          </a:p>
          <a:p>
            <a:pPr marL="4762" indent="0">
              <a:spcBef>
                <a:spcPts val="0"/>
              </a:spcBef>
              <a:buNone/>
            </a:pPr>
            <a:r>
              <a:rPr lang="en-US" sz="1200" dirty="0">
                <a:latin typeface="Courier New" pitchFamily="49" charset="0"/>
                <a:cs typeface="Courier New" pitchFamily="49" charset="0"/>
              </a:rPr>
              <a:t>DSW</a:t>
            </a:r>
            <a:r>
              <a:rPr lang="it-IT" sz="1200" dirty="0">
                <a:latin typeface="Courier New" pitchFamily="49" charset="0"/>
                <a:cs typeface="Courier New" pitchFamily="49" charset="0"/>
              </a:rPr>
              <a:t>1 (config)# </a:t>
            </a:r>
            <a:r>
              <a:rPr lang="it-IT" sz="1200" b="1" dirty="0">
                <a:latin typeface="Courier New" pitchFamily="49" charset="0"/>
                <a:cs typeface="Courier New" pitchFamily="49" charset="0"/>
              </a:rPr>
              <a:t>interface </a:t>
            </a:r>
            <a:r>
              <a:rPr lang="it-IT" sz="1200" b="1" dirty="0" smtClean="0">
                <a:latin typeface="Courier New" pitchFamily="49" charset="0"/>
                <a:cs typeface="Courier New" pitchFamily="49" charset="0"/>
              </a:rPr>
              <a:t>vlan 20</a:t>
            </a:r>
            <a:endParaRPr lang="it-IT" sz="1200" b="1" dirty="0">
              <a:latin typeface="Courier New" pitchFamily="49" charset="0"/>
              <a:cs typeface="Courier New" pitchFamily="49" charset="0"/>
            </a:endParaRPr>
          </a:p>
          <a:p>
            <a:pPr marL="4762" indent="0">
              <a:spcBef>
                <a:spcPts val="0"/>
              </a:spcBef>
              <a:buNone/>
            </a:pPr>
            <a:r>
              <a:rPr lang="en-US" sz="1200" dirty="0">
                <a:latin typeface="Courier New" pitchFamily="49" charset="0"/>
                <a:cs typeface="Courier New" pitchFamily="49" charset="0"/>
              </a:rPr>
              <a:t>DSW1 (</a:t>
            </a:r>
            <a:r>
              <a:rPr lang="en-US" sz="1200" dirty="0" err="1">
                <a:latin typeface="Courier New" pitchFamily="49" charset="0"/>
                <a:cs typeface="Courier New" pitchFamily="49" charset="0"/>
              </a:rPr>
              <a:t>config</a:t>
            </a:r>
            <a:r>
              <a:rPr lang="en-US" sz="1200" dirty="0">
                <a:latin typeface="Courier New" pitchFamily="49" charset="0"/>
                <a:cs typeface="Courier New" pitchFamily="49" charset="0"/>
              </a:rPr>
              <a:t>-if)# </a:t>
            </a:r>
            <a:r>
              <a:rPr lang="en-US" sz="1200" b="1" dirty="0" err="1" smtClean="0">
                <a:latin typeface="Courier New" pitchFamily="49" charset="0"/>
                <a:cs typeface="Courier New" pitchFamily="49" charset="0"/>
              </a:rPr>
              <a:t>ip</a:t>
            </a:r>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address 10.0.20.1 255.255.255.0</a:t>
            </a:r>
          </a:p>
          <a:p>
            <a:pPr marL="4762" indent="0">
              <a:spcBef>
                <a:spcPts val="0"/>
              </a:spcBef>
              <a:buNone/>
            </a:pPr>
            <a:r>
              <a:rPr lang="en-US" sz="1200" dirty="0">
                <a:latin typeface="Courier New" pitchFamily="49" charset="0"/>
                <a:cs typeface="Courier New" pitchFamily="49" charset="0"/>
              </a:rPr>
              <a:t>DSW</a:t>
            </a:r>
            <a:r>
              <a:rPr lang="en-AU" sz="1200" dirty="0">
                <a:latin typeface="Courier New" pitchFamily="49" charset="0"/>
                <a:cs typeface="Courier New" pitchFamily="49" charset="0"/>
              </a:rPr>
              <a:t>1 (</a:t>
            </a:r>
            <a:r>
              <a:rPr lang="en-AU" sz="1200" dirty="0" err="1">
                <a:latin typeface="Courier New" pitchFamily="49" charset="0"/>
                <a:cs typeface="Courier New" pitchFamily="49" charset="0"/>
              </a:rPr>
              <a:t>config</a:t>
            </a:r>
            <a:r>
              <a:rPr lang="en-AU" sz="1200" dirty="0">
                <a:latin typeface="Courier New" pitchFamily="49" charset="0"/>
                <a:cs typeface="Courier New" pitchFamily="49" charset="0"/>
              </a:rPr>
              <a:t>-if)# </a:t>
            </a:r>
            <a:r>
              <a:rPr lang="en-AU" sz="1200" b="1" dirty="0" smtClean="0">
                <a:latin typeface="Courier New" pitchFamily="49" charset="0"/>
                <a:cs typeface="Courier New" pitchFamily="49" charset="0"/>
              </a:rPr>
              <a:t>no </a:t>
            </a:r>
            <a:r>
              <a:rPr lang="en-AU" sz="1200" b="1" dirty="0">
                <a:latin typeface="Courier New" pitchFamily="49" charset="0"/>
                <a:cs typeface="Courier New" pitchFamily="49" charset="0"/>
              </a:rPr>
              <a:t>shutdown</a:t>
            </a:r>
          </a:p>
          <a:p>
            <a:pPr marL="4762" indent="0">
              <a:buNone/>
            </a:pPr>
            <a:r>
              <a:rPr lang="en-AU" b="1" dirty="0" smtClean="0"/>
              <a:t>Step </a:t>
            </a:r>
            <a:r>
              <a:rPr lang="en-AU" b="1" dirty="0"/>
              <a:t>5. </a:t>
            </a:r>
            <a:r>
              <a:rPr lang="en-US" dirty="0"/>
              <a:t>On DSW1, verify IP interface configuration for VLANs 10 and 20:</a:t>
            </a:r>
          </a:p>
          <a:p>
            <a:pPr marL="4762" indent="0">
              <a:spcBef>
                <a:spcPts val="0"/>
              </a:spcBef>
              <a:buNone/>
            </a:pPr>
            <a:r>
              <a:rPr lang="en-US" sz="1200" dirty="0" smtClean="0">
                <a:latin typeface="Courier New" pitchFamily="49" charset="0"/>
                <a:cs typeface="Courier New" pitchFamily="49" charset="0"/>
              </a:rPr>
              <a:t>DSW1</a:t>
            </a:r>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show </a:t>
            </a:r>
            <a:r>
              <a:rPr lang="en-US" sz="1200" b="1" dirty="0" err="1" smtClean="0">
                <a:latin typeface="Courier New" pitchFamily="49" charset="0"/>
                <a:cs typeface="Courier New" pitchFamily="49" charset="0"/>
              </a:rPr>
              <a:t>ip</a:t>
            </a:r>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interface brief</a:t>
            </a:r>
          </a:p>
          <a:p>
            <a:pPr marL="4762" indent="0">
              <a:spcBef>
                <a:spcPts val="0"/>
              </a:spcBef>
              <a:buNone/>
            </a:pPr>
            <a:r>
              <a:rPr lang="en-AU" sz="1200" dirty="0" err="1" smtClean="0">
                <a:latin typeface="Courier New" pitchFamily="49" charset="0"/>
                <a:cs typeface="Courier New" pitchFamily="49" charset="0"/>
              </a:rPr>
              <a:t>Inteface</a:t>
            </a:r>
            <a:r>
              <a:rPr lang="en-AU" sz="1200" dirty="0" smtClean="0">
                <a:latin typeface="Courier New" pitchFamily="49" charset="0"/>
                <a:cs typeface="Courier New" pitchFamily="49" charset="0"/>
              </a:rPr>
              <a:t>	IP-Address	OK?	Method	Status	Protocol</a:t>
            </a:r>
            <a:endParaRPr lang="en-AU" sz="1200" dirty="0">
              <a:latin typeface="Courier New" pitchFamily="49" charset="0"/>
              <a:cs typeface="Courier New" pitchFamily="49" charset="0"/>
            </a:endParaRPr>
          </a:p>
          <a:p>
            <a:pPr marL="4762" indent="0">
              <a:spcBef>
                <a:spcPts val="0"/>
              </a:spcBef>
              <a:buNone/>
            </a:pPr>
            <a:r>
              <a:rPr lang="en-US" sz="1200" dirty="0" smtClean="0">
                <a:latin typeface="Courier New" pitchFamily="49" charset="0"/>
                <a:cs typeface="Courier New" pitchFamily="49" charset="0"/>
              </a:rPr>
              <a:t>Vlan10 	10.0.10.1 	YES 	manual 	up 	up</a:t>
            </a:r>
            <a:endParaRPr lang="en-US" sz="1200" dirty="0">
              <a:latin typeface="Courier New" pitchFamily="49" charset="0"/>
              <a:cs typeface="Courier New" pitchFamily="49" charset="0"/>
            </a:endParaRPr>
          </a:p>
          <a:p>
            <a:pPr marL="4762" indent="0">
              <a:spcBef>
                <a:spcPts val="0"/>
              </a:spcBef>
              <a:buNone/>
            </a:pPr>
            <a:r>
              <a:rPr lang="en-US" sz="1200" dirty="0" smtClean="0">
                <a:latin typeface="Courier New" pitchFamily="49" charset="0"/>
                <a:cs typeface="Courier New" pitchFamily="49" charset="0"/>
              </a:rPr>
              <a:t>Vlan20 	10.0.20.1 	YES 	manual 	up 	</a:t>
            </a:r>
            <a:r>
              <a:rPr lang="en-US" sz="1200" dirty="0" smtClean="0">
                <a:latin typeface="Courier New" pitchFamily="49" charset="0"/>
                <a:cs typeface="Courier New" pitchFamily="49" charset="0"/>
              </a:rPr>
              <a:t>up</a:t>
            </a:r>
          </a:p>
          <a:p>
            <a:pPr marL="4762" indent="0">
              <a:buNone/>
            </a:pPr>
            <a:r>
              <a:rPr lang="en-AU" b="1" dirty="0" smtClean="0"/>
              <a:t>Step </a:t>
            </a:r>
            <a:r>
              <a:rPr lang="en-AU" b="1" dirty="0" smtClean="0"/>
              <a:t>6. </a:t>
            </a:r>
            <a:r>
              <a:rPr lang="en-AU" dirty="0" smtClean="0"/>
              <a:t>Use </a:t>
            </a:r>
            <a:r>
              <a:rPr lang="en-AU" dirty="0" err="1" smtClean="0"/>
              <a:t>traceroute</a:t>
            </a:r>
            <a:r>
              <a:rPr lang="en-AU" dirty="0" smtClean="0"/>
              <a:t> to test connectivity between PC1 and PC2</a:t>
            </a:r>
          </a:p>
          <a:p>
            <a:pPr marL="4762" indent="0">
              <a:spcBef>
                <a:spcPts val="0"/>
              </a:spcBef>
              <a:buNone/>
            </a:pPr>
            <a:r>
              <a:rPr lang="en-AU" sz="1200" dirty="0" smtClean="0">
                <a:latin typeface="Courier New" pitchFamily="49" charset="0"/>
                <a:cs typeface="Courier New" pitchFamily="49" charset="0"/>
              </a:rPr>
              <a:t>PC1# </a:t>
            </a:r>
            <a:r>
              <a:rPr lang="en-AU" sz="1200" dirty="0" err="1" smtClean="0">
                <a:latin typeface="Courier New" pitchFamily="49" charset="0"/>
                <a:cs typeface="Courier New" pitchFamily="49" charset="0"/>
              </a:rPr>
              <a:t>traceroute</a:t>
            </a:r>
            <a:r>
              <a:rPr lang="en-AU" sz="1200" dirty="0" smtClean="0">
                <a:latin typeface="Courier New" pitchFamily="49" charset="0"/>
                <a:cs typeface="Courier New" pitchFamily="49" charset="0"/>
              </a:rPr>
              <a:t> 10.0.20.100</a:t>
            </a:r>
          </a:p>
          <a:p>
            <a:pPr marL="4762" indent="0">
              <a:spcBef>
                <a:spcPts val="0"/>
              </a:spcBef>
              <a:buNone/>
            </a:pPr>
            <a:r>
              <a:rPr lang="en-AU" sz="1200" dirty="0" smtClean="0">
                <a:latin typeface="Courier New" pitchFamily="49" charset="0"/>
                <a:cs typeface="Courier New" pitchFamily="49" charset="0"/>
              </a:rPr>
              <a:t>Type escape sequence to abort</a:t>
            </a:r>
          </a:p>
          <a:p>
            <a:pPr marL="4762" indent="0">
              <a:spcBef>
                <a:spcPts val="0"/>
              </a:spcBef>
              <a:buNone/>
            </a:pPr>
            <a:r>
              <a:rPr lang="en-AU" sz="1200" dirty="0" smtClean="0">
                <a:latin typeface="Courier New" pitchFamily="49" charset="0"/>
                <a:cs typeface="Courier New" pitchFamily="49" charset="0"/>
              </a:rPr>
              <a:t>Tracing the route to 10.0.20.100</a:t>
            </a:r>
          </a:p>
          <a:p>
            <a:pPr marL="4762" indent="0">
              <a:spcBef>
                <a:spcPts val="0"/>
              </a:spcBef>
              <a:buNone/>
            </a:pPr>
            <a:r>
              <a:rPr lang="en-AU" sz="1200" dirty="0" smtClean="0">
                <a:latin typeface="Courier New" pitchFamily="49" charset="0"/>
                <a:cs typeface="Courier New" pitchFamily="49" charset="0"/>
              </a:rPr>
              <a:t>VRF info:(</a:t>
            </a:r>
            <a:r>
              <a:rPr lang="en-AU" sz="1200" dirty="0" err="1" smtClean="0">
                <a:latin typeface="Courier New" pitchFamily="49" charset="0"/>
                <a:cs typeface="Courier New" pitchFamily="49" charset="0"/>
              </a:rPr>
              <a:t>vrf</a:t>
            </a:r>
            <a:r>
              <a:rPr lang="en-AU" sz="1200" dirty="0" smtClean="0">
                <a:latin typeface="Courier New" pitchFamily="49" charset="0"/>
                <a:cs typeface="Courier New" pitchFamily="49" charset="0"/>
              </a:rPr>
              <a:t> in name/id, </a:t>
            </a:r>
            <a:r>
              <a:rPr lang="en-AU" sz="1200" dirty="0" err="1" smtClean="0">
                <a:latin typeface="Courier New" pitchFamily="49" charset="0"/>
                <a:cs typeface="Courier New" pitchFamily="49" charset="0"/>
              </a:rPr>
              <a:t>vrf</a:t>
            </a:r>
            <a:r>
              <a:rPr lang="en-AU" sz="1200" dirty="0" smtClean="0">
                <a:latin typeface="Courier New" pitchFamily="49" charset="0"/>
                <a:cs typeface="Courier New" pitchFamily="49" charset="0"/>
              </a:rPr>
              <a:t> out name/id</a:t>
            </a:r>
          </a:p>
          <a:p>
            <a:pPr marL="4762" indent="0">
              <a:spcBef>
                <a:spcPts val="0"/>
              </a:spcBef>
              <a:buNone/>
            </a:pPr>
            <a:r>
              <a:rPr lang="en-AU" sz="1200" dirty="0">
                <a:latin typeface="Courier New" pitchFamily="49" charset="0"/>
                <a:cs typeface="Courier New" pitchFamily="49" charset="0"/>
              </a:rPr>
              <a:t> </a:t>
            </a:r>
            <a:r>
              <a:rPr lang="en-AU" sz="1200" dirty="0" smtClean="0">
                <a:latin typeface="Courier New" pitchFamily="49" charset="0"/>
                <a:cs typeface="Courier New" pitchFamily="49" charset="0"/>
              </a:rPr>
              <a:t> 1 10.0.10.1 1001 </a:t>
            </a:r>
            <a:r>
              <a:rPr lang="en-AU" sz="1200" dirty="0" err="1" smtClean="0">
                <a:latin typeface="Courier New" pitchFamily="49" charset="0"/>
                <a:cs typeface="Courier New" pitchFamily="49" charset="0"/>
              </a:rPr>
              <a:t>msec</a:t>
            </a:r>
            <a:r>
              <a:rPr lang="en-AU" sz="1200" dirty="0" smtClean="0">
                <a:latin typeface="Courier New" pitchFamily="49" charset="0"/>
                <a:cs typeface="Courier New" pitchFamily="49" charset="0"/>
              </a:rPr>
              <a:t> 1 </a:t>
            </a:r>
            <a:r>
              <a:rPr lang="en-AU" sz="1200" dirty="0" err="1" smtClean="0">
                <a:latin typeface="Courier New" pitchFamily="49" charset="0"/>
                <a:cs typeface="Courier New" pitchFamily="49" charset="0"/>
              </a:rPr>
              <a:t>msec</a:t>
            </a:r>
            <a:r>
              <a:rPr lang="en-AU" sz="1200" dirty="0" smtClean="0">
                <a:latin typeface="Courier New" pitchFamily="49" charset="0"/>
                <a:cs typeface="Courier New" pitchFamily="49" charset="0"/>
              </a:rPr>
              <a:t> 0 </a:t>
            </a:r>
            <a:r>
              <a:rPr lang="en-AU" sz="1200" dirty="0" err="1" smtClean="0">
                <a:latin typeface="Courier New" pitchFamily="49" charset="0"/>
                <a:cs typeface="Courier New" pitchFamily="49" charset="0"/>
              </a:rPr>
              <a:t>msec</a:t>
            </a:r>
            <a:endParaRPr lang="en-AU" sz="1200" dirty="0" smtClean="0">
              <a:latin typeface="Courier New" pitchFamily="49" charset="0"/>
              <a:cs typeface="Courier New" pitchFamily="49" charset="0"/>
            </a:endParaRPr>
          </a:p>
          <a:p>
            <a:pPr marL="4762" indent="0">
              <a:spcBef>
                <a:spcPts val="0"/>
              </a:spcBef>
              <a:buNone/>
            </a:pPr>
            <a:r>
              <a:rPr lang="en-AU" sz="1200" dirty="0" smtClean="0">
                <a:latin typeface="Courier New" pitchFamily="49" charset="0"/>
                <a:cs typeface="Courier New" pitchFamily="49" charset="0"/>
              </a:rPr>
              <a:t>  2 *   *</a:t>
            </a:r>
          </a:p>
          <a:p>
            <a:pPr marL="4762" indent="0">
              <a:spcBef>
                <a:spcPts val="0"/>
              </a:spcBef>
              <a:buNone/>
            </a:pPr>
            <a:r>
              <a:rPr lang="en-AU" sz="1200" dirty="0">
                <a:latin typeface="Courier New" pitchFamily="49" charset="0"/>
                <a:cs typeface="Courier New" pitchFamily="49" charset="0"/>
              </a:rPr>
              <a:t> </a:t>
            </a:r>
            <a:r>
              <a:rPr lang="en-AU" sz="1200" dirty="0" smtClean="0">
                <a:latin typeface="Courier New" pitchFamily="49" charset="0"/>
                <a:cs typeface="Courier New" pitchFamily="49" charset="0"/>
              </a:rPr>
              <a:t> 10.0.20.100 1 </a:t>
            </a:r>
            <a:r>
              <a:rPr lang="en-AU" sz="1200" dirty="0" err="1" smtClean="0">
                <a:latin typeface="Courier New" pitchFamily="49" charset="0"/>
                <a:cs typeface="Courier New" pitchFamily="49" charset="0"/>
              </a:rPr>
              <a:t>msec</a:t>
            </a:r>
            <a:endParaRPr lang="en-AU" sz="1200" dirty="0">
              <a:latin typeface="Courier New" pitchFamily="49" charset="0"/>
              <a:cs typeface="Courier New" pitchFamily="49" charset="0"/>
            </a:endParaRPr>
          </a:p>
        </p:txBody>
      </p:sp>
    </p:spTree>
    <p:extLst>
      <p:ext uri="{BB962C8B-B14F-4D97-AF65-F5344CB8AC3E}">
        <p14:creationId xmlns:p14="http://schemas.microsoft.com/office/powerpoint/2010/main" val="7771815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Chapter 5 Objectives</a:t>
            </a:r>
          </a:p>
        </p:txBody>
      </p:sp>
      <p:sp>
        <p:nvSpPr>
          <p:cNvPr id="7" name="Content Placeholder 6"/>
          <p:cNvSpPr>
            <a:spLocks noGrp="1"/>
          </p:cNvSpPr>
          <p:nvPr>
            <p:ph idx="1"/>
          </p:nvPr>
        </p:nvSpPr>
        <p:spPr/>
        <p:txBody>
          <a:bodyPr/>
          <a:lstStyle/>
          <a:p>
            <a:r>
              <a:rPr lang="en-US" dirty="0" smtClean="0"/>
              <a:t>Given an enterprise network, design, implement, and verify inter-VLAN routing using an external router or a multilayer switch, using either switch virtual interfaces or routed interfaces.</a:t>
            </a:r>
          </a:p>
          <a:p>
            <a:r>
              <a:rPr lang="en-US" dirty="0" smtClean="0"/>
              <a:t>Understand Layer 3 </a:t>
            </a:r>
            <a:r>
              <a:rPr lang="en-US" dirty="0" err="1" smtClean="0"/>
              <a:t>EtherChannel</a:t>
            </a:r>
            <a:r>
              <a:rPr lang="en-US" dirty="0" smtClean="0"/>
              <a:t> and its configuration.</a:t>
            </a:r>
          </a:p>
          <a:p>
            <a:r>
              <a:rPr lang="en-US" dirty="0" smtClean="0"/>
              <a:t>Understand DHCP operation and its implementation and verification in a given enterprise network.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Routing on a Multilayer Switch - Example</a:t>
            </a:r>
          </a:p>
        </p:txBody>
      </p:sp>
      <p:sp>
        <p:nvSpPr>
          <p:cNvPr id="6" name="Content Placeholder 5"/>
          <p:cNvSpPr>
            <a:spLocks noGrp="1"/>
          </p:cNvSpPr>
          <p:nvPr>
            <p:ph idx="1"/>
          </p:nvPr>
        </p:nvSpPr>
        <p:spPr/>
        <p:txBody>
          <a:bodyPr/>
          <a:lstStyle/>
          <a:p>
            <a:pPr marL="4762" indent="0">
              <a:buNone/>
            </a:pPr>
            <a:r>
              <a:rPr lang="en-AU" b="1" dirty="0" smtClean="0"/>
              <a:t>Step 7. </a:t>
            </a:r>
            <a:r>
              <a:rPr lang="en-AU" dirty="0" smtClean="0"/>
              <a:t>On DSW1, turn the interface that connects to R1 (Ethernet 0/0) into a routed interface. Configure it with IP 10.0.99.1/24</a:t>
            </a:r>
          </a:p>
          <a:p>
            <a:pPr marL="4762" indent="0">
              <a:spcBef>
                <a:spcPts val="0"/>
              </a:spcBef>
              <a:buNone/>
            </a:pPr>
            <a:r>
              <a:rPr lang="en-US" sz="1200" dirty="0">
                <a:latin typeface="Courier New" pitchFamily="49" charset="0"/>
                <a:cs typeface="Courier New" pitchFamily="49" charset="0"/>
              </a:rPr>
              <a:t>DSW</a:t>
            </a:r>
            <a:r>
              <a:rPr lang="it-IT" sz="1200" dirty="0">
                <a:latin typeface="Courier New" pitchFamily="49" charset="0"/>
                <a:cs typeface="Courier New" pitchFamily="49" charset="0"/>
              </a:rPr>
              <a:t>1 (config)# </a:t>
            </a:r>
            <a:r>
              <a:rPr lang="it-IT" sz="1200" b="1" dirty="0">
                <a:latin typeface="Courier New" pitchFamily="49" charset="0"/>
                <a:cs typeface="Courier New" pitchFamily="49" charset="0"/>
              </a:rPr>
              <a:t>interface </a:t>
            </a:r>
            <a:r>
              <a:rPr lang="it-IT" sz="1200" b="1" dirty="0" smtClean="0">
                <a:latin typeface="Courier New" pitchFamily="49" charset="0"/>
                <a:cs typeface="Courier New" pitchFamily="49" charset="0"/>
              </a:rPr>
              <a:t>ethernet 0/2</a:t>
            </a:r>
            <a:endParaRPr lang="it-IT" sz="1200" b="1" dirty="0">
              <a:latin typeface="Courier New" pitchFamily="49" charset="0"/>
              <a:cs typeface="Courier New" pitchFamily="49" charset="0"/>
            </a:endParaRPr>
          </a:p>
          <a:p>
            <a:pPr marL="4762" indent="0">
              <a:spcBef>
                <a:spcPts val="0"/>
              </a:spcBef>
              <a:buNone/>
            </a:pPr>
            <a:r>
              <a:rPr lang="en-US" sz="1200" dirty="0">
                <a:latin typeface="Courier New" pitchFamily="49" charset="0"/>
                <a:cs typeface="Courier New" pitchFamily="49" charset="0"/>
              </a:rPr>
              <a:t>DSW1 (</a:t>
            </a:r>
            <a:r>
              <a:rPr lang="en-US" sz="1200" dirty="0" err="1">
                <a:latin typeface="Courier New" pitchFamily="49" charset="0"/>
                <a:cs typeface="Courier New" pitchFamily="49" charset="0"/>
              </a:rPr>
              <a:t>config</a:t>
            </a:r>
            <a:r>
              <a:rPr lang="en-US" sz="1200" dirty="0">
                <a:latin typeface="Courier New" pitchFamily="49" charset="0"/>
                <a:cs typeface="Courier New" pitchFamily="49" charset="0"/>
              </a:rPr>
              <a:t>-if)# </a:t>
            </a:r>
            <a:r>
              <a:rPr lang="en-US" sz="1200" b="1" dirty="0" smtClean="0">
                <a:latin typeface="Courier New" pitchFamily="49" charset="0"/>
                <a:cs typeface="Courier New" pitchFamily="49" charset="0"/>
              </a:rPr>
              <a:t>no </a:t>
            </a:r>
            <a:r>
              <a:rPr lang="en-US" sz="1200" b="1" dirty="0" err="1" smtClean="0">
                <a:latin typeface="Courier New" pitchFamily="49" charset="0"/>
                <a:cs typeface="Courier New" pitchFamily="49" charset="0"/>
              </a:rPr>
              <a:t>switchport</a:t>
            </a:r>
            <a:endParaRPr lang="en-US" sz="1200" b="1" dirty="0">
              <a:latin typeface="Courier New" pitchFamily="49" charset="0"/>
              <a:cs typeface="Courier New" pitchFamily="49" charset="0"/>
            </a:endParaRPr>
          </a:p>
          <a:p>
            <a:pPr marL="4762" indent="0">
              <a:spcBef>
                <a:spcPts val="0"/>
              </a:spcBef>
              <a:buNone/>
            </a:pPr>
            <a:r>
              <a:rPr lang="en-US" sz="1200" dirty="0">
                <a:latin typeface="Courier New" pitchFamily="49" charset="0"/>
                <a:cs typeface="Courier New" pitchFamily="49" charset="0"/>
              </a:rPr>
              <a:t>DSW</a:t>
            </a:r>
            <a:r>
              <a:rPr lang="en-AU" sz="1200" dirty="0">
                <a:latin typeface="Courier New" pitchFamily="49" charset="0"/>
                <a:cs typeface="Courier New" pitchFamily="49" charset="0"/>
              </a:rPr>
              <a:t>1 (</a:t>
            </a:r>
            <a:r>
              <a:rPr lang="en-AU" sz="1200" dirty="0" err="1">
                <a:latin typeface="Courier New" pitchFamily="49" charset="0"/>
                <a:cs typeface="Courier New" pitchFamily="49" charset="0"/>
              </a:rPr>
              <a:t>config</a:t>
            </a:r>
            <a:r>
              <a:rPr lang="en-AU" sz="1200" dirty="0">
                <a:latin typeface="Courier New" pitchFamily="49" charset="0"/>
                <a:cs typeface="Courier New" pitchFamily="49" charset="0"/>
              </a:rPr>
              <a:t>-if)# </a:t>
            </a:r>
            <a:r>
              <a:rPr lang="en-AU" sz="1200" b="1" dirty="0" err="1" smtClean="0">
                <a:latin typeface="Courier New" pitchFamily="49" charset="0"/>
                <a:cs typeface="Courier New" pitchFamily="49" charset="0"/>
              </a:rPr>
              <a:t>ip</a:t>
            </a:r>
            <a:r>
              <a:rPr lang="en-AU" sz="1200" b="1" dirty="0" smtClean="0">
                <a:latin typeface="Courier New" pitchFamily="49" charset="0"/>
                <a:cs typeface="Courier New" pitchFamily="49" charset="0"/>
              </a:rPr>
              <a:t> address 10.0.99.1 255.255.255.0</a:t>
            </a:r>
          </a:p>
          <a:p>
            <a:pPr marL="4762" indent="0">
              <a:spcBef>
                <a:spcPts val="0"/>
              </a:spcBef>
              <a:buNone/>
            </a:pPr>
            <a:endParaRPr lang="en-AU" sz="1200" b="1" dirty="0">
              <a:latin typeface="Courier New" pitchFamily="49" charset="0"/>
              <a:cs typeface="Courier New" pitchFamily="49" charset="0"/>
            </a:endParaRPr>
          </a:p>
          <a:p>
            <a:pPr marL="4762" indent="0">
              <a:spcBef>
                <a:spcPts val="0"/>
              </a:spcBef>
              <a:buNone/>
            </a:pPr>
            <a:r>
              <a:rPr lang="en-AU" b="1" dirty="0"/>
              <a:t>Step </a:t>
            </a:r>
            <a:r>
              <a:rPr lang="en-AU" b="1" dirty="0" smtClean="0"/>
              <a:t>8. </a:t>
            </a:r>
            <a:r>
              <a:rPr lang="en-AU" dirty="0" smtClean="0"/>
              <a:t>On DSW1, verify the routed port interface configuration:</a:t>
            </a:r>
            <a:endParaRPr lang="en-AU" b="1" dirty="0">
              <a:latin typeface="Courier New" pitchFamily="49" charset="0"/>
              <a:cs typeface="Courier New" pitchFamily="49" charset="0"/>
            </a:endParaRPr>
          </a:p>
          <a:p>
            <a:pPr marL="4762" indent="0">
              <a:spcBef>
                <a:spcPts val="0"/>
              </a:spcBef>
              <a:buNone/>
            </a:pPr>
            <a:r>
              <a:rPr lang="en-US" sz="1200" dirty="0">
                <a:latin typeface="Courier New" pitchFamily="49" charset="0"/>
                <a:cs typeface="Courier New" pitchFamily="49" charset="0"/>
              </a:rPr>
              <a:t>DSW1# </a:t>
            </a:r>
            <a:r>
              <a:rPr lang="en-US" sz="1200" b="1" dirty="0">
                <a:latin typeface="Courier New" pitchFamily="49" charset="0"/>
                <a:cs typeface="Courier New" pitchFamily="49" charset="0"/>
              </a:rPr>
              <a:t>show </a:t>
            </a:r>
            <a:r>
              <a:rPr lang="en-US" sz="1200" b="1" dirty="0" err="1">
                <a:latin typeface="Courier New" pitchFamily="49" charset="0"/>
                <a:cs typeface="Courier New" pitchFamily="49" charset="0"/>
              </a:rPr>
              <a:t>ip</a:t>
            </a:r>
            <a:r>
              <a:rPr lang="en-US" sz="1200" b="1" dirty="0">
                <a:latin typeface="Courier New" pitchFamily="49" charset="0"/>
                <a:cs typeface="Courier New" pitchFamily="49" charset="0"/>
              </a:rPr>
              <a:t> interface brief</a:t>
            </a:r>
          </a:p>
          <a:p>
            <a:pPr marL="4762" indent="0">
              <a:spcBef>
                <a:spcPts val="0"/>
              </a:spcBef>
              <a:buNone/>
            </a:pPr>
            <a:r>
              <a:rPr lang="en-AU" sz="1200" dirty="0" err="1">
                <a:latin typeface="Courier New" pitchFamily="49" charset="0"/>
                <a:cs typeface="Courier New" pitchFamily="49" charset="0"/>
              </a:rPr>
              <a:t>Inteface</a:t>
            </a:r>
            <a:r>
              <a:rPr lang="en-AU" sz="1200" dirty="0">
                <a:latin typeface="Courier New" pitchFamily="49" charset="0"/>
                <a:cs typeface="Courier New" pitchFamily="49" charset="0"/>
              </a:rPr>
              <a:t>	</a:t>
            </a:r>
            <a:r>
              <a:rPr lang="en-AU" sz="1200" dirty="0" smtClean="0">
                <a:latin typeface="Courier New" pitchFamily="49" charset="0"/>
                <a:cs typeface="Courier New" pitchFamily="49" charset="0"/>
              </a:rPr>
              <a:t>	IP-Address</a:t>
            </a:r>
            <a:r>
              <a:rPr lang="en-AU" sz="1200" dirty="0">
                <a:latin typeface="Courier New" pitchFamily="49" charset="0"/>
                <a:cs typeface="Courier New" pitchFamily="49" charset="0"/>
              </a:rPr>
              <a:t>	OK?	Method	Status	Protocol</a:t>
            </a:r>
          </a:p>
          <a:p>
            <a:pPr marL="4762" indent="0">
              <a:spcBef>
                <a:spcPts val="0"/>
              </a:spcBef>
              <a:buNone/>
            </a:pPr>
            <a:r>
              <a:rPr lang="en-US" sz="1200" dirty="0" smtClean="0">
                <a:latin typeface="Courier New" pitchFamily="49" charset="0"/>
                <a:cs typeface="Courier New" pitchFamily="49" charset="0"/>
              </a:rPr>
              <a:t>Ethernet0/0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unassigned </a:t>
            </a:r>
            <a:r>
              <a:rPr lang="en-US" sz="1200" dirty="0">
                <a:latin typeface="Courier New" pitchFamily="49" charset="0"/>
                <a:cs typeface="Courier New" pitchFamily="49" charset="0"/>
              </a:rPr>
              <a:t>	YES 	</a:t>
            </a:r>
            <a:r>
              <a:rPr lang="en-US" sz="1200" dirty="0" smtClean="0">
                <a:latin typeface="Courier New" pitchFamily="49" charset="0"/>
                <a:cs typeface="Courier New" pitchFamily="49" charset="0"/>
              </a:rPr>
              <a:t>unset </a:t>
            </a:r>
            <a:r>
              <a:rPr lang="en-US" sz="1200" dirty="0">
                <a:latin typeface="Courier New" pitchFamily="49" charset="0"/>
                <a:cs typeface="Courier New" pitchFamily="49" charset="0"/>
              </a:rPr>
              <a:t>	up 	up</a:t>
            </a:r>
          </a:p>
          <a:p>
            <a:pPr marL="4762" indent="0">
              <a:spcBef>
                <a:spcPts val="0"/>
              </a:spcBef>
              <a:buNone/>
            </a:pPr>
            <a:r>
              <a:rPr lang="en-US" sz="1200" dirty="0" smtClean="0">
                <a:latin typeface="Courier New" pitchFamily="49" charset="0"/>
                <a:cs typeface="Courier New" pitchFamily="49" charset="0"/>
              </a:rPr>
              <a:t>Ethernet0/1</a:t>
            </a:r>
            <a:r>
              <a:rPr lang="en-US" sz="1200" dirty="0">
                <a:latin typeface="Courier New" pitchFamily="49" charset="0"/>
                <a:cs typeface="Courier New" pitchFamily="49" charset="0"/>
              </a:rPr>
              <a:t>	unassigned 	YES 	unset 	up 	up</a:t>
            </a:r>
          </a:p>
          <a:p>
            <a:pPr marL="4762" indent="0">
              <a:spcBef>
                <a:spcPts val="0"/>
              </a:spcBef>
              <a:buNone/>
            </a:pPr>
            <a:r>
              <a:rPr lang="en-US" sz="1200" dirty="0" smtClean="0">
                <a:latin typeface="Courier New" pitchFamily="49" charset="0"/>
                <a:cs typeface="Courier New" pitchFamily="49" charset="0"/>
              </a:rPr>
              <a:t>Ethernet0/2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10.0.99.1 </a:t>
            </a:r>
            <a:r>
              <a:rPr lang="en-US" sz="1200" dirty="0">
                <a:latin typeface="Courier New" pitchFamily="49" charset="0"/>
                <a:cs typeface="Courier New" pitchFamily="49" charset="0"/>
              </a:rPr>
              <a:t>	YES 	</a:t>
            </a:r>
            <a:r>
              <a:rPr lang="en-US" sz="1200" dirty="0" smtClean="0">
                <a:latin typeface="Courier New" pitchFamily="49" charset="0"/>
                <a:cs typeface="Courier New" pitchFamily="49" charset="0"/>
              </a:rPr>
              <a:t>manual </a:t>
            </a:r>
            <a:r>
              <a:rPr lang="en-US" sz="1200" dirty="0">
                <a:latin typeface="Courier New" pitchFamily="49" charset="0"/>
                <a:cs typeface="Courier New" pitchFamily="49" charset="0"/>
              </a:rPr>
              <a:t>	up 	</a:t>
            </a:r>
            <a:r>
              <a:rPr lang="en-US" sz="1200" dirty="0" smtClean="0">
                <a:latin typeface="Courier New" pitchFamily="49" charset="0"/>
                <a:cs typeface="Courier New" pitchFamily="49" charset="0"/>
              </a:rPr>
              <a:t>up</a:t>
            </a:r>
          </a:p>
          <a:p>
            <a:pPr marL="4762" indent="0">
              <a:spcBef>
                <a:spcPts val="0"/>
              </a:spcBef>
              <a:buNone/>
            </a:pPr>
            <a:r>
              <a:rPr lang="en-US" sz="1200" dirty="0">
                <a:latin typeface="Courier New" pitchFamily="49" charset="0"/>
                <a:cs typeface="Courier New" pitchFamily="49" charset="0"/>
              </a:rPr>
              <a:t>Vlan10 	</a:t>
            </a:r>
            <a:r>
              <a:rPr lang="en-US" sz="1200" dirty="0" smtClean="0">
                <a:latin typeface="Courier New" pitchFamily="49" charset="0"/>
                <a:cs typeface="Courier New" pitchFamily="49" charset="0"/>
              </a:rPr>
              <a:t>	10.0.10.1 </a:t>
            </a:r>
            <a:r>
              <a:rPr lang="en-US" sz="1200" dirty="0">
                <a:latin typeface="Courier New" pitchFamily="49" charset="0"/>
                <a:cs typeface="Courier New" pitchFamily="49" charset="0"/>
              </a:rPr>
              <a:t>	YES 	manual 	up 	up</a:t>
            </a:r>
          </a:p>
          <a:p>
            <a:pPr marL="4762" indent="0">
              <a:spcBef>
                <a:spcPts val="0"/>
              </a:spcBef>
              <a:buNone/>
            </a:pPr>
            <a:r>
              <a:rPr lang="en-US" sz="1200" dirty="0">
                <a:latin typeface="Courier New" pitchFamily="49" charset="0"/>
                <a:cs typeface="Courier New" pitchFamily="49" charset="0"/>
              </a:rPr>
              <a:t>Vlan20 	</a:t>
            </a:r>
            <a:r>
              <a:rPr lang="en-US" sz="1200" dirty="0" smtClean="0">
                <a:latin typeface="Courier New" pitchFamily="49" charset="0"/>
                <a:cs typeface="Courier New" pitchFamily="49" charset="0"/>
              </a:rPr>
              <a:t>	10.0.20.1 </a:t>
            </a:r>
            <a:r>
              <a:rPr lang="en-US" sz="1200" dirty="0">
                <a:latin typeface="Courier New" pitchFamily="49" charset="0"/>
                <a:cs typeface="Courier New" pitchFamily="49" charset="0"/>
              </a:rPr>
              <a:t>	YES 	manual 	up 	up</a:t>
            </a:r>
          </a:p>
          <a:p>
            <a:pPr marL="4762" indent="0">
              <a:spcBef>
                <a:spcPts val="0"/>
              </a:spcBef>
              <a:buNone/>
            </a:pPr>
            <a:endParaRPr lang="en-US" sz="1200" dirty="0">
              <a:latin typeface="Courier New" pitchFamily="49" charset="0"/>
              <a:cs typeface="Courier New" pitchFamily="49" charset="0"/>
            </a:endParaRPr>
          </a:p>
          <a:p>
            <a:pPr marL="4762" indent="0">
              <a:spcBef>
                <a:spcPts val="0"/>
              </a:spcBef>
              <a:buNone/>
            </a:pPr>
            <a:r>
              <a:rPr lang="en-AU" b="1" dirty="0" smtClean="0"/>
              <a:t>Step9. </a:t>
            </a:r>
            <a:r>
              <a:rPr lang="en-AU" dirty="0" smtClean="0"/>
              <a:t>On DSW1, configure EIGRP with AS1. Enable VLAN10, VLAN20 and Ethernet 0/2 interfaces for EIGRP.</a:t>
            </a:r>
          </a:p>
          <a:p>
            <a:pPr marL="4762" indent="0">
              <a:spcBef>
                <a:spcPts val="0"/>
              </a:spcBef>
              <a:buNone/>
            </a:pPr>
            <a:r>
              <a:rPr lang="en-US" sz="1200" dirty="0" smtClean="0">
                <a:latin typeface="Courier New" pitchFamily="49" charset="0"/>
                <a:cs typeface="Courier New" pitchFamily="49" charset="0"/>
              </a:rPr>
              <a:t>DSW1(</a:t>
            </a:r>
            <a:r>
              <a:rPr lang="en-US" sz="1200" dirty="0" err="1" smtClean="0">
                <a:latin typeface="Courier New" pitchFamily="49" charset="0"/>
                <a:cs typeface="Courier New" pitchFamily="49" charset="0"/>
              </a:rPr>
              <a:t>config</a:t>
            </a: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router </a:t>
            </a:r>
            <a:r>
              <a:rPr lang="en-US" sz="1200" b="1" dirty="0" err="1" smtClean="0">
                <a:latin typeface="Courier New" pitchFamily="49" charset="0"/>
                <a:cs typeface="Courier New" pitchFamily="49" charset="0"/>
              </a:rPr>
              <a:t>eigrp</a:t>
            </a:r>
            <a:r>
              <a:rPr lang="en-US" sz="1200" b="1" dirty="0" smtClean="0">
                <a:latin typeface="Courier New" pitchFamily="49" charset="0"/>
                <a:cs typeface="Courier New" pitchFamily="49" charset="0"/>
              </a:rPr>
              <a:t> 1</a:t>
            </a:r>
          </a:p>
          <a:p>
            <a:pPr marL="4762" indent="0">
              <a:spcBef>
                <a:spcPts val="0"/>
              </a:spcBef>
              <a:buNone/>
            </a:pPr>
            <a:r>
              <a:rPr lang="en-US" sz="1200" dirty="0" smtClean="0">
                <a:latin typeface="Courier New" pitchFamily="49" charset="0"/>
                <a:cs typeface="Courier New" pitchFamily="49" charset="0"/>
              </a:rPr>
              <a:t>DSW1(</a:t>
            </a:r>
            <a:r>
              <a:rPr lang="en-US" sz="1200" dirty="0" err="1" smtClean="0">
                <a:latin typeface="Courier New" pitchFamily="49" charset="0"/>
                <a:cs typeface="Courier New" pitchFamily="49" charset="0"/>
              </a:rPr>
              <a:t>config</a:t>
            </a:r>
            <a:r>
              <a:rPr lang="en-US" sz="1200" dirty="0" smtClean="0">
                <a:latin typeface="Courier New" pitchFamily="49" charset="0"/>
                <a:cs typeface="Courier New" pitchFamily="49" charset="0"/>
              </a:rPr>
              <a:t>-router)# </a:t>
            </a:r>
            <a:r>
              <a:rPr lang="en-US" sz="1200" b="1" dirty="0" smtClean="0">
                <a:latin typeface="Courier New" pitchFamily="49" charset="0"/>
                <a:cs typeface="Courier New" pitchFamily="49" charset="0"/>
              </a:rPr>
              <a:t>network 10.0.0.0</a:t>
            </a:r>
            <a:endParaRPr lang="en-US" sz="1200" b="1" dirty="0">
              <a:latin typeface="Courier New" pitchFamily="49" charset="0"/>
              <a:cs typeface="Courier New" pitchFamily="49" charset="0"/>
            </a:endParaRPr>
          </a:p>
          <a:p>
            <a:pPr marL="4762" indent="0">
              <a:spcBef>
                <a:spcPts val="0"/>
              </a:spcBef>
              <a:buNone/>
            </a:pPr>
            <a:endParaRPr lang="en-US" sz="1200" b="1" dirty="0">
              <a:latin typeface="Courier New" pitchFamily="49" charset="0"/>
              <a:cs typeface="Courier New" pitchFamily="49" charset="0"/>
            </a:endParaRPr>
          </a:p>
          <a:p>
            <a:pPr marL="4762" indent="0">
              <a:spcBef>
                <a:spcPts val="0"/>
              </a:spcBef>
              <a:buNone/>
            </a:pPr>
            <a:r>
              <a:rPr lang="en-AU" b="1" dirty="0" smtClean="0"/>
              <a:t>Step 10. </a:t>
            </a:r>
            <a:r>
              <a:rPr lang="en-AU" dirty="0" smtClean="0"/>
              <a:t>Verify the routing table on DSW1:</a:t>
            </a:r>
          </a:p>
          <a:p>
            <a:pPr marL="4762" indent="0">
              <a:spcBef>
                <a:spcPts val="0"/>
              </a:spcBef>
              <a:buNone/>
            </a:pPr>
            <a:r>
              <a:rPr lang="en-US" sz="1200" dirty="0">
                <a:latin typeface="Courier New" pitchFamily="49" charset="0"/>
                <a:cs typeface="Courier New" pitchFamily="49" charset="0"/>
              </a:rPr>
              <a:t>DSW1# </a:t>
            </a:r>
            <a:r>
              <a:rPr lang="en-US" sz="1200" b="1" dirty="0">
                <a:latin typeface="Courier New" pitchFamily="49" charset="0"/>
                <a:cs typeface="Courier New" pitchFamily="49" charset="0"/>
              </a:rPr>
              <a:t>show </a:t>
            </a:r>
            <a:r>
              <a:rPr lang="en-US" sz="1200" b="1" dirty="0" err="1">
                <a:latin typeface="Courier New" pitchFamily="49" charset="0"/>
                <a:cs typeface="Courier New" pitchFamily="49" charset="0"/>
              </a:rPr>
              <a:t>ip</a:t>
            </a: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route</a:t>
            </a:r>
          </a:p>
          <a:p>
            <a:pPr marL="4762" indent="0">
              <a:spcBef>
                <a:spcPts val="0"/>
              </a:spcBef>
              <a:buNone/>
            </a:pPr>
            <a:r>
              <a:rPr lang="en-US" sz="1200" b="1" dirty="0" smtClean="0">
                <a:latin typeface="Courier New" pitchFamily="49" charset="0"/>
                <a:cs typeface="Courier New" pitchFamily="49" charset="0"/>
              </a:rPr>
              <a:t>&lt;… output omitted …&gt;</a:t>
            </a:r>
            <a:endParaRPr lang="en-US" sz="1200" b="1" dirty="0">
              <a:latin typeface="Courier New" pitchFamily="49" charset="0"/>
              <a:cs typeface="Courier New" pitchFamily="49" charset="0"/>
            </a:endParaRPr>
          </a:p>
          <a:p>
            <a:pPr marL="4762" indent="0">
              <a:spcBef>
                <a:spcPts val="0"/>
              </a:spcBef>
              <a:buNone/>
            </a:pPr>
            <a:r>
              <a:rPr lang="en-US" sz="1200" dirty="0" smtClean="0">
                <a:latin typeface="Courier New" pitchFamily="49" charset="0"/>
                <a:cs typeface="Courier New" pitchFamily="49" charset="0"/>
              </a:rPr>
              <a:t>D#EX 0.0.0.0/0  (170/307200) via 10.0.99.2 00:07:13, Ethernet 0/2</a:t>
            </a:r>
          </a:p>
          <a:p>
            <a:pPr marL="4762" indent="0">
              <a:spcBef>
                <a:spcPts val="0"/>
              </a:spcBef>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10.0.0.0/8 is variably </a:t>
            </a:r>
            <a:r>
              <a:rPr lang="en-US" sz="1200" dirty="0" err="1" smtClean="0">
                <a:latin typeface="Courier New" pitchFamily="49" charset="0"/>
                <a:cs typeface="Courier New" pitchFamily="49" charset="0"/>
              </a:rPr>
              <a:t>subnetted</a:t>
            </a:r>
            <a:r>
              <a:rPr lang="en-US" sz="1200" dirty="0" smtClean="0">
                <a:latin typeface="Courier New" pitchFamily="49" charset="0"/>
                <a:cs typeface="Courier New" pitchFamily="49" charset="0"/>
              </a:rPr>
              <a:t>,  6 subnets, 2 masks</a:t>
            </a:r>
          </a:p>
          <a:p>
            <a:pPr marL="4762" indent="0">
              <a:spcBef>
                <a:spcPts val="0"/>
              </a:spcBef>
              <a:buNone/>
            </a:pPr>
            <a:r>
              <a:rPr lang="en-US" sz="1200" b="1" dirty="0">
                <a:latin typeface="Courier New" pitchFamily="49" charset="0"/>
                <a:cs typeface="Courier New" pitchFamily="49" charset="0"/>
              </a:rPr>
              <a:t>&lt;… output omitted …&gt;</a:t>
            </a:r>
          </a:p>
          <a:p>
            <a:pPr marL="4762" indent="0">
              <a:spcBef>
                <a:spcPts val="0"/>
              </a:spcBef>
              <a:buNone/>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76974327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Using the </a:t>
            </a:r>
            <a:r>
              <a:rPr lang="en-AU" dirty="0" err="1" smtClean="0"/>
              <a:t>autostate</a:t>
            </a:r>
            <a:r>
              <a:rPr lang="en-AU" dirty="0" smtClean="0"/>
              <a:t> exclude Command</a:t>
            </a:r>
            <a:endParaRPr lang="en-AU" dirty="0"/>
          </a:p>
        </p:txBody>
      </p:sp>
      <p:sp>
        <p:nvSpPr>
          <p:cNvPr id="6" name="Content Placeholder 5"/>
          <p:cNvSpPr>
            <a:spLocks noGrp="1"/>
          </p:cNvSpPr>
          <p:nvPr>
            <p:ph idx="1"/>
          </p:nvPr>
        </p:nvSpPr>
        <p:spPr/>
        <p:txBody>
          <a:bodyPr/>
          <a:lstStyle/>
          <a:p>
            <a:r>
              <a:rPr lang="en-US" dirty="0"/>
              <a:t>The SVI interface is brought up when one layer to port in the VLAN has had time to converge.</a:t>
            </a:r>
          </a:p>
          <a:p>
            <a:r>
              <a:rPr lang="en-US" dirty="0"/>
              <a:t>The default action when the VLAN has multiple ports is that the SVI goes down when all ports on the VLAN go down</a:t>
            </a:r>
            <a:r>
              <a:rPr lang="en-AU" dirty="0"/>
              <a:t>.</a:t>
            </a:r>
            <a:endParaRPr lang="en-US" dirty="0"/>
          </a:p>
          <a:p>
            <a:r>
              <a:rPr lang="en-US" dirty="0"/>
              <a:t>This action prevents features such as </a:t>
            </a:r>
            <a:r>
              <a:rPr lang="en-AU" dirty="0"/>
              <a:t>routing</a:t>
            </a:r>
            <a:r>
              <a:rPr lang="en-US" dirty="0"/>
              <a:t> protocols from using the VLAN interface as if it were fully operational and </a:t>
            </a:r>
            <a:r>
              <a:rPr lang="en-US" dirty="0" err="1"/>
              <a:t>minimi</a:t>
            </a:r>
            <a:r>
              <a:rPr lang="en-AU" dirty="0"/>
              <a:t>z</a:t>
            </a:r>
            <a:r>
              <a:rPr lang="en-US" dirty="0" err="1"/>
              <a:t>es</a:t>
            </a:r>
            <a:r>
              <a:rPr lang="en-US" dirty="0"/>
              <a:t> other </a:t>
            </a:r>
            <a:r>
              <a:rPr lang="en-US" dirty="0" err="1"/>
              <a:t>problems,problems</a:t>
            </a:r>
            <a:r>
              <a:rPr lang="en-US" dirty="0"/>
              <a:t> such as routing black holes</a:t>
            </a:r>
            <a:r>
              <a:rPr lang="en-AU" dirty="0"/>
              <a:t>.</a:t>
            </a:r>
          </a:p>
          <a:p>
            <a:r>
              <a:rPr lang="en-US" dirty="0" smtClean="0"/>
              <a:t>You </a:t>
            </a:r>
            <a:r>
              <a:rPr lang="en-US" dirty="0"/>
              <a:t>can use the SVI </a:t>
            </a:r>
            <a:r>
              <a:rPr lang="en-US" dirty="0" err="1"/>
              <a:t>autostate</a:t>
            </a:r>
            <a:r>
              <a:rPr lang="en-US" dirty="0"/>
              <a:t> exclude command to configure a port so that it is not included in the SVI line state up</a:t>
            </a:r>
            <a:r>
              <a:rPr lang="en-AU" dirty="0"/>
              <a:t>-</a:t>
            </a:r>
            <a:r>
              <a:rPr lang="en-US" dirty="0"/>
              <a:t>and</a:t>
            </a:r>
            <a:r>
              <a:rPr lang="en-AU" dirty="0"/>
              <a:t>-</a:t>
            </a:r>
            <a:r>
              <a:rPr lang="en-US" dirty="0"/>
              <a:t>down calculation.</a:t>
            </a:r>
          </a:p>
          <a:p>
            <a:r>
              <a:rPr lang="en-US" dirty="0" smtClean="0"/>
              <a:t>An example is if you are doing traffic capturing through a network analyzer. </a:t>
            </a:r>
            <a:r>
              <a:rPr lang="en-US" dirty="0" smtClean="0"/>
              <a:t>This port does not need to be an active participant in the vlan assigned to the interface.</a:t>
            </a:r>
            <a:endParaRPr lang="en-US" dirty="0"/>
          </a:p>
          <a:p>
            <a:pPr marL="4762" indent="0">
              <a:buNone/>
            </a:pPr>
            <a:r>
              <a:rPr lang="en-US" dirty="0"/>
              <a:t>Step 1. Select the interface for configuration:</a:t>
            </a:r>
          </a:p>
          <a:p>
            <a:pPr marL="4762" indent="0">
              <a:buNone/>
            </a:pPr>
            <a:r>
              <a:rPr lang="en-US" sz="1200" dirty="0">
                <a:latin typeface="Courier New" pitchFamily="49" charset="0"/>
                <a:cs typeface="Courier New" pitchFamily="49" charset="0"/>
              </a:rPr>
              <a:t>Switch (</a:t>
            </a:r>
            <a:r>
              <a:rPr lang="en-US" sz="1200" dirty="0" err="1">
                <a:latin typeface="Courier New" pitchFamily="49" charset="0"/>
                <a:cs typeface="Courier New" pitchFamily="49" charset="0"/>
              </a:rPr>
              <a:t>config</a:t>
            </a:r>
            <a:r>
              <a:rPr lang="en-AU" sz="1200" dirty="0">
                <a:latin typeface="Courier New" pitchFamily="49" charset="0"/>
                <a:cs typeface="Courier New" pitchFamily="49" charset="0"/>
              </a:rPr>
              <a:t>-if</a:t>
            </a:r>
            <a:r>
              <a:rPr lang="en-US" sz="1200" dirty="0">
                <a:latin typeface="Courier New" pitchFamily="49" charset="0"/>
                <a:cs typeface="Courier New" pitchFamily="49" charset="0"/>
              </a:rPr>
              <a:t>)# </a:t>
            </a:r>
            <a:r>
              <a:rPr lang="en-US" sz="1200" b="1" dirty="0" err="1" smtClean="0">
                <a:latin typeface="Courier New" pitchFamily="49" charset="0"/>
                <a:cs typeface="Courier New" pitchFamily="49" charset="0"/>
              </a:rPr>
              <a:t>switchport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autostate</a:t>
            </a:r>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exclude</a:t>
            </a:r>
            <a:endParaRPr lang="en-AU" sz="1200" b="1" dirty="0">
              <a:latin typeface="Courier New" pitchFamily="49" charset="0"/>
              <a:cs typeface="Courier New" pitchFamily="49" charset="0"/>
            </a:endParaRPr>
          </a:p>
        </p:txBody>
      </p:sp>
    </p:spTree>
    <p:extLst>
      <p:ext uri="{BB962C8B-B14F-4D97-AF65-F5344CB8AC3E}">
        <p14:creationId xmlns:p14="http://schemas.microsoft.com/office/powerpoint/2010/main" val="225249293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SVI Configuration Checklist</a:t>
            </a:r>
            <a:endParaRPr lang="en-AU" dirty="0"/>
          </a:p>
        </p:txBody>
      </p:sp>
      <p:sp>
        <p:nvSpPr>
          <p:cNvPr id="6" name="Content Placeholder 5"/>
          <p:cNvSpPr>
            <a:spLocks noGrp="1"/>
          </p:cNvSpPr>
          <p:nvPr>
            <p:ph idx="1"/>
          </p:nvPr>
        </p:nvSpPr>
        <p:spPr/>
        <p:txBody>
          <a:bodyPr/>
          <a:lstStyle/>
          <a:p>
            <a:r>
              <a:rPr lang="en-US" dirty="0"/>
              <a:t>Identify which VLANs require a L</a:t>
            </a:r>
            <a:r>
              <a:rPr lang="en-US" dirty="0" smtClean="0"/>
              <a:t>ayer </a:t>
            </a:r>
            <a:r>
              <a:rPr lang="en-US" dirty="0"/>
              <a:t>3 Gateway.</a:t>
            </a:r>
          </a:p>
          <a:p>
            <a:r>
              <a:rPr lang="en-US" dirty="0"/>
              <a:t>Create a VLAN on a multilayer switch if it does not already exist.</a:t>
            </a:r>
          </a:p>
          <a:p>
            <a:r>
              <a:rPr lang="en-AU" dirty="0"/>
              <a:t>Create an SV</a:t>
            </a:r>
            <a:r>
              <a:rPr lang="en-US" dirty="0"/>
              <a:t>I interface for each VLAN.</a:t>
            </a:r>
          </a:p>
          <a:p>
            <a:r>
              <a:rPr lang="en-US" dirty="0"/>
              <a:t>Configure the SVI interface with an IP address.</a:t>
            </a:r>
          </a:p>
          <a:p>
            <a:r>
              <a:rPr lang="en-US" dirty="0"/>
              <a:t>E</a:t>
            </a:r>
            <a:r>
              <a:rPr lang="en-US" dirty="0" smtClean="0"/>
              <a:t>nable </a:t>
            </a:r>
            <a:r>
              <a:rPr lang="en-US" dirty="0"/>
              <a:t>the SVI interface. </a:t>
            </a:r>
          </a:p>
          <a:p>
            <a:r>
              <a:rPr lang="en-US" dirty="0"/>
              <a:t>Enable IP </a:t>
            </a:r>
            <a:r>
              <a:rPr lang="en-US" dirty="0" err="1"/>
              <a:t>rou</a:t>
            </a:r>
            <a:r>
              <a:rPr lang="en-AU" dirty="0"/>
              <a:t>ting</a:t>
            </a:r>
            <a:r>
              <a:rPr lang="en-US" dirty="0"/>
              <a:t> on the multilayer switch.</a:t>
            </a:r>
          </a:p>
          <a:p>
            <a:r>
              <a:rPr lang="en-US" dirty="0"/>
              <a:t>Determine whether a dynamic routing protocol is needed.</a:t>
            </a:r>
          </a:p>
          <a:p>
            <a:r>
              <a:rPr lang="en-US" dirty="0"/>
              <a:t>Configure a dynamic routing protocol if needed.</a:t>
            </a:r>
          </a:p>
          <a:p>
            <a:r>
              <a:rPr lang="en-US" dirty="0"/>
              <a:t>Identify any switch ports that require </a:t>
            </a:r>
            <a:r>
              <a:rPr lang="en-US" dirty="0" err="1"/>
              <a:t>autost</a:t>
            </a:r>
            <a:r>
              <a:rPr lang="en-AU" dirty="0"/>
              <a:t>ate</a:t>
            </a:r>
            <a:r>
              <a:rPr lang="en-US" dirty="0"/>
              <a:t> exclude.</a:t>
            </a:r>
          </a:p>
          <a:p>
            <a:r>
              <a:rPr lang="en-US" dirty="0"/>
              <a:t>Configure </a:t>
            </a:r>
            <a:r>
              <a:rPr lang="en-US" dirty="0" err="1"/>
              <a:t>autostate</a:t>
            </a:r>
            <a:r>
              <a:rPr lang="en-US" dirty="0"/>
              <a:t> exclude on identified switch ports</a:t>
            </a:r>
            <a:endParaRPr lang="en-AU" dirty="0"/>
          </a:p>
        </p:txBody>
      </p:sp>
    </p:spTree>
    <p:extLst>
      <p:ext uri="{BB962C8B-B14F-4D97-AF65-F5344CB8AC3E}">
        <p14:creationId xmlns:p14="http://schemas.microsoft.com/office/powerpoint/2010/main" val="24254928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a:bodyPr>
          <a:lstStyle/>
          <a:p>
            <a:r>
              <a:rPr lang="en-US" dirty="0" smtClean="0"/>
              <a:t>Inter-VLAN Routing Verification (1)</a:t>
            </a:r>
            <a:endParaRPr lang="en-US" dirty="0"/>
          </a:p>
        </p:txBody>
      </p:sp>
      <p:sp>
        <p:nvSpPr>
          <p:cNvPr id="15" name="Text Placeholder 14"/>
          <p:cNvSpPr>
            <a:spLocks noGrp="1"/>
          </p:cNvSpPr>
          <p:nvPr>
            <p:ph type="body" sz="quarter" idx="10"/>
          </p:nvPr>
        </p:nvSpPr>
        <p:spPr>
          <a:ln>
            <a:noFill/>
          </a:ln>
        </p:spPr>
        <p:txBody>
          <a:bodyPr>
            <a:normAutofit fontScale="92500" lnSpcReduction="20000"/>
          </a:bodyPr>
          <a:lstStyle/>
          <a:p>
            <a:pPr>
              <a:lnSpc>
                <a:spcPct val="120000"/>
              </a:lnSpc>
              <a:spcAft>
                <a:spcPts val="0"/>
              </a:spcAft>
            </a:pPr>
            <a:r>
              <a:rPr lang="en-US" dirty="0" smtClean="0"/>
              <a:t>Switch# </a:t>
            </a:r>
            <a:r>
              <a:rPr lang="en-US" b="1" dirty="0" smtClean="0"/>
              <a:t>show interfaces vlan 20</a:t>
            </a:r>
          </a:p>
          <a:p>
            <a:pPr>
              <a:lnSpc>
                <a:spcPct val="120000"/>
              </a:lnSpc>
              <a:spcAft>
                <a:spcPts val="0"/>
              </a:spcAft>
            </a:pPr>
            <a:r>
              <a:rPr lang="en-US" dirty="0" smtClean="0">
                <a:solidFill>
                  <a:srgbClr val="FF0000"/>
                </a:solidFill>
              </a:rPr>
              <a:t>Vlan20 is up, line protocol is up</a:t>
            </a:r>
          </a:p>
          <a:p>
            <a:pPr>
              <a:lnSpc>
                <a:spcPct val="120000"/>
              </a:lnSpc>
              <a:spcAft>
                <a:spcPts val="0"/>
              </a:spcAft>
            </a:pPr>
            <a:r>
              <a:rPr lang="en-US" dirty="0" smtClean="0"/>
              <a:t>Hardware is Ethernet SVI, address is 00D.588F.B604 (</a:t>
            </a:r>
            <a:r>
              <a:rPr lang="en-US" dirty="0" err="1" smtClean="0"/>
              <a:t>bia</a:t>
            </a:r>
            <a:r>
              <a:rPr lang="en-US" dirty="0" smtClean="0"/>
              <a:t> 00D.588F.B604)</a:t>
            </a:r>
          </a:p>
          <a:p>
            <a:pPr>
              <a:lnSpc>
                <a:spcPct val="120000"/>
              </a:lnSpc>
              <a:spcAft>
                <a:spcPts val="0"/>
              </a:spcAft>
            </a:pPr>
            <a:r>
              <a:rPr lang="en-US" dirty="0" smtClean="0">
                <a:solidFill>
                  <a:srgbClr val="FF0000"/>
                </a:solidFill>
              </a:rPr>
              <a:t>Internet address is 10.1.20.1/24</a:t>
            </a:r>
          </a:p>
          <a:p>
            <a:pPr>
              <a:lnSpc>
                <a:spcPct val="120000"/>
              </a:lnSpc>
              <a:spcAft>
                <a:spcPts val="0"/>
              </a:spcAft>
            </a:pPr>
            <a:r>
              <a:rPr lang="en-US" dirty="0" smtClean="0"/>
              <a:t>MTU 1500 bytes, BW 1000000 Kbit, DLY 10 </a:t>
            </a:r>
            <a:r>
              <a:rPr lang="en-US" dirty="0" err="1" smtClean="0"/>
              <a:t>usec</a:t>
            </a:r>
            <a:r>
              <a:rPr lang="en-US" dirty="0" smtClean="0"/>
              <a:t>,</a:t>
            </a:r>
          </a:p>
          <a:p>
            <a:pPr>
              <a:lnSpc>
                <a:spcPct val="120000"/>
              </a:lnSpc>
              <a:spcAft>
                <a:spcPts val="0"/>
              </a:spcAft>
            </a:pPr>
            <a:r>
              <a:rPr lang="en-US" dirty="0" smtClean="0"/>
              <a:t>reliability 255/255, </a:t>
            </a:r>
            <a:r>
              <a:rPr lang="en-US" dirty="0" err="1" smtClean="0"/>
              <a:t>txload</a:t>
            </a:r>
            <a:r>
              <a:rPr lang="en-US" dirty="0" smtClean="0"/>
              <a:t> 1/255, </a:t>
            </a:r>
            <a:r>
              <a:rPr lang="en-US" dirty="0" err="1" smtClean="0"/>
              <a:t>rxload</a:t>
            </a:r>
            <a:r>
              <a:rPr lang="en-US" dirty="0" smtClean="0"/>
              <a:t> 1/255</a:t>
            </a:r>
          </a:p>
          <a:p>
            <a:pPr>
              <a:lnSpc>
                <a:spcPct val="120000"/>
              </a:lnSpc>
              <a:spcAft>
                <a:spcPts val="0"/>
              </a:spcAft>
            </a:pPr>
            <a:r>
              <a:rPr lang="en-US" dirty="0" smtClean="0"/>
              <a:t>Encapsulation </a:t>
            </a:r>
            <a:r>
              <a:rPr lang="en-US" dirty="0" err="1" smtClean="0"/>
              <a:t>ARPA</a:t>
            </a:r>
            <a:r>
              <a:rPr lang="en-US" dirty="0" smtClean="0"/>
              <a:t>, loopback not set</a:t>
            </a:r>
          </a:p>
          <a:p>
            <a:pPr>
              <a:lnSpc>
                <a:spcPct val="120000"/>
              </a:lnSpc>
              <a:spcAft>
                <a:spcPts val="0"/>
              </a:spcAft>
            </a:pPr>
            <a:r>
              <a:rPr lang="en-US" dirty="0" smtClean="0"/>
              <a:t>ARP type: </a:t>
            </a:r>
            <a:r>
              <a:rPr lang="en-US" dirty="0" err="1" smtClean="0"/>
              <a:t>ARPA</a:t>
            </a:r>
            <a:r>
              <a:rPr lang="en-US" dirty="0" smtClean="0"/>
              <a:t>, ARP Timeout 04:00:00</a:t>
            </a:r>
          </a:p>
          <a:p>
            <a:pPr>
              <a:lnSpc>
                <a:spcPct val="120000"/>
              </a:lnSpc>
              <a:spcAft>
                <a:spcPts val="0"/>
              </a:spcAft>
            </a:pPr>
            <a:r>
              <a:rPr lang="en-US" dirty="0" smtClean="0"/>
              <a:t>Last input never, output never, output hang never</a:t>
            </a:r>
          </a:p>
          <a:p>
            <a:pPr>
              <a:lnSpc>
                <a:spcPct val="120000"/>
              </a:lnSpc>
              <a:spcAft>
                <a:spcPts val="0"/>
              </a:spcAft>
            </a:pPr>
            <a:r>
              <a:rPr lang="en-US" dirty="0" smtClean="0"/>
              <a:t>Last clearing of “show interface” counters never</a:t>
            </a:r>
          </a:p>
          <a:p>
            <a:pPr>
              <a:lnSpc>
                <a:spcPct val="120000"/>
              </a:lnSpc>
              <a:spcAft>
                <a:spcPts val="0"/>
              </a:spcAft>
            </a:pPr>
            <a:r>
              <a:rPr lang="en-US" dirty="0" smtClean="0"/>
              <a:t>Input queue: 0/75/0/0 (size/max/drops/flushes); Total output drops: 0</a:t>
            </a:r>
          </a:p>
          <a:p>
            <a:pPr>
              <a:lnSpc>
                <a:spcPct val="120000"/>
              </a:lnSpc>
              <a:spcAft>
                <a:spcPts val="0"/>
              </a:spcAft>
            </a:pPr>
            <a:r>
              <a:rPr lang="en-US" dirty="0" smtClean="0"/>
              <a:t>Queueing strategy: </a:t>
            </a:r>
            <a:r>
              <a:rPr lang="en-US" dirty="0" err="1" smtClean="0"/>
              <a:t>fifo</a:t>
            </a:r>
            <a:endParaRPr lang="en-US" dirty="0" smtClean="0"/>
          </a:p>
          <a:p>
            <a:pPr>
              <a:lnSpc>
                <a:spcPct val="120000"/>
              </a:lnSpc>
              <a:spcAft>
                <a:spcPts val="0"/>
              </a:spcAft>
            </a:pPr>
            <a:r>
              <a:rPr lang="en-US" dirty="0" smtClean="0"/>
              <a:t>Output queue: 0/40 (size/max)</a:t>
            </a:r>
          </a:p>
          <a:p>
            <a:pPr>
              <a:lnSpc>
                <a:spcPct val="120000"/>
              </a:lnSpc>
              <a:spcAft>
                <a:spcPts val="0"/>
              </a:spcAft>
            </a:pPr>
            <a:r>
              <a:rPr lang="en-US" dirty="0" smtClean="0"/>
              <a:t>5 minute input rate 0 bits/sec, 0 packets/sec</a:t>
            </a:r>
          </a:p>
          <a:p>
            <a:pPr>
              <a:lnSpc>
                <a:spcPct val="120000"/>
              </a:lnSpc>
              <a:spcAft>
                <a:spcPts val="0"/>
              </a:spcAft>
            </a:pPr>
            <a:r>
              <a:rPr lang="en-US" dirty="0" smtClean="0"/>
              <a:t>5 minute output rate 0 bits/sec, 0 packets/sec</a:t>
            </a:r>
          </a:p>
          <a:p>
            <a:pPr>
              <a:lnSpc>
                <a:spcPct val="120000"/>
              </a:lnSpc>
              <a:spcAft>
                <a:spcPts val="0"/>
              </a:spcAft>
            </a:pPr>
            <a:r>
              <a:rPr lang="en-US" dirty="0" smtClean="0"/>
              <a:t>0 packets input, 0 bytes, 0 no buffer</a:t>
            </a:r>
          </a:p>
          <a:p>
            <a:pPr>
              <a:lnSpc>
                <a:spcPct val="120000"/>
              </a:lnSpc>
              <a:spcAft>
                <a:spcPts val="0"/>
              </a:spcAft>
            </a:pPr>
            <a:r>
              <a:rPr lang="en-US" dirty="0" smtClean="0"/>
              <a:t>Received 0 broadcasts, 0 runts, 0 giants, 0 throttles</a:t>
            </a:r>
          </a:p>
          <a:p>
            <a:pPr>
              <a:lnSpc>
                <a:spcPct val="120000"/>
              </a:lnSpc>
              <a:spcAft>
                <a:spcPts val="0"/>
              </a:spcAft>
            </a:pPr>
            <a:r>
              <a:rPr lang="en-US" dirty="0" smtClean="0"/>
              <a:t>0 input errors, 0 </a:t>
            </a:r>
            <a:r>
              <a:rPr lang="en-US" dirty="0" err="1" smtClean="0"/>
              <a:t>CRC</a:t>
            </a:r>
            <a:r>
              <a:rPr lang="en-US" dirty="0" smtClean="0"/>
              <a:t>, 0 frame, 0 overrun, 0 ignored</a:t>
            </a:r>
          </a:p>
          <a:p>
            <a:pPr>
              <a:lnSpc>
                <a:spcPct val="120000"/>
              </a:lnSpc>
              <a:spcAft>
                <a:spcPts val="0"/>
              </a:spcAft>
            </a:pPr>
            <a:r>
              <a:rPr lang="en-US" dirty="0" smtClean="0"/>
              <a:t>0 packets output, 0 bytes, 0 </a:t>
            </a:r>
            <a:r>
              <a:rPr lang="en-US" dirty="0" err="1" smtClean="0"/>
              <a:t>underruns</a:t>
            </a:r>
            <a:endParaRPr lang="en-US" dirty="0" smtClean="0"/>
          </a:p>
          <a:p>
            <a:pPr>
              <a:lnSpc>
                <a:spcPct val="120000"/>
              </a:lnSpc>
              <a:spcAft>
                <a:spcPts val="0"/>
              </a:spcAft>
            </a:pPr>
            <a:r>
              <a:rPr lang="en-US" dirty="0" smtClean="0"/>
              <a:t>0 output errors, 0 interface resets</a:t>
            </a:r>
          </a:p>
          <a:p>
            <a:pPr>
              <a:lnSpc>
                <a:spcPct val="120000"/>
              </a:lnSpc>
              <a:spcAft>
                <a:spcPts val="0"/>
              </a:spcAft>
            </a:pPr>
            <a:r>
              <a:rPr lang="en-US" dirty="0" smtClean="0"/>
              <a:t>0 output buffer failures, 0 output buffers swapped out</a:t>
            </a:r>
          </a:p>
        </p:txBody>
      </p:sp>
      <p:sp>
        <p:nvSpPr>
          <p:cNvPr id="13" name="Content Placeholder 12"/>
          <p:cNvSpPr>
            <a:spLocks noGrp="1"/>
          </p:cNvSpPr>
          <p:nvPr>
            <p:ph sz="quarter" idx="11"/>
          </p:nvPr>
        </p:nvSpPr>
        <p:spPr/>
        <p:txBody>
          <a:bodyPr>
            <a:normAutofit/>
          </a:bodyPr>
          <a:lstStyle/>
          <a:p>
            <a:r>
              <a:rPr lang="en-US" dirty="0" smtClean="0"/>
              <a:t>Verify the status of an SVI.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a:bodyPr>
          <a:lstStyle/>
          <a:p>
            <a:r>
              <a:rPr lang="en-US" dirty="0" smtClean="0"/>
              <a:t>Inter-VLAN Routing Verification (2)</a:t>
            </a:r>
            <a:endParaRPr lang="en-US" dirty="0"/>
          </a:p>
        </p:txBody>
      </p:sp>
      <p:sp>
        <p:nvSpPr>
          <p:cNvPr id="15" name="Text Placeholder 14"/>
          <p:cNvSpPr>
            <a:spLocks noGrp="1"/>
          </p:cNvSpPr>
          <p:nvPr>
            <p:ph type="body" sz="quarter" idx="10"/>
          </p:nvPr>
        </p:nvSpPr>
        <p:spPr/>
        <p:txBody>
          <a:bodyPr>
            <a:normAutofit/>
          </a:bodyPr>
          <a:lstStyle/>
          <a:p>
            <a:pPr>
              <a:spcAft>
                <a:spcPts val="0"/>
              </a:spcAft>
            </a:pPr>
            <a:r>
              <a:rPr lang="en-US" dirty="0" smtClean="0"/>
              <a:t>Switch# </a:t>
            </a:r>
            <a:r>
              <a:rPr lang="en-US" b="1" dirty="0" smtClean="0"/>
              <a:t>show running-config interface FastEthernet 2/8</a:t>
            </a:r>
          </a:p>
          <a:p>
            <a:pPr>
              <a:spcAft>
                <a:spcPts val="0"/>
              </a:spcAft>
            </a:pPr>
            <a:r>
              <a:rPr lang="en-US" dirty="0" smtClean="0"/>
              <a:t>Building configuration...</a:t>
            </a:r>
          </a:p>
          <a:p>
            <a:pPr>
              <a:spcAft>
                <a:spcPts val="0"/>
              </a:spcAft>
            </a:pPr>
            <a:r>
              <a:rPr lang="en-US" dirty="0" smtClean="0"/>
              <a:t>!</a:t>
            </a:r>
          </a:p>
          <a:p>
            <a:pPr>
              <a:spcAft>
                <a:spcPts val="0"/>
              </a:spcAft>
            </a:pPr>
            <a:r>
              <a:rPr lang="en-US" dirty="0" smtClean="0"/>
              <a:t>interface </a:t>
            </a:r>
            <a:r>
              <a:rPr lang="en-US" dirty="0" err="1" smtClean="0"/>
              <a:t>FastEthernet2</a:t>
            </a:r>
            <a:r>
              <a:rPr lang="en-US" dirty="0" smtClean="0"/>
              <a:t>/8</a:t>
            </a:r>
          </a:p>
          <a:p>
            <a:pPr>
              <a:spcAft>
                <a:spcPts val="0"/>
              </a:spcAft>
            </a:pPr>
            <a:r>
              <a:rPr lang="en-US" dirty="0" smtClean="0">
                <a:solidFill>
                  <a:srgbClr val="FF0000"/>
                </a:solidFill>
              </a:rPr>
              <a:t>no switchport</a:t>
            </a:r>
          </a:p>
          <a:p>
            <a:pPr>
              <a:spcAft>
                <a:spcPts val="0"/>
              </a:spcAft>
            </a:pPr>
            <a:r>
              <a:rPr lang="en-US" dirty="0" smtClean="0">
                <a:solidFill>
                  <a:srgbClr val="FF0000"/>
                </a:solidFill>
              </a:rPr>
              <a:t>ip address 172.16.22.2 255.255.255.252</a:t>
            </a:r>
          </a:p>
          <a:p>
            <a:pPr>
              <a:spcAft>
                <a:spcPts val="0"/>
              </a:spcAft>
            </a:pPr>
            <a:r>
              <a:rPr lang="en-US" dirty="0" smtClean="0"/>
              <a:t>&lt;output omitted&gt;</a:t>
            </a:r>
          </a:p>
        </p:txBody>
      </p:sp>
      <p:sp>
        <p:nvSpPr>
          <p:cNvPr id="13" name="Content Placeholder 12"/>
          <p:cNvSpPr>
            <a:spLocks noGrp="1"/>
          </p:cNvSpPr>
          <p:nvPr>
            <p:ph sz="quarter" idx="11"/>
          </p:nvPr>
        </p:nvSpPr>
        <p:spPr/>
        <p:txBody>
          <a:bodyPr>
            <a:normAutofit/>
          </a:bodyPr>
          <a:lstStyle/>
          <a:p>
            <a:r>
              <a:rPr lang="en-US" dirty="0" smtClean="0"/>
              <a:t>Display the interface configuration of a routed port.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a:bodyPr>
          <a:lstStyle/>
          <a:p>
            <a:r>
              <a:rPr lang="en-US" dirty="0" smtClean="0"/>
              <a:t>Inter-VLAN Routing Verification (3)</a:t>
            </a:r>
            <a:endParaRPr lang="en-US" dirty="0"/>
          </a:p>
        </p:txBody>
      </p:sp>
      <p:sp>
        <p:nvSpPr>
          <p:cNvPr id="15" name="Text Placeholder 14"/>
          <p:cNvSpPr>
            <a:spLocks noGrp="1"/>
          </p:cNvSpPr>
          <p:nvPr>
            <p:ph type="body" sz="quarter" idx="10"/>
          </p:nvPr>
        </p:nvSpPr>
        <p:spPr/>
        <p:txBody>
          <a:bodyPr>
            <a:noAutofit/>
          </a:bodyPr>
          <a:lstStyle/>
          <a:p>
            <a:pPr>
              <a:spcAft>
                <a:spcPts val="0"/>
              </a:spcAft>
            </a:pPr>
            <a:r>
              <a:rPr lang="en-US" dirty="0" smtClean="0"/>
              <a:t>Switch# </a:t>
            </a:r>
            <a:r>
              <a:rPr lang="en-US" b="1" dirty="0" smtClean="0"/>
              <a:t>show ip interface </a:t>
            </a:r>
            <a:r>
              <a:rPr lang="en-US" b="1" dirty="0" err="1" smtClean="0"/>
              <a:t>fastethernet0</a:t>
            </a:r>
            <a:r>
              <a:rPr lang="en-US" b="1" dirty="0" smtClean="0"/>
              <a:t>/24</a:t>
            </a:r>
          </a:p>
          <a:p>
            <a:pPr>
              <a:spcAft>
                <a:spcPts val="0"/>
              </a:spcAft>
            </a:pPr>
            <a:r>
              <a:rPr lang="en-US" dirty="0" smtClean="0">
                <a:solidFill>
                  <a:srgbClr val="FF0000"/>
                </a:solidFill>
              </a:rPr>
              <a:t>FastEthernet0/24 is up, line protocol is up</a:t>
            </a:r>
          </a:p>
          <a:p>
            <a:pPr>
              <a:spcAft>
                <a:spcPts val="0"/>
              </a:spcAft>
            </a:pPr>
            <a:r>
              <a:rPr lang="en-US" dirty="0" smtClean="0">
                <a:solidFill>
                  <a:srgbClr val="FF0000"/>
                </a:solidFill>
              </a:rPr>
              <a:t>Internet address is 10.1.10.1/24</a:t>
            </a:r>
          </a:p>
          <a:p>
            <a:pPr>
              <a:spcAft>
                <a:spcPts val="0"/>
              </a:spcAft>
            </a:pPr>
            <a:r>
              <a:rPr lang="en-US" dirty="0" smtClean="0"/>
              <a:t>Broadcast address is 255.255.255.255</a:t>
            </a:r>
          </a:p>
          <a:p>
            <a:pPr>
              <a:spcAft>
                <a:spcPts val="0"/>
              </a:spcAft>
            </a:pPr>
            <a:r>
              <a:rPr lang="en-US" dirty="0" smtClean="0"/>
              <a:t>Address determined by setup command</a:t>
            </a:r>
          </a:p>
          <a:p>
            <a:pPr>
              <a:spcAft>
                <a:spcPts val="0"/>
              </a:spcAft>
            </a:pPr>
            <a:r>
              <a:rPr lang="en-US" dirty="0" smtClean="0"/>
              <a:t>MTU is 1500 bytes</a:t>
            </a:r>
          </a:p>
          <a:p>
            <a:pPr>
              <a:spcAft>
                <a:spcPts val="0"/>
              </a:spcAft>
            </a:pPr>
            <a:r>
              <a:rPr lang="en-US" dirty="0" smtClean="0"/>
              <a:t>Helper address is not set</a:t>
            </a:r>
          </a:p>
          <a:p>
            <a:pPr>
              <a:spcAft>
                <a:spcPts val="0"/>
              </a:spcAft>
            </a:pPr>
            <a:r>
              <a:rPr lang="en-US" dirty="0" smtClean="0"/>
              <a:t>Directed broadcast forwarding is disabled</a:t>
            </a:r>
          </a:p>
          <a:p>
            <a:pPr>
              <a:spcAft>
                <a:spcPts val="0"/>
              </a:spcAft>
            </a:pPr>
            <a:r>
              <a:rPr lang="en-US" dirty="0" smtClean="0"/>
              <a:t>Multicast reserved groups joined: 224.0.0.10</a:t>
            </a:r>
          </a:p>
          <a:p>
            <a:pPr>
              <a:spcAft>
                <a:spcPts val="0"/>
              </a:spcAft>
            </a:pPr>
            <a:r>
              <a:rPr lang="en-US" dirty="0" smtClean="0"/>
              <a:t>Outgoing access list is not set</a:t>
            </a:r>
          </a:p>
          <a:p>
            <a:pPr>
              <a:spcAft>
                <a:spcPts val="0"/>
              </a:spcAft>
            </a:pPr>
            <a:r>
              <a:rPr lang="en-US" dirty="0" smtClean="0"/>
              <a:t>Inbound access list is not set</a:t>
            </a:r>
          </a:p>
          <a:p>
            <a:pPr>
              <a:spcAft>
                <a:spcPts val="0"/>
              </a:spcAft>
            </a:pPr>
            <a:r>
              <a:rPr lang="en-US" dirty="0" smtClean="0"/>
              <a:t>Proxy ARP is enabled</a:t>
            </a:r>
          </a:p>
          <a:p>
            <a:pPr>
              <a:spcAft>
                <a:spcPts val="0"/>
              </a:spcAft>
            </a:pPr>
            <a:r>
              <a:rPr lang="en-US" dirty="0" smtClean="0"/>
              <a:t>Local Proxy ARP is disabled</a:t>
            </a:r>
          </a:p>
          <a:p>
            <a:pPr>
              <a:spcAft>
                <a:spcPts val="0"/>
              </a:spcAft>
            </a:pPr>
            <a:r>
              <a:rPr lang="en-US" dirty="0" smtClean="0"/>
              <a:t>Security level is default</a:t>
            </a:r>
          </a:p>
          <a:p>
            <a:pPr>
              <a:spcAft>
                <a:spcPts val="0"/>
              </a:spcAft>
            </a:pPr>
            <a:r>
              <a:rPr lang="en-US" dirty="0" smtClean="0"/>
              <a:t>Split horizon is enabled</a:t>
            </a:r>
          </a:p>
          <a:p>
            <a:pPr>
              <a:spcAft>
                <a:spcPts val="0"/>
              </a:spcAft>
            </a:pPr>
            <a:r>
              <a:rPr lang="en-US" dirty="0" smtClean="0"/>
              <a:t>ICMP redirects are always sent</a:t>
            </a:r>
          </a:p>
          <a:p>
            <a:pPr>
              <a:spcAft>
                <a:spcPts val="0"/>
              </a:spcAft>
            </a:pPr>
            <a:r>
              <a:rPr lang="en-US" dirty="0" smtClean="0"/>
              <a:t>ICMP </a:t>
            </a:r>
            <a:r>
              <a:rPr lang="en-US" dirty="0" err="1" smtClean="0"/>
              <a:t>unreachables</a:t>
            </a:r>
            <a:r>
              <a:rPr lang="en-US" dirty="0" smtClean="0"/>
              <a:t> are always sent</a:t>
            </a:r>
          </a:p>
          <a:p>
            <a:pPr>
              <a:spcAft>
                <a:spcPts val="0"/>
              </a:spcAft>
            </a:pPr>
            <a:r>
              <a:rPr lang="en-US" dirty="0" smtClean="0"/>
              <a:t>ICMP mask replies are never sent</a:t>
            </a:r>
          </a:p>
          <a:p>
            <a:pPr>
              <a:spcAft>
                <a:spcPts val="0"/>
              </a:spcAft>
            </a:pPr>
            <a:r>
              <a:rPr lang="en-US" dirty="0" smtClean="0"/>
              <a:t>IP fast switching is enabled</a:t>
            </a:r>
          </a:p>
          <a:p>
            <a:pPr>
              <a:spcAft>
                <a:spcPts val="0"/>
              </a:spcAft>
            </a:pPr>
            <a:r>
              <a:rPr lang="en-US" dirty="0" smtClean="0"/>
              <a:t>IP CEF switching is enabled</a:t>
            </a:r>
          </a:p>
        </p:txBody>
      </p:sp>
      <p:sp>
        <p:nvSpPr>
          <p:cNvPr id="13" name="Content Placeholder 12"/>
          <p:cNvSpPr>
            <a:spLocks noGrp="1"/>
          </p:cNvSpPr>
          <p:nvPr>
            <p:ph sz="quarter" idx="11"/>
          </p:nvPr>
        </p:nvSpPr>
        <p:spPr/>
        <p:txBody>
          <a:bodyPr>
            <a:normAutofit/>
          </a:bodyPr>
          <a:lstStyle/>
          <a:p>
            <a:r>
              <a:rPr lang="en-US" dirty="0" smtClean="0"/>
              <a:t>Display the IP properties on a routed port.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Troubleshooting Inter-VLAN Problems</a:t>
            </a:r>
            <a:endParaRPr lang="en-AU" dirty="0"/>
          </a:p>
        </p:txBody>
      </p:sp>
      <p:sp>
        <p:nvSpPr>
          <p:cNvPr id="6" name="Content Placeholder 5"/>
          <p:cNvSpPr>
            <a:spLocks noGrp="1"/>
          </p:cNvSpPr>
          <p:nvPr>
            <p:ph idx="1"/>
          </p:nvPr>
        </p:nvSpPr>
        <p:spPr/>
        <p:txBody>
          <a:bodyPr/>
          <a:lstStyle/>
          <a:p>
            <a:pPr marL="4762" indent="0">
              <a:buNone/>
            </a:pPr>
            <a:r>
              <a:rPr lang="en-AU" dirty="0"/>
              <a:t>To troubleshoot inter-</a:t>
            </a:r>
            <a:r>
              <a:rPr lang="en-US" dirty="0"/>
              <a:t>VLAN </a:t>
            </a:r>
            <a:r>
              <a:rPr lang="en-US" dirty="0" err="1" smtClean="0"/>
              <a:t>rou</a:t>
            </a:r>
            <a:r>
              <a:rPr lang="en-AU" dirty="0" smtClean="0"/>
              <a:t>t</a:t>
            </a:r>
            <a:r>
              <a:rPr lang="en-US" dirty="0" err="1"/>
              <a:t>ing</a:t>
            </a:r>
            <a:r>
              <a:rPr lang="en-US" dirty="0"/>
              <a:t> issues, the following are some checkpoint implementations:</a:t>
            </a:r>
          </a:p>
          <a:p>
            <a:r>
              <a:rPr lang="en-US" dirty="0"/>
              <a:t>C</a:t>
            </a:r>
            <a:r>
              <a:rPr lang="en-US" dirty="0" smtClean="0"/>
              <a:t>orrect </a:t>
            </a:r>
            <a:r>
              <a:rPr lang="en-US" dirty="0"/>
              <a:t>VLANs on switches and trunks. </a:t>
            </a:r>
          </a:p>
          <a:p>
            <a:r>
              <a:rPr lang="en-US" dirty="0"/>
              <a:t>C</a:t>
            </a:r>
            <a:r>
              <a:rPr lang="en-US" dirty="0" smtClean="0"/>
              <a:t>orrect </a:t>
            </a:r>
            <a:r>
              <a:rPr lang="en-US" dirty="0"/>
              <a:t>routes.</a:t>
            </a:r>
          </a:p>
          <a:p>
            <a:r>
              <a:rPr lang="en-US" dirty="0"/>
              <a:t>C</a:t>
            </a:r>
            <a:r>
              <a:rPr lang="en-US" dirty="0" smtClean="0"/>
              <a:t>orrect </a:t>
            </a:r>
            <a:r>
              <a:rPr lang="en-US" dirty="0"/>
              <a:t>primary and secondary bridges.</a:t>
            </a:r>
          </a:p>
          <a:p>
            <a:r>
              <a:rPr lang="en-US" dirty="0"/>
              <a:t>C</a:t>
            </a:r>
            <a:r>
              <a:rPr lang="en-US" dirty="0" smtClean="0"/>
              <a:t>orrect </a:t>
            </a:r>
            <a:r>
              <a:rPr lang="en-US" dirty="0"/>
              <a:t>IP address and subnet masks.</a:t>
            </a:r>
          </a:p>
          <a:p>
            <a:endParaRPr lang="en-AU" dirty="0"/>
          </a:p>
        </p:txBody>
      </p:sp>
    </p:spTree>
    <p:extLst>
      <p:ext uri="{BB962C8B-B14F-4D97-AF65-F5344CB8AC3E}">
        <p14:creationId xmlns:p14="http://schemas.microsoft.com/office/powerpoint/2010/main" val="6276934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Inter-VLAN Routing Problems</a:t>
            </a:r>
            <a:endParaRPr lang="en-US" dirty="0"/>
          </a:p>
        </p:txBody>
      </p:sp>
      <p:graphicFrame>
        <p:nvGraphicFramePr>
          <p:cNvPr id="4" name="Content Placeholder 9"/>
          <p:cNvGraphicFramePr>
            <a:graphicFrameLocks/>
          </p:cNvGraphicFramePr>
          <p:nvPr>
            <p:extLst>
              <p:ext uri="{D42A27DB-BD31-4B8C-83A1-F6EECF244321}">
                <p14:modId xmlns:p14="http://schemas.microsoft.com/office/powerpoint/2010/main" val="2305064269"/>
              </p:ext>
            </p:extLst>
          </p:nvPr>
        </p:nvGraphicFramePr>
        <p:xfrm>
          <a:off x="228603" y="1282045"/>
          <a:ext cx="8686797" cy="5394000"/>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20000"/>
                    </a:ext>
                  </a:extLst>
                </a:gridCol>
                <a:gridCol w="6743700">
                  <a:extLst>
                    <a:ext uri="{9D8B030D-6E8A-4147-A177-3AD203B41FA5}">
                      <a16:colId xmlns:a16="http://schemas.microsoft.com/office/drawing/2014/main" val="20001"/>
                    </a:ext>
                  </a:extLst>
                </a:gridCol>
              </a:tblGrid>
              <a:tr h="193271">
                <a:tc>
                  <a:txBody>
                    <a:bodyPr/>
                    <a:lstStyle/>
                    <a:p>
                      <a:r>
                        <a:rPr lang="en-US" dirty="0" smtClean="0"/>
                        <a:t>Problem</a:t>
                      </a:r>
                      <a:endParaRPr lang="en-US" dirty="0"/>
                    </a:p>
                  </a:txBody>
                  <a:tcPr/>
                </a:tc>
                <a:tc>
                  <a:txBody>
                    <a:bodyPr/>
                    <a:lstStyle/>
                    <a:p>
                      <a:r>
                        <a:rPr lang="en-US" dirty="0" smtClean="0"/>
                        <a:t>Possible Cause</a:t>
                      </a:r>
                      <a:endParaRPr lang="en-US" dirty="0"/>
                    </a:p>
                  </a:txBody>
                  <a:tcPr/>
                </a:tc>
                <a:extLst>
                  <a:ext uri="{0D108BD9-81ED-4DB2-BD59-A6C34878D82A}">
                    <a16:rowId xmlns:a16="http://schemas.microsoft.com/office/drawing/2014/main" val="10000"/>
                  </a:ext>
                </a:extLst>
              </a:tr>
              <a:tr h="771097">
                <a:tc>
                  <a:txBody>
                    <a:bodyPr/>
                    <a:lstStyle/>
                    <a:p>
                      <a:r>
                        <a:rPr lang="en-US" dirty="0" smtClean="0"/>
                        <a:t>Missing</a:t>
                      </a:r>
                      <a:r>
                        <a:rPr lang="en-US" baseline="0" dirty="0" smtClean="0"/>
                        <a:t> VLAN</a:t>
                      </a:r>
                      <a:endParaRPr lang="en-US" dirty="0"/>
                    </a:p>
                  </a:txBody>
                  <a:tcPr/>
                </a:tc>
                <a:tc>
                  <a:txBody>
                    <a:bodyPr/>
                    <a:lstStyle/>
                    <a:p>
                      <a:r>
                        <a:rPr lang="en-US" sz="1600" kern="1200" baseline="0" dirty="0" smtClean="0">
                          <a:solidFill>
                            <a:schemeClr val="dk1"/>
                          </a:solidFill>
                          <a:latin typeface="+mn-lt"/>
                          <a:ea typeface="+mn-ea"/>
                          <a:cs typeface="+mn-cs"/>
                        </a:rPr>
                        <a:t>VLAN might not be defined across all the switches.</a:t>
                      </a:r>
                    </a:p>
                    <a:p>
                      <a:r>
                        <a:rPr lang="en-US" sz="1600" kern="1200" baseline="0" dirty="0" smtClean="0">
                          <a:solidFill>
                            <a:schemeClr val="dk1"/>
                          </a:solidFill>
                          <a:latin typeface="+mn-lt"/>
                          <a:ea typeface="+mn-ea"/>
                          <a:cs typeface="+mn-cs"/>
                        </a:rPr>
                        <a:t>VLAN might not be enabled on the trunk ports.</a:t>
                      </a:r>
                    </a:p>
                    <a:p>
                      <a:r>
                        <a:rPr lang="en-US" sz="1600" kern="1200" baseline="0" dirty="0" smtClean="0">
                          <a:solidFill>
                            <a:schemeClr val="dk1"/>
                          </a:solidFill>
                          <a:latin typeface="+mn-lt"/>
                          <a:ea typeface="+mn-ea"/>
                          <a:cs typeface="+mn-cs"/>
                        </a:rPr>
                        <a:t>Ports might not be in the right VLANs.</a:t>
                      </a:r>
                      <a:endParaRPr lang="en-US" sz="1600" dirty="0"/>
                    </a:p>
                  </a:txBody>
                  <a:tcPr/>
                </a:tc>
                <a:extLst>
                  <a:ext uri="{0D108BD9-81ED-4DB2-BD59-A6C34878D82A}">
                    <a16:rowId xmlns:a16="http://schemas.microsoft.com/office/drawing/2014/main" val="10001"/>
                  </a:ext>
                </a:extLst>
              </a:tr>
              <a:tr h="1228043">
                <a:tc>
                  <a:txBody>
                    <a:bodyPr/>
                    <a:lstStyle/>
                    <a:p>
                      <a:r>
                        <a:rPr lang="en-US" dirty="0" smtClean="0"/>
                        <a:t>Layer 3 interface</a:t>
                      </a:r>
                      <a:r>
                        <a:rPr lang="en-US" baseline="0" dirty="0" smtClean="0"/>
                        <a:t> configuration</a:t>
                      </a:r>
                      <a:endParaRPr lang="en-US" dirty="0"/>
                    </a:p>
                  </a:txBody>
                  <a:tcPr/>
                </a:tc>
                <a:tc>
                  <a:txBody>
                    <a:bodyPr/>
                    <a:lstStyle/>
                    <a:p>
                      <a:r>
                        <a:rPr lang="en-US" sz="1600" kern="1200" baseline="0" dirty="0" smtClean="0">
                          <a:solidFill>
                            <a:schemeClr val="dk1"/>
                          </a:solidFill>
                          <a:latin typeface="+mn-lt"/>
                          <a:ea typeface="+mn-ea"/>
                          <a:cs typeface="+mn-cs"/>
                        </a:rPr>
                        <a:t>Virtual interface might have the wrong IP address or subnet mask.</a:t>
                      </a:r>
                    </a:p>
                    <a:p>
                      <a:r>
                        <a:rPr lang="en-US" sz="1600" kern="1200" baseline="0" dirty="0" smtClean="0">
                          <a:solidFill>
                            <a:schemeClr val="dk1"/>
                          </a:solidFill>
                          <a:latin typeface="+mn-lt"/>
                          <a:ea typeface="+mn-ea"/>
                          <a:cs typeface="+mn-cs"/>
                        </a:rPr>
                        <a:t>Virtual interface might not be up.</a:t>
                      </a:r>
                    </a:p>
                    <a:p>
                      <a:r>
                        <a:rPr lang="en-US" sz="1600" kern="1200" baseline="0" dirty="0" smtClean="0">
                          <a:solidFill>
                            <a:schemeClr val="dk1"/>
                          </a:solidFill>
                          <a:latin typeface="+mn-lt"/>
                          <a:ea typeface="+mn-ea"/>
                          <a:cs typeface="+mn-cs"/>
                        </a:rPr>
                        <a:t>Virtual interface number might not be match with the VLAN number.</a:t>
                      </a:r>
                    </a:p>
                    <a:p>
                      <a:r>
                        <a:rPr lang="en-US" sz="1600" kern="1200" baseline="0" dirty="0" smtClean="0">
                          <a:solidFill>
                            <a:schemeClr val="dk1"/>
                          </a:solidFill>
                          <a:latin typeface="+mn-lt"/>
                          <a:ea typeface="+mn-ea"/>
                          <a:cs typeface="+mn-cs"/>
                        </a:rPr>
                        <a:t>Routing has to be enabled to route frames between VLAN.</a:t>
                      </a:r>
                    </a:p>
                    <a:p>
                      <a:r>
                        <a:rPr lang="en-US" sz="1600" kern="1200" baseline="0" dirty="0" smtClean="0">
                          <a:solidFill>
                            <a:schemeClr val="dk1"/>
                          </a:solidFill>
                          <a:latin typeface="+mn-lt"/>
                          <a:ea typeface="+mn-ea"/>
                          <a:cs typeface="+mn-cs"/>
                        </a:rPr>
                        <a:t>Routing might not be enabled.</a:t>
                      </a:r>
                      <a:endParaRPr lang="en-US" sz="1600" dirty="0"/>
                    </a:p>
                  </a:txBody>
                  <a:tcPr/>
                </a:tc>
                <a:extLst>
                  <a:ext uri="{0D108BD9-81ED-4DB2-BD59-A6C34878D82A}">
                    <a16:rowId xmlns:a16="http://schemas.microsoft.com/office/drawing/2014/main" val="10002"/>
                  </a:ext>
                </a:extLst>
              </a:tr>
              <a:tr h="1228043">
                <a:tc>
                  <a:txBody>
                    <a:bodyPr/>
                    <a:lstStyle/>
                    <a:p>
                      <a:r>
                        <a:rPr lang="en-US" dirty="0" smtClean="0"/>
                        <a:t>Routing</a:t>
                      </a:r>
                      <a:r>
                        <a:rPr lang="en-US" baseline="0" dirty="0" smtClean="0"/>
                        <a:t> protocol misconfiguration</a:t>
                      </a:r>
                      <a:endParaRPr lang="en-US" dirty="0"/>
                    </a:p>
                  </a:txBody>
                  <a:tcPr/>
                </a:tc>
                <a:tc>
                  <a:txBody>
                    <a:bodyPr/>
                    <a:lstStyle/>
                    <a:p>
                      <a:r>
                        <a:rPr lang="en-US" sz="1600" kern="1200" baseline="0" dirty="0" smtClean="0">
                          <a:solidFill>
                            <a:schemeClr val="dk1"/>
                          </a:solidFill>
                          <a:latin typeface="+mn-lt"/>
                          <a:ea typeface="+mn-ea"/>
                          <a:cs typeface="+mn-cs"/>
                        </a:rPr>
                        <a:t>Every interface or network needs to be added in the routing protocol.</a:t>
                      </a:r>
                    </a:p>
                    <a:p>
                      <a:r>
                        <a:rPr lang="en-US" sz="1600" kern="1200" baseline="0" dirty="0" smtClean="0">
                          <a:solidFill>
                            <a:schemeClr val="dk1"/>
                          </a:solidFill>
                          <a:latin typeface="+mn-lt"/>
                          <a:ea typeface="+mn-ea"/>
                          <a:cs typeface="+mn-cs"/>
                        </a:rPr>
                        <a:t>The new interface might not be added to the routing protocol.</a:t>
                      </a:r>
                    </a:p>
                    <a:p>
                      <a:r>
                        <a:rPr lang="en-US" sz="1600" kern="1200" baseline="0" dirty="0" smtClean="0">
                          <a:solidFill>
                            <a:schemeClr val="dk1"/>
                          </a:solidFill>
                          <a:latin typeface="+mn-lt"/>
                          <a:ea typeface="+mn-ea"/>
                          <a:cs typeface="+mn-cs"/>
                        </a:rPr>
                        <a:t>Routing protocol configuration is needed only if VLAN subnets</a:t>
                      </a:r>
                    </a:p>
                    <a:p>
                      <a:r>
                        <a:rPr lang="en-US" sz="1600" kern="1200" baseline="0" dirty="0" smtClean="0">
                          <a:solidFill>
                            <a:schemeClr val="dk1"/>
                          </a:solidFill>
                          <a:latin typeface="+mn-lt"/>
                          <a:ea typeface="+mn-ea"/>
                          <a:cs typeface="+mn-cs"/>
                        </a:rPr>
                        <a:t>needs to communicate to the other routers, as previously mentioned</a:t>
                      </a:r>
                    </a:p>
                    <a:p>
                      <a:r>
                        <a:rPr lang="en-US" sz="1600" kern="1200" baseline="0" dirty="0" smtClean="0">
                          <a:solidFill>
                            <a:schemeClr val="dk1"/>
                          </a:solidFill>
                          <a:latin typeface="+mn-lt"/>
                          <a:ea typeface="+mn-ea"/>
                          <a:cs typeface="+mn-cs"/>
                        </a:rPr>
                        <a:t>in this chapter.</a:t>
                      </a:r>
                      <a:endParaRPr lang="en-US" sz="1600" dirty="0"/>
                    </a:p>
                  </a:txBody>
                  <a:tcPr/>
                </a:tc>
                <a:extLst>
                  <a:ext uri="{0D108BD9-81ED-4DB2-BD59-A6C34878D82A}">
                    <a16:rowId xmlns:a16="http://schemas.microsoft.com/office/drawing/2014/main" val="10003"/>
                  </a:ext>
                </a:extLst>
              </a:tr>
              <a:tr h="1584000">
                <a:tc>
                  <a:txBody>
                    <a:bodyPr/>
                    <a:lstStyle/>
                    <a:p>
                      <a:r>
                        <a:rPr lang="en-US" dirty="0" smtClean="0"/>
                        <a:t>Host misconfiguration</a:t>
                      </a:r>
                      <a:endParaRPr lang="en-US" dirty="0"/>
                    </a:p>
                  </a:txBody>
                  <a:tcPr/>
                </a:tc>
                <a:tc>
                  <a:txBody>
                    <a:bodyPr/>
                    <a:lstStyle/>
                    <a:p>
                      <a:r>
                        <a:rPr lang="en-US" sz="1600" kern="1200" baseline="0" dirty="0" smtClean="0">
                          <a:solidFill>
                            <a:schemeClr val="dk1"/>
                          </a:solidFill>
                          <a:latin typeface="+mn-lt"/>
                          <a:ea typeface="+mn-ea"/>
                          <a:cs typeface="+mn-cs"/>
                        </a:rPr>
                        <a:t>Host might not have the right IP or subnetmask.</a:t>
                      </a:r>
                    </a:p>
                    <a:p>
                      <a:r>
                        <a:rPr lang="en-US" sz="1600" kern="1200" baseline="0" dirty="0" smtClean="0">
                          <a:solidFill>
                            <a:schemeClr val="dk1"/>
                          </a:solidFill>
                          <a:latin typeface="+mn-lt"/>
                          <a:ea typeface="+mn-ea"/>
                          <a:cs typeface="+mn-cs"/>
                        </a:rPr>
                        <a:t>Each host has to have the default gateway that is the SVI or Layer</a:t>
                      </a:r>
                    </a:p>
                    <a:p>
                      <a:r>
                        <a:rPr lang="en-US" sz="1600" kern="1200" baseline="0" dirty="0" smtClean="0">
                          <a:solidFill>
                            <a:schemeClr val="dk1"/>
                          </a:solidFill>
                          <a:latin typeface="+mn-lt"/>
                          <a:ea typeface="+mn-ea"/>
                          <a:cs typeface="+mn-cs"/>
                        </a:rPr>
                        <a:t>3 interface to communicate the other networks and VLAN. Host</a:t>
                      </a:r>
                    </a:p>
                    <a:p>
                      <a:r>
                        <a:rPr lang="en-US" sz="1600" kern="1200" baseline="0" dirty="0" smtClean="0">
                          <a:solidFill>
                            <a:schemeClr val="dk1"/>
                          </a:solidFill>
                          <a:latin typeface="+mn-lt"/>
                          <a:ea typeface="+mn-ea"/>
                          <a:cs typeface="+mn-cs"/>
                        </a:rPr>
                        <a:t>might not be configured with the default gateway.</a:t>
                      </a:r>
                      <a:endParaRPr lang="en-US" sz="1600" dirty="0"/>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Troubleshooting Inter-VLAN Example</a:t>
            </a:r>
            <a:endParaRPr lang="en-AU" dirty="0"/>
          </a:p>
        </p:txBody>
      </p:sp>
      <p:sp>
        <p:nvSpPr>
          <p:cNvPr id="3" name="Content Placeholder 2"/>
          <p:cNvSpPr>
            <a:spLocks noGrp="1"/>
          </p:cNvSpPr>
          <p:nvPr>
            <p:ph idx="1"/>
          </p:nvPr>
        </p:nvSpPr>
        <p:spPr/>
        <p:txBody>
          <a:bodyPr>
            <a:normAutofit/>
          </a:bodyPr>
          <a:lstStyle/>
          <a:p>
            <a:r>
              <a:rPr lang="en-US" dirty="0" smtClean="0"/>
              <a:t>A company XYZ is adding a new floor to the current network, and based on this, the current requirements are; to make sure the users on the new floor 5 can communicate with users on other floors. </a:t>
            </a:r>
          </a:p>
          <a:p>
            <a:r>
              <a:rPr lang="en-US" dirty="0" smtClean="0"/>
              <a:t>The current issue is that users on floor 5 cannot communicate with user on the other floor. </a:t>
            </a:r>
          </a:p>
          <a:p>
            <a:r>
              <a:rPr lang="en-US" dirty="0" smtClean="0"/>
              <a:t>Following is the example of the implementation plan to install a new VLAN for their use and make sure it is routing to other VLANs. </a:t>
            </a:r>
          </a:p>
          <a:p>
            <a:r>
              <a:rPr lang="en-US" dirty="0" smtClean="0"/>
              <a:t>Your implementation plan lists the following steps:</a:t>
            </a:r>
            <a:endParaRPr lang="en-AU" dirty="0" smtClean="0"/>
          </a:p>
          <a:p>
            <a:pPr lvl="1"/>
            <a:r>
              <a:rPr lang="en-US" b="1" dirty="0" smtClean="0"/>
              <a:t>Step 1. </a:t>
            </a:r>
            <a:r>
              <a:rPr lang="en-US" dirty="0" smtClean="0"/>
              <a:t>Create a new VLAN 500 on the fifth floor switch and on the distribution switches. Name it Accounting department.</a:t>
            </a:r>
            <a:endParaRPr lang="en-AU" dirty="0" smtClean="0"/>
          </a:p>
          <a:p>
            <a:pPr lvl="1"/>
            <a:r>
              <a:rPr lang="en-US" b="1" dirty="0" smtClean="0"/>
              <a:t>Step 2. </a:t>
            </a:r>
            <a:r>
              <a:rPr lang="en-US" dirty="0" smtClean="0"/>
              <a:t>Identify the ports needed for the users and switches. Set the </a:t>
            </a:r>
            <a:r>
              <a:rPr lang="en-US" dirty="0" err="1" smtClean="0"/>
              <a:t>switchport</a:t>
            </a:r>
            <a:r>
              <a:rPr lang="en-US" dirty="0" smtClean="0"/>
              <a:t> access VLAN command to 500, and make sure the trunk is configured using the configuration mentioned in Chapter 2 between the switches, and VLAN 500 is allowed on the trunk.</a:t>
            </a:r>
            <a:endParaRPr lang="en-AU" dirty="0" smtClean="0"/>
          </a:p>
          <a:p>
            <a:pPr lvl="1"/>
            <a:r>
              <a:rPr lang="en-US" b="1" dirty="0" smtClean="0"/>
              <a:t>Step 3. </a:t>
            </a:r>
            <a:r>
              <a:rPr lang="en-US" dirty="0" smtClean="0"/>
              <a:t>Create an SVI interface on the distribution switches and make sure the IP address are assigned.</a:t>
            </a:r>
            <a:endParaRPr lang="en-AU" dirty="0" smtClean="0"/>
          </a:p>
          <a:p>
            <a:pPr lvl="1"/>
            <a:r>
              <a:rPr lang="en-US" b="1" dirty="0" smtClean="0"/>
              <a:t>Step 4. </a:t>
            </a:r>
            <a:r>
              <a:rPr lang="en-US" dirty="0" smtClean="0"/>
              <a:t>Verify connectivity.</a:t>
            </a:r>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Troubleshooting Plan</a:t>
            </a:r>
            <a:endParaRPr lang="en-AU" dirty="0"/>
          </a:p>
        </p:txBody>
      </p:sp>
      <p:sp>
        <p:nvSpPr>
          <p:cNvPr id="3" name="Content Placeholder 2"/>
          <p:cNvSpPr>
            <a:spLocks noGrp="1"/>
          </p:cNvSpPr>
          <p:nvPr>
            <p:ph idx="1"/>
          </p:nvPr>
        </p:nvSpPr>
        <p:spPr/>
        <p:txBody>
          <a:bodyPr/>
          <a:lstStyle/>
          <a:p>
            <a:r>
              <a:rPr lang="en-US" b="1" dirty="0" smtClean="0"/>
              <a:t>If a new VLAN has been created:</a:t>
            </a:r>
            <a:r>
              <a:rPr lang="en-US" dirty="0" smtClean="0"/>
              <a:t> </a:t>
            </a:r>
            <a:endParaRPr lang="en-AU" dirty="0" smtClean="0"/>
          </a:p>
          <a:p>
            <a:pPr lvl="1"/>
            <a:r>
              <a:rPr lang="en-US" dirty="0" smtClean="0"/>
              <a:t>Was the VLAN created on all the switches?</a:t>
            </a:r>
            <a:endParaRPr lang="en-AU" dirty="0" smtClean="0"/>
          </a:p>
          <a:p>
            <a:pPr lvl="1"/>
            <a:r>
              <a:rPr lang="en-US" dirty="0" smtClean="0"/>
              <a:t>If VTP is configured, make sure VLANs are defined on the VTP server and are getting propagated across all the domains.</a:t>
            </a:r>
            <a:endParaRPr lang="en-AU" dirty="0" smtClean="0"/>
          </a:p>
          <a:p>
            <a:pPr lvl="1"/>
            <a:r>
              <a:rPr lang="en-US" dirty="0" smtClean="0"/>
              <a:t>Verify with a </a:t>
            </a:r>
            <a:r>
              <a:rPr lang="en-US" b="1" dirty="0" smtClean="0"/>
              <a:t>show </a:t>
            </a:r>
            <a:r>
              <a:rPr lang="en-US" b="1" dirty="0" err="1" smtClean="0"/>
              <a:t>vlan</a:t>
            </a:r>
            <a:r>
              <a:rPr lang="en-US" b="1" dirty="0" smtClean="0"/>
              <a:t> </a:t>
            </a:r>
            <a:r>
              <a:rPr lang="en-US" dirty="0" smtClean="0"/>
              <a:t>command.</a:t>
            </a:r>
            <a:endParaRPr lang="en-AU" dirty="0" smtClean="0"/>
          </a:p>
          <a:p>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3"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0" y="1841500"/>
            <a:ext cx="2940050" cy="2743200"/>
          </a:xfrm>
          <a:prstGeom prst="rect">
            <a:avLst/>
          </a:prstGeom>
          <a:noFill/>
        </p:spPr>
        <p:txBody>
          <a:bodyPr anchor="ctr"/>
          <a:lstStyle/>
          <a:p>
            <a:r>
              <a:rPr lang="en-US" sz="2800" dirty="0" smtClean="0">
                <a:solidFill>
                  <a:schemeClr val="bg1"/>
                </a:solidFill>
              </a:rPr>
              <a:t>Describing Inter-VLAN Routing</a:t>
            </a:r>
            <a:endParaRPr lang="en-US" sz="3000" b="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Troubleshooting Plan</a:t>
            </a:r>
            <a:endParaRPr lang="en-AU" dirty="0"/>
          </a:p>
        </p:txBody>
      </p:sp>
      <p:sp>
        <p:nvSpPr>
          <p:cNvPr id="3" name="Content Placeholder 2"/>
          <p:cNvSpPr>
            <a:spLocks noGrp="1"/>
          </p:cNvSpPr>
          <p:nvPr>
            <p:ph idx="1"/>
          </p:nvPr>
        </p:nvSpPr>
        <p:spPr/>
        <p:txBody>
          <a:bodyPr>
            <a:normAutofit/>
          </a:bodyPr>
          <a:lstStyle/>
          <a:p>
            <a:r>
              <a:rPr lang="en-US" b="1" dirty="0" smtClean="0"/>
              <a:t>Make sure ports are in the right VLAN and </a:t>
            </a:r>
            <a:r>
              <a:rPr lang="en-US" b="1" dirty="0" err="1" smtClean="0"/>
              <a:t>trunking</a:t>
            </a:r>
            <a:r>
              <a:rPr lang="en-US" b="1" dirty="0" smtClean="0"/>
              <a:t> is working as expected:</a:t>
            </a:r>
            <a:r>
              <a:rPr lang="en-US" dirty="0" smtClean="0"/>
              <a:t> </a:t>
            </a:r>
            <a:endParaRPr lang="en-AU" dirty="0" smtClean="0"/>
          </a:p>
          <a:p>
            <a:pPr lvl="1"/>
            <a:r>
              <a:rPr lang="en-US" dirty="0" smtClean="0"/>
              <a:t>Did all access ports get the command </a:t>
            </a:r>
            <a:r>
              <a:rPr lang="en-US" b="1" dirty="0" err="1" smtClean="0"/>
              <a:t>switchport</a:t>
            </a:r>
            <a:r>
              <a:rPr lang="en-US" b="1" dirty="0" smtClean="0"/>
              <a:t> access </a:t>
            </a:r>
            <a:r>
              <a:rPr lang="en-US" b="1" dirty="0" err="1" smtClean="0"/>
              <a:t>vlan</a:t>
            </a:r>
            <a:r>
              <a:rPr lang="en-US" b="1" dirty="0" smtClean="0"/>
              <a:t> 500 </a:t>
            </a:r>
            <a:r>
              <a:rPr lang="en-US" dirty="0" smtClean="0"/>
              <a:t>added?</a:t>
            </a:r>
            <a:endParaRPr lang="en-AU" dirty="0" smtClean="0"/>
          </a:p>
          <a:p>
            <a:pPr lvl="1"/>
            <a:r>
              <a:rPr lang="en-US" dirty="0" smtClean="0"/>
              <a:t>Were there any other ports that should have been added? If so, make those changes.</a:t>
            </a:r>
            <a:endParaRPr lang="en-AU" dirty="0" smtClean="0"/>
          </a:p>
          <a:p>
            <a:pPr lvl="1"/>
            <a:r>
              <a:rPr lang="en-US" dirty="0" smtClean="0"/>
              <a:t>Were these ports previously used? If so, make sure there are no extra commands enabled on these ports that can cause conflicts. If not, is the port enabled?</a:t>
            </a:r>
            <a:endParaRPr lang="en-AU" dirty="0" smtClean="0"/>
          </a:p>
          <a:p>
            <a:pPr lvl="1"/>
            <a:r>
              <a:rPr lang="en-US" dirty="0" smtClean="0"/>
              <a:t>Are the access ports set to </a:t>
            </a:r>
            <a:r>
              <a:rPr lang="en-US" dirty="0" err="1" smtClean="0"/>
              <a:t>switchport</a:t>
            </a:r>
            <a:r>
              <a:rPr lang="en-US" dirty="0" smtClean="0"/>
              <a:t> access and not trunks? If not, issue the command </a:t>
            </a:r>
            <a:r>
              <a:rPr lang="en-US" b="1" dirty="0" err="1" smtClean="0"/>
              <a:t>switchport</a:t>
            </a:r>
            <a:r>
              <a:rPr lang="en-US" b="1" dirty="0" smtClean="0"/>
              <a:t> mode access</a:t>
            </a:r>
            <a:r>
              <a:rPr lang="en-US" dirty="0" smtClean="0"/>
              <a:t>.</a:t>
            </a:r>
            <a:r>
              <a:rPr lang="en-US" b="1" dirty="0" smtClean="0"/>
              <a:t> </a:t>
            </a:r>
            <a:endParaRPr lang="en-AU" dirty="0" smtClean="0"/>
          </a:p>
          <a:p>
            <a:pPr lvl="1"/>
            <a:r>
              <a:rPr lang="en-US" dirty="0" smtClean="0"/>
              <a:t>Are the trunk ports set to trunk mode and manually prune all the VLAN.</a:t>
            </a:r>
            <a:endParaRPr lang="en-AU" dirty="0" smtClean="0"/>
          </a:p>
          <a:p>
            <a:pPr lvl="1"/>
            <a:r>
              <a:rPr lang="en-US" dirty="0" smtClean="0"/>
              <a:t>Is manual pruning of VLANs a possibility? If so, make sure that the trunks necessary to carry this VLAN traffic have the VLAN in the allowed statements.</a:t>
            </a:r>
            <a:endParaRPr lang="en-AU" dirty="0" smtClean="0"/>
          </a:p>
          <a:p>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Troubleshooting Plan</a:t>
            </a:r>
            <a:endParaRPr lang="en-AU" dirty="0"/>
          </a:p>
        </p:txBody>
      </p:sp>
      <p:sp>
        <p:nvSpPr>
          <p:cNvPr id="3" name="Content Placeholder 2"/>
          <p:cNvSpPr>
            <a:spLocks noGrp="1"/>
          </p:cNvSpPr>
          <p:nvPr>
            <p:ph idx="1"/>
          </p:nvPr>
        </p:nvSpPr>
        <p:spPr/>
        <p:txBody>
          <a:bodyPr>
            <a:normAutofit/>
          </a:bodyPr>
          <a:lstStyle/>
          <a:p>
            <a:r>
              <a:rPr lang="en-US" b="1" dirty="0" smtClean="0"/>
              <a:t>If SVI interfaces are created:</a:t>
            </a:r>
            <a:r>
              <a:rPr lang="en-US" dirty="0" smtClean="0"/>
              <a:t> </a:t>
            </a:r>
            <a:endParaRPr lang="en-AU" dirty="0" smtClean="0"/>
          </a:p>
          <a:p>
            <a:pPr lvl="1"/>
            <a:r>
              <a:rPr lang="en-US" dirty="0" smtClean="0"/>
              <a:t>Is the VLAN virtual interface already created with the correct IP address and subnet mask? Is it enabled?</a:t>
            </a:r>
            <a:endParaRPr lang="en-AU" dirty="0" smtClean="0"/>
          </a:p>
          <a:p>
            <a:pPr lvl="1"/>
            <a:r>
              <a:rPr lang="en-US" dirty="0" smtClean="0"/>
              <a:t>Is the routing enabled?</a:t>
            </a:r>
            <a:endParaRPr lang="en-AU" dirty="0" smtClean="0"/>
          </a:p>
          <a:p>
            <a:pPr lvl="1"/>
            <a:r>
              <a:rPr lang="en-US" dirty="0" smtClean="0"/>
              <a:t>Is this SVI added in the routing protocol</a:t>
            </a:r>
            <a:endParaRPr lang="en-AU" dirty="0" smtClean="0"/>
          </a:p>
          <a:p>
            <a:r>
              <a:rPr lang="en-US" b="1" dirty="0" smtClean="0"/>
              <a:t>Verify connectivity.</a:t>
            </a:r>
            <a:r>
              <a:rPr lang="en-US" dirty="0" smtClean="0"/>
              <a:t> </a:t>
            </a:r>
            <a:endParaRPr lang="en-AU" dirty="0" smtClean="0"/>
          </a:p>
          <a:p>
            <a:pPr lvl="1"/>
            <a:r>
              <a:rPr lang="en-US" dirty="0" smtClean="0"/>
              <a:t>Are all the links between the different switches on the path enabling this VLAN to be transported?</a:t>
            </a:r>
            <a:endParaRPr lang="en-AU" dirty="0" smtClean="0"/>
          </a:p>
          <a:p>
            <a:pPr lvl="1"/>
            <a:r>
              <a:rPr lang="en-US" dirty="0" smtClean="0"/>
              <a:t>Are all the links between switches in trunk mode?</a:t>
            </a:r>
            <a:endParaRPr lang="en-AU" dirty="0" smtClean="0"/>
          </a:p>
          <a:p>
            <a:pPr lvl="1"/>
            <a:r>
              <a:rPr lang="en-US" dirty="0" smtClean="0"/>
              <a:t>Is this VLANs allowed on all trunks?</a:t>
            </a:r>
            <a:endParaRPr lang="en-AU" dirty="0" smtClean="0"/>
          </a:p>
          <a:p>
            <a:pPr lvl="1"/>
            <a:r>
              <a:rPr lang="en-US" dirty="0" smtClean="0"/>
              <a:t>Is spanning-tree blocking one of those links?</a:t>
            </a:r>
            <a:endParaRPr lang="en-AU" dirty="0" smtClean="0"/>
          </a:p>
          <a:p>
            <a:pPr lvl="1"/>
            <a:r>
              <a:rPr lang="en-US" dirty="0" smtClean="0"/>
              <a:t>Are the ports enabled?</a:t>
            </a:r>
            <a:endParaRPr lang="en-AU" dirty="0" smtClean="0"/>
          </a:p>
          <a:p>
            <a:pPr lvl="1"/>
            <a:r>
              <a:rPr lang="en-US" dirty="0" smtClean="0"/>
              <a:t>Does the host have the right default gateway assigned.</a:t>
            </a:r>
            <a:endParaRPr lang="en-AU" dirty="0" smtClean="0"/>
          </a:p>
          <a:p>
            <a:pPr lvl="1"/>
            <a:r>
              <a:rPr lang="en-US" dirty="0" smtClean="0"/>
              <a:t>Also make sure the default route or some routing protocol is enabled if it needs to talk to other routers. </a:t>
            </a:r>
            <a:endParaRPr lang="en-AU" dirty="0" smtClean="0"/>
          </a:p>
          <a:p>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L3 EtherChannels</a:t>
            </a:r>
          </a:p>
        </p:txBody>
      </p:sp>
      <p:sp>
        <p:nvSpPr>
          <p:cNvPr id="8" name="Content Placeholder 7"/>
          <p:cNvSpPr>
            <a:spLocks noGrp="1"/>
          </p:cNvSpPr>
          <p:nvPr>
            <p:ph sz="half" idx="1"/>
          </p:nvPr>
        </p:nvSpPr>
        <p:spPr>
          <a:xfrm>
            <a:off x="580224" y="1416475"/>
            <a:ext cx="3894137" cy="4791075"/>
          </a:xfrm>
        </p:spPr>
        <p:txBody>
          <a:bodyPr>
            <a:normAutofit fontScale="85000" lnSpcReduction="10000"/>
          </a:bodyPr>
          <a:lstStyle/>
          <a:p>
            <a:pPr marL="168275" indent="-168275">
              <a:lnSpc>
                <a:spcPct val="100000"/>
              </a:lnSpc>
              <a:spcBef>
                <a:spcPts val="600"/>
              </a:spcBef>
              <a:spcAft>
                <a:spcPts val="600"/>
              </a:spcAft>
              <a:buFont typeface="Arial" pitchFamily="34" charset="0"/>
              <a:buChar char="•"/>
            </a:pPr>
            <a:r>
              <a:rPr lang="en-US" dirty="0" smtClean="0"/>
              <a:t>Just as with physical interfaces on multilayer switches, bundles of interfaces (port channels) can be configured as routed ports.</a:t>
            </a:r>
          </a:p>
          <a:p>
            <a:pPr marL="168275" indent="-168275">
              <a:lnSpc>
                <a:spcPct val="100000"/>
              </a:lnSpc>
              <a:spcBef>
                <a:spcPts val="600"/>
              </a:spcBef>
              <a:spcAft>
                <a:spcPts val="600"/>
              </a:spcAft>
              <a:buFont typeface="Arial" pitchFamily="34" charset="0"/>
              <a:buChar char="•"/>
            </a:pPr>
            <a:r>
              <a:rPr lang="en-US" dirty="0" smtClean="0"/>
              <a:t>Port channels configured as routed ports are called L3 EtherChannels.</a:t>
            </a:r>
          </a:p>
          <a:p>
            <a:pPr marL="168275" indent="-168275">
              <a:lnSpc>
                <a:spcPct val="100000"/>
              </a:lnSpc>
              <a:spcBef>
                <a:spcPts val="600"/>
              </a:spcBef>
              <a:spcAft>
                <a:spcPts val="600"/>
              </a:spcAft>
              <a:buFont typeface="Arial" pitchFamily="34" charset="0"/>
              <a:buChar char="•"/>
            </a:pPr>
            <a:r>
              <a:rPr lang="en-US" dirty="0" smtClean="0"/>
              <a:t>L2 EtherChannels are normally used only when connecting from an access layer switch.</a:t>
            </a:r>
          </a:p>
        </p:txBody>
      </p:sp>
      <p:sp>
        <p:nvSpPr>
          <p:cNvPr id="5" name="Content Placeholder 4"/>
          <p:cNvSpPr>
            <a:spLocks noGrp="1"/>
          </p:cNvSpPr>
          <p:nvPr>
            <p:ph sz="half" idx="2"/>
          </p:nvPr>
        </p:nvSpPr>
        <p:spPr/>
        <p:txBody>
          <a:bodyPr/>
          <a:lstStyle/>
          <a:p>
            <a:endParaRPr lang="en-US"/>
          </a:p>
        </p:txBody>
      </p:sp>
      <p:pic>
        <p:nvPicPr>
          <p:cNvPr id="5122" name="Picture 2"/>
          <p:cNvPicPr>
            <a:picLocks noChangeAspect="1" noChangeArrowheads="1"/>
          </p:cNvPicPr>
          <p:nvPr/>
        </p:nvPicPr>
        <p:blipFill>
          <a:blip r:embed="rId3" cstate="print"/>
          <a:stretch>
            <a:fillRect/>
          </a:stretch>
        </p:blipFill>
        <p:spPr bwMode="auto">
          <a:xfrm>
            <a:off x="4704434" y="1210902"/>
            <a:ext cx="4163443" cy="488200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Layer 3 EtherChannels</a:t>
            </a:r>
            <a:endParaRPr lang="en-US" dirty="0" smtClean="0"/>
          </a:p>
        </p:txBody>
      </p:sp>
      <p:sp>
        <p:nvSpPr>
          <p:cNvPr id="11" name="Content Placeholder 10"/>
          <p:cNvSpPr>
            <a:spLocks noGrp="1"/>
          </p:cNvSpPr>
          <p:nvPr>
            <p:ph idx="1"/>
          </p:nvPr>
        </p:nvSpPr>
        <p:spPr/>
        <p:txBody>
          <a:bodyPr>
            <a:normAutofit lnSpcReduction="10000"/>
          </a:bodyPr>
          <a:lstStyle/>
          <a:p>
            <a:r>
              <a:rPr lang="en-US" b="1" dirty="0" smtClean="0"/>
              <a:t>Step 1. </a:t>
            </a:r>
            <a:r>
              <a:rPr lang="en-US" dirty="0" smtClean="0"/>
              <a:t>Create a virtual Layer 2 interface.</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interface port-channel 1</a:t>
            </a:r>
          </a:p>
          <a:p>
            <a:pPr lvl="0"/>
            <a:r>
              <a:rPr lang="en-US" b="1" dirty="0" smtClean="0"/>
              <a:t>Step 2. </a:t>
            </a:r>
            <a:r>
              <a:rPr lang="en-US" dirty="0" smtClean="0"/>
              <a:t>Convert to a Layer 3 interface to enable IP configuration.</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smtClean="0">
                <a:latin typeface="Courier New" pitchFamily="49" charset="0"/>
                <a:cs typeface="Courier New" pitchFamily="49" charset="0"/>
              </a:rPr>
              <a:t>no </a:t>
            </a:r>
            <a:r>
              <a:rPr lang="en-US" b="1" dirty="0" err="1" smtClean="0">
                <a:latin typeface="Courier New" pitchFamily="49" charset="0"/>
                <a:cs typeface="Courier New" pitchFamily="49" charset="0"/>
              </a:rPr>
              <a:t>switchport</a:t>
            </a:r>
            <a:endParaRPr lang="en-US" b="1" dirty="0" smtClean="0">
              <a:latin typeface="Courier New" pitchFamily="49" charset="0"/>
              <a:cs typeface="Courier New" pitchFamily="49" charset="0"/>
            </a:endParaRPr>
          </a:p>
          <a:p>
            <a:r>
              <a:rPr lang="en-US" b="1" dirty="0" smtClean="0"/>
              <a:t>Step 3. </a:t>
            </a:r>
            <a:r>
              <a:rPr lang="en-US" dirty="0" smtClean="0"/>
              <a:t>Assign an IP address to the port-channel interface:</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 address </a:t>
            </a:r>
            <a:r>
              <a:rPr lang="en-US" i="1" dirty="0" err="1" smtClean="0">
                <a:latin typeface="Courier New" pitchFamily="49" charset="0"/>
                <a:cs typeface="Courier New" pitchFamily="49" charset="0"/>
              </a:rPr>
              <a:t>ip_address</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subnet_mask</a:t>
            </a:r>
            <a:endParaRPr lang="en-US" i="1" dirty="0" smtClean="0">
              <a:latin typeface="Courier New" pitchFamily="49" charset="0"/>
              <a:cs typeface="Courier New" pitchFamily="49" charset="0"/>
            </a:endParaRPr>
          </a:p>
          <a:p>
            <a:pPr lvl="0"/>
            <a:r>
              <a:rPr lang="en-US" b="1" dirty="0" smtClean="0"/>
              <a:t>Step 4. </a:t>
            </a:r>
            <a:r>
              <a:rPr lang="en-US" dirty="0" smtClean="0"/>
              <a:t>Navigate to the interfaces that are to be associated with the   </a:t>
            </a:r>
            <a:r>
              <a:rPr lang="en-US" dirty="0" err="1" smtClean="0"/>
              <a:t>EtherChannel</a:t>
            </a:r>
            <a:r>
              <a:rPr lang="en-US" dirty="0" smtClean="0"/>
              <a:t> bundle:</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interface range </a:t>
            </a:r>
            <a:r>
              <a:rPr lang="en-US" i="1" dirty="0" err="1" smtClean="0">
                <a:latin typeface="Courier New" pitchFamily="49" charset="0"/>
                <a:cs typeface="Courier New" pitchFamily="49" charset="0"/>
              </a:rPr>
              <a:t>interface_id</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portnumber_range</a:t>
            </a:r>
            <a:endParaRPr lang="en-US" i="1" dirty="0" smtClean="0">
              <a:latin typeface="Courier New" pitchFamily="49" charset="0"/>
              <a:cs typeface="Courier New" pitchFamily="49" charset="0"/>
            </a:endParaRPr>
          </a:p>
          <a:p>
            <a:r>
              <a:rPr lang="en-US" b="1" dirty="0" smtClean="0"/>
              <a:t>Step 5. </a:t>
            </a:r>
            <a:r>
              <a:rPr lang="en-US" dirty="0" smtClean="0"/>
              <a:t>For a Layer 3 </a:t>
            </a:r>
            <a:r>
              <a:rPr lang="en-US" dirty="0" err="1" smtClean="0"/>
              <a:t>EtherChannel</a:t>
            </a:r>
            <a:r>
              <a:rPr lang="en-US" dirty="0" smtClean="0"/>
              <a:t> to form, the associated physical ports must be configured as Layer 3 ports. Assign the interfaces to the </a:t>
            </a:r>
            <a:r>
              <a:rPr lang="en-US" dirty="0" err="1" smtClean="0"/>
              <a:t>EtherChannel</a:t>
            </a:r>
            <a:r>
              <a:rPr lang="en-US" dirty="0" smtClean="0"/>
              <a:t> group:</a:t>
            </a: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-if-range# </a:t>
            </a:r>
            <a:r>
              <a:rPr lang="en-US" b="1" dirty="0" smtClean="0">
                <a:latin typeface="Courier New" pitchFamily="49" charset="0"/>
                <a:cs typeface="Courier New" pitchFamily="49" charset="0"/>
              </a:rPr>
              <a:t>no </a:t>
            </a:r>
            <a:r>
              <a:rPr lang="en-US" b="1" dirty="0" err="1" smtClean="0">
                <a:latin typeface="Courier New" pitchFamily="49" charset="0"/>
                <a:cs typeface="Courier New" pitchFamily="49" charset="0"/>
              </a:rPr>
              <a:t>switchport</a:t>
            </a:r>
            <a:endParaRPr lang="en-US" b="1" dirty="0" smtClean="0">
              <a:latin typeface="Courier New" pitchFamily="49" charset="0"/>
              <a:cs typeface="Courier New" pitchFamily="49" charset="0"/>
            </a:endParaRPr>
          </a:p>
          <a:p>
            <a:pPr lvl="1">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-if-range)# </a:t>
            </a:r>
            <a:r>
              <a:rPr lang="en-US" b="1" dirty="0" smtClean="0">
                <a:latin typeface="Courier New" pitchFamily="49" charset="0"/>
                <a:cs typeface="Courier New" pitchFamily="49" charset="0"/>
              </a:rPr>
              <a:t>channel-group</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channel-group-number</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mode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auto</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non-silent</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desirable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non-silent</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on</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active</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passive</a:t>
            </a:r>
            <a:r>
              <a:rPr lang="en-US" dirty="0" smtClean="0">
                <a:latin typeface="Courier New" pitchFamily="49" charset="0"/>
                <a:cs typeface="Courier New" pitchFamily="49" charset="0"/>
              </a:rPr>
              <a:t>}</a:t>
            </a:r>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 calcmode="lin" valueType="num">
                                      <p:cBhvr additive="base">
                                        <p:cTn id="4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anim calcmode="lin" valueType="num">
                                      <p:cBhvr additive="base">
                                        <p:cTn id="5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xEl>
                                              <p:pRg st="10" end="10"/>
                                            </p:txEl>
                                          </p:spTgt>
                                        </p:tgtEl>
                                        <p:attrNameLst>
                                          <p:attrName>style.visibility</p:attrName>
                                        </p:attrNameLst>
                                      </p:cBhvr>
                                      <p:to>
                                        <p:strVal val="visible"/>
                                      </p:to>
                                    </p:set>
                                    <p:anim calcmode="lin" valueType="num">
                                      <p:cBhvr additive="base">
                                        <p:cTn id="5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Layer 3 </a:t>
            </a:r>
            <a:r>
              <a:rPr lang="en-AU" dirty="0" err="1" smtClean="0"/>
              <a:t>EtherChannel</a:t>
            </a:r>
            <a:r>
              <a:rPr lang="en-AU" dirty="0" smtClean="0"/>
              <a:t> Configuration</a:t>
            </a:r>
            <a:endParaRPr lang="en-AU" dirty="0"/>
          </a:p>
        </p:txBody>
      </p:sp>
      <p:grpSp>
        <p:nvGrpSpPr>
          <p:cNvPr id="7" name="Group 3"/>
          <p:cNvGrpSpPr>
            <a:grpSpLocks noGrp="1" noUngrp="1" noChangeAspect="1"/>
          </p:cNvGrpSpPr>
          <p:nvPr/>
        </p:nvGrpSpPr>
        <p:grpSpPr bwMode="auto">
          <a:xfrm>
            <a:off x="685800" y="1864887"/>
            <a:ext cx="7772400" cy="2981325"/>
            <a:chOff x="685800" y="2128838"/>
            <a:chExt cx="7772400" cy="2981325"/>
          </a:xfrm>
        </p:grpSpPr>
        <p:pic>
          <p:nvPicPr>
            <p:cNvPr id="8" name="Picture 1" descr="Figure 5-11 Configuration Example for Layer3 EtherChannel"/>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128838"/>
              <a:ext cx="77724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4767263"/>
              <a:ext cx="7772400" cy="342900"/>
            </a:xfrm>
            <a:prstGeom prst="rect">
              <a:avLst/>
            </a:prstGeom>
            <a:noFill/>
            <a:ln>
              <a:noFill/>
            </a:ln>
          </p:spPr>
          <p:txBody>
            <a:bodyPr anchor="ctr">
              <a:normAutofit fontScale="9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2360832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dirty="0" smtClean="0"/>
              <a:t>Routing Protocol Configuration</a:t>
            </a:r>
            <a:endParaRPr lang="en-US" dirty="0"/>
          </a:p>
        </p:txBody>
      </p:sp>
      <p:grpSp>
        <p:nvGrpSpPr>
          <p:cNvPr id="7" name="Group 3"/>
          <p:cNvGrpSpPr>
            <a:grpSpLocks noGrp="1" noUngrp="1" noChangeAspect="1"/>
          </p:cNvGrpSpPr>
          <p:nvPr/>
        </p:nvGrpSpPr>
        <p:grpSpPr bwMode="auto">
          <a:xfrm>
            <a:off x="1066800" y="1306954"/>
            <a:ext cx="6972300" cy="5280025"/>
            <a:chOff x="698500" y="685800"/>
            <a:chExt cx="7747000" cy="5867400"/>
          </a:xfrm>
        </p:grpSpPr>
        <p:pic>
          <p:nvPicPr>
            <p:cNvPr id="8" name="Picture 1" descr="Figure 5-12 Routing Protocol Configuration"/>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98500" y="685800"/>
              <a:ext cx="7747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98500" y="6210964"/>
              <a:ext cx="7747000" cy="342236"/>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dirty="0" smtClean="0"/>
              <a:t>Verifying Routing (1)</a:t>
            </a:r>
            <a:endParaRPr lang="en-US" dirty="0"/>
          </a:p>
        </p:txBody>
      </p:sp>
      <p:sp>
        <p:nvSpPr>
          <p:cNvPr id="4" name="Text Placeholder 3"/>
          <p:cNvSpPr>
            <a:spLocks noGrp="1"/>
          </p:cNvSpPr>
          <p:nvPr>
            <p:ph type="body" sz="quarter" idx="10"/>
          </p:nvPr>
        </p:nvSpPr>
        <p:spPr/>
        <p:txBody>
          <a:bodyPr>
            <a:normAutofit/>
          </a:bodyPr>
          <a:lstStyle/>
          <a:p>
            <a:r>
              <a:rPr lang="en-US" sz="1600" smtClean="0"/>
              <a:t>Switch# </a:t>
            </a:r>
            <a:r>
              <a:rPr lang="en-US" sz="1600" b="1" smtClean="0"/>
              <a:t>show ip route</a:t>
            </a:r>
          </a:p>
          <a:p>
            <a:r>
              <a:rPr lang="en-US" sz="1600" smtClean="0"/>
              <a:t>Codes: C - connected, S - static, R - RIP, M - mobile, B - BGP</a:t>
            </a:r>
          </a:p>
          <a:p>
            <a:pPr indent="914400"/>
            <a:r>
              <a:rPr lang="pt-BR" sz="1600" smtClean="0"/>
              <a:t>D - EIGRP, EX - EIGRP external, O - OSPF,</a:t>
            </a:r>
          </a:p>
          <a:p>
            <a:pPr indent="914400"/>
            <a:r>
              <a:rPr lang="en-US" sz="1600" smtClean="0"/>
              <a:t>IA - OSPF inter area</a:t>
            </a:r>
          </a:p>
          <a:p>
            <a:pPr indent="914400"/>
            <a:r>
              <a:rPr lang="pt-BR" sz="1600" smtClean="0"/>
              <a:t>N1 - OSPF NSSA external type 1,</a:t>
            </a:r>
          </a:p>
          <a:p>
            <a:pPr indent="914400"/>
            <a:r>
              <a:rPr lang="pt-BR" sz="1600" smtClean="0"/>
              <a:t>N2 - OSPF NSSA external type 2</a:t>
            </a:r>
          </a:p>
          <a:p>
            <a:pPr indent="914400"/>
            <a:r>
              <a:rPr lang="pt-BR" sz="1600" smtClean="0"/>
              <a:t>E1 - OSPF external type 1, E2 - OSPF external type 2</a:t>
            </a:r>
          </a:p>
          <a:p>
            <a:pPr indent="914400"/>
            <a:r>
              <a:rPr lang="en-US" sz="1600" smtClean="0"/>
              <a:t>i - IS-IS, su - IS-IS summary, L1 - IS-IS level-1,</a:t>
            </a:r>
          </a:p>
          <a:p>
            <a:pPr indent="914400"/>
            <a:r>
              <a:rPr lang="en-US" sz="1600" smtClean="0"/>
              <a:t>L2 - IS-IS level-2</a:t>
            </a:r>
          </a:p>
          <a:p>
            <a:pPr indent="914400"/>
            <a:r>
              <a:rPr lang="en-US" sz="1600" smtClean="0"/>
              <a:t>ia - IS-IS inter area, * - candidate default,</a:t>
            </a:r>
          </a:p>
          <a:p>
            <a:pPr indent="914400"/>
            <a:r>
              <a:rPr lang="en-US" sz="1600" smtClean="0"/>
              <a:t>U - per-user static route</a:t>
            </a:r>
          </a:p>
          <a:p>
            <a:pPr indent="914400"/>
            <a:r>
              <a:rPr lang="en-US" sz="1600" smtClean="0"/>
              <a:t>o - ODR, P - periodic downloaded static route</a:t>
            </a:r>
          </a:p>
          <a:p>
            <a:r>
              <a:rPr lang="en-US" sz="1600" smtClean="0"/>
              <a:t>Gateway of last resort is not set</a:t>
            </a:r>
          </a:p>
          <a:p>
            <a:pPr indent="804863"/>
            <a:r>
              <a:rPr lang="en-US" sz="1600" smtClean="0"/>
              <a:t>10.0.0.0/8 is variably subnetted, 13 subnets, 2 masks</a:t>
            </a:r>
          </a:p>
          <a:p>
            <a:r>
              <a:rPr lang="nl-NL" sz="1600" smtClean="0"/>
              <a:t>D 	  10.1.3.0/24 [90/28416] via 10.1.10.10, 08:09:49, Vlan10</a:t>
            </a:r>
          </a:p>
          <a:p>
            <a:r>
              <a:rPr lang="nl-NL" sz="1600" smtClean="0"/>
              <a:t>D 	  10.1.2.0/24 [90/28416] via 10.1.10.10, 08:09:49, Vlan10</a:t>
            </a:r>
          </a:p>
          <a:p>
            <a:r>
              <a:rPr lang="en-US" sz="1600" smtClean="0"/>
              <a:t>C 	  10.1.10.0/24 is directly connected, Vlan10</a:t>
            </a:r>
            <a:endParaRPr lang="en-US" sz="1600" b="1"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dirty="0" smtClean="0"/>
              <a:t>Verifying Routing (2)</a:t>
            </a:r>
            <a:endParaRPr lang="en-US" dirty="0"/>
          </a:p>
        </p:txBody>
      </p:sp>
      <p:sp>
        <p:nvSpPr>
          <p:cNvPr id="4" name="Text Placeholder 3"/>
          <p:cNvSpPr>
            <a:spLocks noGrp="1"/>
          </p:cNvSpPr>
          <p:nvPr>
            <p:ph type="body" sz="quarter" idx="10"/>
          </p:nvPr>
        </p:nvSpPr>
        <p:spPr/>
        <p:txBody>
          <a:bodyPr>
            <a:normAutofit/>
          </a:bodyPr>
          <a:lstStyle/>
          <a:p>
            <a:r>
              <a:rPr lang="en-US" smtClean="0"/>
              <a:t>Switch# </a:t>
            </a:r>
            <a:r>
              <a:rPr lang="en-US" b="1" smtClean="0"/>
              <a:t>show ip protocol</a:t>
            </a:r>
          </a:p>
          <a:p>
            <a:r>
              <a:rPr lang="en-US" smtClean="0"/>
              <a:t>Routing Protocol is “eigrp 1”</a:t>
            </a:r>
          </a:p>
          <a:p>
            <a:pPr indent="231775"/>
            <a:r>
              <a:rPr lang="en-US" smtClean="0"/>
              <a:t>Outgoing update filter list for all interfaces is not set</a:t>
            </a:r>
          </a:p>
          <a:p>
            <a:pPr indent="231775"/>
            <a:r>
              <a:rPr lang="en-US" smtClean="0"/>
              <a:t>Incoming update filter list for all interfaces is not set</a:t>
            </a:r>
          </a:p>
          <a:p>
            <a:pPr indent="231775"/>
            <a:r>
              <a:rPr lang="en-US" smtClean="0"/>
              <a:t>Default networks flagged in outgoing updates</a:t>
            </a:r>
          </a:p>
          <a:p>
            <a:pPr indent="231775"/>
            <a:r>
              <a:rPr lang="en-US" smtClean="0"/>
              <a:t>Default networks accepted from incoming updates</a:t>
            </a:r>
          </a:p>
          <a:p>
            <a:pPr indent="231775"/>
            <a:r>
              <a:rPr lang="en-US" smtClean="0"/>
              <a:t>EIGRP metric weight K1=1, K2=0, K3=1, K4=0, K5=0</a:t>
            </a:r>
          </a:p>
          <a:p>
            <a:pPr indent="231775"/>
            <a:r>
              <a:rPr lang="en-US" smtClean="0"/>
              <a:t>EIGRP maximum hopcount 100</a:t>
            </a:r>
          </a:p>
          <a:p>
            <a:pPr indent="231775"/>
            <a:r>
              <a:rPr lang="en-US" smtClean="0"/>
              <a:t>EIGRP maximum metric variance 1</a:t>
            </a:r>
          </a:p>
          <a:p>
            <a:pPr indent="231775"/>
            <a:r>
              <a:rPr lang="en-US" smtClean="0"/>
              <a:t>Redistributing: eigrp 1</a:t>
            </a:r>
          </a:p>
          <a:p>
            <a:pPr indent="231775"/>
            <a:r>
              <a:rPr lang="en-US" smtClean="0"/>
              <a:t>Automatic network summarization is in effect</a:t>
            </a:r>
          </a:p>
          <a:p>
            <a:pPr indent="231775"/>
            <a:r>
              <a:rPr lang="en-US" smtClean="0"/>
              <a:t>Maximum path: 4</a:t>
            </a:r>
          </a:p>
          <a:p>
            <a:pPr indent="231775"/>
            <a:r>
              <a:rPr lang="en-US" smtClean="0"/>
              <a:t>Routing for Networks:</a:t>
            </a:r>
          </a:p>
          <a:p>
            <a:pPr indent="463550"/>
            <a:r>
              <a:rPr lang="en-US" smtClean="0"/>
              <a:t>10.0.0.0</a:t>
            </a:r>
          </a:p>
          <a:p>
            <a:pPr indent="231775"/>
            <a:r>
              <a:rPr lang="en-US" smtClean="0"/>
              <a:t>Passive Interface(s):</a:t>
            </a:r>
          </a:p>
          <a:p>
            <a:pPr indent="463550"/>
            <a:r>
              <a:rPr lang="en-US" smtClean="0"/>
              <a:t>Vlan1</a:t>
            </a:r>
          </a:p>
          <a:p>
            <a:pPr indent="463550"/>
            <a:r>
              <a:rPr lang="en-US" smtClean="0"/>
              <a:t>Vlan11</a:t>
            </a:r>
          </a:p>
          <a:p>
            <a:pPr indent="231775"/>
            <a:r>
              <a:rPr lang="en-US" smtClean="0"/>
              <a:t>Routing Information Sources:</a:t>
            </a:r>
          </a:p>
          <a:p>
            <a:pPr indent="463550"/>
            <a:r>
              <a:rPr lang="en-US" smtClean="0"/>
              <a:t>Gateway 		Distance 	Last Update</a:t>
            </a:r>
          </a:p>
          <a:p>
            <a:pPr indent="463550"/>
            <a:r>
              <a:rPr lang="en-US" smtClean="0"/>
              <a:t>10.100.117.202 	      90 	20:25:10</a:t>
            </a:r>
          </a:p>
          <a:p>
            <a:pPr indent="463550"/>
            <a:r>
              <a:rPr lang="en-US" smtClean="0"/>
              <a:t>10.100.113.201 	      90 	20:25:10</a:t>
            </a:r>
          </a:p>
          <a:p>
            <a:pPr indent="231775"/>
            <a:r>
              <a:rPr lang="en-US" smtClean="0"/>
              <a:t>Distance: internal 90 external 170</a:t>
            </a:r>
            <a:endParaRPr lang="en-US" b="1"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Implementing Dynamic Host Configuration</a:t>
            </a:r>
            <a:r>
              <a:rPr kumimoji="0" lang="en-US" sz="2800" b="1" i="0" u="none" strike="noStrike" kern="0" cap="none" spc="0" normalizeH="0" noProof="0" dirty="0" smtClean="0">
                <a:ln>
                  <a:noFill/>
                </a:ln>
                <a:solidFill>
                  <a:schemeClr val="bg1"/>
                </a:solidFill>
                <a:effectLst/>
                <a:uLnTx/>
                <a:uFillTx/>
                <a:latin typeface="+mj-lt"/>
                <a:ea typeface="+mj-ea"/>
                <a:cs typeface="+mj-cs"/>
              </a:rPr>
              <a:t> in a Multilayer Switched Environment</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DHCP Overview</a:t>
            </a:r>
            <a:endParaRPr lang="en-AU" dirty="0"/>
          </a:p>
        </p:txBody>
      </p:sp>
      <p:sp>
        <p:nvSpPr>
          <p:cNvPr id="3" name="Content Placeholder 2"/>
          <p:cNvSpPr>
            <a:spLocks noGrp="1"/>
          </p:cNvSpPr>
          <p:nvPr>
            <p:ph idx="1"/>
          </p:nvPr>
        </p:nvSpPr>
        <p:spPr>
          <a:xfrm>
            <a:off x="655638" y="1196752"/>
            <a:ext cx="3944641" cy="5661249"/>
          </a:xfrm>
        </p:spPr>
        <p:txBody>
          <a:bodyPr/>
          <a:lstStyle/>
          <a:p>
            <a:r>
              <a:rPr lang="en-US" dirty="0"/>
              <a:t>As defined in  RFC 2131, DHCP provides configuration parameters to Internet hosts.</a:t>
            </a:r>
          </a:p>
          <a:p>
            <a:r>
              <a:rPr lang="en-US" dirty="0"/>
              <a:t>DHCP consists of two components: a protocol for delivering hos</a:t>
            </a:r>
            <a:r>
              <a:rPr lang="en-AU" dirty="0"/>
              <a:t>t</a:t>
            </a:r>
            <a:r>
              <a:rPr lang="en-US" dirty="0"/>
              <a:t>–specific configuration parameters from a DHCP server to a host, and a mechanism for allocating network addresses to hosts.</a:t>
            </a:r>
          </a:p>
          <a:p>
            <a:r>
              <a:rPr lang="en-US" dirty="0"/>
              <a:t>DHCP is built on a client/server model in which designated DHCP server hosts allocate network addresses and deliver configuration parameters dynamically configured hosts.</a:t>
            </a:r>
            <a:endParaRPr lang="en-AU" dirty="0"/>
          </a:p>
        </p:txBody>
      </p:sp>
      <p:grpSp>
        <p:nvGrpSpPr>
          <p:cNvPr id="4" name="Group 3"/>
          <p:cNvGrpSpPr>
            <a:grpSpLocks noGrp="1" noUngrp="1" noChangeAspect="1"/>
          </p:cNvGrpSpPr>
          <p:nvPr/>
        </p:nvGrpSpPr>
        <p:grpSpPr bwMode="auto">
          <a:xfrm>
            <a:off x="5072424" y="1226810"/>
            <a:ext cx="3884612" cy="5280025"/>
            <a:chOff x="2413000" y="685800"/>
            <a:chExt cx="4316413" cy="5867400"/>
          </a:xfrm>
        </p:grpSpPr>
        <p:pic>
          <p:nvPicPr>
            <p:cNvPr id="5" name="Picture 1" descr="Figure 5-13 DHCP Overview"/>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413000" y="685800"/>
              <a:ext cx="431641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413000" y="6210964"/>
              <a:ext cx="4316413" cy="342236"/>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2314307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Introduction to Inter-VLAN Routing</a:t>
            </a:r>
          </a:p>
        </p:txBody>
      </p:sp>
      <p:sp>
        <p:nvSpPr>
          <p:cNvPr id="8" name="Content Placeholder 7"/>
          <p:cNvSpPr>
            <a:spLocks noGrp="1"/>
          </p:cNvSpPr>
          <p:nvPr>
            <p:ph idx="11"/>
          </p:nvPr>
        </p:nvSpPr>
        <p:spPr>
          <a:xfrm>
            <a:off x="279400" y="4167051"/>
            <a:ext cx="8520354" cy="2257053"/>
          </a:xfrm>
        </p:spPr>
        <p:txBody>
          <a:bodyPr>
            <a:normAutofit/>
          </a:bodyPr>
          <a:lstStyle/>
          <a:p>
            <a:pPr marL="168275" indent="-168275">
              <a:lnSpc>
                <a:spcPct val="100000"/>
              </a:lnSpc>
              <a:spcBef>
                <a:spcPts val="600"/>
              </a:spcBef>
              <a:spcAft>
                <a:spcPts val="600"/>
              </a:spcAft>
              <a:buFont typeface="Arial" pitchFamily="34" charset="0"/>
              <a:buChar char="•"/>
            </a:pPr>
            <a:r>
              <a:rPr lang="en-US" dirty="0" smtClean="0"/>
              <a:t>VLANs isolate traffic by design.</a:t>
            </a:r>
          </a:p>
          <a:p>
            <a:pPr marL="168275" indent="-168275">
              <a:lnSpc>
                <a:spcPct val="100000"/>
              </a:lnSpc>
              <a:spcBef>
                <a:spcPts val="600"/>
              </a:spcBef>
              <a:spcAft>
                <a:spcPts val="600"/>
              </a:spcAft>
              <a:buFont typeface="Arial" pitchFamily="34" charset="0"/>
              <a:buChar char="•"/>
            </a:pPr>
            <a:r>
              <a:rPr lang="en-US" dirty="0" smtClean="0"/>
              <a:t>Inter-VLAN router of some sort required.</a:t>
            </a:r>
          </a:p>
          <a:p>
            <a:pPr marL="168275" indent="-168275">
              <a:lnSpc>
                <a:spcPct val="100000"/>
              </a:lnSpc>
              <a:spcBef>
                <a:spcPts val="600"/>
              </a:spcBef>
              <a:spcAft>
                <a:spcPts val="600"/>
              </a:spcAft>
              <a:buFont typeface="Arial" pitchFamily="34" charset="0"/>
              <a:buChar char="•"/>
            </a:pPr>
            <a:r>
              <a:rPr lang="en-US" dirty="0" smtClean="0"/>
              <a:t>Inter-VLAN routing should occur in the distribution layer.</a:t>
            </a:r>
          </a:p>
          <a:p>
            <a:pPr marL="168275" indent="-168275">
              <a:lnSpc>
                <a:spcPct val="100000"/>
              </a:lnSpc>
              <a:spcBef>
                <a:spcPts val="600"/>
              </a:spcBef>
              <a:spcAft>
                <a:spcPts val="600"/>
              </a:spcAft>
              <a:buFont typeface="Arial" pitchFamily="34" charset="0"/>
              <a:buChar char="•"/>
            </a:pPr>
            <a:r>
              <a:rPr lang="en-US" dirty="0" smtClean="0"/>
              <a:t>Multilayer switch is recommended to terminate VLANs.</a:t>
            </a:r>
          </a:p>
        </p:txBody>
      </p:sp>
      <p:grpSp>
        <p:nvGrpSpPr>
          <p:cNvPr id="5" name="Group 3"/>
          <p:cNvGrpSpPr>
            <a:grpSpLocks noGrp="1" noUngrp="1" noChangeAspect="1"/>
          </p:cNvGrpSpPr>
          <p:nvPr/>
        </p:nvGrpSpPr>
        <p:grpSpPr bwMode="auto">
          <a:xfrm>
            <a:off x="1515358" y="1177022"/>
            <a:ext cx="6384303" cy="3129560"/>
            <a:chOff x="685800" y="1714500"/>
            <a:chExt cx="7772400" cy="3810000"/>
          </a:xfrm>
        </p:grpSpPr>
        <p:pic>
          <p:nvPicPr>
            <p:cNvPr id="6" name="Picture 1" descr="Figure 5-1 VLAN Isolation"/>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1714500"/>
              <a:ext cx="7772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85800" y="5181600"/>
              <a:ext cx="7772400" cy="342900"/>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DHCP Overview</a:t>
            </a:r>
            <a:endParaRPr lang="en-US" dirty="0" smtClean="0"/>
          </a:p>
        </p:txBody>
      </p:sp>
      <p:sp>
        <p:nvSpPr>
          <p:cNvPr id="8" name="Content Placeholder 7"/>
          <p:cNvSpPr>
            <a:spLocks noGrp="1"/>
          </p:cNvSpPr>
          <p:nvPr>
            <p:ph sz="half" idx="1"/>
          </p:nvPr>
        </p:nvSpPr>
        <p:spPr>
          <a:xfrm>
            <a:off x="259712" y="1180805"/>
            <a:ext cx="3894137" cy="4791075"/>
          </a:xfrm>
        </p:spPr>
        <p:txBody>
          <a:bodyPr>
            <a:normAutofit fontScale="70000" lnSpcReduction="20000"/>
          </a:bodyPr>
          <a:lstStyle/>
          <a:p>
            <a:r>
              <a:rPr lang="en-US" dirty="0" smtClean="0"/>
              <a:t>Distribution multilayer switches often act as Layer 3 gateways for clients connecting to the access switches on various VLANs.</a:t>
            </a:r>
          </a:p>
          <a:p>
            <a:r>
              <a:rPr lang="en-US" dirty="0" smtClean="0"/>
              <a:t> Therefore, the DHCP service can be provided directly by the distribution switches.</a:t>
            </a:r>
          </a:p>
          <a:p>
            <a:r>
              <a:rPr lang="en-US" dirty="0" smtClean="0"/>
              <a:t> Alternatively, DHCP services can be concentrated in an external, dedicated DHCP server. </a:t>
            </a:r>
          </a:p>
          <a:p>
            <a:r>
              <a:rPr lang="en-US" dirty="0" smtClean="0"/>
              <a:t>In that case, distribution switches need to redirect the incoming clients DHCP requests to the external DHCP server.</a:t>
            </a:r>
          </a:p>
        </p:txBody>
      </p:sp>
      <p:pic>
        <p:nvPicPr>
          <p:cNvPr id="5122" name="Picture 2"/>
          <p:cNvPicPr>
            <a:picLocks noChangeAspect="1" noChangeArrowheads="1"/>
          </p:cNvPicPr>
          <p:nvPr/>
        </p:nvPicPr>
        <p:blipFill>
          <a:blip r:embed="rId3" cstate="print"/>
          <a:stretch>
            <a:fillRect/>
          </a:stretch>
        </p:blipFill>
        <p:spPr bwMode="auto">
          <a:xfrm>
            <a:off x="4882490" y="1319842"/>
            <a:ext cx="4065688" cy="354835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Operation</a:t>
            </a:r>
          </a:p>
        </p:txBody>
      </p:sp>
      <p:sp>
        <p:nvSpPr>
          <p:cNvPr id="8" name="Content Placeholder 7"/>
          <p:cNvSpPr>
            <a:spLocks noGrp="1"/>
          </p:cNvSpPr>
          <p:nvPr>
            <p:ph idx="11"/>
          </p:nvPr>
        </p:nvSpPr>
        <p:spPr>
          <a:xfrm>
            <a:off x="279400" y="3801597"/>
            <a:ext cx="8520354" cy="2526255"/>
          </a:xfrm>
        </p:spPr>
        <p:txBody>
          <a:bodyPr>
            <a:noAutofit/>
          </a:bodyPr>
          <a:lstStyle/>
          <a:p>
            <a:r>
              <a:rPr lang="en-US" sz="1400" b="1" dirty="0" smtClean="0"/>
              <a:t>Step 1. </a:t>
            </a:r>
            <a:r>
              <a:rPr lang="en-US" sz="1400" dirty="0" smtClean="0"/>
              <a:t>The client sends a DHCPDISCOVER broadcast message to locate a Cisco IOS DHCP server.</a:t>
            </a:r>
          </a:p>
          <a:p>
            <a:r>
              <a:rPr lang="en-US" sz="1400" b="1" dirty="0" smtClean="0"/>
              <a:t>Step 2. </a:t>
            </a:r>
            <a:r>
              <a:rPr lang="en-US" sz="1400" dirty="0" smtClean="0"/>
              <a:t>A DHCP server offers configuration parameters (such as an IP address, a MAC address, a domain name, and a lease for the IP address) to the client in a DHCPOFFER </a:t>
            </a:r>
            <a:r>
              <a:rPr lang="en-US" sz="1400" dirty="0" err="1" smtClean="0"/>
              <a:t>unicast</a:t>
            </a:r>
            <a:r>
              <a:rPr lang="en-US" sz="1400" dirty="0" smtClean="0"/>
              <a:t> message. A DHCP client might receive offers from multiple DHCP servers and can accept any one of the offers; however, the client usually accepts the first offer it receives. Additionally, the offer from the DHCP server is not a guarantee that the IP address will be allocated to the client; however, the server usually reserves the address until the client has had a chance to formally request the address.</a:t>
            </a:r>
          </a:p>
          <a:p>
            <a:r>
              <a:rPr lang="en-US" sz="1400" b="1" dirty="0" smtClean="0"/>
              <a:t>Step 3. </a:t>
            </a:r>
            <a:r>
              <a:rPr lang="en-US" sz="1400" dirty="0" smtClean="0"/>
              <a:t>The client returns a formal request for the offered IP address to the DHCP server in a DHCPREQUEST broadcast message.</a:t>
            </a:r>
          </a:p>
          <a:p>
            <a:r>
              <a:rPr lang="en-US" sz="1400" b="1" dirty="0" smtClean="0"/>
              <a:t>Step 4. </a:t>
            </a:r>
            <a:r>
              <a:rPr lang="en-US" sz="1400" dirty="0" smtClean="0"/>
              <a:t>The DHCP server confirms that the IP address has been allocated to the client by returning a DHCPACK </a:t>
            </a:r>
            <a:r>
              <a:rPr lang="en-US" sz="1400" dirty="0" err="1" smtClean="0"/>
              <a:t>unicast</a:t>
            </a:r>
            <a:r>
              <a:rPr lang="en-US" sz="1400" dirty="0" smtClean="0"/>
              <a:t> message to the client.</a:t>
            </a:r>
          </a:p>
        </p:txBody>
      </p:sp>
      <p:pic>
        <p:nvPicPr>
          <p:cNvPr id="5122" name="Picture 2"/>
          <p:cNvPicPr>
            <a:picLocks noChangeAspect="1" noChangeArrowheads="1"/>
          </p:cNvPicPr>
          <p:nvPr/>
        </p:nvPicPr>
        <p:blipFill>
          <a:blip r:embed="rId3" cstate="print"/>
          <a:stretch>
            <a:fillRect/>
          </a:stretch>
        </p:blipFill>
        <p:spPr bwMode="auto">
          <a:xfrm>
            <a:off x="2759241" y="1083809"/>
            <a:ext cx="3748165" cy="27095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DHCP</a:t>
            </a:r>
            <a:endParaRPr lang="en-US" dirty="0" smtClean="0"/>
          </a:p>
        </p:txBody>
      </p:sp>
      <p:sp>
        <p:nvSpPr>
          <p:cNvPr id="11" name="Content Placeholder 10"/>
          <p:cNvSpPr>
            <a:spLocks noGrp="1"/>
          </p:cNvSpPr>
          <p:nvPr>
            <p:ph idx="10"/>
          </p:nvPr>
        </p:nvSpPr>
        <p:spPr>
          <a:xfrm>
            <a:off x="279400" y="1174379"/>
            <a:ext cx="8520354" cy="2900316"/>
          </a:xfrm>
        </p:spPr>
        <p:txBody>
          <a:bodyPr>
            <a:noAutofit/>
          </a:bodyPr>
          <a:lstStyle/>
          <a:p>
            <a:pPr>
              <a:lnSpc>
                <a:spcPct val="120000"/>
              </a:lnSpc>
            </a:pPr>
            <a:r>
              <a:rPr lang="en-US" sz="1600" dirty="0" smtClean="0"/>
              <a:t>Step 1. Create a pool with the </a:t>
            </a:r>
            <a:r>
              <a:rPr lang="en-US" sz="1600" b="1" dirty="0" err="1" smtClean="0">
                <a:latin typeface="Courier New" pitchFamily="49" charset="0"/>
                <a:cs typeface="Courier New" pitchFamily="49" charset="0"/>
              </a:rPr>
              <a:t>ip</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dhcp</a:t>
            </a:r>
            <a:r>
              <a:rPr lang="en-US" sz="1600" b="1" dirty="0" smtClean="0">
                <a:latin typeface="Courier New" pitchFamily="49" charset="0"/>
                <a:cs typeface="Courier New" pitchFamily="49" charset="0"/>
              </a:rPr>
              <a:t> pool </a:t>
            </a:r>
            <a:r>
              <a:rPr lang="en-US" sz="1600" dirty="0" smtClean="0"/>
              <a:t>command.</a:t>
            </a:r>
          </a:p>
          <a:p>
            <a:pPr>
              <a:lnSpc>
                <a:spcPct val="120000"/>
              </a:lnSpc>
            </a:pPr>
            <a:r>
              <a:rPr lang="en-US" sz="1600" dirty="0" smtClean="0"/>
              <a:t>Step 2. Within the </a:t>
            </a:r>
            <a:r>
              <a:rPr lang="en-US" sz="1600" dirty="0" err="1" smtClean="0"/>
              <a:t>dhcp</a:t>
            </a:r>
            <a:r>
              <a:rPr lang="en-US" sz="1600" dirty="0" smtClean="0"/>
              <a:t> pool configuration </a:t>
            </a:r>
            <a:r>
              <a:rPr lang="en-US" sz="1600" dirty="0" err="1" smtClean="0"/>
              <a:t>submode</a:t>
            </a:r>
            <a:r>
              <a:rPr lang="en-US" sz="1600" dirty="0" smtClean="0"/>
              <a:t>, configure the network value, which indicates in which subnet addresses are offered. Also, configure items such as the default-gateway, lease duration, </a:t>
            </a:r>
            <a:r>
              <a:rPr lang="en-US" sz="1600" dirty="0" err="1" smtClean="0"/>
              <a:t>subnetmask</a:t>
            </a:r>
            <a:r>
              <a:rPr lang="en-US" sz="1600" dirty="0" smtClean="0"/>
              <a:t>, and DNS server IP addresses, among others.</a:t>
            </a:r>
          </a:p>
          <a:p>
            <a:pPr>
              <a:lnSpc>
                <a:spcPct val="120000"/>
              </a:lnSpc>
            </a:pPr>
            <a:r>
              <a:rPr lang="en-US" sz="1600" dirty="0" smtClean="0"/>
              <a:t>Step 3. By default, the switch offers addresses taken from the whole range. To exclude some addresses, in global configuration mode, use the </a:t>
            </a:r>
            <a:r>
              <a:rPr lang="en-US" sz="1600" b="1" dirty="0" err="1" smtClean="0">
                <a:latin typeface="Courier New" pitchFamily="49" charset="0"/>
                <a:cs typeface="Courier New" pitchFamily="49" charset="0"/>
              </a:rPr>
              <a:t>ip</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dhcp</a:t>
            </a:r>
            <a:r>
              <a:rPr lang="en-US" sz="1600" b="1" dirty="0" smtClean="0">
                <a:latin typeface="Courier New" pitchFamily="49" charset="0"/>
                <a:cs typeface="Courier New" pitchFamily="49" charset="0"/>
              </a:rPr>
              <a:t> excluded-address </a:t>
            </a:r>
            <a:r>
              <a:rPr lang="en-US" sz="1600" dirty="0" smtClean="0"/>
              <a:t>command followed by the range of addresses to exclude from the DHCP offers. For a discontinuous address range, configure excluded addresses for each DHCP scope.</a:t>
            </a:r>
          </a:p>
          <a:p>
            <a:pPr>
              <a:lnSpc>
                <a:spcPct val="120000"/>
              </a:lnSpc>
            </a:pPr>
            <a:endParaRPr lang="en-US" sz="1600" dirty="0"/>
          </a:p>
        </p:txBody>
      </p:sp>
      <p:sp>
        <p:nvSpPr>
          <p:cNvPr id="12" name="Text Placeholder 11"/>
          <p:cNvSpPr>
            <a:spLocks noGrp="1"/>
          </p:cNvSpPr>
          <p:nvPr>
            <p:ph sz="quarter" idx="11"/>
          </p:nvPr>
        </p:nvSpPr>
        <p:spPr>
          <a:xfrm>
            <a:off x="279400" y="4138863"/>
            <a:ext cx="8520113" cy="2401636"/>
          </a:xfrm>
        </p:spPr>
        <p:txBody>
          <a:bodyPr/>
          <a:lstStyle/>
          <a:p>
            <a:r>
              <a:rPr lang="en-US" dirty="0" smtClean="0"/>
              <a:t>Switch(</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excluded-address 10.1.10.1 10.1.10.20</a:t>
            </a:r>
          </a:p>
          <a:p>
            <a:r>
              <a:rPr lang="en-US" dirty="0" smtClean="0"/>
              <a:t>Switch(</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pool XYZ10</a:t>
            </a:r>
          </a:p>
          <a:p>
            <a:r>
              <a:rPr lang="en-US" dirty="0" smtClean="0"/>
              <a:t>Switch(</a:t>
            </a:r>
            <a:r>
              <a:rPr lang="en-US" dirty="0" err="1" smtClean="0"/>
              <a:t>config-dhcp</a:t>
            </a:r>
            <a:r>
              <a:rPr lang="en-US" dirty="0" smtClean="0"/>
              <a:t>)# </a:t>
            </a:r>
            <a:r>
              <a:rPr lang="en-US" b="1" dirty="0" smtClean="0"/>
              <a:t>network 10.1.10.0 255.255.255.0</a:t>
            </a:r>
          </a:p>
          <a:p>
            <a:r>
              <a:rPr lang="en-US" dirty="0" smtClean="0"/>
              <a:t>Switch(</a:t>
            </a:r>
            <a:r>
              <a:rPr lang="en-US" dirty="0" err="1" smtClean="0"/>
              <a:t>config-dhcp</a:t>
            </a:r>
            <a:r>
              <a:rPr lang="en-US" dirty="0" smtClean="0"/>
              <a:t>)# </a:t>
            </a:r>
            <a:r>
              <a:rPr lang="en-US" b="1" dirty="0" smtClean="0"/>
              <a:t>default-router 10.1.10.1</a:t>
            </a:r>
          </a:p>
          <a:p>
            <a:r>
              <a:rPr lang="en-US" dirty="0" smtClean="0"/>
              <a:t>Switch(</a:t>
            </a:r>
            <a:r>
              <a:rPr lang="en-US" dirty="0" err="1" smtClean="0"/>
              <a:t>config-dhcp</a:t>
            </a:r>
            <a:r>
              <a:rPr lang="en-US" dirty="0" smtClean="0"/>
              <a:t>)# </a:t>
            </a:r>
            <a:r>
              <a:rPr lang="en-US" b="1" dirty="0" smtClean="0"/>
              <a:t>option 150 10.1.1.50</a:t>
            </a:r>
          </a:p>
          <a:p>
            <a:r>
              <a:rPr lang="en-US" dirty="0" smtClean="0"/>
              <a:t>Switch(</a:t>
            </a:r>
            <a:r>
              <a:rPr lang="en-US" dirty="0" err="1" smtClean="0"/>
              <a:t>config-dhcp</a:t>
            </a:r>
            <a:r>
              <a:rPr lang="en-US" dirty="0" smtClean="0"/>
              <a:t>)# </a:t>
            </a:r>
            <a:r>
              <a:rPr lang="en-US" b="1" dirty="0" smtClean="0"/>
              <a:t>lease 0 8 0</a:t>
            </a:r>
          </a:p>
          <a:p>
            <a:r>
              <a:rPr lang="en-US" dirty="0" smtClean="0"/>
              <a:t>Switch(</a:t>
            </a:r>
            <a:r>
              <a:rPr lang="en-US" dirty="0" err="1" smtClean="0"/>
              <a:t>config-dhcp</a:t>
            </a:r>
            <a:r>
              <a:rPr lang="en-US" dirty="0" smtClean="0"/>
              <a:t>)# </a:t>
            </a:r>
            <a:r>
              <a:rPr lang="en-US" b="1" dirty="0" smtClean="0"/>
              <a:t>! 0 days 8 hours 0 minutes</a:t>
            </a:r>
          </a:p>
          <a:p>
            <a:r>
              <a:rPr lang="en-US" dirty="0" smtClean="0"/>
              <a:t>Switch(</a:t>
            </a:r>
            <a:r>
              <a:rPr lang="en-US" dirty="0" err="1" smtClean="0"/>
              <a:t>config</a:t>
            </a:r>
            <a:r>
              <a:rPr lang="en-US" dirty="0" smtClean="0"/>
              <a:t>)# </a:t>
            </a:r>
            <a:r>
              <a:rPr lang="en-US" b="1" dirty="0" smtClean="0"/>
              <a:t>interface vlan10</a:t>
            </a:r>
          </a:p>
          <a:p>
            <a:r>
              <a:rPr lang="en-US" dirty="0" smtClean="0"/>
              <a:t>Switch(</a:t>
            </a:r>
            <a:r>
              <a:rPr lang="en-US" dirty="0" err="1" smtClean="0"/>
              <a:t>config</a:t>
            </a:r>
            <a:r>
              <a:rPr lang="en-US" dirty="0" smtClean="0"/>
              <a:t>-if)# </a:t>
            </a:r>
            <a:r>
              <a:rPr lang="en-US" b="1" dirty="0" err="1" smtClean="0"/>
              <a:t>ip</a:t>
            </a:r>
            <a:r>
              <a:rPr lang="en-US" b="1" dirty="0" smtClean="0"/>
              <a:t> address 10.1.10.1 255.255.255.0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bg/>
                                          </p:spTgt>
                                        </p:tgtEl>
                                        <p:attrNameLst>
                                          <p:attrName>style.visibility</p:attrName>
                                        </p:attrNameLst>
                                      </p:cBhvr>
                                      <p:to>
                                        <p:strVal val="visible"/>
                                      </p:to>
                                    </p:set>
                                    <p:anim calcmode="lin" valueType="num">
                                      <p:cBhvr additive="base">
                                        <p:cTn id="25"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 calcmode="lin" valueType="num">
                                      <p:cBhvr additive="base">
                                        <p:cTn id="3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 calcmode="lin" valueType="num">
                                      <p:cBhvr additive="base">
                                        <p:cTn id="4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anim calcmode="lin" valueType="num">
                                      <p:cBhvr additive="base">
                                        <p:cTn id="4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xEl>
                                              <p:pRg st="4" end="4"/>
                                            </p:txEl>
                                          </p:spTgt>
                                        </p:tgtEl>
                                        <p:attrNameLst>
                                          <p:attrName>style.visibility</p:attrName>
                                        </p:attrNameLst>
                                      </p:cBhvr>
                                      <p:to>
                                        <p:strVal val="visible"/>
                                      </p:to>
                                    </p:set>
                                    <p:anim calcmode="lin" valueType="num">
                                      <p:cBhvr additive="base">
                                        <p:cTn id="5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xEl>
                                              <p:pRg st="5" end="5"/>
                                            </p:txEl>
                                          </p:spTgt>
                                        </p:tgtEl>
                                        <p:attrNameLst>
                                          <p:attrName>style.visibility</p:attrName>
                                        </p:attrNameLst>
                                      </p:cBhvr>
                                      <p:to>
                                        <p:strVal val="visible"/>
                                      </p:to>
                                    </p:set>
                                    <p:anim calcmode="lin" valueType="num">
                                      <p:cBhvr additive="base">
                                        <p:cTn id="6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 calcmode="lin" valueType="num">
                                      <p:cBhvr additive="base">
                                        <p:cTn id="6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
                                            <p:txEl>
                                              <p:pRg st="7" end="7"/>
                                            </p:txEl>
                                          </p:spTgt>
                                        </p:tgtEl>
                                        <p:attrNameLst>
                                          <p:attrName>style.visibility</p:attrName>
                                        </p:attrNameLst>
                                      </p:cBhvr>
                                      <p:to>
                                        <p:strVal val="visible"/>
                                      </p:to>
                                    </p:set>
                                    <p:anim calcmode="lin" valueType="num">
                                      <p:cBhvr additive="base">
                                        <p:cTn id="7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
                                            <p:txEl>
                                              <p:pRg st="8" end="8"/>
                                            </p:txEl>
                                          </p:spTgt>
                                        </p:tgtEl>
                                        <p:attrNameLst>
                                          <p:attrName>style.visibility</p:attrName>
                                        </p:attrNameLst>
                                      </p:cBhvr>
                                      <p:to>
                                        <p:strVal val="visible"/>
                                      </p:to>
                                    </p:set>
                                    <p:anim calcmode="lin" valueType="num">
                                      <p:cBhvr additive="base">
                                        <p:cTn id="7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DHCP Relay</a:t>
            </a:r>
            <a:endParaRPr lang="en-US" dirty="0" smtClean="0"/>
          </a:p>
        </p:txBody>
      </p:sp>
      <p:sp>
        <p:nvSpPr>
          <p:cNvPr id="8" name="Content Placeholder 7"/>
          <p:cNvSpPr>
            <a:spLocks noGrp="1"/>
          </p:cNvSpPr>
          <p:nvPr>
            <p:ph sz="half" idx="10"/>
          </p:nvPr>
        </p:nvSpPr>
        <p:spPr>
          <a:xfrm>
            <a:off x="279399" y="1186191"/>
            <a:ext cx="7987908" cy="3957760"/>
          </a:xfrm>
        </p:spPr>
        <p:txBody>
          <a:bodyPr>
            <a:noAutofit/>
          </a:bodyPr>
          <a:lstStyle/>
          <a:p>
            <a:r>
              <a:rPr lang="en-US" dirty="0" smtClean="0"/>
              <a:t> Use the </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 helper-address </a:t>
            </a:r>
            <a:r>
              <a:rPr lang="en-US" dirty="0" smtClean="0"/>
              <a:t>command on the interface which connects to the subnet containing devices which request IP addresses from the DHCP server. </a:t>
            </a:r>
          </a:p>
          <a:p>
            <a:r>
              <a:rPr lang="en-US" dirty="0" smtClean="0"/>
              <a:t>On a multilayer switch, the interface “connecting” to the relevant subnet is typically an SVI</a:t>
            </a:r>
            <a:r>
              <a:rPr lang="en-US" dirty="0" smtClean="0"/>
              <a:t>.</a:t>
            </a:r>
          </a:p>
          <a:p>
            <a:endParaRPr lang="en-US" dirty="0"/>
          </a:p>
          <a:p>
            <a:endParaRPr lang="en-US" dirty="0" smtClean="0"/>
          </a:p>
          <a:p>
            <a:endParaRPr lang="en-US" dirty="0"/>
          </a:p>
          <a:p>
            <a:endParaRPr lang="en-US" dirty="0"/>
          </a:p>
          <a:p>
            <a:r>
              <a:rPr lang="en-US" dirty="0" smtClean="0"/>
              <a:t>For </a:t>
            </a:r>
            <a:r>
              <a:rPr lang="en-US" dirty="0" smtClean="0"/>
              <a:t>IPv6 use the command </a:t>
            </a:r>
            <a:r>
              <a:rPr lang="en-US" b="1" dirty="0" smtClean="0"/>
              <a:t>ipv6 </a:t>
            </a:r>
            <a:r>
              <a:rPr lang="en-US" b="1" dirty="0" err="1" smtClean="0"/>
              <a:t>dhcp</a:t>
            </a:r>
            <a:r>
              <a:rPr lang="en-US" b="1" dirty="0" smtClean="0"/>
              <a:t> relay destination </a:t>
            </a:r>
            <a:r>
              <a:rPr lang="en-US" i="1" dirty="0" smtClean="0"/>
              <a:t>IPv6-address</a:t>
            </a:r>
            <a:endParaRPr lang="en-US" dirty="0" smtClean="0"/>
          </a:p>
        </p:txBody>
      </p:sp>
      <p:grpSp>
        <p:nvGrpSpPr>
          <p:cNvPr id="7" name="Group 3"/>
          <p:cNvGrpSpPr>
            <a:grpSpLocks noGrp="1" noUngrp="1" noChangeAspect="1"/>
          </p:cNvGrpSpPr>
          <p:nvPr/>
        </p:nvGrpSpPr>
        <p:grpSpPr bwMode="auto">
          <a:xfrm>
            <a:off x="387153" y="3476083"/>
            <a:ext cx="7772400" cy="2281622"/>
            <a:chOff x="685800" y="2238375"/>
            <a:chExt cx="7772400" cy="2762250"/>
          </a:xfrm>
        </p:grpSpPr>
        <p:pic>
          <p:nvPicPr>
            <p:cNvPr id="9" name="Picture 1" descr="Figure 5-17 DHCP Service and Client Configuration"/>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2238375"/>
              <a:ext cx="7772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85800" y="4657725"/>
              <a:ext cx="7772400" cy="342900"/>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 calcmode="lin" valueType="num">
                                      <p:cBhvr additive="base">
                                        <p:cTn id="1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Configuring DHCP Options</a:t>
            </a:r>
            <a:endParaRPr lang="en-AU" dirty="0"/>
          </a:p>
        </p:txBody>
      </p:sp>
      <p:sp>
        <p:nvSpPr>
          <p:cNvPr id="5" name="Content Placeholder 4"/>
          <p:cNvSpPr>
            <a:spLocks noGrp="1"/>
          </p:cNvSpPr>
          <p:nvPr>
            <p:ph idx="1"/>
          </p:nvPr>
        </p:nvSpPr>
        <p:spPr/>
        <p:txBody>
          <a:bodyPr/>
          <a:lstStyle/>
          <a:p>
            <a:r>
              <a:rPr lang="en-US" dirty="0"/>
              <a:t>Advanced configuration parameters and other control information are carried in trade data items, also known as DHCP options.</a:t>
            </a:r>
          </a:p>
          <a:p>
            <a:r>
              <a:rPr lang="en-US" dirty="0"/>
              <a:t>The following are some of the commonly used options.</a:t>
            </a:r>
          </a:p>
          <a:p>
            <a:r>
              <a:rPr lang="en-US" b="1" dirty="0"/>
              <a:t>Option 43</a:t>
            </a:r>
            <a:r>
              <a:rPr lang="en-US" dirty="0"/>
              <a:t>: vendors encapsulated option that enables vendors to have their own list of options on the server. For example, you can use to tell a lightweight access point where the wireless LAN controller (WLC) is.</a:t>
            </a:r>
          </a:p>
          <a:p>
            <a:r>
              <a:rPr lang="en-US" b="1" dirty="0"/>
              <a:t>Option 69</a:t>
            </a:r>
            <a:r>
              <a:rPr lang="en-US" dirty="0"/>
              <a:t>: SMTP server, if you want to specify available SMTP servers to the clients.</a:t>
            </a:r>
          </a:p>
          <a:p>
            <a:r>
              <a:rPr lang="en-US" b="1" dirty="0"/>
              <a:t>Option 70</a:t>
            </a:r>
            <a:r>
              <a:rPr lang="en-US" dirty="0"/>
              <a:t>: POP3 server, if you want to specify available POP3 servers to the client.</a:t>
            </a:r>
          </a:p>
          <a:p>
            <a:r>
              <a:rPr lang="en-US" b="1" dirty="0"/>
              <a:t>Option 150</a:t>
            </a:r>
            <a:r>
              <a:rPr lang="en-US" dirty="0"/>
              <a:t>: TFTP server that enables your phones to access our list of TFTP servers.</a:t>
            </a:r>
            <a:endParaRPr lang="en-AU" dirty="0"/>
          </a:p>
        </p:txBody>
      </p:sp>
    </p:spTree>
    <p:extLst>
      <p:ext uri="{BB962C8B-B14F-4D97-AF65-F5344CB8AC3E}">
        <p14:creationId xmlns:p14="http://schemas.microsoft.com/office/powerpoint/2010/main" val="93285226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smtClean="0"/>
              <a:t>Verifying and Troubleshooting DHCP</a:t>
            </a:r>
            <a:endParaRPr lang="en-US" dirty="0"/>
          </a:p>
        </p:txBody>
      </p:sp>
      <p:sp>
        <p:nvSpPr>
          <p:cNvPr id="5" name="Text Placeholder 4"/>
          <p:cNvSpPr>
            <a:spLocks noGrp="1"/>
          </p:cNvSpPr>
          <p:nvPr>
            <p:ph type="body" sz="quarter" idx="10"/>
          </p:nvPr>
        </p:nvSpPr>
        <p:spPr/>
        <p:txBody>
          <a:bodyPr>
            <a:normAutofit/>
          </a:bodyPr>
          <a:lstStyle/>
          <a:p>
            <a:r>
              <a:rPr lang="en-US" smtClean="0"/>
              <a:t>Switch# </a:t>
            </a:r>
            <a:r>
              <a:rPr lang="en-US" b="1" smtClean="0"/>
              <a:t>show ip dhcp binding</a:t>
            </a:r>
          </a:p>
          <a:p>
            <a:r>
              <a:rPr lang="en-US" smtClean="0"/>
              <a:t>Bindings from all pools not associated with VRF:</a:t>
            </a:r>
          </a:p>
          <a:p>
            <a:r>
              <a:rPr lang="en-US" smtClean="0"/>
              <a:t>IP address 	Client-ID/ 		Lease expiration 		Type</a:t>
            </a:r>
          </a:p>
          <a:p>
            <a:r>
              <a:rPr lang="en-US" smtClean="0"/>
              <a:t>		Hardware address/</a:t>
            </a:r>
          </a:p>
          <a:p>
            <a:r>
              <a:rPr lang="en-US" smtClean="0"/>
              <a:t>		User name</a:t>
            </a:r>
          </a:p>
          <a:p>
            <a:r>
              <a:rPr lang="en-US" smtClean="0"/>
              <a:t>10.1.10.21 	0100.1bd5.132a.d2 	Jun 25 2009 06:09 AM 	Automatic</a:t>
            </a:r>
          </a:p>
          <a:p>
            <a:r>
              <a:rPr lang="en-US" smtClean="0"/>
              <a:t>10.1.10.22 	0100.4096.a46a.90 	Jun 25 2009 09:40 AM 	Automatic</a:t>
            </a:r>
          </a:p>
          <a:p>
            <a:r>
              <a:rPr lang="de-DE" smtClean="0"/>
              <a:t>10.1.10.23 	0100.4096.aa98.95 	Jun 25 2009 11:28 AM 	Automatic</a:t>
            </a:r>
          </a:p>
          <a:p>
            <a:endParaRPr lang="de-DE" smtClean="0"/>
          </a:p>
          <a:p>
            <a:r>
              <a:rPr lang="en-US" smtClean="0"/>
              <a:t>Switch# </a:t>
            </a:r>
            <a:r>
              <a:rPr lang="en-US" b="1" smtClean="0"/>
              <a:t>debug ip dhcp server packet</a:t>
            </a:r>
          </a:p>
          <a:p>
            <a:r>
              <a:rPr lang="en-US" smtClean="0"/>
              <a:t>DHCPD: DHCPDISCOVER received from client 0100.1bd5.132a.d2 on interface Vlan6.</a:t>
            </a:r>
          </a:p>
          <a:p>
            <a:r>
              <a:rPr lang="en-US" smtClean="0"/>
              <a:t>DHCPD: Sending DHCPOFFER to client 0100.1bd5.132a.d2 (10.1.10.21).</a:t>
            </a:r>
          </a:p>
          <a:p>
            <a:r>
              <a:rPr lang="en-US" smtClean="0"/>
              <a:t>DHCPD: broadcasting BOOTREPLY to client 001b.d513.2ad2.</a:t>
            </a:r>
          </a:p>
          <a:p>
            <a:r>
              <a:rPr lang="en-US" smtClean="0"/>
              <a:t>DHCPD: DHCPREQUEST received from client 0100.1bd5.132a.d2.</a:t>
            </a:r>
          </a:p>
          <a:p>
            <a:r>
              <a:rPr lang="en-US" smtClean="0"/>
              <a:t>DHCPD: Sending DHCPACK to client 0100.1bd5.132a.d2 (10.1.10.21).</a:t>
            </a:r>
          </a:p>
          <a:p>
            <a:r>
              <a:rPr lang="en-US" smtClean="0"/>
              <a:t>DHCPD: broadcasting BOOTREPLY to client 001b.d513.2ad2.</a:t>
            </a:r>
          </a:p>
          <a:p>
            <a:endParaRPr lang="de-DE" smtClean="0"/>
          </a:p>
          <a:p>
            <a:endParaRPr lang="en-US" smtClean="0"/>
          </a:p>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Resources</a:t>
            </a:r>
          </a:p>
        </p:txBody>
      </p:sp>
      <p:sp>
        <p:nvSpPr>
          <p:cNvPr id="4" name="Content Placeholder 3"/>
          <p:cNvSpPr>
            <a:spLocks noGrp="1"/>
          </p:cNvSpPr>
          <p:nvPr>
            <p:ph idx="1"/>
          </p:nvPr>
        </p:nvSpPr>
        <p:spPr/>
        <p:txBody>
          <a:bodyPr>
            <a:normAutofit/>
          </a:bodyPr>
          <a:lstStyle/>
          <a:p>
            <a:r>
              <a:rPr lang="en-US" dirty="0" smtClean="0">
                <a:hlinkClick r:id="rId3"/>
              </a:rPr>
              <a:t>www.cisco.com/en/US/docs/switches/lan/catalyst3560/software/release/12.2_52_se/command/reference/3560cr.html</a:t>
            </a:r>
            <a:r>
              <a:rPr lang="en-US" dirty="0" smtClean="0"/>
              <a:t> </a:t>
            </a:r>
          </a:p>
          <a:p>
            <a:pPr>
              <a:buNone/>
            </a:pPr>
            <a:r>
              <a:rPr lang="it-IT" dirty="0" smtClean="0"/>
              <a:t>Configuring IP Unicast Routing Configuration Guide:</a:t>
            </a:r>
          </a:p>
          <a:p>
            <a:r>
              <a:rPr lang="en-US" dirty="0" smtClean="0">
                <a:hlinkClick r:id="rId4"/>
              </a:rPr>
              <a:t>www.cisco.com/en/US/docs/switches/lan/catalyst3560/software/release/12.2_52_se/configuration/guide/swi</a:t>
            </a:r>
          </a:p>
          <a:p>
            <a:pPr>
              <a:buNone/>
            </a:pPr>
            <a:r>
              <a:rPr lang="it-IT" dirty="0" smtClean="0"/>
              <a:t>Configuring EtherChannels:</a:t>
            </a:r>
            <a:endParaRPr lang="en-US" dirty="0" smtClean="0">
              <a:hlinkClick r:id="rId4"/>
            </a:endParaRPr>
          </a:p>
          <a:p>
            <a:r>
              <a:rPr lang="en-US" dirty="0" smtClean="0">
                <a:hlinkClick r:id="rId5"/>
              </a:rPr>
              <a:t>www.cisco.com/en/US/docs/switches/lan/catalyst3560/software/release/12.2_52_se/configuration/guide/swethchl.htmlprout.html</a:t>
            </a:r>
            <a:endParaRPr lang="en-US" dirty="0" smtClean="0"/>
          </a:p>
          <a:p>
            <a:pPr>
              <a:buNone/>
            </a:pPr>
            <a:r>
              <a:rPr lang="it-IT" dirty="0" smtClean="0"/>
              <a:t>Configuring DHCP:</a:t>
            </a:r>
            <a:endParaRPr lang="en-US" dirty="0" smtClean="0">
              <a:hlinkClick r:id="rId4"/>
            </a:endParaRPr>
          </a:p>
          <a:p>
            <a:r>
              <a:rPr lang="en-US" dirty="0" smtClean="0">
                <a:hlinkClick r:id="rId6"/>
              </a:rPr>
              <a:t>www.cisco.com/en/US/docs/switches/lan/catalyst3560/software/release/12.2_52_se/configuration/guide/swdhcp82.html</a:t>
            </a:r>
            <a:r>
              <a:rPr lang="en-US" dirty="0" smtClean="0"/>
              <a:t>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Inter-VLAN Routing Options</a:t>
            </a:r>
          </a:p>
        </p:txBody>
      </p:sp>
      <p:sp>
        <p:nvSpPr>
          <p:cNvPr id="8" name="Content Placeholder 7"/>
          <p:cNvSpPr>
            <a:spLocks noGrp="1"/>
          </p:cNvSpPr>
          <p:nvPr>
            <p:ph idx="11"/>
          </p:nvPr>
        </p:nvSpPr>
        <p:spPr>
          <a:xfrm>
            <a:off x="279400" y="4167051"/>
            <a:ext cx="8520354" cy="2257053"/>
          </a:xfrm>
        </p:spPr>
        <p:txBody>
          <a:bodyPr>
            <a:normAutofit/>
          </a:bodyPr>
          <a:lstStyle/>
          <a:p>
            <a:pPr marL="0" indent="0">
              <a:lnSpc>
                <a:spcPct val="100000"/>
              </a:lnSpc>
              <a:spcBef>
                <a:spcPts val="600"/>
              </a:spcBef>
              <a:spcAft>
                <a:spcPts val="600"/>
              </a:spcAft>
              <a:buNone/>
            </a:pPr>
            <a:r>
              <a:rPr lang="en-US" sz="1800" dirty="0" smtClean="0"/>
              <a:t>The following devices can provide inter-VLAN routing</a:t>
            </a:r>
          </a:p>
          <a:p>
            <a:pPr marL="285750" indent="-285750">
              <a:lnSpc>
                <a:spcPct val="100000"/>
              </a:lnSpc>
              <a:spcBef>
                <a:spcPts val="600"/>
              </a:spcBef>
              <a:spcAft>
                <a:spcPts val="600"/>
              </a:spcAft>
            </a:pPr>
            <a:r>
              <a:rPr lang="en-US" sz="1800" dirty="0" smtClean="0"/>
              <a:t>Any Layer 3 multilayer Catalyst switch.</a:t>
            </a:r>
          </a:p>
          <a:p>
            <a:pPr marL="168275" indent="-168275">
              <a:spcBef>
                <a:spcPts val="600"/>
              </a:spcBef>
              <a:buFont typeface="Arial" pitchFamily="34" charset="0"/>
              <a:buChar char="•"/>
            </a:pPr>
            <a:r>
              <a:rPr lang="en-US" sz="1800" dirty="0" smtClean="0"/>
              <a:t>Any external router with an interface that supports </a:t>
            </a:r>
            <a:r>
              <a:rPr lang="en-US" sz="1800" dirty="0" err="1" smtClean="0"/>
              <a:t>trunking</a:t>
            </a:r>
            <a:r>
              <a:rPr lang="en-US" sz="1800" dirty="0" smtClean="0"/>
              <a:t> (router-on-a-stick).</a:t>
            </a:r>
            <a:endParaRPr lang="en-US" dirty="0"/>
          </a:p>
          <a:p>
            <a:pPr marL="168275" indent="-168275">
              <a:spcBef>
                <a:spcPts val="600"/>
              </a:spcBef>
              <a:buFont typeface="Arial" pitchFamily="34" charset="0"/>
              <a:buChar char="•"/>
            </a:pPr>
            <a:r>
              <a:rPr lang="en-US" sz="1800" dirty="0" smtClean="0"/>
              <a:t>Any external router or group of routers with a separate interface in each VLAN</a:t>
            </a:r>
          </a:p>
        </p:txBody>
      </p:sp>
      <p:grpSp>
        <p:nvGrpSpPr>
          <p:cNvPr id="5" name="Group 3"/>
          <p:cNvGrpSpPr>
            <a:grpSpLocks noGrp="1" noUngrp="1" noChangeAspect="1"/>
          </p:cNvGrpSpPr>
          <p:nvPr/>
        </p:nvGrpSpPr>
        <p:grpSpPr bwMode="auto">
          <a:xfrm>
            <a:off x="1289116" y="1225484"/>
            <a:ext cx="5790414" cy="2834889"/>
            <a:chOff x="685800" y="1716088"/>
            <a:chExt cx="7772400" cy="3805237"/>
          </a:xfrm>
        </p:grpSpPr>
        <p:pic>
          <p:nvPicPr>
            <p:cNvPr id="6" name="Picture 1" descr="Figure 5-2 Inter-VLAN Routing"/>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1716088"/>
              <a:ext cx="77724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85800" y="5178425"/>
              <a:ext cx="7772400" cy="342900"/>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Catalyst Switch Layer 3 Interfaces</a:t>
            </a:r>
            <a:endParaRPr lang="en-US" dirty="0"/>
          </a:p>
        </p:txBody>
      </p:sp>
      <p:sp>
        <p:nvSpPr>
          <p:cNvPr id="3" name="Content Placeholder 2"/>
          <p:cNvSpPr>
            <a:spLocks noGrp="1"/>
          </p:cNvSpPr>
          <p:nvPr>
            <p:ph idx="1"/>
          </p:nvPr>
        </p:nvSpPr>
        <p:spPr>
          <a:xfrm>
            <a:off x="279401" y="1410159"/>
            <a:ext cx="8520354" cy="4904580"/>
          </a:xfrm>
        </p:spPr>
        <p:txBody>
          <a:bodyPr/>
          <a:lstStyle/>
          <a:p>
            <a:pPr marL="4762" indent="0">
              <a:buNone/>
            </a:pPr>
            <a:r>
              <a:rPr lang="en-US" dirty="0" smtClean="0"/>
              <a:t>All the Catalyst multilayer switches support three different types of Layer 3 interfaces:</a:t>
            </a:r>
          </a:p>
          <a:p>
            <a:r>
              <a:rPr lang="en-US" b="1" dirty="0" smtClean="0"/>
              <a:t>Routed port: </a:t>
            </a:r>
            <a:r>
              <a:rPr lang="en-US" dirty="0" smtClean="0"/>
              <a:t>A pure Layer 3 interface similar to a routed port on a Cisco IOS router.</a:t>
            </a:r>
          </a:p>
          <a:p>
            <a:r>
              <a:rPr lang="en-US" b="1" dirty="0" smtClean="0"/>
              <a:t>Switch virtual interface (SVI): </a:t>
            </a:r>
            <a:r>
              <a:rPr lang="en-US" dirty="0" smtClean="0"/>
              <a:t>A virtual VLAN interface for inter-VLAN routing. In other words, switch virtual </a:t>
            </a:r>
            <a:r>
              <a:rPr lang="en-US" dirty="0" err="1" smtClean="0"/>
              <a:t>intefaces</a:t>
            </a:r>
            <a:r>
              <a:rPr lang="en-US" dirty="0" smtClean="0"/>
              <a:t> (SVIs) are virtual routed VLAN interfaces.</a:t>
            </a:r>
          </a:p>
          <a:p>
            <a:r>
              <a:rPr lang="en-US" b="1" dirty="0" smtClean="0"/>
              <a:t>Bridge virtual interface (</a:t>
            </a:r>
            <a:r>
              <a:rPr lang="en-US" b="1" dirty="0" err="1" smtClean="0"/>
              <a:t>BVI</a:t>
            </a:r>
            <a:r>
              <a:rPr lang="en-US" b="1" dirty="0" smtClean="0"/>
              <a:t>): </a:t>
            </a:r>
            <a:r>
              <a:rPr lang="en-US" dirty="0" smtClean="0"/>
              <a:t>A Layer 3 virtual bridging interface. Used in some DSL applications, but not used much any more since bridging protocols across interfaces is no longer necessary.</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Catalyst Switch Layer 3 Interfaces</a:t>
            </a:r>
            <a:endParaRPr lang="en-US" dirty="0"/>
          </a:p>
        </p:txBody>
      </p:sp>
      <p:graphicFrame>
        <p:nvGraphicFramePr>
          <p:cNvPr id="4" name="Content Placeholder 9"/>
          <p:cNvGraphicFramePr>
            <a:graphicFrameLocks/>
          </p:cNvGraphicFramePr>
          <p:nvPr>
            <p:extLst>
              <p:ext uri="{D42A27DB-BD31-4B8C-83A1-F6EECF244321}">
                <p14:modId xmlns:p14="http://schemas.microsoft.com/office/powerpoint/2010/main" val="3953878731"/>
              </p:ext>
            </p:extLst>
          </p:nvPr>
        </p:nvGraphicFramePr>
        <p:xfrm>
          <a:off x="228603" y="1085617"/>
          <a:ext cx="8697686" cy="5361248"/>
        </p:xfrm>
        <a:graphic>
          <a:graphicData uri="http://schemas.openxmlformats.org/drawingml/2006/table">
            <a:tbl>
              <a:tblPr firstRow="1" bandRow="1">
                <a:tableStyleId>{5C22544A-7EE6-4342-B048-85BDC9FD1C3A}</a:tableStyleId>
              </a:tblPr>
              <a:tblGrid>
                <a:gridCol w="1901621">
                  <a:extLst>
                    <a:ext uri="{9D8B030D-6E8A-4147-A177-3AD203B41FA5}">
                      <a16:colId xmlns:a16="http://schemas.microsoft.com/office/drawing/2014/main" val="20000"/>
                    </a:ext>
                  </a:extLst>
                </a:gridCol>
                <a:gridCol w="2249271">
                  <a:extLst>
                    <a:ext uri="{9D8B030D-6E8A-4147-A177-3AD203B41FA5}">
                      <a16:colId xmlns:a16="http://schemas.microsoft.com/office/drawing/2014/main" val="20001"/>
                    </a:ext>
                  </a:extLst>
                </a:gridCol>
                <a:gridCol w="4546794">
                  <a:extLst>
                    <a:ext uri="{9D8B030D-6E8A-4147-A177-3AD203B41FA5}">
                      <a16:colId xmlns:a16="http://schemas.microsoft.com/office/drawing/2014/main" val="20002"/>
                    </a:ext>
                  </a:extLst>
                </a:gridCol>
              </a:tblGrid>
              <a:tr h="616482">
                <a:tc>
                  <a:txBody>
                    <a:bodyPr/>
                    <a:lstStyle/>
                    <a:p>
                      <a:r>
                        <a:rPr lang="en-US" dirty="0" smtClean="0"/>
                        <a:t>Type of Switch</a:t>
                      </a:r>
                      <a:endParaRPr lang="en-US" dirty="0"/>
                    </a:p>
                  </a:txBody>
                  <a:tcPr/>
                </a:tc>
                <a:tc>
                  <a:txBody>
                    <a:bodyPr/>
                    <a:lstStyle/>
                    <a:p>
                      <a:r>
                        <a:rPr lang="en-US" smtClean="0"/>
                        <a:t>Inter-VLAN</a:t>
                      </a:r>
                      <a:r>
                        <a:rPr lang="en-US" baseline="0" smtClean="0"/>
                        <a:t> </a:t>
                      </a:r>
                    </a:p>
                    <a:p>
                      <a:r>
                        <a:rPr lang="en-US" baseline="0" smtClean="0"/>
                        <a:t>Routing </a:t>
                      </a:r>
                      <a:r>
                        <a:rPr lang="en-US" baseline="0" dirty="0" smtClean="0"/>
                        <a:t>Capability</a:t>
                      </a:r>
                      <a:endParaRPr lang="en-US" dirty="0"/>
                    </a:p>
                  </a:txBody>
                  <a:tcPr/>
                </a:tc>
                <a:tc>
                  <a:txBody>
                    <a:bodyPr/>
                    <a:lstStyle/>
                    <a:p>
                      <a:r>
                        <a:rPr lang="en-US" dirty="0" smtClean="0"/>
                        <a:t>Inter-VLAN Routing</a:t>
                      </a:r>
                      <a:r>
                        <a:rPr lang="en-US" baseline="0" dirty="0" smtClean="0"/>
                        <a:t> Solution</a:t>
                      </a:r>
                      <a:endParaRPr lang="en-US" dirty="0"/>
                    </a:p>
                  </a:txBody>
                  <a:tcPr/>
                </a:tc>
                <a:extLst>
                  <a:ext uri="{0D108BD9-81ED-4DB2-BD59-A6C34878D82A}">
                    <a16:rowId xmlns:a16="http://schemas.microsoft.com/office/drawing/2014/main" val="10000"/>
                  </a:ext>
                </a:extLst>
              </a:tr>
              <a:tr h="880688">
                <a:tc>
                  <a:txBody>
                    <a:bodyPr/>
                    <a:lstStyle/>
                    <a:p>
                      <a:r>
                        <a:rPr lang="en-US" dirty="0" smtClean="0"/>
                        <a:t>Catalyst</a:t>
                      </a:r>
                      <a:r>
                        <a:rPr lang="en-US" baseline="0" dirty="0" smtClean="0"/>
                        <a:t> 2940/2950/2955/2960/2970</a:t>
                      </a:r>
                      <a:endParaRPr lang="en-US" dirty="0"/>
                    </a:p>
                  </a:txBody>
                  <a:tcPr/>
                </a:tc>
                <a:tc>
                  <a:txBody>
                    <a:bodyPr/>
                    <a:lstStyle/>
                    <a:p>
                      <a:r>
                        <a:rPr lang="en-US" dirty="0" smtClean="0"/>
                        <a:t>No</a:t>
                      </a:r>
                      <a:endParaRPr lang="en-US" dirty="0"/>
                    </a:p>
                  </a:txBody>
                  <a:tcPr/>
                </a:tc>
                <a:tc>
                  <a:txBody>
                    <a:bodyPr/>
                    <a:lstStyle/>
                    <a:p>
                      <a:r>
                        <a:rPr lang="en-US" baseline="0" dirty="0" smtClean="0"/>
                        <a:t>– </a:t>
                      </a:r>
                      <a:endParaRPr lang="en-US" dirty="0"/>
                    </a:p>
                  </a:txBody>
                  <a:tcPr/>
                </a:tc>
                <a:extLst>
                  <a:ext uri="{0D108BD9-81ED-4DB2-BD59-A6C34878D82A}">
                    <a16:rowId xmlns:a16="http://schemas.microsoft.com/office/drawing/2014/main" val="10001"/>
                  </a:ext>
                </a:extLst>
              </a:tr>
              <a:tr h="880688">
                <a:tc>
                  <a:txBody>
                    <a:bodyPr/>
                    <a:lstStyle/>
                    <a:p>
                      <a:r>
                        <a:rPr lang="en-US" dirty="0" smtClean="0"/>
                        <a:t>Catalyst 3560/3750/3760</a:t>
                      </a:r>
                      <a:endParaRPr lang="en-US" dirty="0"/>
                    </a:p>
                  </a:txBody>
                  <a:tcPr/>
                </a:tc>
                <a:tc>
                  <a:txBody>
                    <a:bodyPr/>
                    <a:lstStyle/>
                    <a:p>
                      <a:r>
                        <a:rPr lang="en-US" dirty="0" smtClean="0"/>
                        <a:t>Yes</a:t>
                      </a:r>
                      <a:endParaRPr lang="en-US" dirty="0"/>
                    </a:p>
                  </a:txBody>
                  <a:tcPr/>
                </a:tc>
                <a:tc>
                  <a:txBody>
                    <a:bodyPr/>
                    <a:lstStyle/>
                    <a:p>
                      <a:r>
                        <a:rPr lang="en-US" dirty="0" smtClean="0"/>
                        <a:t>Yes</a:t>
                      </a:r>
                      <a:r>
                        <a:rPr lang="en-US" baseline="0" dirty="0" smtClean="0"/>
                        <a:t> - SVIs</a:t>
                      </a:r>
                      <a:endParaRPr lang="en-US" dirty="0"/>
                    </a:p>
                  </a:txBody>
                  <a:tcPr/>
                </a:tc>
                <a:extLst>
                  <a:ext uri="{0D108BD9-81ED-4DB2-BD59-A6C34878D82A}">
                    <a16:rowId xmlns:a16="http://schemas.microsoft.com/office/drawing/2014/main" val="10002"/>
                  </a:ext>
                </a:extLst>
              </a:tr>
              <a:tr h="880688">
                <a:tc>
                  <a:txBody>
                    <a:bodyPr/>
                    <a:lstStyle/>
                    <a:p>
                      <a:r>
                        <a:rPr lang="en-US" dirty="0" smtClean="0"/>
                        <a:t>Catalyst 4000/4500/4948</a:t>
                      </a:r>
                      <a:endParaRPr lang="en-US" dirty="0"/>
                    </a:p>
                  </a:txBody>
                  <a:tcPr/>
                </a:tc>
                <a:tc>
                  <a:txBody>
                    <a:bodyPr/>
                    <a:lstStyle/>
                    <a:p>
                      <a:r>
                        <a:rPr lang="en-US" dirty="0" smtClean="0"/>
                        <a:t>Yes</a:t>
                      </a:r>
                      <a:endParaRPr lang="en-US" dirty="0"/>
                    </a:p>
                  </a:txBody>
                  <a:tcPr/>
                </a:tc>
                <a:tc>
                  <a:txBody>
                    <a:bodyPr/>
                    <a:lstStyle/>
                    <a:p>
                      <a:r>
                        <a:rPr lang="en-US" dirty="0" smtClean="0"/>
                        <a:t>Catalyst 4000 with a Supervisor II+, III, IV, or V running Cisco IOS using integrated routing</a:t>
                      </a:r>
                      <a:endParaRPr lang="en-US" dirty="0"/>
                    </a:p>
                  </a:txBody>
                  <a:tcPr/>
                </a:tc>
                <a:extLst>
                  <a:ext uri="{0D108BD9-81ED-4DB2-BD59-A6C34878D82A}">
                    <a16:rowId xmlns:a16="http://schemas.microsoft.com/office/drawing/2014/main" val="10003"/>
                  </a:ext>
                </a:extLst>
              </a:tr>
              <a:tr h="1937514">
                <a:tc>
                  <a:txBody>
                    <a:bodyPr/>
                    <a:lstStyle/>
                    <a:p>
                      <a:r>
                        <a:rPr lang="en-US" dirty="0" smtClean="0"/>
                        <a:t>Catalyst 6500</a:t>
                      </a:r>
                      <a:endParaRPr lang="en-US" dirty="0"/>
                    </a:p>
                  </a:txBody>
                  <a:tcPr/>
                </a:tc>
                <a:tc>
                  <a:txBody>
                    <a:bodyPr/>
                    <a:lstStyle/>
                    <a:p>
                      <a:r>
                        <a:rPr lang="en-US" dirty="0" smtClean="0"/>
                        <a:t>Yes</a:t>
                      </a:r>
                      <a:endParaRPr lang="en-US" dirty="0"/>
                    </a:p>
                  </a:txBody>
                  <a:tcPr/>
                </a:tc>
                <a:tc>
                  <a:txBody>
                    <a:bodyPr/>
                    <a:lstStyle/>
                    <a:p>
                      <a:r>
                        <a:rPr lang="en-US" sz="1800" kern="1200" baseline="0" dirty="0" smtClean="0">
                          <a:solidFill>
                            <a:schemeClr val="dk1"/>
                          </a:solidFill>
                          <a:latin typeface="+mn-lt"/>
                          <a:ea typeface="+mn-ea"/>
                          <a:cs typeface="+mn-cs"/>
                        </a:rPr>
                        <a:t>Catalyst 6500 with an MSFC, MSFC II, or MSFC III daughter card running Cisco CatOS on the supervisors and Cisco IOS on the MSFC</a:t>
                      </a:r>
                    </a:p>
                    <a:p>
                      <a:r>
                        <a:rPr lang="en-US" sz="1800" kern="1200" baseline="0" dirty="0" smtClean="0">
                          <a:solidFill>
                            <a:schemeClr val="dk1"/>
                          </a:solidFill>
                          <a:latin typeface="+mn-lt"/>
                          <a:ea typeface="+mn-ea"/>
                          <a:cs typeface="+mn-cs"/>
                        </a:rPr>
                        <a:t>Catalyst 6500 with MSFC, MSFC</a:t>
                      </a:r>
                    </a:p>
                    <a:p>
                      <a:r>
                        <a:rPr lang="en-US" sz="1800" kern="1200" baseline="0" dirty="0" smtClean="0">
                          <a:solidFill>
                            <a:schemeClr val="dk1"/>
                          </a:solidFill>
                          <a:latin typeface="+mn-lt"/>
                          <a:ea typeface="+mn-ea"/>
                          <a:cs typeface="+mn-cs"/>
                        </a:rPr>
                        <a:t>II, or MSFC III running Cisco Native IOS</a:t>
                      </a:r>
                    </a:p>
                    <a:p>
                      <a:r>
                        <a:rPr lang="en-US" sz="1800" kern="1200" baseline="0" dirty="0" smtClean="0">
                          <a:solidFill>
                            <a:schemeClr val="dk1"/>
                          </a:solidFill>
                          <a:latin typeface="+mn-lt"/>
                          <a:ea typeface="+mn-ea"/>
                          <a:cs typeface="+mn-cs"/>
                        </a:rPr>
                        <a:t>Catalyst 6500 using a legacy MSM</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Inter-VLAN Routing Using an External Router</a:t>
            </a:r>
          </a:p>
        </p:txBody>
      </p:sp>
      <p:sp>
        <p:nvSpPr>
          <p:cNvPr id="8" name="Content Placeholder 7"/>
          <p:cNvSpPr>
            <a:spLocks noGrp="1"/>
          </p:cNvSpPr>
          <p:nvPr>
            <p:ph sz="half" idx="1"/>
          </p:nvPr>
        </p:nvSpPr>
        <p:spPr>
          <a:xfrm>
            <a:off x="240859" y="1335424"/>
            <a:ext cx="3954069" cy="5338753"/>
          </a:xfrm>
        </p:spPr>
        <p:txBody>
          <a:bodyPr>
            <a:normAutofit/>
          </a:bodyPr>
          <a:lstStyle/>
          <a:p>
            <a:pPr marL="168275" indent="-168275">
              <a:lnSpc>
                <a:spcPct val="100000"/>
              </a:lnSpc>
              <a:spcBef>
                <a:spcPts val="600"/>
              </a:spcBef>
              <a:spcAft>
                <a:spcPts val="600"/>
              </a:spcAft>
              <a:buFont typeface="Arial" pitchFamily="34" charset="0"/>
              <a:buChar char="•"/>
            </a:pPr>
            <a:r>
              <a:rPr lang="en-US" sz="1800" dirty="0" smtClean="0"/>
              <a:t>Layer 2 switch linked to router via trunk (in lieu of using a multilayer switch).</a:t>
            </a:r>
          </a:p>
          <a:p>
            <a:pPr marL="168275" indent="-168275">
              <a:lnSpc>
                <a:spcPct val="100000"/>
              </a:lnSpc>
              <a:spcBef>
                <a:spcPts val="600"/>
              </a:spcBef>
              <a:spcAft>
                <a:spcPts val="600"/>
              </a:spcAft>
              <a:buFont typeface="Arial" pitchFamily="34" charset="0"/>
              <a:buChar char="•"/>
            </a:pPr>
            <a:r>
              <a:rPr lang="en-US" sz="1800" dirty="0" smtClean="0"/>
              <a:t>Router interface, typically Fast Ethernet, subdivided into logical subinterfaces, one per VLAN.</a:t>
            </a:r>
          </a:p>
          <a:p>
            <a:pPr marL="168275" indent="-168275">
              <a:lnSpc>
                <a:spcPct val="100000"/>
              </a:lnSpc>
              <a:spcBef>
                <a:spcPts val="600"/>
              </a:spcBef>
              <a:spcAft>
                <a:spcPts val="600"/>
              </a:spcAft>
              <a:buFont typeface="Arial" pitchFamily="34" charset="0"/>
              <a:buChar char="•"/>
            </a:pPr>
            <a:r>
              <a:rPr lang="en-US" sz="1800" dirty="0" smtClean="0"/>
              <a:t>In the diagram, is connected to a core switch using a single 802.1Q trunk that carries VLAN 10 and 20. This is commonly referred to as </a:t>
            </a:r>
            <a:r>
              <a:rPr lang="en-US" sz="1800" i="1" dirty="0" smtClean="0"/>
              <a:t>router-on-a-stick.</a:t>
            </a:r>
            <a:endParaRPr lang="en-US" sz="1800" dirty="0" smtClean="0"/>
          </a:p>
        </p:txBody>
      </p:sp>
      <p:pic>
        <p:nvPicPr>
          <p:cNvPr id="5122" name="Picture 2"/>
          <p:cNvPicPr>
            <a:picLocks noChangeAspect="1" noChangeArrowheads="1"/>
          </p:cNvPicPr>
          <p:nvPr/>
        </p:nvPicPr>
        <p:blipFill>
          <a:blip r:embed="rId3" cstate="print"/>
          <a:stretch>
            <a:fillRect/>
          </a:stretch>
        </p:blipFill>
        <p:spPr bwMode="auto">
          <a:xfrm>
            <a:off x="3985660" y="1692723"/>
            <a:ext cx="5147454" cy="377482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Router-on-a-Stick</a:t>
            </a:r>
            <a:endParaRPr lang="en-US" dirty="0" smtClean="0"/>
          </a:p>
        </p:txBody>
      </p:sp>
      <p:sp>
        <p:nvSpPr>
          <p:cNvPr id="11" name="Content Placeholder 10"/>
          <p:cNvSpPr>
            <a:spLocks noGrp="1"/>
          </p:cNvSpPr>
          <p:nvPr>
            <p:ph idx="1"/>
          </p:nvPr>
        </p:nvSpPr>
        <p:spPr/>
        <p:txBody>
          <a:bodyPr>
            <a:normAutofit/>
          </a:bodyPr>
          <a:lstStyle/>
          <a:p>
            <a:r>
              <a:rPr lang="en-US" b="1" dirty="0" smtClean="0"/>
              <a:t>Step 1. </a:t>
            </a:r>
            <a:r>
              <a:rPr lang="en-US" dirty="0" smtClean="0"/>
              <a:t>Enable </a:t>
            </a:r>
            <a:r>
              <a:rPr lang="en-US" dirty="0" err="1" smtClean="0"/>
              <a:t>trunking</a:t>
            </a:r>
            <a:r>
              <a:rPr lang="en-US" dirty="0" smtClean="0"/>
              <a:t> on the switch port.</a:t>
            </a:r>
          </a:p>
          <a:p>
            <a:pPr lvl="1">
              <a:buNone/>
            </a:pPr>
            <a:r>
              <a:rPr lang="en-US" b="1" dirty="0" smtClean="0">
                <a:latin typeface="Courier New" pitchFamily="49" charset="0"/>
                <a:cs typeface="Courier New" pitchFamily="49" charset="0"/>
              </a:rPr>
              <a:t>Switch(</a:t>
            </a:r>
            <a:r>
              <a:rPr lang="en-US" b="1" dirty="0" err="1" smtClean="0">
                <a:latin typeface="Courier New" pitchFamily="49" charset="0"/>
                <a:cs typeface="Courier New" pitchFamily="49" charset="0"/>
              </a:rPr>
              <a:t>config</a:t>
            </a:r>
            <a:r>
              <a:rPr lang="en-US" b="1"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trunk encapsulation dot1q</a:t>
            </a:r>
          </a:p>
          <a:p>
            <a:pPr lvl="1">
              <a:buNone/>
            </a:pPr>
            <a:r>
              <a:rPr lang="en-US" b="1" dirty="0" smtClean="0">
                <a:latin typeface="Courier New" pitchFamily="49" charset="0"/>
                <a:cs typeface="Courier New" pitchFamily="49" charset="0"/>
              </a:rPr>
              <a:t>Switch(</a:t>
            </a:r>
            <a:r>
              <a:rPr lang="en-US" b="1" dirty="0" err="1" smtClean="0">
                <a:latin typeface="Courier New" pitchFamily="49" charset="0"/>
                <a:cs typeface="Courier New" pitchFamily="49" charset="0"/>
              </a:rPr>
              <a:t>config</a:t>
            </a:r>
            <a:r>
              <a:rPr lang="en-US" b="1"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mode trunk</a:t>
            </a:r>
          </a:p>
          <a:p>
            <a:pPr lvl="1">
              <a:buNone/>
            </a:pPr>
            <a:r>
              <a:rPr lang="en-US" b="1" dirty="0" smtClean="0">
                <a:latin typeface="Courier New" pitchFamily="49" charset="0"/>
                <a:cs typeface="Courier New" pitchFamily="49" charset="0"/>
              </a:rPr>
              <a:t>Switch(</a:t>
            </a:r>
            <a:r>
              <a:rPr lang="en-US" b="1" dirty="0" err="1" smtClean="0">
                <a:latin typeface="Courier New" pitchFamily="49" charset="0"/>
                <a:cs typeface="Courier New" pitchFamily="49" charset="0"/>
              </a:rPr>
              <a:t>config</a:t>
            </a:r>
            <a:r>
              <a:rPr lang="en-US" b="1"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trunk native</a:t>
            </a:r>
            <a:r>
              <a:rPr lang="en-US" dirty="0" smtClean="0">
                <a:latin typeface="Courier New" pitchFamily="49" charset="0"/>
                <a:cs typeface="Courier New" pitchFamily="49" charset="0"/>
              </a:rPr>
              <a:t> </a:t>
            </a:r>
            <a:r>
              <a:rPr lang="en-US" i="1" dirty="0" err="1" smtClean="0">
                <a:latin typeface="Courier New" pitchFamily="49" charset="0"/>
                <a:cs typeface="Courier New" pitchFamily="49" charset="0"/>
              </a:rPr>
              <a:t>vlan</a:t>
            </a:r>
            <a:r>
              <a:rPr lang="en-US" i="1" dirty="0" smtClean="0">
                <a:latin typeface="Courier New" pitchFamily="49" charset="0"/>
                <a:cs typeface="Courier New" pitchFamily="49" charset="0"/>
              </a:rPr>
              <a:t> #</a:t>
            </a:r>
          </a:p>
          <a:p>
            <a:r>
              <a:rPr lang="en-US" b="1" dirty="0" smtClean="0"/>
              <a:t>Step 2. </a:t>
            </a:r>
            <a:r>
              <a:rPr lang="en-US" dirty="0" smtClean="0"/>
              <a:t>Enable the router interface.</a:t>
            </a:r>
          </a:p>
          <a:p>
            <a:pPr lvl="1">
              <a:buNone/>
            </a:pPr>
            <a:r>
              <a:rPr lang="en-US" b="1" dirty="0" smtClean="0">
                <a:latin typeface="Courier New" pitchFamily="49" charset="0"/>
                <a:cs typeface="Courier New" pitchFamily="49" charset="0"/>
              </a:rPr>
              <a:t>Router(</a:t>
            </a:r>
            <a:r>
              <a:rPr lang="en-US" b="1" dirty="0" err="1" smtClean="0">
                <a:latin typeface="Courier New" pitchFamily="49" charset="0"/>
                <a:cs typeface="Courier New" pitchFamily="49" charset="0"/>
              </a:rPr>
              <a:t>config</a:t>
            </a:r>
            <a:r>
              <a:rPr lang="en-US" b="1" dirty="0" smtClean="0">
                <a:latin typeface="Courier New" pitchFamily="49" charset="0"/>
                <a:cs typeface="Courier New" pitchFamily="49" charset="0"/>
              </a:rPr>
              <a:t>-if)# no shutdown</a:t>
            </a:r>
          </a:p>
          <a:p>
            <a:r>
              <a:rPr lang="en-US" b="1" dirty="0" smtClean="0"/>
              <a:t>Step 3. </a:t>
            </a:r>
            <a:r>
              <a:rPr lang="en-US" dirty="0" smtClean="0"/>
              <a:t>Create the </a:t>
            </a:r>
            <a:r>
              <a:rPr lang="en-US" dirty="0" err="1" smtClean="0"/>
              <a:t>subinterfaces</a:t>
            </a:r>
            <a:r>
              <a:rPr lang="en-US" dirty="0" smtClean="0"/>
              <a:t> for each VLAN that requires inter-VLAN routing.</a:t>
            </a:r>
          </a:p>
          <a:p>
            <a:pPr lvl="1">
              <a:lnSpc>
                <a:spcPct val="90000"/>
              </a:lnSpc>
              <a:buNone/>
            </a:pPr>
            <a:r>
              <a:rPr lang="en-US" b="1" dirty="0" smtClean="0">
                <a:latin typeface="Courier New" pitchFamily="49" charset="0"/>
                <a:cs typeface="Courier New" pitchFamily="49" charset="0"/>
              </a:rPr>
              <a:t>Router(</a:t>
            </a:r>
            <a:r>
              <a:rPr lang="en-US" b="1" dirty="0" err="1" smtClean="0">
                <a:latin typeface="Courier New" pitchFamily="49" charset="0"/>
                <a:cs typeface="Courier New" pitchFamily="49" charset="0"/>
              </a:rPr>
              <a:t>config</a:t>
            </a:r>
            <a:r>
              <a:rPr lang="en-US" b="1" dirty="0" smtClean="0">
                <a:latin typeface="Courier New" pitchFamily="49" charset="0"/>
                <a:cs typeface="Courier New" pitchFamily="49" charset="0"/>
              </a:rPr>
              <a:t>)# interface</a:t>
            </a:r>
            <a:r>
              <a:rPr lang="en-US" dirty="0" smtClean="0">
                <a:latin typeface="Courier New" pitchFamily="49" charset="0"/>
                <a:cs typeface="Courier New" pitchFamily="49" charset="0"/>
              </a:rPr>
              <a:t> </a:t>
            </a:r>
            <a:r>
              <a:rPr lang="en-US" i="1" dirty="0" err="1" smtClean="0">
                <a:latin typeface="Courier New" pitchFamily="49" charset="0"/>
                <a:cs typeface="Courier New" pitchFamily="49" charset="0"/>
              </a:rPr>
              <a:t>interface_id</a:t>
            </a:r>
            <a:r>
              <a:rPr lang="en-US" i="1" dirty="0" smtClean="0">
                <a:latin typeface="Courier New" pitchFamily="49" charset="0"/>
                <a:cs typeface="Courier New" pitchFamily="49" charset="0"/>
              </a:rPr>
              <a:t> slot/</a:t>
            </a:r>
            <a:r>
              <a:rPr lang="en-US" i="1" dirty="0" err="1" smtClean="0">
                <a:latin typeface="Courier New" pitchFamily="49" charset="0"/>
                <a:cs typeface="Courier New" pitchFamily="49" charset="0"/>
              </a:rPr>
              <a:t>port.subinterface</a:t>
            </a:r>
            <a:endParaRPr lang="en-US" i="1" dirty="0" smtClean="0">
              <a:latin typeface="Courier New" pitchFamily="49" charset="0"/>
              <a:cs typeface="Courier New" pitchFamily="49" charset="0"/>
            </a:endParaRPr>
          </a:p>
          <a:p>
            <a:pPr lvl="0"/>
            <a:r>
              <a:rPr lang="en-US" b="1" dirty="0" smtClean="0"/>
              <a:t>Step 4. </a:t>
            </a:r>
            <a:r>
              <a:rPr lang="en-US" dirty="0" smtClean="0"/>
              <a:t>Configure the </a:t>
            </a:r>
            <a:r>
              <a:rPr lang="en-US" dirty="0" err="1" smtClean="0"/>
              <a:t>trunking</a:t>
            </a:r>
            <a:r>
              <a:rPr lang="en-US" dirty="0" smtClean="0"/>
              <a:t> encapsulation and IP address on the </a:t>
            </a:r>
            <a:r>
              <a:rPr lang="en-US" dirty="0" err="1" smtClean="0"/>
              <a:t>subinterfaces</a:t>
            </a:r>
            <a:r>
              <a:rPr lang="en-US" dirty="0" smtClean="0"/>
              <a:t> corresponding to the VLANs.</a:t>
            </a:r>
          </a:p>
          <a:p>
            <a:pPr lvl="1">
              <a:lnSpc>
                <a:spcPct val="90000"/>
              </a:lnSpc>
              <a:buNone/>
            </a:pPr>
            <a:r>
              <a:rPr lang="en-US" b="1" dirty="0" smtClean="0">
                <a:latin typeface="Courier New" pitchFamily="49" charset="0"/>
                <a:cs typeface="Courier New" pitchFamily="49" charset="0"/>
              </a:rPr>
              <a:t>Router(</a:t>
            </a:r>
            <a:r>
              <a:rPr lang="en-US" b="1" dirty="0" err="1" smtClean="0">
                <a:latin typeface="Courier New" pitchFamily="49" charset="0"/>
                <a:cs typeface="Courier New" pitchFamily="49" charset="0"/>
              </a:rPr>
              <a:t>config-subif</a:t>
            </a:r>
            <a:r>
              <a:rPr lang="en-US" b="1" dirty="0" smtClean="0">
                <a:latin typeface="Courier New" pitchFamily="49" charset="0"/>
                <a:cs typeface="Courier New" pitchFamily="49" charset="0"/>
              </a:rPr>
              <a:t>)# encapsulation</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dot1q</a:t>
            </a:r>
            <a:r>
              <a:rPr lang="en-US" dirty="0" smtClean="0">
                <a:latin typeface="Courier New" pitchFamily="49" charset="0"/>
                <a:cs typeface="Courier New" pitchFamily="49" charset="0"/>
              </a:rPr>
              <a:t> | </a:t>
            </a:r>
            <a:r>
              <a:rPr lang="en-US" b="1" dirty="0" err="1" smtClean="0">
                <a:latin typeface="Courier New" pitchFamily="49" charset="0"/>
                <a:cs typeface="Courier New" pitchFamily="49" charset="0"/>
              </a:rPr>
              <a:t>isl</a:t>
            </a:r>
            <a:r>
              <a:rPr lang="en-US" dirty="0" smtClean="0">
                <a:latin typeface="Courier New" pitchFamily="49" charset="0"/>
                <a:cs typeface="Courier New" pitchFamily="49" charset="0"/>
              </a:rPr>
              <a:t>] </a:t>
            </a:r>
            <a:r>
              <a:rPr lang="en-US" i="1" dirty="0" err="1" smtClean="0">
                <a:latin typeface="Courier New" pitchFamily="49" charset="0"/>
                <a:cs typeface="Courier New" pitchFamily="49" charset="0"/>
              </a:rPr>
              <a:t>vlan</a:t>
            </a:r>
            <a:r>
              <a:rPr lang="en-US" i="1" dirty="0" smtClean="0">
                <a:latin typeface="Courier New" pitchFamily="49" charset="0"/>
                <a:cs typeface="Courier New" pitchFamily="49" charset="0"/>
              </a:rPr>
              <a:t>-id</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native</a:t>
            </a:r>
            <a:r>
              <a:rPr lang="en-US" dirty="0" smtClean="0">
                <a:latin typeface="Courier New" pitchFamily="49" charset="0"/>
                <a:cs typeface="Courier New" pitchFamily="49" charset="0"/>
              </a:rPr>
              <a:t>}</a:t>
            </a:r>
          </a:p>
          <a:p>
            <a:pPr lvl="1">
              <a:buNone/>
            </a:pPr>
            <a:r>
              <a:rPr lang="en-US" b="1" dirty="0" smtClean="0">
                <a:latin typeface="Courier New" pitchFamily="49" charset="0"/>
                <a:cs typeface="Courier New" pitchFamily="49" charset="0"/>
              </a:rPr>
              <a:t>Router(</a:t>
            </a:r>
            <a:r>
              <a:rPr lang="en-US" b="1" dirty="0" err="1" smtClean="0">
                <a:latin typeface="Courier New" pitchFamily="49" charset="0"/>
                <a:cs typeface="Courier New" pitchFamily="49" charset="0"/>
              </a:rPr>
              <a:t>config-subif</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 address </a:t>
            </a:r>
            <a:r>
              <a:rPr lang="en-US" i="1" dirty="0" err="1" smtClean="0">
                <a:latin typeface="Courier New" pitchFamily="49" charset="0"/>
                <a:cs typeface="Courier New" pitchFamily="49" charset="0"/>
              </a:rPr>
              <a:t>ip_address</a:t>
            </a: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subnet_mask</a:t>
            </a:r>
            <a:endParaRPr lang="en-US" i="1" dirty="0" smtClean="0">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 calcmode="lin" valueType="num">
                                      <p:cBhvr additive="base">
                                        <p:cTn id="6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29576</TotalTime>
  <Pages>28</Pages>
  <Words>9407</Words>
  <Application>Microsoft Office PowerPoint</Application>
  <PresentationFormat>On-screen Show (4:3)</PresentationFormat>
  <Paragraphs>649</Paragraphs>
  <Slides>47</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Calibri Light</vt:lpstr>
      <vt:lpstr>Courier New</vt:lpstr>
      <vt:lpstr>Lucida Grande</vt:lpstr>
      <vt:lpstr>Wingdings</vt:lpstr>
      <vt:lpstr>ヒラギノ角ゴ ProN W3</vt:lpstr>
      <vt:lpstr>ヒラギノ角ゴ ProN W6</vt:lpstr>
      <vt:lpstr>2_10 10 PPT MWO TEMPLATE_Blk121606</vt:lpstr>
      <vt:lpstr>CCNP SWITCH v7.1 </vt:lpstr>
      <vt:lpstr>Chapter 5 Objectives</vt:lpstr>
      <vt:lpstr>Describing Inter-VLAN Routing</vt:lpstr>
      <vt:lpstr>Introduction to Inter-VLAN Routing</vt:lpstr>
      <vt:lpstr>Inter-VLAN Routing Options</vt:lpstr>
      <vt:lpstr>Catalyst Switch Layer 3 Interfaces</vt:lpstr>
      <vt:lpstr>Catalyst Switch Layer 3 Interfaces</vt:lpstr>
      <vt:lpstr>Inter-VLAN Routing Using an External Router</vt:lpstr>
      <vt:lpstr>Configuring Router-on-a-Stick</vt:lpstr>
      <vt:lpstr>Router-on-a-Stick Example</vt:lpstr>
      <vt:lpstr>External Routers: Advantages/Disadvantages</vt:lpstr>
      <vt:lpstr>Routed/L3-Switched vs. L2 Switched Design</vt:lpstr>
      <vt:lpstr>Switch Virtual Interfaces (SVI’s)</vt:lpstr>
      <vt:lpstr>SVI: Advantages and Disadvantages</vt:lpstr>
      <vt:lpstr>Routing with Routed Ports</vt:lpstr>
      <vt:lpstr>Configuring Inter-VLAN Routing with SVI’s</vt:lpstr>
      <vt:lpstr>Configuring Routed Ports</vt:lpstr>
      <vt:lpstr>An Example of Configuring Inter-VLAN Routing</vt:lpstr>
      <vt:lpstr>Routing on a Multilayer Switch - Example</vt:lpstr>
      <vt:lpstr>Routing on a Multilayer Switch - Example</vt:lpstr>
      <vt:lpstr>Using the autostate exclude Command</vt:lpstr>
      <vt:lpstr>SVI Configuration Checklist</vt:lpstr>
      <vt:lpstr>Inter-VLAN Routing Verification (1)</vt:lpstr>
      <vt:lpstr>Inter-VLAN Routing Verification (2)</vt:lpstr>
      <vt:lpstr>Inter-VLAN Routing Verification (3)</vt:lpstr>
      <vt:lpstr>Troubleshooting Inter-VLAN Problems</vt:lpstr>
      <vt:lpstr>Common Inter-VLAN Routing Problems</vt:lpstr>
      <vt:lpstr>Troubleshooting Inter-VLAN Example</vt:lpstr>
      <vt:lpstr>Troubleshooting Plan</vt:lpstr>
      <vt:lpstr>Troubleshooting Plan</vt:lpstr>
      <vt:lpstr>Troubleshooting Plan</vt:lpstr>
      <vt:lpstr>L3 EtherChannels</vt:lpstr>
      <vt:lpstr>Configuring Layer 3 EtherChannels</vt:lpstr>
      <vt:lpstr>Layer 3 EtherChannel Configuration</vt:lpstr>
      <vt:lpstr>Routing Protocol Configuration</vt:lpstr>
      <vt:lpstr>Verifying Routing (1)</vt:lpstr>
      <vt:lpstr>Verifying Routing (2)</vt:lpstr>
      <vt:lpstr>PowerPoint Presentation</vt:lpstr>
      <vt:lpstr>DHCP Overview</vt:lpstr>
      <vt:lpstr>DHCP Overview</vt:lpstr>
      <vt:lpstr>DHCP Operation</vt:lpstr>
      <vt:lpstr>Configuring DHCP</vt:lpstr>
      <vt:lpstr>DHCP Relay</vt:lpstr>
      <vt:lpstr>Configuring DHCP Options</vt:lpstr>
      <vt:lpstr>Verifying and Troubleshooting DHCP</vt:lpstr>
      <vt:lpstr>Resources</vt:lpstr>
      <vt:lpstr>PowerPoint Presentation</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Chapter 4</dc:title>
  <dc:creator>Cisco Systems</dc:creator>
  <cp:lastModifiedBy>Glyn Jones</cp:lastModifiedBy>
  <cp:revision>1829</cp:revision>
  <cp:lastPrinted>1999-01-27T00:54:54Z</cp:lastPrinted>
  <dcterms:created xsi:type="dcterms:W3CDTF">2010-07-05T20:10:47Z</dcterms:created>
  <dcterms:modified xsi:type="dcterms:W3CDTF">2017-03-29T04:07:13Z</dcterms:modified>
</cp:coreProperties>
</file>