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68"/>
  </p:notesMasterIdLst>
  <p:sldIdLst>
    <p:sldId id="256" r:id="rId2"/>
    <p:sldId id="257" r:id="rId3"/>
    <p:sldId id="311" r:id="rId4"/>
    <p:sldId id="312" r:id="rId5"/>
    <p:sldId id="313" r:id="rId6"/>
    <p:sldId id="314" r:id="rId7"/>
    <p:sldId id="315" r:id="rId8"/>
    <p:sldId id="316" r:id="rId9"/>
    <p:sldId id="317" r:id="rId10"/>
    <p:sldId id="318" r:id="rId11"/>
    <p:sldId id="319" r:id="rId12"/>
    <p:sldId id="320" r:id="rId13"/>
    <p:sldId id="363" r:id="rId14"/>
    <p:sldId id="364" r:id="rId15"/>
    <p:sldId id="322" r:id="rId16"/>
    <p:sldId id="365"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9" r:id="rId32"/>
    <p:sldId id="340" r:id="rId33"/>
    <p:sldId id="341" r:id="rId34"/>
    <p:sldId id="342" r:id="rId35"/>
    <p:sldId id="343" r:id="rId36"/>
    <p:sldId id="366" r:id="rId37"/>
    <p:sldId id="367" r:id="rId38"/>
    <p:sldId id="368" r:id="rId39"/>
    <p:sldId id="370" r:id="rId40"/>
    <p:sldId id="371" r:id="rId41"/>
    <p:sldId id="372" r:id="rId42"/>
    <p:sldId id="373" r:id="rId43"/>
    <p:sldId id="347" r:id="rId44"/>
    <p:sldId id="348" r:id="rId45"/>
    <p:sldId id="349" r:id="rId46"/>
    <p:sldId id="350" r:id="rId47"/>
    <p:sldId id="351" r:id="rId48"/>
    <p:sldId id="352" r:id="rId49"/>
    <p:sldId id="353" r:id="rId50"/>
    <p:sldId id="375" r:id="rId51"/>
    <p:sldId id="376" r:id="rId52"/>
    <p:sldId id="374" r:id="rId53"/>
    <p:sldId id="354" r:id="rId54"/>
    <p:sldId id="355" r:id="rId55"/>
    <p:sldId id="356" r:id="rId56"/>
    <p:sldId id="357" r:id="rId57"/>
    <p:sldId id="358" r:id="rId58"/>
    <p:sldId id="359" r:id="rId59"/>
    <p:sldId id="360" r:id="rId60"/>
    <p:sldId id="361" r:id="rId61"/>
    <p:sldId id="362" r:id="rId62"/>
    <p:sldId id="377" r:id="rId63"/>
    <p:sldId id="378" r:id="rId64"/>
    <p:sldId id="379" r:id="rId65"/>
    <p:sldId id="380" r:id="rId66"/>
    <p:sldId id="310" r:id="rId6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1pPr>
    <a:lvl2pPr marL="4572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2pPr>
    <a:lvl3pPr marL="9144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3pPr>
    <a:lvl4pPr marL="13716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4pPr>
    <a:lvl5pPr marL="18288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5pPr>
    <a:lvl6pPr marL="22860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6pPr>
    <a:lvl7pPr marL="27432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7pPr>
    <a:lvl8pPr marL="32004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8pPr>
    <a:lvl9pPr marL="36576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9096" autoAdjust="0"/>
  </p:normalViewPr>
  <p:slideViewPr>
    <p:cSldViewPr>
      <p:cViewPr varScale="1">
        <p:scale>
          <a:sx n="116" d="100"/>
          <a:sy n="116" d="100"/>
        </p:scale>
        <p:origin x="146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lnSpc>
                <a:spcPct val="90000"/>
              </a:lnSpc>
              <a:defRPr sz="1200"/>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lnSpc>
                <a:spcPct val="90000"/>
              </a:lnSpc>
              <a:defRPr sz="1200"/>
            </a:lvl1pPr>
          </a:lstStyle>
          <a:p>
            <a:pPr>
              <a:defRPr/>
            </a:pPr>
            <a:fld id="{134C06FD-F1D1-46AF-BE93-F747421744EB}" type="datetimeFigureOut">
              <a:rPr lang="el-GR"/>
              <a:pPr>
                <a:defRPr/>
              </a:pPr>
              <a:t>20/9/2018</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l-GR"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lnSpc>
                <a:spcPct val="90000"/>
              </a:lnSpc>
              <a:defRPr sz="1200"/>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90000"/>
              </a:lnSpc>
              <a:defRPr sz="1200" smtClean="0"/>
            </a:lvl1pPr>
          </a:lstStyle>
          <a:p>
            <a:pPr>
              <a:defRPr/>
            </a:pPr>
            <a:fld id="{4136B15E-CDED-4792-A7F6-8C67D6EB53E6}" type="slidenum">
              <a:rPr lang="el-GR"/>
              <a:pPr>
                <a:defRPr/>
              </a:pPr>
              <a:t>‹#›</a:t>
            </a:fld>
            <a:endParaRPr lang="el-GR"/>
          </a:p>
        </p:txBody>
      </p:sp>
    </p:spTree>
    <p:extLst>
      <p:ext uri="{BB962C8B-B14F-4D97-AF65-F5344CB8AC3E}">
        <p14:creationId xmlns:p14="http://schemas.microsoft.com/office/powerpoint/2010/main" val="2581916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www.cisco.com/en/US/docs/ios/netmgmt/configuration/guide/nm_cfg_snmp_sup_ps6350_TSD_Products_Configuration_Guide_Chapter.html"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www.cisco.com/en/US/docs/ios/netmgmt/configuration/guide/nm_cfg_snmp_sup_ps6350_TSD_Products_Configuration_Guide_Chapter.html" TargetMode="External"/><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nSpc>
                <a:spcPct val="100000"/>
              </a:lnSpc>
              <a:spcBef>
                <a:spcPts val="0"/>
              </a:spcBef>
              <a:spcAft>
                <a:spcPts val="600"/>
              </a:spcAft>
            </a:pPr>
            <a:r>
              <a:rPr lang="en-US" sz="1100" kern="1200" baseline="0" dirty="0" smtClean="0">
                <a:solidFill>
                  <a:schemeClr val="tx1"/>
                </a:solidFill>
                <a:latin typeface="Arial" charset="0"/>
                <a:ea typeface="+mn-ea"/>
                <a:cs typeface="+mn-cs"/>
              </a:rPr>
              <a:t>High availability is not just about adding redundant devices. It implies planning to understand where the points of failure occur and designing the network so that an alternative solution exists to compensate for the loss of these points of failure. </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This chapters provides an overview on how to implement a high-availability solution according to a given network design and requirements. This includes building a resilient network with optimal redundancy for high availability. Monitoring the network using SNMP, Syslog, and IP SLA are key elements to ensure the high availability of the network. </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This chapter also covers supervisor redundancy options such as RPR, RPR+, SSO, and NSF.</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 For ensuring first hop gateway redundancy, the Hot Standby Router Protocol (HSRP), Virtual Router Redundancy Protocol (VRRP) and Gateway Load Balancing Protocol (GLBP) are needed. First hop redundancy protocols (FHRP) allow for </a:t>
            </a:r>
            <a:r>
              <a:rPr lang="en-US" sz="1100" kern="1200" baseline="0" dirty="0" err="1" smtClean="0">
                <a:solidFill>
                  <a:schemeClr val="tx1"/>
                </a:solidFill>
                <a:latin typeface="Arial" charset="0"/>
                <a:ea typeface="+mn-ea"/>
                <a:cs typeface="+mn-cs"/>
              </a:rPr>
              <a:t>nondisruptive</a:t>
            </a:r>
            <a:r>
              <a:rPr lang="en-US" sz="1100" kern="1200" baseline="0" dirty="0" smtClean="0">
                <a:solidFill>
                  <a:schemeClr val="tx1"/>
                </a:solidFill>
                <a:latin typeface="Arial" charset="0"/>
                <a:ea typeface="+mn-ea"/>
                <a:cs typeface="+mn-cs"/>
              </a:rPr>
              <a:t> failover between available redundant gateways. HSRP/VRRP allow for one primary router per subnet with other routers acting as standby/backup. GLBP allows load balancing across multiple gateways for the same subnet. </a:t>
            </a:r>
          </a:p>
          <a:p>
            <a:pPr>
              <a:lnSpc>
                <a:spcPct val="100000"/>
              </a:lnSpc>
              <a:spcBef>
                <a:spcPts val="0"/>
              </a:spcBef>
              <a:spcAft>
                <a:spcPts val="600"/>
              </a:spcAft>
            </a:pPr>
            <a:endParaRPr lang="en-US" sz="1100" kern="1200" baseline="0" dirty="0" smtClean="0">
              <a:solidFill>
                <a:schemeClr val="tx1"/>
              </a:solidFill>
              <a:latin typeface="Arial" charset="0"/>
              <a:ea typeface="+mn-ea"/>
              <a:cs typeface="+mn-cs"/>
            </a:endParaRPr>
          </a:p>
          <a:p>
            <a:pPr>
              <a:lnSpc>
                <a:spcPct val="100000"/>
              </a:lnSpc>
              <a:spcBef>
                <a:spcPts val="0"/>
              </a:spcBef>
              <a:spcAft>
                <a:spcPts val="600"/>
              </a:spcAft>
            </a:pPr>
            <a:r>
              <a:rPr lang="en-US" sz="1100" kern="1200" baseline="0" dirty="0" smtClean="0">
                <a:solidFill>
                  <a:schemeClr val="tx1"/>
                </a:solidFill>
                <a:latin typeface="Arial" charset="0"/>
                <a:ea typeface="+mn-ea"/>
                <a:cs typeface="+mn-cs"/>
              </a:rPr>
              <a:t>High availability is technology that enables </a:t>
            </a:r>
            <a:r>
              <a:rPr lang="en-US" sz="1100" kern="1200" baseline="0" dirty="0" err="1" smtClean="0">
                <a:solidFill>
                  <a:schemeClr val="tx1"/>
                </a:solidFill>
                <a:latin typeface="Arial" charset="0"/>
                <a:ea typeface="+mn-ea"/>
                <a:cs typeface="+mn-cs"/>
              </a:rPr>
              <a:t>networkwide</a:t>
            </a:r>
            <a:r>
              <a:rPr lang="en-US" sz="1100" kern="1200" baseline="0" dirty="0" smtClean="0">
                <a:solidFill>
                  <a:schemeClr val="tx1"/>
                </a:solidFill>
                <a:latin typeface="Arial" charset="0"/>
                <a:ea typeface="+mn-ea"/>
                <a:cs typeface="+mn-cs"/>
              </a:rPr>
              <a:t> resilience to increase IP network availability. Network applications must cross different network segments—from the Enterprise Backbone, Enterprise Edge, and Service Provider Edge, through the Service Provider Core. All segments must be resilient to recover quickly enough for faults to be transparent to users and network applications. This chapter describes the high availability concept, how resiliency is built, and how the network is designed to always offer a path between any pair of end points.</a:t>
            </a: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b="1" i="1"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b="1" i="1"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The figure shows a scenario where a PC is attached to FA0/1 on the switch and the device is getting authenticated via 802.1X with a Radius server. The configuration is also shown for the scenario.</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Network security vulnerabilities include loss of privacy, data theft, impersonation, and loss of integrity. Basic security measures should be taken on every network to mitigate adverse effects of user negligence or acts of malicious intent. Best practices following these general steps are required whenever placing new equipment in service.</a:t>
            </a:r>
          </a:p>
          <a:p>
            <a:r>
              <a:rPr lang="en-US" b="1">
                <a:latin typeface="Arial" charset="0"/>
              </a:rPr>
              <a:t>Step </a:t>
            </a:r>
            <a:r>
              <a:rPr lang="en-US" b="1" dirty="0">
                <a:latin typeface="Arial" charset="0"/>
              </a:rPr>
              <a:t>1. </a:t>
            </a:r>
            <a:r>
              <a:rPr lang="en-US" dirty="0">
                <a:latin typeface="Arial" charset="0"/>
              </a:rPr>
              <a:t>Consider or establish organizational security policies.</a:t>
            </a:r>
          </a:p>
          <a:p>
            <a:r>
              <a:rPr lang="en-US" b="1" dirty="0">
                <a:latin typeface="Arial" charset="0"/>
              </a:rPr>
              <a:t>Step 2. </a:t>
            </a:r>
            <a:r>
              <a:rPr lang="en-US" dirty="0">
                <a:latin typeface="Arial" charset="0"/>
              </a:rPr>
              <a:t>Secure switch device and protocols.</a:t>
            </a:r>
          </a:p>
          <a:p>
            <a:r>
              <a:rPr lang="en-US" b="1" dirty="0">
                <a:latin typeface="Arial" charset="0"/>
              </a:rPr>
              <a:t>Step 3. </a:t>
            </a:r>
            <a:r>
              <a:rPr lang="en-US" dirty="0">
                <a:latin typeface="Arial" charset="0"/>
              </a:rPr>
              <a:t>Mitigate compromises launched through a switch.</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Sample NTP setup where the NTP is sourcing time from an atomic clock, Global Positioning System (GPS), or other accurate time source and sending NTP info out on the network to synchronize devices.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39</a:t>
            </a:fld>
            <a:endParaRPr lang="en-US" dirty="0"/>
          </a:p>
        </p:txBody>
      </p:sp>
    </p:spTree>
    <p:extLst>
      <p:ext uri="{BB962C8B-B14F-4D97-AF65-F5344CB8AC3E}">
        <p14:creationId xmlns:p14="http://schemas.microsoft.com/office/powerpoint/2010/main" val="2333442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mn-ea"/>
                <a:cs typeface="+mn-cs"/>
              </a:rPr>
              <a:t>As mentioned previously, once a Cisco router or switch has been synchronized to an NTP source, the Cisco router or switch will act as an NTP server to any device that </a:t>
            </a:r>
            <a:r>
              <a:rPr lang="pt-PT" sz="1200" b="0" i="0" u="none" strike="noStrike" kern="1200" baseline="0" dirty="0" err="1" smtClean="0">
                <a:solidFill>
                  <a:schemeClr val="tx1"/>
                </a:solidFill>
                <a:latin typeface="Arial" charset="0"/>
                <a:ea typeface="+mn-ea"/>
                <a:cs typeface="+mn-cs"/>
              </a:rPr>
              <a:t>requests</a:t>
            </a:r>
            <a:r>
              <a:rPr lang="pt-PT" sz="1200" b="0" i="0" u="none" strike="noStrike" kern="1200" baseline="0" dirty="0" smtClean="0">
                <a:solidFill>
                  <a:schemeClr val="tx1"/>
                </a:solidFill>
                <a:latin typeface="Arial" charset="0"/>
                <a:ea typeface="+mn-ea"/>
                <a:cs typeface="+mn-cs"/>
              </a:rPr>
              <a:t> NTP </a:t>
            </a:r>
            <a:r>
              <a:rPr lang="pt-PT" sz="1200" b="0" i="0" u="none" strike="noStrike" kern="1200" baseline="0" dirty="0" err="1" smtClean="0">
                <a:solidFill>
                  <a:schemeClr val="tx1"/>
                </a:solidFill>
                <a:latin typeface="Arial" charset="0"/>
                <a:ea typeface="+mn-ea"/>
                <a:cs typeface="+mn-cs"/>
              </a:rPr>
              <a:t>synchronization</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50</a:t>
            </a:fld>
            <a:endParaRPr lang="en-US" dirty="0"/>
          </a:p>
        </p:txBody>
      </p:sp>
    </p:spTree>
    <p:extLst>
      <p:ext uri="{BB962C8B-B14F-4D97-AF65-F5344CB8AC3E}">
        <p14:creationId xmlns:p14="http://schemas.microsoft.com/office/powerpoint/2010/main" val="70788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Network security vulnerabilities include loss of privacy, data theft, impersonation, and loss of integrity. Basic security measures should be taken on every network to mitigate adverse effects of user negligence or acts of malicious intent. Best practices following these general steps are required whenever placing new equipment in service.</a:t>
            </a:r>
          </a:p>
          <a:p>
            <a:r>
              <a:rPr lang="en-US" b="1">
                <a:latin typeface="Arial" charset="0"/>
              </a:rPr>
              <a:t>Step </a:t>
            </a:r>
            <a:r>
              <a:rPr lang="en-US" b="1" dirty="0">
                <a:latin typeface="Arial" charset="0"/>
              </a:rPr>
              <a:t>1. </a:t>
            </a:r>
            <a:r>
              <a:rPr lang="en-US" dirty="0">
                <a:latin typeface="Arial" charset="0"/>
              </a:rPr>
              <a:t>Consider or establish organizational security policies.</a:t>
            </a:r>
          </a:p>
          <a:p>
            <a:r>
              <a:rPr lang="en-US" b="1" dirty="0">
                <a:latin typeface="Arial" charset="0"/>
              </a:rPr>
              <a:t>Step 2. </a:t>
            </a:r>
            <a:r>
              <a:rPr lang="en-US" dirty="0">
                <a:latin typeface="Arial" charset="0"/>
              </a:rPr>
              <a:t>Secure switch device and protocols.</a:t>
            </a:r>
          </a:p>
          <a:p>
            <a:r>
              <a:rPr lang="en-US" b="1" dirty="0">
                <a:latin typeface="Arial" charset="0"/>
              </a:rPr>
              <a:t>Step 3. </a:t>
            </a:r>
            <a:r>
              <a:rPr lang="en-US" dirty="0">
                <a:latin typeface="Arial" charset="0"/>
              </a:rPr>
              <a:t>Mitigate compromises launched through a switch.</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55</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fontScale="85000" lnSpcReduction="20000"/>
          </a:bodyPr>
          <a:lstStyle/>
          <a:p>
            <a:pPr>
              <a:lnSpc>
                <a:spcPct val="100000"/>
              </a:lnSpc>
            </a:pPr>
            <a:r>
              <a:rPr lang="en-US" dirty="0" smtClean="0"/>
              <a:t>SNMP has become the standard for network management. </a:t>
            </a:r>
          </a:p>
          <a:p>
            <a:pPr>
              <a:lnSpc>
                <a:spcPct val="100000"/>
              </a:lnSpc>
            </a:pPr>
            <a:r>
              <a:rPr lang="en-US" dirty="0" smtClean="0"/>
              <a:t>SNMP is a simple solution that requires little code to implement and thus enables vendors to easily build SNMP agents for their products. </a:t>
            </a:r>
          </a:p>
          <a:p>
            <a:pPr>
              <a:lnSpc>
                <a:spcPct val="100000"/>
              </a:lnSpc>
            </a:pPr>
            <a:r>
              <a:rPr lang="en-US" dirty="0" smtClean="0"/>
              <a:t>Therefore, SNMP is often the foundation of network management architecture.</a:t>
            </a:r>
          </a:p>
          <a:p>
            <a:pPr>
              <a:lnSpc>
                <a:spcPct val="100000"/>
              </a:lnSpc>
            </a:pPr>
            <a:endParaRPr lang="en-US" dirty="0" smtClean="0"/>
          </a:p>
          <a:p>
            <a:pPr>
              <a:lnSpc>
                <a:spcPct val="100000"/>
              </a:lnSpc>
            </a:pPr>
            <a:r>
              <a:rPr lang="en-US" dirty="0" smtClean="0"/>
              <a:t>SNMP defines how management information is exchanged between network management applications and management agents. </a:t>
            </a:r>
          </a:p>
          <a:p>
            <a:pPr>
              <a:lnSpc>
                <a:spcPct val="100000"/>
              </a:lnSpc>
            </a:pPr>
            <a:r>
              <a:rPr lang="en-US" dirty="0" smtClean="0"/>
              <a:t>A network management application periodically polls the SNMP agents that reside on managed devices by querying the device for data. </a:t>
            </a:r>
          </a:p>
          <a:p>
            <a:pPr>
              <a:lnSpc>
                <a:spcPct val="100000"/>
              </a:lnSpc>
            </a:pPr>
            <a:r>
              <a:rPr lang="en-US" dirty="0" smtClean="0"/>
              <a:t>The periodic SNMP polling has the disadvantage that there is delay between the time that an event occurs and the time that it is noticed by the NMS. </a:t>
            </a:r>
          </a:p>
          <a:p>
            <a:pPr>
              <a:lnSpc>
                <a:spcPct val="100000"/>
              </a:lnSpc>
            </a:pPr>
            <a:r>
              <a:rPr lang="en-US" dirty="0" smtClean="0"/>
              <a:t>There is a trade-off between polling frequency and bandwidth usage. </a:t>
            </a:r>
          </a:p>
          <a:p>
            <a:pPr>
              <a:lnSpc>
                <a:spcPct val="100000"/>
              </a:lnSpc>
            </a:pPr>
            <a:r>
              <a:rPr lang="en-US" dirty="0" smtClean="0"/>
              <a:t>A network management application can display the information in a GUI on the network manager. </a:t>
            </a:r>
          </a:p>
          <a:p>
            <a:pPr>
              <a:lnSpc>
                <a:spcPct val="100000"/>
              </a:lnSpc>
            </a:pPr>
            <a:r>
              <a:rPr lang="en-US" dirty="0" smtClean="0"/>
              <a:t>SNMP uses the User Datagram Protocol (UDP) transport mechanism of IP to retrieve and send management information, such as MIB variables.</a:t>
            </a:r>
          </a:p>
          <a:p>
            <a:pPr>
              <a:lnSpc>
                <a:spcPct val="100000"/>
              </a:lnSpc>
            </a:pPr>
            <a:r>
              <a:rPr lang="en-US" dirty="0" smtClean="0"/>
              <a:t>SNMP management agents that reside on managed devices collect and store information about the device and its operation, respond to managerial requests, and generate traps to inform the manager of certain events. </a:t>
            </a:r>
          </a:p>
          <a:p>
            <a:pPr>
              <a:lnSpc>
                <a:spcPct val="100000"/>
              </a:lnSpc>
            </a:pPr>
            <a:r>
              <a:rPr lang="en-US" dirty="0" smtClean="0"/>
              <a:t>SNMP traps are sent by management agents to the network management system when certain events occur. </a:t>
            </a:r>
          </a:p>
          <a:p>
            <a:pPr>
              <a:lnSpc>
                <a:spcPct val="100000"/>
              </a:lnSpc>
            </a:pPr>
            <a:r>
              <a:rPr lang="en-US" dirty="0" smtClean="0"/>
              <a:t>Trap-directed notification can result in substantial savings of network and agent resources by eliminating the need for some SNMP polling requests. </a:t>
            </a:r>
          </a:p>
          <a:p>
            <a:pPr>
              <a:lnSpc>
                <a:spcPct val="100000"/>
              </a:lnSpc>
            </a:pPr>
            <a:r>
              <a:rPr lang="en-US" dirty="0" smtClean="0"/>
              <a:t>The management agent collects data and stores it locally in the MIB. </a:t>
            </a:r>
          </a:p>
          <a:p>
            <a:pPr>
              <a:lnSpc>
                <a:spcPct val="100000"/>
              </a:lnSpc>
            </a:pPr>
            <a:r>
              <a:rPr lang="en-US" dirty="0" smtClean="0"/>
              <a:t>Community strings control access to the MIB. To view or set MIB variables, the user must specify the appropriate community string for read or write access.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56</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00000"/>
              </a:lnSpc>
            </a:pPr>
            <a:endParaRPr lang="en-US" dirty="0" smtClean="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57</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00000"/>
              </a:lnSpc>
            </a:pPr>
            <a:r>
              <a:rPr lang="en-US" dirty="0" smtClean="0"/>
              <a:t>SNMPv2 adds new data types with 64-bit counters, because 32-bit counters were quickly outmoded by fast network interfaces. </a:t>
            </a:r>
          </a:p>
          <a:p>
            <a:pPr>
              <a:lnSpc>
                <a:spcPct val="100000"/>
              </a:lnSpc>
            </a:pPr>
            <a:r>
              <a:rPr lang="en-US" dirty="0" smtClean="0"/>
              <a:t>On Cisco routers, SNMPv2 is implemented in Cisco IOS Software Release 11.3 and later.</a:t>
            </a:r>
          </a:p>
          <a:p>
            <a:pPr>
              <a:lnSpc>
                <a:spcPct val="100000"/>
              </a:lnSpc>
            </a:pPr>
            <a:r>
              <a:rPr lang="en-US" b="1" dirty="0" smtClean="0"/>
              <a:t>Note:</a:t>
            </a:r>
            <a:r>
              <a:rPr lang="en-US" dirty="0" smtClean="0"/>
              <a:t> Neither SNMPv1 nor SNMPv2 offers security features. Specifically, SNMPv1 and v2 can neither authenticate the source of a management message nor provide encryption. </a:t>
            </a:r>
          </a:p>
          <a:p>
            <a:pPr>
              <a:lnSpc>
                <a:spcPct val="100000"/>
              </a:lnSpc>
            </a:pPr>
            <a:r>
              <a:rPr lang="en-US" dirty="0" smtClean="0"/>
              <a:t>Because of the lack of security features, many SNMPv1 and v2 implementations are limited to a read-only capability, reducing their utility to that of a network monitor.</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latin typeface="Arial" charset="0"/>
              </a:rPr>
              <a:t>Note: </a:t>
            </a:r>
            <a:r>
              <a:rPr lang="en-US" dirty="0">
                <a:latin typeface="Arial" charset="0"/>
              </a:rPr>
              <a:t>Be extremely careful when configuring AAA because you might accidentally lock yourself out of the router or switch, in which case you might need to initiate password recovery to return to the original state.</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00000"/>
              </a:lnSpc>
            </a:pPr>
            <a:r>
              <a:rPr lang="en-US" dirty="0" smtClean="0"/>
              <a:t>On Cisco routers, SNMPv3 is implemented in Cisco IOS Software Release 12.0 and later.</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59</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a:bodyPr>
          <a:lstStyle/>
          <a:p>
            <a:pPr>
              <a:lnSpc>
                <a:spcPct val="100000"/>
              </a:lnSpc>
            </a:pPr>
            <a:r>
              <a:rPr lang="en-US" dirty="0" smtClean="0"/>
              <a:t>On Cisco routers, SNMPv3 is implemented in Cisco IOS Software Release 12.0 and later.</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60</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fontScale="92500" lnSpcReduction="10000"/>
          </a:bodyPr>
          <a:lstStyle/>
          <a:p>
            <a:pPr>
              <a:lnSpc>
                <a:spcPct val="120000"/>
              </a:lnSpc>
            </a:pPr>
            <a:r>
              <a:rPr lang="en-US" dirty="0" smtClean="0"/>
              <a:t>The first step needed for SNMP configuration is to enable SNMP access. </a:t>
            </a:r>
          </a:p>
          <a:p>
            <a:pPr>
              <a:lnSpc>
                <a:spcPct val="120000"/>
              </a:lnSpc>
            </a:pPr>
            <a:r>
              <a:rPr lang="en-US" dirty="0" smtClean="0"/>
              <a:t>This is done by configuring community strings, which act somewhat like passwords. </a:t>
            </a:r>
          </a:p>
          <a:p>
            <a:pPr>
              <a:lnSpc>
                <a:spcPct val="120000"/>
              </a:lnSpc>
            </a:pPr>
            <a:r>
              <a:rPr lang="en-US" dirty="0" smtClean="0"/>
              <a:t>The difference is that there can be several community strings, and that each one might grant different forms of access. </a:t>
            </a:r>
          </a:p>
          <a:p>
            <a:pPr>
              <a:lnSpc>
                <a:spcPct val="120000"/>
              </a:lnSpc>
            </a:pPr>
            <a:r>
              <a:rPr lang="en-US" dirty="0" smtClean="0"/>
              <a:t>In the example</a:t>
            </a:r>
            <a:r>
              <a:rPr lang="en-US" b="1" dirty="0" smtClean="0"/>
              <a:t>, community cisco </a:t>
            </a:r>
            <a:r>
              <a:rPr lang="en-US" dirty="0" smtClean="0"/>
              <a:t>grants read-only access to the local switch, while </a:t>
            </a:r>
            <a:r>
              <a:rPr lang="en-US" b="1" dirty="0" smtClean="0"/>
              <a:t>xyz123</a:t>
            </a:r>
            <a:r>
              <a:rPr lang="en-US" dirty="0" smtClean="0"/>
              <a:t> grants read and write access to the local switch. </a:t>
            </a:r>
          </a:p>
          <a:p>
            <a:pPr>
              <a:lnSpc>
                <a:spcPct val="120000"/>
              </a:lnSpc>
            </a:pPr>
            <a:r>
              <a:rPr lang="en-US" dirty="0" smtClean="0"/>
              <a:t>The </a:t>
            </a:r>
            <a:r>
              <a:rPr lang="en-US" b="1" dirty="0" smtClean="0"/>
              <a:t>100</a:t>
            </a:r>
            <a:r>
              <a:rPr lang="en-US" dirty="0" smtClean="0"/>
              <a:t> at the end of the </a:t>
            </a:r>
            <a:r>
              <a:rPr lang="en-US" dirty="0" err="1" smtClean="0"/>
              <a:t>snmp</a:t>
            </a:r>
            <a:r>
              <a:rPr lang="en-US" dirty="0" smtClean="0"/>
              <a:t>-server community lines restricts access to sources permitted via standard access-list 100. </a:t>
            </a:r>
          </a:p>
          <a:p>
            <a:pPr>
              <a:lnSpc>
                <a:spcPct val="120000"/>
              </a:lnSpc>
            </a:pPr>
            <a:r>
              <a:rPr lang="en-US" dirty="0" smtClean="0"/>
              <a:t>In this case, all stations in subnet 10.1.1.0/24 can access the local switch with both communities cisco and xyz123.</a:t>
            </a:r>
          </a:p>
          <a:p>
            <a:pPr>
              <a:lnSpc>
                <a:spcPct val="120000"/>
              </a:lnSpc>
            </a:pPr>
            <a:r>
              <a:rPr lang="en-US" dirty="0" smtClean="0"/>
              <a:t>It is critical to choose community strings that are stronger to ensure higher security. </a:t>
            </a:r>
          </a:p>
          <a:p>
            <a:pPr>
              <a:lnSpc>
                <a:spcPct val="120000"/>
              </a:lnSpc>
            </a:pPr>
            <a:r>
              <a:rPr lang="en-US" dirty="0" smtClean="0"/>
              <a:t>Choose strings that are at least eight charters in length and contain lower/upper CAPS mixed in with special characters and numerals.</a:t>
            </a:r>
          </a:p>
          <a:p>
            <a:pPr>
              <a:lnSpc>
                <a:spcPct val="120000"/>
              </a:lnSpc>
            </a:pPr>
            <a:r>
              <a:rPr lang="en-US" dirty="0" smtClean="0"/>
              <a:t>The </a:t>
            </a:r>
            <a:r>
              <a:rPr lang="en-US" b="1" dirty="0" err="1" smtClean="0"/>
              <a:t>snmp</a:t>
            </a:r>
            <a:r>
              <a:rPr lang="en-US" b="1" dirty="0" smtClean="0"/>
              <a:t>-server trap </a:t>
            </a:r>
            <a:r>
              <a:rPr lang="en-US" dirty="0" smtClean="0"/>
              <a:t>command has two purposes: It configures the SNMP server and instructs the switch to send its traps to this server.</a:t>
            </a:r>
          </a:p>
          <a:p>
            <a:pPr>
              <a:lnSpc>
                <a:spcPct val="120000"/>
              </a:lnSpc>
            </a:pPr>
            <a:r>
              <a:rPr lang="en-US" dirty="0" smtClean="0"/>
              <a:t>There are many other SNMP options. Refer to this page for more information: </a:t>
            </a:r>
            <a:r>
              <a:rPr lang="en-US" dirty="0" smtClean="0">
                <a:hlinkClick r:id="rId3"/>
              </a:rPr>
              <a:t>www.cisco.com/en/US/docs/ios/netmgmt/configuration/guide/nm_cfg_snmp_sup_ps6350_TSD_Products_Configuration_Guide_Chapter.html</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61</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noFill/>
          <a:ln w="9525">
            <a:noFill/>
            <a:miter lim="800000"/>
            <a:headEnd/>
            <a:tailEnd/>
          </a:ln>
          <a:effectLst/>
        </p:spPr>
        <p:txBody>
          <a:bodyPr vert="horz" wrap="square" lIns="95667" tIns="50185" rIns="95667" bIns="50185" numCol="1" anchor="t" anchorCtr="0" compatLnSpc="1">
            <a:prstTxWarp prst="textNoShape">
              <a:avLst/>
            </a:prstTxWarp>
            <a:normAutofit fontScale="92500" lnSpcReduction="10000"/>
          </a:bodyPr>
          <a:lstStyle/>
          <a:p>
            <a:pPr>
              <a:lnSpc>
                <a:spcPct val="120000"/>
              </a:lnSpc>
            </a:pPr>
            <a:r>
              <a:rPr lang="en-US" dirty="0" smtClean="0"/>
              <a:t>The first step needed for SNMP configuration is to enable SNMP access. </a:t>
            </a:r>
          </a:p>
          <a:p>
            <a:pPr>
              <a:lnSpc>
                <a:spcPct val="120000"/>
              </a:lnSpc>
            </a:pPr>
            <a:r>
              <a:rPr lang="en-US" dirty="0" smtClean="0"/>
              <a:t>This is done by configuring community strings, which act somewhat like passwords. </a:t>
            </a:r>
          </a:p>
          <a:p>
            <a:pPr>
              <a:lnSpc>
                <a:spcPct val="120000"/>
              </a:lnSpc>
            </a:pPr>
            <a:r>
              <a:rPr lang="en-US" dirty="0" smtClean="0"/>
              <a:t>The difference is that there can be several community strings, and that each one might grant different forms of access. </a:t>
            </a:r>
          </a:p>
          <a:p>
            <a:pPr>
              <a:lnSpc>
                <a:spcPct val="120000"/>
              </a:lnSpc>
            </a:pPr>
            <a:r>
              <a:rPr lang="en-US" dirty="0" smtClean="0"/>
              <a:t>In the example</a:t>
            </a:r>
            <a:r>
              <a:rPr lang="en-US" b="1" dirty="0" smtClean="0"/>
              <a:t>, community cisco </a:t>
            </a:r>
            <a:r>
              <a:rPr lang="en-US" dirty="0" smtClean="0"/>
              <a:t>grants read-only access to the local switch, while </a:t>
            </a:r>
            <a:r>
              <a:rPr lang="en-US" b="1" dirty="0" smtClean="0"/>
              <a:t>xyz123</a:t>
            </a:r>
            <a:r>
              <a:rPr lang="en-US" dirty="0" smtClean="0"/>
              <a:t> grants read and write access to the local switch. </a:t>
            </a:r>
          </a:p>
          <a:p>
            <a:pPr>
              <a:lnSpc>
                <a:spcPct val="120000"/>
              </a:lnSpc>
            </a:pPr>
            <a:r>
              <a:rPr lang="en-US" dirty="0" smtClean="0"/>
              <a:t>The </a:t>
            </a:r>
            <a:r>
              <a:rPr lang="en-US" b="1" dirty="0" smtClean="0"/>
              <a:t>100</a:t>
            </a:r>
            <a:r>
              <a:rPr lang="en-US" dirty="0" smtClean="0"/>
              <a:t> at the end of the </a:t>
            </a:r>
            <a:r>
              <a:rPr lang="en-US" dirty="0" err="1" smtClean="0"/>
              <a:t>snmp</a:t>
            </a:r>
            <a:r>
              <a:rPr lang="en-US" dirty="0" smtClean="0"/>
              <a:t>-server community lines restricts access to sources permitted via standard access-list 100. </a:t>
            </a:r>
          </a:p>
          <a:p>
            <a:pPr>
              <a:lnSpc>
                <a:spcPct val="120000"/>
              </a:lnSpc>
            </a:pPr>
            <a:r>
              <a:rPr lang="en-US" dirty="0" smtClean="0"/>
              <a:t>In this case, all stations in subnet 10.1.1.0/24 can access the local switch with both communities cisco and xyz123.</a:t>
            </a:r>
          </a:p>
          <a:p>
            <a:pPr>
              <a:lnSpc>
                <a:spcPct val="120000"/>
              </a:lnSpc>
            </a:pPr>
            <a:r>
              <a:rPr lang="en-US" dirty="0" smtClean="0"/>
              <a:t>It is critical to choose community strings that are stronger to ensure higher security. </a:t>
            </a:r>
          </a:p>
          <a:p>
            <a:pPr>
              <a:lnSpc>
                <a:spcPct val="120000"/>
              </a:lnSpc>
            </a:pPr>
            <a:r>
              <a:rPr lang="en-US" dirty="0" smtClean="0"/>
              <a:t>Choose strings that are at least eight charters in length and contain lower/upper CAPS mixed in with special characters and numerals.</a:t>
            </a:r>
          </a:p>
          <a:p>
            <a:pPr>
              <a:lnSpc>
                <a:spcPct val="120000"/>
              </a:lnSpc>
            </a:pPr>
            <a:r>
              <a:rPr lang="en-US" dirty="0" smtClean="0"/>
              <a:t>The </a:t>
            </a:r>
            <a:r>
              <a:rPr lang="en-US" b="1" dirty="0" err="1" smtClean="0"/>
              <a:t>snmp</a:t>
            </a:r>
            <a:r>
              <a:rPr lang="en-US" b="1" dirty="0" smtClean="0"/>
              <a:t>-server trap </a:t>
            </a:r>
            <a:r>
              <a:rPr lang="en-US" dirty="0" smtClean="0"/>
              <a:t>command has two purposes: It configures the SNMP server and instructs the switch to send its traps to this server.</a:t>
            </a:r>
          </a:p>
          <a:p>
            <a:pPr>
              <a:lnSpc>
                <a:spcPct val="120000"/>
              </a:lnSpc>
            </a:pPr>
            <a:r>
              <a:rPr lang="en-US" dirty="0" smtClean="0"/>
              <a:t>There are many other SNMP options. Refer to this page for more information: </a:t>
            </a:r>
            <a:r>
              <a:rPr lang="en-US" dirty="0" smtClean="0">
                <a:hlinkClick r:id="rId3"/>
              </a:rPr>
              <a:t>www.cisco.com/en/US/docs/ios/netmgmt/configuration/guide/nm_cfg_snmp_sup_ps6350_TSD_Products_Configuration_Guide_Chapter.html</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62</a:t>
            </a:fld>
            <a:endParaRPr lang="en-US" dirty="0"/>
          </a:p>
        </p:txBody>
      </p:sp>
    </p:spTree>
    <p:extLst>
      <p:ext uri="{BB962C8B-B14F-4D97-AF65-F5344CB8AC3E}">
        <p14:creationId xmlns:p14="http://schemas.microsoft.com/office/powerpoint/2010/main" val="19657787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xfrm>
            <a:off x="751647" y="4306549"/>
            <a:ext cx="5350048" cy="41831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3134" eaLnBrk="0" hangingPunct="0">
              <a:lnSpc>
                <a:spcPct val="90000"/>
              </a:lnSpc>
              <a:defRPr sz="2400">
                <a:solidFill>
                  <a:schemeClr val="tx1"/>
                </a:solidFill>
                <a:latin typeface="Arial" charset="0"/>
              </a:defRPr>
            </a:lvl1pPr>
            <a:lvl2pPr marL="751048" indent="-288865" algn="ctr" defTabSz="913134" eaLnBrk="0" hangingPunct="0">
              <a:lnSpc>
                <a:spcPct val="90000"/>
              </a:lnSpc>
              <a:defRPr sz="2400">
                <a:solidFill>
                  <a:schemeClr val="tx1"/>
                </a:solidFill>
                <a:latin typeface="Arial" charset="0"/>
              </a:defRPr>
            </a:lvl2pPr>
            <a:lvl3pPr marL="1155459" indent="-231092" algn="ctr" defTabSz="913134" eaLnBrk="0" hangingPunct="0">
              <a:lnSpc>
                <a:spcPct val="90000"/>
              </a:lnSpc>
              <a:defRPr sz="2400">
                <a:solidFill>
                  <a:schemeClr val="tx1"/>
                </a:solidFill>
                <a:latin typeface="Arial" charset="0"/>
              </a:defRPr>
            </a:lvl3pPr>
            <a:lvl4pPr marL="1617642" indent="-231092" algn="ctr" defTabSz="913134" eaLnBrk="0" hangingPunct="0">
              <a:lnSpc>
                <a:spcPct val="90000"/>
              </a:lnSpc>
              <a:defRPr sz="2400">
                <a:solidFill>
                  <a:schemeClr val="tx1"/>
                </a:solidFill>
                <a:latin typeface="Arial" charset="0"/>
              </a:defRPr>
            </a:lvl4pPr>
            <a:lvl5pPr marL="2079826" indent="-231092" algn="ctr" defTabSz="913134" eaLnBrk="0" hangingPunct="0">
              <a:lnSpc>
                <a:spcPct val="90000"/>
              </a:lnSpc>
              <a:defRPr sz="2400">
                <a:solidFill>
                  <a:schemeClr val="tx1"/>
                </a:solidFill>
                <a:latin typeface="Arial" charset="0"/>
              </a:defRPr>
            </a:lvl5pPr>
            <a:lvl6pPr marL="2542009" indent="-231092" algn="ctr" defTabSz="913134" eaLnBrk="0" fontAlgn="base" hangingPunct="0">
              <a:lnSpc>
                <a:spcPct val="90000"/>
              </a:lnSpc>
              <a:spcBef>
                <a:spcPct val="0"/>
              </a:spcBef>
              <a:spcAft>
                <a:spcPct val="0"/>
              </a:spcAft>
              <a:defRPr sz="2400">
                <a:solidFill>
                  <a:schemeClr val="tx1"/>
                </a:solidFill>
                <a:latin typeface="Arial" charset="0"/>
              </a:defRPr>
            </a:lvl6pPr>
            <a:lvl7pPr marL="3004193" indent="-231092" algn="ctr" defTabSz="913134" eaLnBrk="0" fontAlgn="base" hangingPunct="0">
              <a:lnSpc>
                <a:spcPct val="90000"/>
              </a:lnSpc>
              <a:spcBef>
                <a:spcPct val="0"/>
              </a:spcBef>
              <a:spcAft>
                <a:spcPct val="0"/>
              </a:spcAft>
              <a:defRPr sz="2400">
                <a:solidFill>
                  <a:schemeClr val="tx1"/>
                </a:solidFill>
                <a:latin typeface="Arial" charset="0"/>
              </a:defRPr>
            </a:lvl7pPr>
            <a:lvl8pPr marL="3466376" indent="-231092" algn="ctr" defTabSz="913134" eaLnBrk="0" fontAlgn="base" hangingPunct="0">
              <a:lnSpc>
                <a:spcPct val="90000"/>
              </a:lnSpc>
              <a:spcBef>
                <a:spcPct val="0"/>
              </a:spcBef>
              <a:spcAft>
                <a:spcPct val="0"/>
              </a:spcAft>
              <a:defRPr sz="2400">
                <a:solidFill>
                  <a:schemeClr val="tx1"/>
                </a:solidFill>
                <a:latin typeface="Arial" charset="0"/>
              </a:defRPr>
            </a:lvl8pPr>
            <a:lvl9pPr marL="3928560" indent="-231092" algn="ctr" defTabSz="913134"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83D1C57B-CC36-473B-A351-2AAC96C0CE96}" type="slidenum">
              <a:rPr lang="en-US" sz="800" smtClean="0"/>
              <a:pPr algn="r">
                <a:lnSpc>
                  <a:spcPct val="100000"/>
                </a:lnSpc>
              </a:pPr>
              <a:t>66</a:t>
            </a:fld>
            <a:endParaRPr lang="en-US" sz="8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53011" y="4306550"/>
            <a:ext cx="6414661" cy="4183193"/>
          </a:xfrm>
        </p:spPr>
        <p:txBody>
          <a:bodyPr>
            <a:normAutofit fontScale="70000" lnSpcReduction="20000"/>
          </a:bodyPr>
          <a:lstStyle/>
          <a:p>
            <a:r>
              <a:rPr lang="en-US" dirty="0">
                <a:latin typeface="Arial" charset="0"/>
              </a:rPr>
              <a:t>Switches and routers use AAA authorization to limit the services that are available to specific users. AAA authorization uses information retrieved from the user’s profile, which is located either in the local user database on the switch or on the security server, to configure the user’s session. Afterward, the switch or router grants access to services requested by the user only if the information in the user profile allows for it. These services include the ability to execute commands, use network access such as PPP, or enter configuration options.</a:t>
            </a:r>
          </a:p>
          <a:p>
            <a:endParaRPr lang="en-US" dirty="0">
              <a:latin typeface="Arial" charset="0"/>
            </a:endParaRPr>
          </a:p>
          <a:p>
            <a:r>
              <a:rPr lang="en-US" dirty="0">
                <a:latin typeface="Arial" charset="0"/>
              </a:rPr>
              <a:t>In addition, you should create method lists, which are similar to the AAA authentication configuration, to define authorizations. Method lists are specific to the authorization type requested. The following options are available for AAA authorization:</a:t>
            </a:r>
          </a:p>
          <a:p>
            <a:pPr lvl="1"/>
            <a:r>
              <a:rPr lang="en-US" b="1" dirty="0">
                <a:latin typeface="Arial" charset="0"/>
              </a:rPr>
              <a:t>Auth-proxy: </a:t>
            </a:r>
            <a:r>
              <a:rPr lang="en-US" dirty="0">
                <a:latin typeface="Arial" charset="0"/>
              </a:rPr>
              <a:t>Applies security policies on a per-user basis. With the use of authproxy, each user brings up a web browser to authenticate to a TACACS+ or RADIUS server before accessing the network. Upon successful authentication, the authentication server passes additional ACL entries and profile information to the router or switch to enable the users into the network.</a:t>
            </a:r>
          </a:p>
          <a:p>
            <a:pPr lvl="1"/>
            <a:r>
              <a:rPr lang="en-US" b="1" dirty="0">
                <a:latin typeface="Arial" charset="0"/>
              </a:rPr>
              <a:t>Commands: </a:t>
            </a:r>
            <a:r>
              <a:rPr lang="en-US" dirty="0">
                <a:latin typeface="Arial" charset="0"/>
              </a:rPr>
              <a:t>Applies authorization to all EXEC commands, including configuration commands associated with a specific privilege level. An example is limiting network operation users to only show commands when accessing switches and routers in the enterprise network for normal operations.</a:t>
            </a:r>
          </a:p>
          <a:p>
            <a:pPr lvl="1"/>
            <a:r>
              <a:rPr lang="en-US" b="1" dirty="0">
                <a:latin typeface="Arial" charset="0"/>
              </a:rPr>
              <a:t>EXEC: </a:t>
            </a:r>
            <a:r>
              <a:rPr lang="en-US" dirty="0">
                <a:latin typeface="Arial" charset="0"/>
              </a:rPr>
              <a:t>Refers to the attributes associated with a user EXEC terminal session.</a:t>
            </a:r>
          </a:p>
          <a:p>
            <a:pPr lvl="1"/>
            <a:r>
              <a:rPr lang="en-US" b="1" dirty="0">
                <a:latin typeface="Arial" charset="0"/>
              </a:rPr>
              <a:t>Network: </a:t>
            </a:r>
            <a:r>
              <a:rPr lang="en-US" dirty="0">
                <a:latin typeface="Arial" charset="0"/>
              </a:rPr>
              <a:t>Applies to the types of network connections. An example of using network authorization is authorization granting remote users access to network protocols such as PPP, SLIP, or ARAP during login for remote access.</a:t>
            </a:r>
          </a:p>
          <a:p>
            <a:pPr lvl="1"/>
            <a:r>
              <a:rPr lang="en-US" b="1" dirty="0">
                <a:latin typeface="Arial" charset="0"/>
              </a:rPr>
              <a:t>Reverse access: </a:t>
            </a:r>
            <a:r>
              <a:rPr lang="en-US" dirty="0">
                <a:latin typeface="Arial" charset="0"/>
              </a:rPr>
              <a:t>Refers to reverse Telnet sessions commonly used on console servers for access to different lines.</a:t>
            </a:r>
          </a:p>
          <a:p>
            <a:endParaRPr lang="en-US" dirty="0">
              <a:latin typeface="Arial" charset="0"/>
            </a:endParaRPr>
          </a:p>
          <a:p>
            <a:r>
              <a:rPr lang="en-US" dirty="0">
                <a:latin typeface="Arial" charset="0"/>
              </a:rPr>
              <a:t>Similar to the configuration of AAA authentication, AAA authorization uses named method lists in its configuration. AAA supports the following five different methods of authorization:</a:t>
            </a:r>
          </a:p>
          <a:p>
            <a:pPr lvl="1"/>
            <a:r>
              <a:rPr lang="en-US" b="1" dirty="0">
                <a:latin typeface="Arial" charset="0"/>
              </a:rPr>
              <a:t>TACACS+: </a:t>
            </a:r>
            <a:r>
              <a:rPr lang="en-US" dirty="0">
                <a:latin typeface="Arial" charset="0"/>
              </a:rPr>
              <a:t>A client/server method that stores specific rights for users by associating AVPs for each user. The AAA authorization daemon on the Cisco switch or router communicates with the TACACS+ server to determine correct authorization for different options, such as EXEC and network access.</a:t>
            </a:r>
          </a:p>
          <a:p>
            <a:pPr lvl="1"/>
            <a:r>
              <a:rPr lang="en-US" b="1" dirty="0">
                <a:latin typeface="Arial" charset="0"/>
              </a:rPr>
              <a:t>RADIUS: </a:t>
            </a:r>
            <a:r>
              <a:rPr lang="en-US" dirty="0">
                <a:latin typeface="Arial" charset="0"/>
              </a:rPr>
              <a:t>Similar to TACACS+ in that RADIUS is also a server/client model for a Cisco router or switch to request authorization about a specific user. RADIUS servers store specific rights about users by associating specific attributes.</a:t>
            </a:r>
          </a:p>
          <a:p>
            <a:pPr lvl="1"/>
            <a:r>
              <a:rPr lang="en-US" b="1" dirty="0">
                <a:latin typeface="Arial" charset="0"/>
              </a:rPr>
              <a:t>If-authenticated: </a:t>
            </a:r>
            <a:r>
              <a:rPr lang="en-US" dirty="0">
                <a:latin typeface="Arial" charset="0"/>
              </a:rPr>
              <a:t>Enables a user to access any requested function as long as the AAA daemon previously and successfully authenticated the user.</a:t>
            </a:r>
          </a:p>
          <a:p>
            <a:pPr lvl="1"/>
            <a:r>
              <a:rPr lang="en-US" b="1" dirty="0">
                <a:latin typeface="Arial" charset="0"/>
              </a:rPr>
              <a:t>None: </a:t>
            </a:r>
            <a:r>
              <a:rPr lang="en-US" dirty="0">
                <a:latin typeface="Arial" charset="0"/>
              </a:rPr>
              <a:t>Effectively disables authorization for the respective interface.</a:t>
            </a:r>
          </a:p>
          <a:p>
            <a:pPr lvl="1"/>
            <a:r>
              <a:rPr lang="en-US" b="1" dirty="0">
                <a:latin typeface="Arial" charset="0"/>
              </a:rPr>
              <a:t>Local: </a:t>
            </a:r>
            <a:r>
              <a:rPr lang="en-US" dirty="0">
                <a:latin typeface="Arial" charset="0"/>
              </a:rPr>
              <a:t>Uses a database of usernames and passwords configured on the respective switch or router. Local databases on Cisco IOS routers and switches configure using the </a:t>
            </a:r>
            <a:r>
              <a:rPr lang="en-US" b="1" dirty="0">
                <a:latin typeface="Arial" charset="0"/>
              </a:rPr>
              <a:t>username </a:t>
            </a:r>
            <a:r>
              <a:rPr lang="en-US" dirty="0">
                <a:latin typeface="Arial" charset="0"/>
              </a:rPr>
              <a:t>command and enable only a subset of feature-controlled functions.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a:latin typeface="Arial" charset="0"/>
              </a:rPr>
              <a:t>AAA supports the following six different accounting types:</a:t>
            </a:r>
          </a:p>
          <a:p>
            <a:r>
              <a:rPr lang="en-US" b="1">
                <a:latin typeface="Arial" charset="0"/>
              </a:rPr>
              <a:t>Network </a:t>
            </a:r>
            <a:r>
              <a:rPr lang="en-US" b="1" dirty="0">
                <a:latin typeface="Arial" charset="0"/>
              </a:rPr>
              <a:t>accounting: </a:t>
            </a:r>
            <a:r>
              <a:rPr lang="en-US" dirty="0">
                <a:latin typeface="Arial" charset="0"/>
              </a:rPr>
              <a:t>Provides information for all PPP, SLIP, or ARAP sessions, including packet and byte counts.</a:t>
            </a:r>
          </a:p>
          <a:p>
            <a:r>
              <a:rPr lang="en-US" b="1">
                <a:latin typeface="Arial" charset="0"/>
              </a:rPr>
              <a:t>Connection </a:t>
            </a:r>
            <a:r>
              <a:rPr lang="en-US" b="1" dirty="0">
                <a:latin typeface="Arial" charset="0"/>
              </a:rPr>
              <a:t>accounting: </a:t>
            </a:r>
            <a:r>
              <a:rPr lang="en-US" dirty="0">
                <a:latin typeface="Arial" charset="0"/>
              </a:rPr>
              <a:t>Provides information about all outbound connections made from the network, such as Telnet and rlogin.</a:t>
            </a:r>
          </a:p>
          <a:p>
            <a:r>
              <a:rPr lang="en-US" b="1">
                <a:latin typeface="Arial" charset="0"/>
              </a:rPr>
              <a:t>EXEC </a:t>
            </a:r>
            <a:r>
              <a:rPr lang="en-US" b="1" dirty="0">
                <a:latin typeface="Arial" charset="0"/>
              </a:rPr>
              <a:t>accounting: </a:t>
            </a:r>
            <a:r>
              <a:rPr lang="en-US" dirty="0">
                <a:latin typeface="Arial" charset="0"/>
              </a:rPr>
              <a:t>Provides information about user EXEC terminal sessions (user shells) on the network access server, including username, date, start and stop times, the access server IP address, and (for dial-in users) the telephone number from which the call originated.</a:t>
            </a:r>
          </a:p>
          <a:p>
            <a:r>
              <a:rPr lang="en-US" b="1">
                <a:latin typeface="Arial" charset="0"/>
              </a:rPr>
              <a:t>System </a:t>
            </a:r>
            <a:r>
              <a:rPr lang="en-US" b="1" dirty="0">
                <a:latin typeface="Arial" charset="0"/>
              </a:rPr>
              <a:t>accounting: </a:t>
            </a:r>
            <a:r>
              <a:rPr lang="en-US" dirty="0">
                <a:latin typeface="Arial" charset="0"/>
              </a:rPr>
              <a:t>Provides information about all system-level events (for example, when the system reboots and when accounting is turned on or off).</a:t>
            </a:r>
          </a:p>
          <a:p>
            <a:r>
              <a:rPr lang="en-US" b="1">
                <a:latin typeface="Arial" charset="0"/>
              </a:rPr>
              <a:t>Command </a:t>
            </a:r>
            <a:r>
              <a:rPr lang="en-US" b="1" dirty="0">
                <a:latin typeface="Arial" charset="0"/>
              </a:rPr>
              <a:t>accounting: </a:t>
            </a:r>
            <a:r>
              <a:rPr lang="en-US" dirty="0">
                <a:latin typeface="Arial" charset="0"/>
              </a:rPr>
              <a:t>Provides information about the EXEC shell commands for a specified privilege level executed on a network access server.</a:t>
            </a:r>
          </a:p>
          <a:p>
            <a:r>
              <a:rPr lang="en-US" b="1">
                <a:latin typeface="Arial" charset="0"/>
              </a:rPr>
              <a:t>Resource </a:t>
            </a:r>
            <a:r>
              <a:rPr lang="en-US" b="1" dirty="0">
                <a:latin typeface="Arial" charset="0"/>
              </a:rPr>
              <a:t>accounting: </a:t>
            </a:r>
            <a:r>
              <a:rPr lang="en-US" dirty="0">
                <a:latin typeface="Arial" charset="0"/>
              </a:rPr>
              <a:t>Provides start and stop record support for calls that have passed user authentication.</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Arial" charset="0"/>
              </a:rPr>
              <a:t>Network security vulnerabilities include loss of privacy, data theft, impersonation, and loss of integrity. Basic security measures should be taken on every network to mitigate adverse effects of user negligence or acts of malicious intent. Best practices following these general steps are required whenever placing new equipment in service.</a:t>
            </a:r>
          </a:p>
          <a:p>
            <a:r>
              <a:rPr lang="en-US" b="1">
                <a:latin typeface="Arial" charset="0"/>
              </a:rPr>
              <a:t>Step </a:t>
            </a:r>
            <a:r>
              <a:rPr lang="en-US" b="1" dirty="0">
                <a:latin typeface="Arial" charset="0"/>
              </a:rPr>
              <a:t>1. </a:t>
            </a:r>
            <a:r>
              <a:rPr lang="en-US" dirty="0">
                <a:latin typeface="Arial" charset="0"/>
              </a:rPr>
              <a:t>Consider or establish organizational security policies.</a:t>
            </a:r>
          </a:p>
          <a:p>
            <a:r>
              <a:rPr lang="en-US" b="1" dirty="0">
                <a:latin typeface="Arial" charset="0"/>
              </a:rPr>
              <a:t>Step 2. </a:t>
            </a:r>
            <a:r>
              <a:rPr lang="en-US" dirty="0">
                <a:latin typeface="Arial" charset="0"/>
              </a:rPr>
              <a:t>Secure switch device and protocols.</a:t>
            </a:r>
          </a:p>
          <a:p>
            <a:r>
              <a:rPr lang="en-US" b="1" dirty="0">
                <a:latin typeface="Arial" charset="0"/>
              </a:rPr>
              <a:t>Step 3. </a:t>
            </a:r>
            <a:r>
              <a:rPr lang="en-US" dirty="0">
                <a:latin typeface="Arial" charset="0"/>
              </a:rPr>
              <a:t>Mitigate compromises launched through a switch.</a:t>
            </a:r>
            <a:endParaRPr lang="en-US" b="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26</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l">
              <a:buNone/>
            </a:pPr>
            <a:r>
              <a:rPr lang="en-US" dirty="0">
                <a:latin typeface="Arial" charset="0"/>
              </a:rPr>
              <a:t>With 802.1X port-based authentication, the devices in the network have specific roles, as follows:</a:t>
            </a:r>
          </a:p>
          <a:p>
            <a:pPr lvl="0" algn="l"/>
            <a:r>
              <a:rPr lang="en-US" b="1">
                <a:latin typeface="Arial" charset="0"/>
              </a:rPr>
              <a:t>Client</a:t>
            </a:r>
            <a:r>
              <a:rPr lang="en-US" b="1" dirty="0">
                <a:latin typeface="Arial" charset="0"/>
              </a:rPr>
              <a:t>: </a:t>
            </a:r>
            <a:r>
              <a:rPr lang="en-US" dirty="0">
                <a:latin typeface="Arial" charset="0"/>
              </a:rPr>
              <a:t>The device (workstation) that requests access to LAN and switch services and then responds to requests from the switch. The workstation must be running 802.1X-compliant client software, such as what is offered in the Microsoft Windows XP operating system. (The port that the client is attached to is the supplicant [client] in the IEEE 802.1X specification.)</a:t>
            </a:r>
          </a:p>
          <a:p>
            <a:pPr lvl="0" algn="l"/>
            <a:r>
              <a:rPr lang="en-US" b="1">
                <a:latin typeface="Arial" charset="0"/>
              </a:rPr>
              <a:t>Authentication </a:t>
            </a:r>
            <a:r>
              <a:rPr lang="en-US" b="1" dirty="0">
                <a:latin typeface="Arial" charset="0"/>
              </a:rPr>
              <a:t>server: </a:t>
            </a:r>
            <a:r>
              <a:rPr lang="en-US" dirty="0">
                <a:latin typeface="Arial" charset="0"/>
              </a:rPr>
              <a:t>Performs the actual authentication of the client. The authentication server validates the identity of the client and notifies the switch whether the client is authorized to access the LAN and switch services. Because the switch acts as the proxy, the authentication service is transparent to the client. The RADIUS security system with Extensible Authentication Protocol (EAP) extensions is the only supported authentication server.</a:t>
            </a:r>
          </a:p>
          <a:p>
            <a:pPr lvl="0" algn="l"/>
            <a:r>
              <a:rPr lang="en-US" b="1">
                <a:latin typeface="Arial" charset="0"/>
              </a:rPr>
              <a:t>Switch </a:t>
            </a:r>
            <a:r>
              <a:rPr lang="en-US" b="1" dirty="0">
                <a:latin typeface="Arial" charset="0"/>
              </a:rPr>
              <a:t>(also called the authenticator): </a:t>
            </a:r>
            <a:r>
              <a:rPr lang="en-US" dirty="0">
                <a:latin typeface="Arial" charset="0"/>
              </a:rPr>
              <a:t>Controls physical access to the network based on the authentication status of the client. The switch acts as an intermediary (proxy) between the client (supplicant) and the authentication server, requesting identifying information from the client, verifying that information with the authentication server, and relaying a response to the client. The switch uses a RADIUS software agent, which is responsible for encapsulating and decapsulating the EAP frames and interacting with the authentication server.</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mj-lt"/>
                <a:cs typeface="Calibri Light" panose="020F0302020204030204" pitchFamily="34" charset="0"/>
              </a:defRPr>
            </a:lvl1pPr>
          </a:lstStyle>
          <a:p>
            <a:r>
              <a:rPr lang="en-US" dirty="0" smtClean="0"/>
              <a:t>Click to edit Master title style</a:t>
            </a:r>
            <a:endParaRPr lang="el-GR" dirty="0"/>
          </a:p>
        </p:txBody>
      </p:sp>
      <p:sp>
        <p:nvSpPr>
          <p:cNvPr id="3" name="Content Placeholder 2"/>
          <p:cNvSpPr>
            <a:spLocks noGrp="1"/>
          </p:cNvSpPr>
          <p:nvPr>
            <p:ph idx="1"/>
          </p:nvPr>
        </p:nvSpPr>
        <p:spPr>
          <a:xfrm>
            <a:off x="655638" y="1196752"/>
            <a:ext cx="7940675" cy="5661249"/>
          </a:xfrm>
        </p:spPr>
        <p:txBody>
          <a:bodyPr/>
          <a:lstStyle>
            <a:lvl1pPr>
              <a:defRPr>
                <a:latin typeface="+mn-lt"/>
                <a:cs typeface="Calibri Light" panose="020F0302020204030204" pitchFamily="34" charset="0"/>
              </a:defRPr>
            </a:lvl1pPr>
            <a:lvl2pPr>
              <a:defRPr>
                <a:latin typeface="+mn-lt"/>
                <a:cs typeface="Calibri Light" panose="020F0302020204030204" pitchFamily="34" charset="0"/>
              </a:defRPr>
            </a:lvl2pPr>
            <a:lvl3pPr>
              <a:defRPr>
                <a:latin typeface="+mn-lt"/>
                <a:cs typeface="Calibri Light" panose="020F0302020204030204" pitchFamily="34" charset="0"/>
              </a:defRPr>
            </a:lvl3pPr>
            <a:lvl4pPr>
              <a:defRPr>
                <a:latin typeface="+mn-lt"/>
                <a:cs typeface="Calibri Light" panose="020F0302020204030204" pitchFamily="34" charset="0"/>
              </a:defRPr>
            </a:lvl4pPr>
            <a:lvl5pPr>
              <a:defRPr>
                <a:latin typeface="+mn-lt"/>
                <a:cs typeface="Calibri Light" panose="020F03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pic>
        <p:nvPicPr>
          <p:cNvPr id="4" name="Picture 2"/>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162278"/>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0"/>
            <a:ext cx="2035175" cy="6858000"/>
          </a:xfrm>
        </p:spPr>
        <p:txBody>
          <a:bodyPr vert="eaVert"/>
          <a:lstStyle/>
          <a:p>
            <a:r>
              <a:rPr lang="en-US" smtClean="0"/>
              <a:t>Click to edit Master title style</a:t>
            </a:r>
            <a:endParaRPr lang="el-GR"/>
          </a:p>
        </p:txBody>
      </p:sp>
      <p:sp>
        <p:nvSpPr>
          <p:cNvPr id="3" name="Vertical Text Placeholder 2"/>
          <p:cNvSpPr>
            <a:spLocks noGrp="1"/>
          </p:cNvSpPr>
          <p:nvPr>
            <p:ph type="body" orient="vert" idx="1"/>
          </p:nvPr>
        </p:nvSpPr>
        <p:spPr>
          <a:xfrm>
            <a:off x="655638" y="0"/>
            <a:ext cx="5957887"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007940772"/>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 Graphic Top</a:t>
            </a:r>
            <a:endParaRPr lang="en-US"/>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smtClean="0"/>
              <a:t>Click to edit Master text styles</a:t>
            </a:r>
          </a:p>
        </p:txBody>
      </p:sp>
    </p:spTree>
    <p:extLst>
      <p:ext uri="{BB962C8B-B14F-4D97-AF65-F5344CB8AC3E}">
        <p14:creationId xmlns:p14="http://schemas.microsoft.com/office/powerpoint/2010/main" val="4149791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Config Example 2 Rows</a:t>
            </a:r>
            <a:endParaRPr lang="en-US"/>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smtClean="0"/>
              <a:t>Config example</a:t>
            </a:r>
          </a:p>
        </p:txBody>
      </p:sp>
    </p:spTree>
    <p:extLst>
      <p:ext uri="{BB962C8B-B14F-4D97-AF65-F5344CB8AC3E}">
        <p14:creationId xmlns:p14="http://schemas.microsoft.com/office/powerpoint/2010/main" val="33922082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smtClean="0"/>
              <a:t>2 Rows</a:t>
            </a:r>
            <a:endParaRPr lang="en-US"/>
          </a:p>
        </p:txBody>
      </p:sp>
      <p:sp>
        <p:nvSpPr>
          <p:cNvPr id="4" name="Content Placeholder 2"/>
          <p:cNvSpPr>
            <a:spLocks noGrp="1"/>
          </p:cNvSpPr>
          <p:nvPr>
            <p:ph idx="10"/>
          </p:nvPr>
        </p:nvSpPr>
        <p:spPr>
          <a:xfrm>
            <a:off x="279400" y="1003301"/>
            <a:ext cx="8520354" cy="262800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
        <p:nvSpPr>
          <p:cNvPr id="5" name="Content Placeholder 2"/>
          <p:cNvSpPr>
            <a:spLocks noGrp="1"/>
          </p:cNvSpPr>
          <p:nvPr>
            <p:ph idx="11"/>
          </p:nvPr>
        </p:nvSpPr>
        <p:spPr>
          <a:xfrm>
            <a:off x="279400" y="3708401"/>
            <a:ext cx="8520354" cy="2758736"/>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60710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4482198"/>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p>
            <a:r>
              <a:rPr lang="en-US" dirty="0" smtClean="0"/>
              <a:t>Click to edit Master title style</a:t>
            </a:r>
            <a:endParaRPr lang="el-GR" dirty="0"/>
          </a:p>
        </p:txBody>
      </p:sp>
      <p:sp>
        <p:nvSpPr>
          <p:cNvPr id="3" name="Content Placeholder 2"/>
          <p:cNvSpPr>
            <a:spLocks noGrp="1"/>
          </p:cNvSpPr>
          <p:nvPr>
            <p:ph sz="half" idx="1"/>
          </p:nvPr>
        </p:nvSpPr>
        <p:spPr>
          <a:xfrm>
            <a:off x="655638" y="2066925"/>
            <a:ext cx="3894137"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Content Placeholder 3"/>
          <p:cNvSpPr>
            <a:spLocks noGrp="1"/>
          </p:cNvSpPr>
          <p:nvPr>
            <p:ph sz="half" idx="2"/>
          </p:nvPr>
        </p:nvSpPr>
        <p:spPr>
          <a:xfrm>
            <a:off x="4702175" y="2066925"/>
            <a:ext cx="3894138"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344694012"/>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smtClean="0"/>
              <a:t>Click to edit Master title style</a:t>
            </a:r>
            <a:endParaRPr lang="el-GR"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l-GR"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4921615"/>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Calibri Light" panose="020F0302020204030204" pitchFamily="34" charset="0"/>
              </a:defRPr>
            </a:lvl1pPr>
          </a:lstStyle>
          <a:p>
            <a:r>
              <a:rPr lang="en-US" dirty="0" smtClean="0"/>
              <a:t>Click to edit Master title style</a:t>
            </a:r>
            <a:endParaRPr lang="el-GR" dirty="0"/>
          </a:p>
        </p:txBody>
      </p:sp>
    </p:spTree>
    <p:extLst>
      <p:ext uri="{BB962C8B-B14F-4D97-AF65-F5344CB8AC3E}">
        <p14:creationId xmlns:p14="http://schemas.microsoft.com/office/powerpoint/2010/main" val="2096117115"/>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839385"/>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50974294"/>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smtClean="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02585021"/>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Tree>
    <p:extLst>
      <p:ext uri="{BB962C8B-B14F-4D97-AF65-F5344CB8AC3E}">
        <p14:creationId xmlns:p14="http://schemas.microsoft.com/office/powerpoint/2010/main" val="342815668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5638" y="1"/>
            <a:ext cx="8145462" cy="1196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b" anchorCtr="0" compatLnSpc="1">
            <a:prstTxWarp prst="textNoShape">
              <a:avLst/>
            </a:prstTxWarp>
          </a:bodyPr>
          <a:lstStyle/>
          <a:p>
            <a:pPr lvl="0"/>
            <a:r>
              <a:rPr lang="en-US" altLang="el-GR" dirty="0" smtClean="0">
                <a:sym typeface="Lucida Grande" charset="0"/>
              </a:rPr>
              <a:t>Click to edit Master title style</a:t>
            </a:r>
          </a:p>
        </p:txBody>
      </p:sp>
      <p:sp>
        <p:nvSpPr>
          <p:cNvPr id="2051" name="Rectangle 2"/>
          <p:cNvSpPr>
            <a:spLocks noGrp="1" noChangeArrowheads="1"/>
          </p:cNvSpPr>
          <p:nvPr>
            <p:ph type="body" idx="1"/>
          </p:nvPr>
        </p:nvSpPr>
        <p:spPr bwMode="auto">
          <a:xfrm>
            <a:off x="655638" y="1340768"/>
            <a:ext cx="7940675" cy="551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p>
            <a:pPr lvl="0"/>
            <a:r>
              <a:rPr lang="en-US" altLang="el-GR" dirty="0" smtClean="0">
                <a:sym typeface="Lucida Grande" charset="0"/>
              </a:rPr>
              <a:t>Click to edit Master text styles</a:t>
            </a:r>
          </a:p>
          <a:p>
            <a:pPr lvl="1"/>
            <a:r>
              <a:rPr lang="en-US" altLang="el-GR" dirty="0" smtClean="0">
                <a:sym typeface="Lucida Grande" charset="0"/>
              </a:rPr>
              <a:t>Second level</a:t>
            </a:r>
          </a:p>
          <a:p>
            <a:pPr lvl="2"/>
            <a:r>
              <a:rPr lang="en-US" altLang="el-GR" dirty="0" smtClean="0">
                <a:sym typeface="Lucida Grande" charset="0"/>
              </a:rPr>
              <a:t>Third level</a:t>
            </a:r>
          </a:p>
          <a:p>
            <a:pPr lvl="3"/>
            <a:r>
              <a:rPr lang="en-US" altLang="el-GR" dirty="0" smtClean="0">
                <a:sym typeface="Lucida Grande" charset="0"/>
              </a:rPr>
              <a:t>Fourth level</a:t>
            </a:r>
          </a:p>
          <a:p>
            <a:pPr lvl="4"/>
            <a:r>
              <a:rPr lang="en-US" altLang="el-GR" dirty="0" smtClean="0">
                <a:sym typeface="Lucida Grande" charset="0"/>
              </a:rPr>
              <a:t>Fifth level</a:t>
            </a:r>
          </a:p>
        </p:txBody>
      </p:sp>
      <p:pic>
        <p:nvPicPr>
          <p:cNvPr id="4" name="Picture 2"/>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ransition/>
  <p:timing>
    <p:tnLst>
      <p:par>
        <p:cTn id="1" dur="indefinite" restart="never" nodeType="tmRoot"/>
      </p:par>
    </p:tnLst>
  </p:timing>
  <p:hf hdr="0" ftr="0" dt="0"/>
  <p:txStyles>
    <p:titleStyle>
      <a:lvl1pPr algn="l" rtl="0" eaLnBrk="0" fontAlgn="base" hangingPunct="0">
        <a:lnSpc>
          <a:spcPct val="90000"/>
        </a:lnSpc>
        <a:spcBef>
          <a:spcPct val="0"/>
        </a:spcBef>
        <a:spcAft>
          <a:spcPct val="0"/>
        </a:spcAft>
        <a:defRPr sz="2800" b="1">
          <a:solidFill>
            <a:srgbClr val="1A1A1A"/>
          </a:solidFill>
          <a:latin typeface="+mj-lt"/>
          <a:ea typeface="+mj-ea"/>
          <a:cs typeface="+mj-cs"/>
          <a:sym typeface="Lucida Grande" charset="0"/>
        </a:defRPr>
      </a:lvl1pPr>
      <a:lvl2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2pPr>
      <a:lvl3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3pPr>
      <a:lvl4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4pPr>
      <a:lvl5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5pPr>
      <a:lvl6pPr marL="4572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6pPr>
      <a:lvl7pPr marL="9144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7pPr>
      <a:lvl8pPr marL="13716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8pPr>
      <a:lvl9pPr marL="18288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9pPr>
    </p:titleStyle>
    <p:body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1.xml"/><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8613"/>
            <a:ext cx="91408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9738" y="447675"/>
            <a:ext cx="36845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Grp="1" noChangeArrowheads="1"/>
          </p:cNvSpPr>
          <p:nvPr>
            <p:ph type="title"/>
          </p:nvPr>
        </p:nvSpPr>
        <p:spPr>
          <a:xfrm>
            <a:off x="650875" y="992188"/>
            <a:ext cx="3692525" cy="3960812"/>
          </a:xfrm>
        </p:spPr>
        <p:txBody>
          <a:bodyPr rIns="88048" anchor="ctr"/>
          <a:lstStyle/>
          <a:p>
            <a:pPr marL="42863" eaLnBrk="1" hangingPunct="1">
              <a:defRPr/>
            </a:pPr>
            <a:r>
              <a:rPr lang="en-US" sz="2400" b="0" dirty="0" smtClean="0"/>
              <a:t>CCNP SWITCH v7.1</a:t>
            </a:r>
            <a:r>
              <a:rPr lang="en-US" sz="2400" b="0" dirty="0" smtClean="0">
                <a:ea typeface="ヒラギノ角ゴ ProN W3" charset="0"/>
                <a:cs typeface="ヒラギノ角ゴ ProN W3" charset="0"/>
              </a:rPr>
              <a:t/>
            </a:r>
            <a:br>
              <a:rPr lang="en-US" sz="2400" b="0" dirty="0" smtClean="0">
                <a:ea typeface="ヒラギノ角ゴ ProN W3" charset="0"/>
                <a:cs typeface="ヒラギノ角ゴ ProN W3" charset="0"/>
              </a:rPr>
            </a:br>
            <a:endParaRPr lang="en-US" sz="2400" b="0" dirty="0" smtClean="0">
              <a:ea typeface="ヒラギノ角ゴ ProN W3" charset="0"/>
              <a:cs typeface="ヒラギノ角ゴ ProN W3" charset="0"/>
            </a:endParaRPr>
          </a:p>
        </p:txBody>
      </p:sp>
      <p:sp>
        <p:nvSpPr>
          <p:cNvPr id="6150" name="Rectangle 5"/>
          <p:cNvSpPr>
            <a:spLocks noGrp="1" noChangeArrowheads="1"/>
          </p:cNvSpPr>
          <p:nvPr>
            <p:ph idx="1"/>
          </p:nvPr>
        </p:nvSpPr>
        <p:spPr>
          <a:xfrm>
            <a:off x="650875" y="4953000"/>
            <a:ext cx="7197725" cy="1905000"/>
          </a:xfrm>
        </p:spPr>
        <p:txBody>
          <a:bodyPr rIns="88048"/>
          <a:lstStyle/>
          <a:p>
            <a:pPr marL="42863" indent="0" algn="ctr" eaLnBrk="1" hangingPunct="1">
              <a:lnSpc>
                <a:spcPct val="90000"/>
              </a:lnSpc>
              <a:buFont typeface="Wingdings" pitchFamily="2" charset="2"/>
              <a:buNone/>
            </a:pPr>
            <a:r>
              <a:rPr lang="en-US" altLang="el-GR" sz="2400" b="1" dirty="0" smtClean="0">
                <a:solidFill>
                  <a:srgbClr val="1A1A1A"/>
                </a:solidFill>
                <a:latin typeface="Calibri" panose="020F0502020204030204" pitchFamily="34" charset="0"/>
                <a:ea typeface="Calibri" panose="020F0502020204030204" pitchFamily="34" charset="0"/>
              </a:rPr>
              <a:t>Chapter 7: Network Management</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TACACS+ versus RADIUS</a:t>
            </a:r>
            <a:endParaRPr lang="en-AU" dirty="0">
              <a:solidFill>
                <a:schemeClr val="accent5"/>
              </a:solidFill>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16669043"/>
              </p:ext>
            </p:extLst>
          </p:nvPr>
        </p:nvGraphicFramePr>
        <p:xfrm>
          <a:off x="251520" y="1340768"/>
          <a:ext cx="8272785" cy="2600960"/>
        </p:xfrm>
        <a:graphic>
          <a:graphicData uri="http://schemas.openxmlformats.org/drawingml/2006/table">
            <a:tbl>
              <a:tblPr firstRow="1" bandRow="1">
                <a:tableStyleId>{5C22544A-7EE6-4342-B048-85BDC9FD1C3A}</a:tableStyleId>
              </a:tblPr>
              <a:tblGrid>
                <a:gridCol w="1872207">
                  <a:extLst>
                    <a:ext uri="{9D8B030D-6E8A-4147-A177-3AD203B41FA5}">
                      <a16:colId xmlns:a16="http://schemas.microsoft.com/office/drawing/2014/main" val="20000"/>
                    </a:ext>
                  </a:extLst>
                </a:gridCol>
                <a:gridCol w="3642983">
                  <a:extLst>
                    <a:ext uri="{9D8B030D-6E8A-4147-A177-3AD203B41FA5}">
                      <a16:colId xmlns:a16="http://schemas.microsoft.com/office/drawing/2014/main" val="20001"/>
                    </a:ext>
                  </a:extLst>
                </a:gridCol>
                <a:gridCol w="2757595">
                  <a:extLst>
                    <a:ext uri="{9D8B030D-6E8A-4147-A177-3AD203B41FA5}">
                      <a16:colId xmlns:a16="http://schemas.microsoft.com/office/drawing/2014/main" val="20002"/>
                    </a:ext>
                  </a:extLst>
                </a:gridCol>
              </a:tblGrid>
              <a:tr h="0">
                <a:tc>
                  <a:txBody>
                    <a:bodyPr/>
                    <a:lstStyle/>
                    <a:p>
                      <a:r>
                        <a:rPr lang="en-US" sz="1400" dirty="0" smtClean="0"/>
                        <a:t>Feature</a:t>
                      </a:r>
                      <a:endParaRPr lang="en-AU" sz="1400" dirty="0"/>
                    </a:p>
                  </a:txBody>
                  <a:tcPr/>
                </a:tc>
                <a:tc>
                  <a:txBody>
                    <a:bodyPr/>
                    <a:lstStyle/>
                    <a:p>
                      <a:r>
                        <a:rPr lang="en-US" sz="1400" dirty="0" smtClean="0"/>
                        <a:t>RADIUS</a:t>
                      </a:r>
                      <a:endParaRPr lang="en-AU" sz="1400" dirty="0"/>
                    </a:p>
                  </a:txBody>
                  <a:tcPr/>
                </a:tc>
                <a:tc>
                  <a:txBody>
                    <a:bodyPr/>
                    <a:lstStyle/>
                    <a:p>
                      <a:r>
                        <a:rPr lang="en-US" sz="1400" dirty="0" smtClean="0"/>
                        <a:t>TACACS+</a:t>
                      </a:r>
                      <a:endParaRPr lang="en-AU" sz="1400" dirty="0"/>
                    </a:p>
                  </a:txBody>
                  <a:tcPr/>
                </a:tc>
                <a:extLst>
                  <a:ext uri="{0D108BD9-81ED-4DB2-BD59-A6C34878D82A}">
                    <a16:rowId xmlns:a16="http://schemas.microsoft.com/office/drawing/2014/main" val="10000"/>
                  </a:ext>
                </a:extLst>
              </a:tr>
              <a:tr h="370840">
                <a:tc>
                  <a:txBody>
                    <a:bodyPr/>
                    <a:lstStyle/>
                    <a:p>
                      <a:r>
                        <a:rPr lang="en-US" sz="1400" dirty="0" smtClean="0"/>
                        <a:t>Developer</a:t>
                      </a:r>
                      <a:endParaRPr lang="en-AU" sz="1400" dirty="0"/>
                    </a:p>
                  </a:txBody>
                  <a:tcPr/>
                </a:tc>
                <a:tc>
                  <a:txBody>
                    <a:bodyPr/>
                    <a:lstStyle/>
                    <a:p>
                      <a:r>
                        <a:rPr lang="en-US" sz="1400" dirty="0" smtClean="0"/>
                        <a:t>Livingston Enterprise</a:t>
                      </a:r>
                      <a:r>
                        <a:rPr lang="en-US" sz="1400" baseline="0" dirty="0" smtClean="0"/>
                        <a:t> (now industry standard RFCs2865 and 2866)</a:t>
                      </a:r>
                      <a:endParaRPr lang="en-AU" sz="1400" dirty="0"/>
                    </a:p>
                  </a:txBody>
                  <a:tcPr/>
                </a:tc>
                <a:tc>
                  <a:txBody>
                    <a:bodyPr/>
                    <a:lstStyle/>
                    <a:p>
                      <a:r>
                        <a:rPr lang="en-US" sz="1400" dirty="0" smtClean="0"/>
                        <a:t>Cisco (</a:t>
                      </a:r>
                      <a:r>
                        <a:rPr lang="en-US" sz="1400" dirty="0" err="1" smtClean="0"/>
                        <a:t>proprietry</a:t>
                      </a:r>
                      <a:r>
                        <a:rPr lang="en-US" sz="1400" dirty="0" smtClean="0"/>
                        <a:t>)</a:t>
                      </a:r>
                      <a:endParaRPr lang="en-AU" sz="1400" dirty="0"/>
                    </a:p>
                  </a:txBody>
                  <a:tcPr/>
                </a:tc>
                <a:extLst>
                  <a:ext uri="{0D108BD9-81ED-4DB2-BD59-A6C34878D82A}">
                    <a16:rowId xmlns:a16="http://schemas.microsoft.com/office/drawing/2014/main" val="10001"/>
                  </a:ext>
                </a:extLst>
              </a:tr>
              <a:tr h="370840">
                <a:tc>
                  <a:txBody>
                    <a:bodyPr/>
                    <a:lstStyle/>
                    <a:p>
                      <a:r>
                        <a:rPr lang="en-US" sz="1400" dirty="0" smtClean="0"/>
                        <a:t>Transport protocol</a:t>
                      </a:r>
                      <a:endParaRPr lang="en-AU" sz="1400" dirty="0"/>
                    </a:p>
                  </a:txBody>
                  <a:tcPr/>
                </a:tc>
                <a:tc>
                  <a:txBody>
                    <a:bodyPr/>
                    <a:lstStyle/>
                    <a:p>
                      <a:r>
                        <a:rPr lang="en-US" sz="1400" dirty="0" smtClean="0"/>
                        <a:t>UDP</a:t>
                      </a:r>
                      <a:r>
                        <a:rPr lang="en-US" sz="1400" baseline="0" dirty="0" smtClean="0"/>
                        <a:t> ports 1812 and 1813</a:t>
                      </a:r>
                      <a:endParaRPr lang="en-AU" sz="1400" dirty="0"/>
                    </a:p>
                  </a:txBody>
                  <a:tcPr/>
                </a:tc>
                <a:tc>
                  <a:txBody>
                    <a:bodyPr/>
                    <a:lstStyle/>
                    <a:p>
                      <a:r>
                        <a:rPr lang="en-US" sz="1400" dirty="0" smtClean="0"/>
                        <a:t>TCP port 49</a:t>
                      </a:r>
                      <a:endParaRPr lang="en-AU" sz="1400" dirty="0"/>
                    </a:p>
                  </a:txBody>
                  <a:tcPr/>
                </a:tc>
                <a:extLst>
                  <a:ext uri="{0D108BD9-81ED-4DB2-BD59-A6C34878D82A}">
                    <a16:rowId xmlns:a16="http://schemas.microsoft.com/office/drawing/2014/main" val="10002"/>
                  </a:ext>
                </a:extLst>
              </a:tr>
              <a:tr h="370840">
                <a:tc>
                  <a:txBody>
                    <a:bodyPr/>
                    <a:lstStyle/>
                    <a:p>
                      <a:r>
                        <a:rPr lang="en-US" sz="1400" dirty="0" smtClean="0"/>
                        <a:t>AAA</a:t>
                      </a:r>
                      <a:r>
                        <a:rPr lang="en-US" sz="1400" baseline="0" dirty="0" smtClean="0"/>
                        <a:t> support</a:t>
                      </a:r>
                      <a:endParaRPr lang="en-US" sz="1400" dirty="0" smtClean="0"/>
                    </a:p>
                  </a:txBody>
                  <a:tcPr/>
                </a:tc>
                <a:tc>
                  <a:txBody>
                    <a:bodyPr/>
                    <a:lstStyle/>
                    <a:p>
                      <a:r>
                        <a:rPr lang="en-US" sz="1400" dirty="0" smtClean="0"/>
                        <a:t>Combines authentication and authorization and separates</a:t>
                      </a:r>
                      <a:r>
                        <a:rPr lang="en-US" sz="1400" baseline="0" dirty="0" smtClean="0"/>
                        <a:t> accounting</a:t>
                      </a:r>
                      <a:endParaRPr lang="en-AU" sz="1400" dirty="0"/>
                    </a:p>
                  </a:txBody>
                  <a:tcPr/>
                </a:tc>
                <a:tc>
                  <a:txBody>
                    <a:bodyPr/>
                    <a:lstStyle/>
                    <a:p>
                      <a:r>
                        <a:rPr lang="en-US" sz="1400" dirty="0" smtClean="0"/>
                        <a:t>Uses the AAA model and separates all three services</a:t>
                      </a:r>
                      <a:endParaRPr lang="en-AU" sz="1400" dirty="0"/>
                    </a:p>
                  </a:txBody>
                  <a:tcPr/>
                </a:tc>
                <a:extLst>
                  <a:ext uri="{0D108BD9-81ED-4DB2-BD59-A6C34878D82A}">
                    <a16:rowId xmlns:a16="http://schemas.microsoft.com/office/drawing/2014/main" val="10003"/>
                  </a:ext>
                </a:extLst>
              </a:tr>
              <a:tr h="370840">
                <a:tc>
                  <a:txBody>
                    <a:bodyPr/>
                    <a:lstStyle/>
                    <a:p>
                      <a:r>
                        <a:rPr lang="en-US" sz="1400" dirty="0" smtClean="0"/>
                        <a:t>Challenge</a:t>
                      </a:r>
                      <a:r>
                        <a:rPr lang="en-US" sz="1400" baseline="0" dirty="0" smtClean="0"/>
                        <a:t> response</a:t>
                      </a:r>
                      <a:endParaRPr lang="en-US" sz="1400" dirty="0" smtClean="0"/>
                    </a:p>
                  </a:txBody>
                  <a:tcPr/>
                </a:tc>
                <a:tc>
                  <a:txBody>
                    <a:bodyPr/>
                    <a:lstStyle/>
                    <a:p>
                      <a:r>
                        <a:rPr lang="en-US" sz="1400" dirty="0" smtClean="0"/>
                        <a:t>One-way, unidirectional (single challenge response)</a:t>
                      </a:r>
                      <a:endParaRPr lang="en-AU" sz="1400" dirty="0"/>
                    </a:p>
                  </a:txBody>
                  <a:tcPr/>
                </a:tc>
                <a:tc>
                  <a:txBody>
                    <a:bodyPr/>
                    <a:lstStyle/>
                    <a:p>
                      <a:r>
                        <a:rPr lang="en-US" sz="1400" dirty="0" smtClean="0"/>
                        <a:t>Two-way, bidirectional (multiple challenge responses)</a:t>
                      </a:r>
                      <a:endParaRPr lang="en-AU" sz="1400" dirty="0"/>
                    </a:p>
                  </a:txBody>
                  <a:tcPr/>
                </a:tc>
                <a:extLst>
                  <a:ext uri="{0D108BD9-81ED-4DB2-BD59-A6C34878D82A}">
                    <a16:rowId xmlns:a16="http://schemas.microsoft.com/office/drawing/2014/main" val="10004"/>
                  </a:ext>
                </a:extLst>
              </a:tr>
              <a:tr h="370840">
                <a:tc>
                  <a:txBody>
                    <a:bodyPr/>
                    <a:lstStyle/>
                    <a:p>
                      <a:r>
                        <a:rPr lang="en-US" sz="1400" dirty="0" smtClean="0"/>
                        <a:t>Security</a:t>
                      </a:r>
                      <a:endParaRPr lang="en-AU" sz="1400" dirty="0"/>
                    </a:p>
                  </a:txBody>
                  <a:tcPr/>
                </a:tc>
                <a:tc>
                  <a:txBody>
                    <a:bodyPr/>
                    <a:lstStyle/>
                    <a:p>
                      <a:r>
                        <a:rPr lang="en-US" sz="1400" dirty="0" smtClean="0"/>
                        <a:t>Encrypts</a:t>
                      </a:r>
                      <a:r>
                        <a:rPr lang="en-US" sz="1400" baseline="0" dirty="0" smtClean="0"/>
                        <a:t> only the password in the packet</a:t>
                      </a:r>
                      <a:endParaRPr lang="en-AU" sz="1400" dirty="0"/>
                    </a:p>
                  </a:txBody>
                  <a:tcPr/>
                </a:tc>
                <a:tc>
                  <a:txBody>
                    <a:bodyPr/>
                    <a:lstStyle/>
                    <a:p>
                      <a:r>
                        <a:rPr lang="en-US" sz="1400" dirty="0" smtClean="0"/>
                        <a:t>Encrypts</a:t>
                      </a:r>
                      <a:r>
                        <a:rPr lang="en-US" sz="1400" baseline="0" dirty="0" smtClean="0"/>
                        <a:t> the entire packet body</a:t>
                      </a:r>
                      <a:endParaRPr lang="en-AU" sz="1400" dirty="0"/>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323528" y="4437112"/>
            <a:ext cx="8496944" cy="1077218"/>
          </a:xfrm>
          <a:prstGeom prst="rect">
            <a:avLst/>
          </a:prstGeom>
          <a:noFill/>
        </p:spPr>
        <p:txBody>
          <a:bodyPr wrap="square" rtlCol="0">
            <a:spAutoFit/>
          </a:bodyPr>
          <a:lstStyle/>
          <a:p>
            <a:r>
              <a:rPr lang="en-US" sz="1600" dirty="0" smtClean="0">
                <a:solidFill>
                  <a:schemeClr val="tx2"/>
                </a:solidFill>
                <a:latin typeface="+mn-lt"/>
              </a:rPr>
              <a:t>Note: The </a:t>
            </a:r>
            <a:r>
              <a:rPr lang="en-US" sz="1600" dirty="0">
                <a:solidFill>
                  <a:schemeClr val="tx2"/>
                </a:solidFill>
                <a:latin typeface="+mn-lt"/>
              </a:rPr>
              <a:t>early deployment of RADIUS was done using UDP port number </a:t>
            </a:r>
            <a:r>
              <a:rPr lang="en-US" sz="1600" dirty="0" smtClean="0">
                <a:solidFill>
                  <a:schemeClr val="tx2"/>
                </a:solidFill>
                <a:latin typeface="+mn-lt"/>
              </a:rPr>
              <a:t>1645 and 1646, </a:t>
            </a:r>
            <a:r>
              <a:rPr lang="en-US" sz="1600" dirty="0">
                <a:solidFill>
                  <a:schemeClr val="tx2"/>
                </a:solidFill>
                <a:latin typeface="+mn-lt"/>
              </a:rPr>
              <a:t>which conflicts with the "</a:t>
            </a:r>
            <a:r>
              <a:rPr lang="en-US" sz="1600" dirty="0" err="1">
                <a:solidFill>
                  <a:schemeClr val="tx2"/>
                </a:solidFill>
                <a:latin typeface="+mn-lt"/>
              </a:rPr>
              <a:t>datametrics</a:t>
            </a:r>
            <a:r>
              <a:rPr lang="en-US" sz="1600" dirty="0">
                <a:solidFill>
                  <a:schemeClr val="tx2"/>
                </a:solidFill>
                <a:latin typeface="+mn-lt"/>
              </a:rPr>
              <a:t>" service. Because of this conflict, RFC 2865 officially assigned port number 1812 for RADIUS. Most Cisco devices and applications offer support for either set of port </a:t>
            </a:r>
            <a:r>
              <a:rPr lang="en-US" sz="1600" dirty="0" smtClean="0">
                <a:solidFill>
                  <a:schemeClr val="tx2"/>
                </a:solidFill>
                <a:latin typeface="+mn-lt"/>
              </a:rPr>
              <a:t>numbers. Some Cisco IOS’s will default to UDP ports 1645 and 1646</a:t>
            </a:r>
            <a:endParaRPr lang="en-AU" sz="1600" dirty="0">
              <a:solidFill>
                <a:schemeClr val="tx2"/>
              </a:solidFill>
              <a:latin typeface="+mn-lt"/>
            </a:endParaRPr>
          </a:p>
        </p:txBody>
      </p:sp>
    </p:spTree>
    <p:extLst>
      <p:ext uri="{BB962C8B-B14F-4D97-AF65-F5344CB8AC3E}">
        <p14:creationId xmlns:p14="http://schemas.microsoft.com/office/powerpoint/2010/main" val="180609868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RADIUS Authentication Process</a:t>
            </a:r>
            <a:endParaRPr lang="en-AU" dirty="0">
              <a:solidFill>
                <a:schemeClr val="accent5"/>
              </a:solidFill>
            </a:endParaRPr>
          </a:p>
        </p:txBody>
      </p:sp>
      <p:grpSp>
        <p:nvGrpSpPr>
          <p:cNvPr id="6" name="Group 3"/>
          <p:cNvGrpSpPr>
            <a:grpSpLocks noGrp="1" noUngrp="1" noChangeAspect="1"/>
          </p:cNvGrpSpPr>
          <p:nvPr/>
        </p:nvGrpSpPr>
        <p:grpSpPr bwMode="auto">
          <a:xfrm>
            <a:off x="683568" y="1192813"/>
            <a:ext cx="7570589" cy="5580861"/>
            <a:chOff x="685800" y="754063"/>
            <a:chExt cx="7772400" cy="5729287"/>
          </a:xfrm>
        </p:grpSpPr>
        <p:pic>
          <p:nvPicPr>
            <p:cNvPr id="7" name="Picture 1" descr="Figure 7-2 RADIUS Authentication Process"/>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754063"/>
              <a:ext cx="7772400" cy="53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6141145"/>
              <a:ext cx="7772400" cy="342205"/>
            </a:xfrm>
            <a:prstGeom prst="rect">
              <a:avLst/>
            </a:prstGeom>
            <a:noFill/>
            <a:ln>
              <a:noFill/>
            </a:ln>
          </p:spPr>
          <p:txBody>
            <a:bodyPr anchor="ctr">
              <a:normAutofit fontScale="77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40298239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TACACS+ Authentication Process</a:t>
            </a:r>
            <a:endParaRPr lang="en-AU" dirty="0">
              <a:solidFill>
                <a:schemeClr val="accent5"/>
              </a:solidFill>
            </a:endParaRPr>
          </a:p>
        </p:txBody>
      </p:sp>
      <p:grpSp>
        <p:nvGrpSpPr>
          <p:cNvPr id="6" name="Group 3"/>
          <p:cNvGrpSpPr>
            <a:grpSpLocks noGrp="1" noUngrp="1" noChangeAspect="1"/>
          </p:cNvGrpSpPr>
          <p:nvPr/>
        </p:nvGrpSpPr>
        <p:grpSpPr bwMode="auto">
          <a:xfrm>
            <a:off x="827584" y="1248817"/>
            <a:ext cx="7642597" cy="5587110"/>
            <a:chOff x="685800" y="777875"/>
            <a:chExt cx="7772400" cy="5681663"/>
          </a:xfrm>
        </p:grpSpPr>
        <p:pic>
          <p:nvPicPr>
            <p:cNvPr id="7" name="Picture 1" descr="Figure 7-3 TACACS+ Authentication Process"/>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777875"/>
              <a:ext cx="7772400"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6117333"/>
              <a:ext cx="7772400" cy="342205"/>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23841308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solidFill>
                  <a:schemeClr val="accent5"/>
                </a:solidFill>
              </a:rPr>
              <a:t>Configuring</a:t>
            </a:r>
            <a:r>
              <a:rPr lang="pt-PT" dirty="0">
                <a:solidFill>
                  <a:schemeClr val="accent5"/>
                </a:solidFill>
              </a:rPr>
              <a:t> AAA</a:t>
            </a:r>
          </a:p>
        </p:txBody>
      </p:sp>
      <p:sp>
        <p:nvSpPr>
          <p:cNvPr id="3" name="Content Placeholder 2"/>
          <p:cNvSpPr>
            <a:spLocks noGrp="1"/>
          </p:cNvSpPr>
          <p:nvPr>
            <p:ph idx="1"/>
          </p:nvPr>
        </p:nvSpPr>
        <p:spPr/>
        <p:txBody>
          <a:bodyPr>
            <a:normAutofit/>
          </a:bodyPr>
          <a:lstStyle/>
          <a:p>
            <a:r>
              <a:rPr lang="en-US" dirty="0"/>
              <a:t>To enable AAA, the first step is to configure the </a:t>
            </a:r>
            <a:r>
              <a:rPr lang="en-US" b="1" dirty="0" err="1"/>
              <a:t>aaa</a:t>
            </a:r>
            <a:r>
              <a:rPr lang="en-US" b="1" dirty="0"/>
              <a:t> new-model </a:t>
            </a:r>
            <a:r>
              <a:rPr lang="en-US" dirty="0"/>
              <a:t>command in </a:t>
            </a:r>
            <a:r>
              <a:rPr lang="en-US" dirty="0" smtClean="0"/>
              <a:t>global configuration </a:t>
            </a:r>
            <a:r>
              <a:rPr lang="en-US" dirty="0"/>
              <a:t>mode. </a:t>
            </a:r>
            <a:endParaRPr lang="en-US" dirty="0" smtClean="0"/>
          </a:p>
          <a:p>
            <a:r>
              <a:rPr lang="en-US" dirty="0" smtClean="0"/>
              <a:t>This </a:t>
            </a:r>
            <a:r>
              <a:rPr lang="en-US" dirty="0"/>
              <a:t>step essentially enables AAA capability. </a:t>
            </a:r>
            <a:endParaRPr lang="en-US" dirty="0" smtClean="0"/>
          </a:p>
          <a:p>
            <a:r>
              <a:rPr lang="en-US" dirty="0" smtClean="0"/>
              <a:t>In </a:t>
            </a:r>
            <a:r>
              <a:rPr lang="en-US" dirty="0"/>
              <a:t>addition, until </a:t>
            </a:r>
            <a:r>
              <a:rPr lang="en-US" dirty="0" smtClean="0"/>
              <a:t>this command </a:t>
            </a:r>
            <a:r>
              <a:rPr lang="en-US" dirty="0"/>
              <a:t>is enabled, all other AAA commands are hidden</a:t>
            </a:r>
            <a:r>
              <a:rPr lang="en-US" dirty="0" smtClean="0"/>
              <a:t>.</a:t>
            </a:r>
            <a:endParaRPr lang="en-US" dirty="0"/>
          </a:p>
          <a:p>
            <a:endParaRPr lang="en-US" dirty="0" smtClean="0"/>
          </a:p>
          <a:p>
            <a:r>
              <a:rPr lang="en-US" dirty="0" smtClean="0"/>
              <a:t>The </a:t>
            </a:r>
            <a:r>
              <a:rPr lang="en-US" b="1" dirty="0" err="1"/>
              <a:t>aaa</a:t>
            </a:r>
            <a:r>
              <a:rPr lang="en-US" b="1" dirty="0"/>
              <a:t> new-model </a:t>
            </a:r>
            <a:r>
              <a:rPr lang="en-US" dirty="0"/>
              <a:t>command immediately applies local authentication </a:t>
            </a:r>
            <a:r>
              <a:rPr lang="en-US" dirty="0" smtClean="0"/>
              <a:t>to all </a:t>
            </a:r>
            <a:r>
              <a:rPr lang="en-US" dirty="0"/>
              <a:t>lines and interfaces (except console line con 0). </a:t>
            </a:r>
            <a:endParaRPr lang="en-US" dirty="0" smtClean="0"/>
          </a:p>
          <a:p>
            <a:r>
              <a:rPr lang="en-US" dirty="0" smtClean="0"/>
              <a:t>To </a:t>
            </a:r>
            <a:r>
              <a:rPr lang="en-US" dirty="0"/>
              <a:t>avoid being locked out of </a:t>
            </a:r>
            <a:r>
              <a:rPr lang="en-US" dirty="0" smtClean="0"/>
              <a:t>the router</a:t>
            </a:r>
            <a:r>
              <a:rPr lang="en-US" dirty="0"/>
              <a:t>, it is a best practice to define a local username </a:t>
            </a:r>
            <a:r>
              <a:rPr lang="en-US" dirty="0" smtClean="0"/>
              <a:t>and password </a:t>
            </a:r>
            <a:r>
              <a:rPr lang="en-US" dirty="0"/>
              <a:t>before starting </a:t>
            </a:r>
            <a:r>
              <a:rPr lang="en-US" dirty="0" smtClean="0"/>
              <a:t>the </a:t>
            </a:r>
            <a:r>
              <a:rPr lang="pt-PT" dirty="0" smtClean="0"/>
              <a:t>AAA </a:t>
            </a:r>
            <a:r>
              <a:rPr lang="pt-PT" dirty="0" err="1"/>
              <a:t>configuration</a:t>
            </a:r>
            <a:r>
              <a:rPr lang="pt-PT" dirty="0"/>
              <a:t>.</a:t>
            </a:r>
          </a:p>
        </p:txBody>
      </p:sp>
      <p:pic>
        <p:nvPicPr>
          <p:cNvPr id="4" name="Picture 3"/>
          <p:cNvPicPr>
            <a:picLocks noChangeAspect="1"/>
          </p:cNvPicPr>
          <p:nvPr/>
        </p:nvPicPr>
        <p:blipFill>
          <a:blip r:embed="rId2"/>
          <a:stretch>
            <a:fillRect/>
          </a:stretch>
        </p:blipFill>
        <p:spPr>
          <a:xfrm>
            <a:off x="355642" y="5285984"/>
            <a:ext cx="8444113" cy="618743"/>
          </a:xfrm>
          <a:prstGeom prst="rect">
            <a:avLst/>
          </a:prstGeom>
        </p:spPr>
      </p:pic>
    </p:spTree>
    <p:extLst>
      <p:ext uri="{BB962C8B-B14F-4D97-AF65-F5344CB8AC3E}">
        <p14:creationId xmlns:p14="http://schemas.microsoft.com/office/powerpoint/2010/main" val="318223102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1"/>
            <a:ext cx="8549580" cy="1124743"/>
          </a:xfrm>
        </p:spPr>
        <p:txBody>
          <a:bodyPr/>
          <a:lstStyle/>
          <a:p>
            <a:r>
              <a:rPr lang="en-US" dirty="0" smtClean="0">
                <a:solidFill>
                  <a:schemeClr val="accent5"/>
                </a:solidFill>
              </a:rPr>
              <a:t>Configuring RADIUS Access</a:t>
            </a:r>
            <a:endParaRPr lang="en-AU" dirty="0">
              <a:solidFill>
                <a:schemeClr val="accent5"/>
              </a:solidFill>
            </a:endParaRPr>
          </a:p>
        </p:txBody>
      </p:sp>
      <p:sp>
        <p:nvSpPr>
          <p:cNvPr id="5" name="Content Placeholder 4"/>
          <p:cNvSpPr>
            <a:spLocks noGrp="1"/>
          </p:cNvSpPr>
          <p:nvPr>
            <p:ph idx="1"/>
          </p:nvPr>
        </p:nvSpPr>
        <p:spPr>
          <a:xfrm>
            <a:off x="251521" y="1268760"/>
            <a:ext cx="8549580" cy="5661249"/>
          </a:xfrm>
        </p:spPr>
        <p:txBody>
          <a:bodyPr/>
          <a:lstStyle/>
          <a:p>
            <a:r>
              <a:rPr lang="en-US" dirty="0"/>
              <a:t>The first </a:t>
            </a:r>
            <a:r>
              <a:rPr lang="en-US" dirty="0" smtClean="0"/>
              <a:t>two steps </a:t>
            </a:r>
            <a:r>
              <a:rPr lang="en-US" dirty="0"/>
              <a:t>in configuring AAA with radius is to specify configure the radius </a:t>
            </a:r>
            <a:r>
              <a:rPr lang="en-US" dirty="0" smtClean="0"/>
              <a:t>servers, and add the radius server to a server group.</a:t>
            </a:r>
          </a:p>
          <a:p>
            <a:endParaRPr lang="en-US" dirty="0" smtClean="0"/>
          </a:p>
          <a:p>
            <a:pPr marL="4762" indent="0">
              <a:spcBef>
                <a:spcPts val="0"/>
              </a:spcBef>
              <a:buNone/>
            </a:pPr>
            <a:r>
              <a:rPr lang="pt-PT" sz="1400" dirty="0"/>
              <a:t>Switch(config)# </a:t>
            </a:r>
            <a:r>
              <a:rPr lang="pt-PT" sz="1400" b="1" dirty="0"/>
              <a:t>radius server </a:t>
            </a:r>
            <a:r>
              <a:rPr lang="pt-PT" sz="1400" i="1" dirty="0"/>
              <a:t>configuration-name</a:t>
            </a:r>
          </a:p>
          <a:p>
            <a:pPr marL="4762" indent="0">
              <a:spcBef>
                <a:spcPts val="0"/>
              </a:spcBef>
              <a:buNone/>
            </a:pPr>
            <a:r>
              <a:rPr lang="en-US" sz="1400" dirty="0"/>
              <a:t>Switch(</a:t>
            </a:r>
            <a:r>
              <a:rPr lang="en-US" sz="1400" dirty="0" err="1"/>
              <a:t>config</a:t>
            </a:r>
            <a:r>
              <a:rPr lang="en-US" sz="1400" dirty="0"/>
              <a:t>-radius-server)# </a:t>
            </a:r>
            <a:r>
              <a:rPr lang="en-US" sz="1400" b="1" dirty="0"/>
              <a:t>address ipv4 </a:t>
            </a:r>
            <a:r>
              <a:rPr lang="en-US" sz="1400" i="1" dirty="0"/>
              <a:t>hostname </a:t>
            </a:r>
            <a:r>
              <a:rPr lang="en-US" sz="1400" dirty="0"/>
              <a:t>[</a:t>
            </a:r>
            <a:r>
              <a:rPr lang="en-US" sz="1400" b="1" dirty="0" err="1"/>
              <a:t>auth</a:t>
            </a:r>
            <a:r>
              <a:rPr lang="en-US" sz="1400" b="1" dirty="0"/>
              <a:t>-port </a:t>
            </a:r>
            <a:r>
              <a:rPr lang="en-US" sz="1400" i="1" dirty="0"/>
              <a:t>integer </a:t>
            </a:r>
            <a:r>
              <a:rPr lang="en-US" sz="1400" dirty="0"/>
              <a:t>] [ </a:t>
            </a:r>
            <a:r>
              <a:rPr lang="en-US" sz="1400" b="1" dirty="0"/>
              <a:t>acct-port </a:t>
            </a:r>
            <a:r>
              <a:rPr lang="pt-PT" sz="1400" i="1" dirty="0"/>
              <a:t>integer]</a:t>
            </a:r>
          </a:p>
          <a:p>
            <a:pPr marL="4762" indent="0">
              <a:spcBef>
                <a:spcPts val="0"/>
              </a:spcBef>
              <a:buNone/>
            </a:pPr>
            <a:r>
              <a:rPr lang="pt-PT" sz="1400" dirty="0"/>
              <a:t>Switch(config-radius-server)# </a:t>
            </a:r>
            <a:r>
              <a:rPr lang="pt-PT" sz="1400" b="1" dirty="0"/>
              <a:t>key </a:t>
            </a:r>
            <a:r>
              <a:rPr lang="pt-PT" sz="1400" i="1" dirty="0"/>
              <a:t>string</a:t>
            </a:r>
          </a:p>
          <a:p>
            <a:pPr marL="4762" indent="0">
              <a:spcBef>
                <a:spcPts val="0"/>
              </a:spcBef>
              <a:buNone/>
            </a:pPr>
            <a:r>
              <a:rPr lang="en-US" sz="1400" dirty="0"/>
              <a:t>Switch(</a:t>
            </a:r>
            <a:r>
              <a:rPr lang="en-US" sz="1400" dirty="0" err="1"/>
              <a:t>config</a:t>
            </a:r>
            <a:r>
              <a:rPr lang="en-US" sz="1400" dirty="0"/>
              <a:t>)# </a:t>
            </a:r>
            <a:r>
              <a:rPr lang="en-US" sz="1400" b="1" dirty="0"/>
              <a:t>aaa group server radius </a:t>
            </a:r>
            <a:r>
              <a:rPr lang="en-US" sz="1400" i="1" dirty="0"/>
              <a:t>group-name</a:t>
            </a:r>
          </a:p>
          <a:p>
            <a:pPr marL="4762" indent="0">
              <a:spcBef>
                <a:spcPts val="0"/>
              </a:spcBef>
              <a:buNone/>
            </a:pPr>
            <a:r>
              <a:rPr lang="pt-PT" sz="1400" dirty="0"/>
              <a:t>Switch(config-sg-radius)# </a:t>
            </a:r>
            <a:r>
              <a:rPr lang="pt-PT" sz="1400" b="1" dirty="0"/>
              <a:t>server name </a:t>
            </a:r>
            <a:r>
              <a:rPr lang="pt-PT" sz="1400" i="1" dirty="0"/>
              <a:t>configuration-name</a:t>
            </a:r>
            <a:endParaRPr lang="en-US" sz="1400" dirty="0"/>
          </a:p>
          <a:p>
            <a:pPr marL="4762" indent="0">
              <a:buNone/>
            </a:pPr>
            <a:endParaRPr lang="en-US" dirty="0" smtClean="0"/>
          </a:p>
          <a:p>
            <a:pPr marL="4762" indent="0">
              <a:buNone/>
            </a:pPr>
            <a:r>
              <a:rPr lang="en-US" dirty="0" smtClean="0"/>
              <a:t>The </a:t>
            </a:r>
            <a:r>
              <a:rPr lang="en-US" dirty="0"/>
              <a:t>following is a radius configuration example</a:t>
            </a:r>
            <a:r>
              <a:rPr lang="en-US" dirty="0" smtClean="0"/>
              <a:t>:</a:t>
            </a:r>
          </a:p>
          <a:p>
            <a:pPr marL="4762" indent="0">
              <a:spcBef>
                <a:spcPts val="0"/>
              </a:spcBef>
              <a:buNone/>
            </a:pPr>
            <a:endParaRPr lang="en-US" sz="1400" dirty="0" smtClean="0">
              <a:latin typeface="Courier New" panose="02070309020205020404" pitchFamily="49" charset="0"/>
              <a:cs typeface="Courier New" panose="02070309020205020404" pitchFamily="49" charset="0"/>
            </a:endParaRPr>
          </a:p>
          <a:p>
            <a:pPr marL="4762" indent="0">
              <a:spcBef>
                <a:spcPts val="0"/>
              </a:spcBef>
              <a:buNone/>
            </a:pPr>
            <a:r>
              <a:rPr lang="en-US" sz="1400" dirty="0" smtClean="0">
                <a:latin typeface="Courier New" panose="02070309020205020404" pitchFamily="49" charset="0"/>
                <a:cs typeface="Courier New" panose="02070309020205020404" pitchFamily="49" charset="0"/>
              </a:rPr>
              <a:t>Switch(</a:t>
            </a:r>
            <a:r>
              <a:rPr lang="en-US" sz="1400" dirty="0" err="1" smtClean="0">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 </a:t>
            </a:r>
            <a:r>
              <a:rPr lang="en-US" sz="1400" b="1" dirty="0">
                <a:solidFill>
                  <a:schemeClr val="tx2"/>
                </a:solidFill>
                <a:latin typeface="Courier New" panose="02070309020205020404" pitchFamily="49" charset="0"/>
                <a:cs typeface="Courier New" panose="02070309020205020404" pitchFamily="49" charset="0"/>
              </a:rPr>
              <a:t>radius server </a:t>
            </a:r>
            <a:r>
              <a:rPr lang="en-US" sz="1400" b="1" dirty="0" err="1" smtClean="0">
                <a:solidFill>
                  <a:schemeClr val="tx2"/>
                </a:solidFill>
                <a:latin typeface="Courier New" panose="02070309020205020404" pitchFamily="49" charset="0"/>
                <a:cs typeface="Courier New" panose="02070309020205020404" pitchFamily="49" charset="0"/>
              </a:rPr>
              <a:t>myRadius</a:t>
            </a:r>
            <a:endParaRPr lang="en-US" sz="1400" b="1" dirty="0">
              <a:solidFill>
                <a:schemeClr val="tx2"/>
              </a:solidFill>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–radius-server</a:t>
            </a:r>
            <a:r>
              <a:rPr lang="en-AU" sz="1400" dirty="0" smtClean="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address ipv4 172.16.1.1</a:t>
            </a: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-radius-server</a:t>
            </a:r>
            <a:r>
              <a:rPr lang="en-AU" sz="1400" dirty="0" smtClean="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key cisco456</a:t>
            </a:r>
          </a:p>
          <a:p>
            <a:pPr marL="4762" indent="0">
              <a:spcBef>
                <a:spcPts val="0"/>
              </a:spcBef>
              <a:buNone/>
            </a:pPr>
            <a:r>
              <a:rPr lang="en-US" sz="1400" dirty="0">
                <a:latin typeface="Courier New" panose="02070309020205020404" pitchFamily="49" charset="0"/>
                <a:cs typeface="Courier New" panose="02070309020205020404" pitchFamily="49" charset="0"/>
              </a:rPr>
              <a:t>Switch(</a:t>
            </a:r>
            <a:r>
              <a:rPr lang="en-US" sz="1400" dirty="0" err="1">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aaa</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group server radius Mygroup2</a:t>
            </a: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-sg-radius</a:t>
            </a:r>
            <a:r>
              <a:rPr lang="en-AU" sz="1400" dirty="0" smtClean="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server name </a:t>
            </a:r>
            <a:r>
              <a:rPr lang="en-AU" sz="1400" b="1" dirty="0" err="1">
                <a:latin typeface="Courier New" panose="02070309020205020404" pitchFamily="49" charset="0"/>
                <a:cs typeface="Courier New" panose="02070309020205020404" pitchFamily="49" charset="0"/>
              </a:rPr>
              <a:t>myRadius</a:t>
            </a:r>
            <a:endParaRPr lang="en-AU" sz="1400" b="1" dirty="0">
              <a:latin typeface="Courier New" panose="02070309020205020404" pitchFamily="49" charset="0"/>
              <a:cs typeface="Courier New" panose="02070309020205020404" pitchFamily="49" charset="0"/>
            </a:endParaRPr>
          </a:p>
          <a:p>
            <a:pPr marL="4762" indent="0">
              <a:spcBef>
                <a:spcPts val="0"/>
              </a:spcBef>
              <a:buNone/>
            </a:pPr>
            <a:endParaRPr lang="en-AU"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90411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1520" y="1"/>
            <a:ext cx="8549580" cy="1124743"/>
          </a:xfrm>
        </p:spPr>
        <p:txBody>
          <a:bodyPr/>
          <a:lstStyle/>
          <a:p>
            <a:r>
              <a:rPr lang="en-US" dirty="0">
                <a:solidFill>
                  <a:schemeClr val="accent5"/>
                </a:solidFill>
              </a:rPr>
              <a:t>Configuring RADIUS for Console and </a:t>
            </a:r>
            <a:r>
              <a:rPr lang="en-US" dirty="0" err="1">
                <a:solidFill>
                  <a:schemeClr val="accent5"/>
                </a:solidFill>
              </a:rPr>
              <a:t>vty</a:t>
            </a:r>
            <a:r>
              <a:rPr lang="en-US" dirty="0">
                <a:solidFill>
                  <a:schemeClr val="accent5"/>
                </a:solidFill>
              </a:rPr>
              <a:t> Access</a:t>
            </a:r>
            <a:endParaRPr lang="en-AU" dirty="0">
              <a:solidFill>
                <a:schemeClr val="accent5"/>
              </a:solidFill>
            </a:endParaRPr>
          </a:p>
        </p:txBody>
      </p:sp>
      <p:sp>
        <p:nvSpPr>
          <p:cNvPr id="5" name="Content Placeholder 4"/>
          <p:cNvSpPr>
            <a:spLocks noGrp="1"/>
          </p:cNvSpPr>
          <p:nvPr>
            <p:ph idx="1"/>
          </p:nvPr>
        </p:nvSpPr>
        <p:spPr>
          <a:xfrm>
            <a:off x="395536" y="1196753"/>
            <a:ext cx="8200777" cy="4608512"/>
          </a:xfrm>
        </p:spPr>
        <p:txBody>
          <a:bodyPr/>
          <a:lstStyle/>
          <a:p>
            <a:r>
              <a:rPr lang="en-US" dirty="0" smtClean="0"/>
              <a:t>To </a:t>
            </a:r>
            <a:r>
              <a:rPr lang="en-US" dirty="0"/>
              <a:t>configure a login authentication using a named method list </a:t>
            </a:r>
            <a:r>
              <a:rPr lang="en-US" dirty="0" err="1"/>
              <a:t>radius_list</a:t>
            </a:r>
            <a:r>
              <a:rPr lang="en-US" dirty="0"/>
              <a:t>, server group Mygroup2 as primary authentication option, and a local user database as a backup, use the following command:</a:t>
            </a:r>
          </a:p>
          <a:p>
            <a:pPr marL="4762" indent="0">
              <a:buNone/>
            </a:pPr>
            <a:r>
              <a:rPr lang="en-US" sz="1400" dirty="0">
                <a:latin typeface="Courier New" panose="02070309020205020404" pitchFamily="49" charset="0"/>
                <a:cs typeface="Courier New" panose="02070309020205020404" pitchFamily="49" charset="0"/>
              </a:rPr>
              <a:t>Switch (</a:t>
            </a:r>
            <a:r>
              <a:rPr lang="en-US" sz="1400" dirty="0" err="1">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aaa</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authentication login </a:t>
            </a:r>
            <a:r>
              <a:rPr lang="en-US" sz="1400" b="1" dirty="0" err="1">
                <a:latin typeface="Courier New" panose="02070309020205020404" pitchFamily="49" charset="0"/>
                <a:cs typeface="Courier New" panose="02070309020205020404" pitchFamily="49" charset="0"/>
              </a:rPr>
              <a:t>radius_list</a:t>
            </a:r>
            <a:r>
              <a:rPr lang="en-US" sz="1400" b="1" dirty="0">
                <a:latin typeface="Courier New" panose="02070309020205020404" pitchFamily="49" charset="0"/>
                <a:cs typeface="Courier New" panose="02070309020205020404" pitchFamily="49" charset="0"/>
              </a:rPr>
              <a:t> group Mygroup2 local</a:t>
            </a:r>
          </a:p>
          <a:p>
            <a:r>
              <a:rPr lang="en-US" dirty="0" smtClean="0"/>
              <a:t>The </a:t>
            </a:r>
            <a:r>
              <a:rPr lang="en-US" dirty="0"/>
              <a:t>final step is to apply this method list to the VTY </a:t>
            </a:r>
            <a:r>
              <a:rPr lang="en-US" dirty="0" smtClean="0"/>
              <a:t>0 – 4 lines:</a:t>
            </a:r>
            <a:endParaRPr lang="en-US" dirty="0"/>
          </a:p>
          <a:p>
            <a:pPr marL="4762" indent="0">
              <a:spcBef>
                <a:spcPts val="0"/>
              </a:spcBef>
              <a:buNone/>
            </a:pPr>
            <a:endParaRPr lang="en-US" sz="1400" dirty="0" smtClean="0">
              <a:latin typeface="Courier New" panose="02070309020205020404" pitchFamily="49" charset="0"/>
              <a:cs typeface="Courier New" panose="02070309020205020404" pitchFamily="49" charset="0"/>
            </a:endParaRPr>
          </a:p>
          <a:p>
            <a:pPr marL="4762" indent="0">
              <a:spcBef>
                <a:spcPts val="0"/>
              </a:spcBef>
              <a:buNone/>
            </a:pPr>
            <a:r>
              <a:rPr lang="en-US" sz="1400" dirty="0" smtClean="0">
                <a:latin typeface="Courier New" panose="02070309020205020404" pitchFamily="49" charset="0"/>
                <a:cs typeface="Courier New" panose="02070309020205020404" pitchFamily="49" charset="0"/>
              </a:rPr>
              <a:t>Switch(</a:t>
            </a:r>
            <a:r>
              <a:rPr lang="en-US" sz="1400" dirty="0" err="1" smtClean="0">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line </a:t>
            </a:r>
            <a:r>
              <a:rPr lang="en-US" sz="1400" b="1" dirty="0" err="1">
                <a:latin typeface="Courier New" panose="02070309020205020404" pitchFamily="49" charset="0"/>
                <a:cs typeface="Courier New" panose="02070309020205020404" pitchFamily="49" charset="0"/>
              </a:rPr>
              <a:t>vty</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0 4</a:t>
            </a:r>
            <a:endParaRPr lang="en-US" sz="1400" b="1" dirty="0">
              <a:latin typeface="Courier New" panose="02070309020205020404" pitchFamily="49" charset="0"/>
              <a:cs typeface="Courier New" panose="02070309020205020404" pitchFamily="49" charset="0"/>
            </a:endParaRPr>
          </a:p>
          <a:p>
            <a:pPr marL="4762" indent="0">
              <a:spcBef>
                <a:spcPts val="0"/>
              </a:spcBef>
              <a:buNone/>
            </a:pPr>
            <a:r>
              <a:rPr lang="en-US" sz="1400" dirty="0" smtClean="0">
                <a:latin typeface="Courier New" panose="02070309020205020404" pitchFamily="49" charset="0"/>
                <a:cs typeface="Courier New" panose="02070309020205020404" pitchFamily="49" charset="0"/>
              </a:rPr>
              <a:t>Switch(</a:t>
            </a:r>
            <a:r>
              <a:rPr lang="en-US" sz="1400" dirty="0" err="1" smtClean="0">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-line)# </a:t>
            </a:r>
            <a:r>
              <a:rPr lang="en-US" sz="1400" b="1" dirty="0">
                <a:latin typeface="Courier New" panose="02070309020205020404" pitchFamily="49" charset="0"/>
                <a:cs typeface="Courier New" panose="02070309020205020404" pitchFamily="49" charset="0"/>
              </a:rPr>
              <a:t>login authentication </a:t>
            </a:r>
            <a:r>
              <a:rPr lang="en-US" sz="1400" b="1" dirty="0" err="1" smtClean="0">
                <a:latin typeface="Courier New" panose="02070309020205020404" pitchFamily="49" charset="0"/>
                <a:cs typeface="Courier New" panose="02070309020205020404" pitchFamily="49" charset="0"/>
              </a:rPr>
              <a:t>radius_list</a:t>
            </a:r>
            <a:endParaRPr lang="en-US" sz="1400" b="1" dirty="0" smtClean="0">
              <a:latin typeface="Courier New" panose="02070309020205020404" pitchFamily="49" charset="0"/>
              <a:cs typeface="Courier New" panose="02070309020205020404" pitchFamily="49" charset="0"/>
            </a:endParaRPr>
          </a:p>
          <a:p>
            <a:pPr marL="4762" indent="0">
              <a:spcBef>
                <a:spcPts val="0"/>
              </a:spcBef>
              <a:buNone/>
            </a:pPr>
            <a:endParaRPr lang="en-US" sz="1400" b="1" dirty="0">
              <a:latin typeface="Courier New" panose="02070309020205020404" pitchFamily="49" charset="0"/>
              <a:cs typeface="Courier New" panose="02070309020205020404" pitchFamily="49" charset="0"/>
            </a:endParaRPr>
          </a:p>
          <a:p>
            <a:pPr marL="4762" indent="0">
              <a:spcBef>
                <a:spcPts val="0"/>
              </a:spcBef>
              <a:buNone/>
            </a:pPr>
            <a:endParaRPr lang="en-US" sz="1400" b="1" dirty="0" smtClean="0">
              <a:latin typeface="Courier New" panose="02070309020205020404" pitchFamily="49" charset="0"/>
              <a:cs typeface="Courier New" panose="02070309020205020404" pitchFamily="49" charset="0"/>
            </a:endParaRPr>
          </a:p>
          <a:p>
            <a:pPr>
              <a:spcBef>
                <a:spcPts val="0"/>
              </a:spcBef>
            </a:pPr>
            <a:r>
              <a:rPr lang="en-US" dirty="0" smtClean="0">
                <a:cs typeface="Courier New" panose="02070309020205020404" pitchFamily="49" charset="0"/>
              </a:rPr>
              <a:t>If the radius server cannot be found the local user database is used</a:t>
            </a:r>
            <a:endParaRPr lang="en-US" dirty="0">
              <a:cs typeface="Courier New" panose="02070309020205020404" pitchFamily="49" charset="0"/>
            </a:endParaRPr>
          </a:p>
          <a:p>
            <a:pPr marL="4762" indent="0">
              <a:spcBef>
                <a:spcPts val="0"/>
              </a:spcBef>
              <a:buNone/>
            </a:pPr>
            <a:endParaRPr lang="en-US" sz="1400" b="1" dirty="0" smtClean="0">
              <a:latin typeface="Courier New" panose="02070309020205020404" pitchFamily="49" charset="0"/>
              <a:cs typeface="Courier New" panose="02070309020205020404" pitchFamily="49" charset="0"/>
            </a:endParaRPr>
          </a:p>
          <a:p>
            <a:pPr marL="4762" indent="0">
              <a:spcBef>
                <a:spcPts val="0"/>
              </a:spcBef>
              <a:buNone/>
            </a:pPr>
            <a:endParaRPr lang="en-US" sz="1400" b="1" dirty="0">
              <a:latin typeface="Courier New" panose="02070309020205020404" pitchFamily="49" charset="0"/>
              <a:cs typeface="Courier New" panose="02070309020205020404" pitchFamily="49" charset="0"/>
            </a:endParaRPr>
          </a:p>
          <a:p>
            <a:pPr marL="4762" indent="0">
              <a:spcBef>
                <a:spcPts val="0"/>
              </a:spcBef>
              <a:buNone/>
            </a:pPr>
            <a:r>
              <a:rPr lang="en-US" sz="1400" dirty="0">
                <a:latin typeface="Courier New" panose="02070309020205020404" pitchFamily="49" charset="0"/>
                <a:cs typeface="Courier New" panose="02070309020205020404" pitchFamily="49" charset="0"/>
              </a:rPr>
              <a:t>Switch(</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username </a:t>
            </a:r>
            <a:r>
              <a:rPr lang="en-US" sz="1400" i="1" dirty="0" smtClean="0">
                <a:latin typeface="Courier New" panose="02070309020205020404" pitchFamily="49" charset="0"/>
                <a:cs typeface="Courier New" panose="02070309020205020404" pitchFamily="49" charset="0"/>
              </a:rPr>
              <a:t>User123 </a:t>
            </a:r>
            <a:r>
              <a:rPr lang="en-US" sz="1400" b="1" dirty="0" smtClean="0">
                <a:latin typeface="Courier New" panose="02070309020205020404" pitchFamily="49" charset="0"/>
                <a:cs typeface="Courier New" panose="02070309020205020404" pitchFamily="49" charset="0"/>
              </a:rPr>
              <a:t>secret </a:t>
            </a:r>
            <a:r>
              <a:rPr lang="en-US" sz="1400" i="1" dirty="0" err="1" smtClean="0">
                <a:latin typeface="Courier New" panose="02070309020205020404" pitchFamily="49" charset="0"/>
                <a:cs typeface="Courier New" panose="02070309020205020404" pitchFamily="49" charset="0"/>
              </a:rPr>
              <a:t>Secretpwd</a:t>
            </a:r>
            <a:endParaRPr lang="en-US" sz="1400" b="1" dirty="0">
              <a:latin typeface="Courier New" panose="02070309020205020404" pitchFamily="49" charset="0"/>
              <a:cs typeface="Courier New" panose="02070309020205020404" pitchFamily="49" charset="0"/>
            </a:endParaRPr>
          </a:p>
          <a:p>
            <a:pPr marL="4762" indent="0">
              <a:spcBef>
                <a:spcPts val="0"/>
              </a:spcBef>
              <a:buNone/>
            </a:pPr>
            <a:endParaRPr lang="en-AU" sz="1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94861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1"/>
            <a:ext cx="8856984" cy="1124743"/>
          </a:xfrm>
        </p:spPr>
        <p:txBody>
          <a:bodyPr/>
          <a:lstStyle/>
          <a:p>
            <a:r>
              <a:rPr lang="en-US" dirty="0">
                <a:solidFill>
                  <a:schemeClr val="accent5"/>
                </a:solidFill>
              </a:rPr>
              <a:t>Configuring </a:t>
            </a:r>
            <a:r>
              <a:rPr lang="en-US" dirty="0" smtClean="0">
                <a:solidFill>
                  <a:schemeClr val="accent5"/>
                </a:solidFill>
              </a:rPr>
              <a:t>TACACS+ </a:t>
            </a:r>
            <a:r>
              <a:rPr lang="en-US" dirty="0">
                <a:solidFill>
                  <a:schemeClr val="accent5"/>
                </a:solidFill>
              </a:rPr>
              <a:t>for Console and </a:t>
            </a:r>
            <a:r>
              <a:rPr lang="en-US" dirty="0" err="1">
                <a:solidFill>
                  <a:schemeClr val="accent5"/>
                </a:solidFill>
              </a:rPr>
              <a:t>vty</a:t>
            </a:r>
            <a:r>
              <a:rPr lang="en-US" dirty="0">
                <a:solidFill>
                  <a:schemeClr val="accent5"/>
                </a:solidFill>
              </a:rPr>
              <a:t> Access</a:t>
            </a:r>
            <a:endParaRPr lang="en-AU" dirty="0">
              <a:solidFill>
                <a:schemeClr val="accent5"/>
              </a:solidFill>
            </a:endParaRPr>
          </a:p>
        </p:txBody>
      </p:sp>
      <p:sp>
        <p:nvSpPr>
          <p:cNvPr id="5" name="Content Placeholder 4"/>
          <p:cNvSpPr>
            <a:spLocks noGrp="1"/>
          </p:cNvSpPr>
          <p:nvPr>
            <p:ph idx="1"/>
          </p:nvPr>
        </p:nvSpPr>
        <p:spPr/>
        <p:txBody>
          <a:bodyPr/>
          <a:lstStyle/>
          <a:p>
            <a:r>
              <a:rPr lang="en-US" dirty="0"/>
              <a:t>TACACS+ AAA configuration is nearly identical to RADIUS configuration. As with </a:t>
            </a:r>
            <a:r>
              <a:rPr lang="en-US" dirty="0" smtClean="0"/>
              <a:t>RADIUS</a:t>
            </a:r>
            <a:r>
              <a:rPr lang="en-US" dirty="0"/>
              <a:t>, the first step is to configure the TACACS+ servers and then add them to a server group</a:t>
            </a:r>
            <a:r>
              <a:rPr lang="en-US" dirty="0" smtClean="0"/>
              <a:t>.</a:t>
            </a:r>
          </a:p>
          <a:p>
            <a:endParaRPr lang="en-US" dirty="0" smtClean="0"/>
          </a:p>
          <a:p>
            <a:pPr marL="4762" indent="0">
              <a:spcBef>
                <a:spcPts val="0"/>
              </a:spcBef>
              <a:buNone/>
            </a:pPr>
            <a:r>
              <a:rPr lang="pt-PT" dirty="0"/>
              <a:t>Switch(config)# </a:t>
            </a:r>
            <a:r>
              <a:rPr lang="pt-PT" b="1" dirty="0"/>
              <a:t>tacacs server </a:t>
            </a:r>
            <a:r>
              <a:rPr lang="pt-PT" i="1" dirty="0"/>
              <a:t>configuration-name</a:t>
            </a:r>
          </a:p>
          <a:p>
            <a:pPr marL="4762" indent="0">
              <a:spcBef>
                <a:spcPts val="0"/>
              </a:spcBef>
              <a:buNone/>
            </a:pPr>
            <a:r>
              <a:rPr lang="pt-PT" dirty="0"/>
              <a:t>Switch(config-server-tacacs)# </a:t>
            </a:r>
            <a:r>
              <a:rPr lang="pt-PT" b="1" dirty="0"/>
              <a:t>address ipv4 </a:t>
            </a:r>
            <a:r>
              <a:rPr lang="pt-PT" i="1" dirty="0"/>
              <a:t>hostname</a:t>
            </a:r>
          </a:p>
          <a:p>
            <a:pPr marL="4762" indent="0">
              <a:spcBef>
                <a:spcPts val="0"/>
              </a:spcBef>
              <a:buNone/>
            </a:pPr>
            <a:r>
              <a:rPr lang="pt-PT" dirty="0"/>
              <a:t>Switch(config-server-tacacs)# </a:t>
            </a:r>
            <a:r>
              <a:rPr lang="pt-PT" b="1" dirty="0"/>
              <a:t>port </a:t>
            </a:r>
            <a:r>
              <a:rPr lang="pt-PT" i="1" dirty="0"/>
              <a:t>integer</a:t>
            </a:r>
          </a:p>
          <a:p>
            <a:pPr marL="4762" indent="0">
              <a:spcBef>
                <a:spcPts val="0"/>
              </a:spcBef>
              <a:buNone/>
            </a:pPr>
            <a:r>
              <a:rPr lang="pt-PT" dirty="0"/>
              <a:t>Switch(config-server-tacacs)# </a:t>
            </a:r>
            <a:r>
              <a:rPr lang="pt-PT" b="1" dirty="0"/>
              <a:t>key </a:t>
            </a:r>
            <a:r>
              <a:rPr lang="pt-PT" i="1" dirty="0"/>
              <a:t>string</a:t>
            </a:r>
          </a:p>
          <a:p>
            <a:pPr marL="4762" indent="0">
              <a:spcBef>
                <a:spcPts val="0"/>
              </a:spcBef>
              <a:buNone/>
            </a:pPr>
            <a:r>
              <a:rPr lang="en-US" dirty="0"/>
              <a:t>Switch(</a:t>
            </a:r>
            <a:r>
              <a:rPr lang="en-US" dirty="0" err="1"/>
              <a:t>config</a:t>
            </a:r>
            <a:r>
              <a:rPr lang="en-US" dirty="0"/>
              <a:t>)# </a:t>
            </a:r>
            <a:r>
              <a:rPr lang="en-US" b="1" dirty="0"/>
              <a:t>aaa group server tacacs+ </a:t>
            </a:r>
            <a:r>
              <a:rPr lang="en-US" i="1" dirty="0"/>
              <a:t>group-name</a:t>
            </a:r>
          </a:p>
          <a:p>
            <a:pPr marL="4762" indent="0">
              <a:spcBef>
                <a:spcPts val="0"/>
              </a:spcBef>
              <a:buNone/>
            </a:pPr>
            <a:r>
              <a:rPr lang="pt-PT" dirty="0"/>
              <a:t>Switch(config-sg-tacacs+)# </a:t>
            </a:r>
            <a:r>
              <a:rPr lang="pt-PT" b="1" dirty="0"/>
              <a:t>server name </a:t>
            </a:r>
            <a:r>
              <a:rPr lang="pt-PT" i="1" dirty="0"/>
              <a:t>configuration-name</a:t>
            </a:r>
            <a:endParaRPr lang="pt-PT" dirty="0"/>
          </a:p>
          <a:p>
            <a:endParaRPr lang="en-US" dirty="0" smtClean="0"/>
          </a:p>
          <a:p>
            <a:pPr marL="4762" indent="0">
              <a:spcBef>
                <a:spcPts val="0"/>
              </a:spcBef>
              <a:buNone/>
            </a:pPr>
            <a:endParaRPr lang="en-US" sz="1400" dirty="0" smtClean="0">
              <a:latin typeface="Courier New" panose="02070309020205020404" pitchFamily="49" charset="0"/>
              <a:cs typeface="Courier New" panose="02070309020205020404" pitchFamily="49" charset="0"/>
            </a:endParaRPr>
          </a:p>
          <a:p>
            <a:pPr marL="4762" indent="0">
              <a:spcBef>
                <a:spcPts val="0"/>
              </a:spcBef>
              <a:buNone/>
            </a:pPr>
            <a:r>
              <a:rPr lang="en-US" sz="1400" dirty="0" smtClean="0">
                <a:latin typeface="Courier New" panose="02070309020205020404" pitchFamily="49" charset="0"/>
                <a:cs typeface="Courier New" panose="02070309020205020404" pitchFamily="49" charset="0"/>
              </a:rPr>
              <a:t>Switch(</a:t>
            </a:r>
            <a:r>
              <a:rPr lang="en-US" sz="1400" dirty="0" err="1" smtClean="0">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err="1" smtClean="0">
                <a:solidFill>
                  <a:schemeClr val="tx2"/>
                </a:solidFill>
                <a:latin typeface="Courier New" panose="02070309020205020404" pitchFamily="49" charset="0"/>
                <a:cs typeface="Courier New" panose="02070309020205020404" pitchFamily="49" charset="0"/>
              </a:rPr>
              <a:t>tacacs</a:t>
            </a:r>
            <a:r>
              <a:rPr lang="en-US" sz="1400" b="1" dirty="0" smtClean="0">
                <a:solidFill>
                  <a:schemeClr val="tx2"/>
                </a:solidFill>
                <a:latin typeface="Courier New" panose="02070309020205020404" pitchFamily="49" charset="0"/>
                <a:cs typeface="Courier New" panose="02070309020205020404" pitchFamily="49" charset="0"/>
              </a:rPr>
              <a:t> </a:t>
            </a:r>
            <a:r>
              <a:rPr lang="en-US" sz="1400" b="1" dirty="0">
                <a:solidFill>
                  <a:schemeClr val="tx2"/>
                </a:solidFill>
                <a:latin typeface="Courier New" panose="02070309020205020404" pitchFamily="49" charset="0"/>
                <a:cs typeface="Courier New" panose="02070309020205020404" pitchFamily="49" charset="0"/>
              </a:rPr>
              <a:t>server </a:t>
            </a:r>
            <a:r>
              <a:rPr lang="en-US" sz="1400" b="1" dirty="0" err="1" smtClean="0">
                <a:solidFill>
                  <a:schemeClr val="tx2"/>
                </a:solidFill>
                <a:latin typeface="Courier New" panose="02070309020205020404" pitchFamily="49" charset="0"/>
                <a:cs typeface="Courier New" panose="02070309020205020404" pitchFamily="49" charset="0"/>
              </a:rPr>
              <a:t>myTacacs</a:t>
            </a:r>
            <a:endParaRPr lang="en-US" sz="1400" b="1" dirty="0">
              <a:solidFill>
                <a:schemeClr val="tx2"/>
              </a:solidFill>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–radius-server)# </a:t>
            </a:r>
            <a:r>
              <a:rPr lang="en-AU" sz="1400" b="1" dirty="0">
                <a:latin typeface="Courier New" panose="02070309020205020404" pitchFamily="49" charset="0"/>
                <a:cs typeface="Courier New" panose="02070309020205020404" pitchFamily="49" charset="0"/>
              </a:rPr>
              <a:t>address ipv4 </a:t>
            </a:r>
            <a:r>
              <a:rPr lang="en-AU" sz="1400" b="1" dirty="0" smtClean="0">
                <a:latin typeface="Courier New" panose="02070309020205020404" pitchFamily="49" charset="0"/>
                <a:cs typeface="Courier New" panose="02070309020205020404" pitchFamily="49" charset="0"/>
              </a:rPr>
              <a:t>192.168.1.1</a:t>
            </a:r>
            <a:endParaRPr lang="en-AU" sz="1400" b="1"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-radius-server)# </a:t>
            </a:r>
            <a:r>
              <a:rPr lang="en-AU" sz="1400" b="1" dirty="0">
                <a:latin typeface="Courier New" panose="02070309020205020404" pitchFamily="49" charset="0"/>
                <a:cs typeface="Courier New" panose="02070309020205020404" pitchFamily="49" charset="0"/>
              </a:rPr>
              <a:t>key </a:t>
            </a:r>
            <a:r>
              <a:rPr lang="en-AU" sz="1400" b="1" dirty="0" smtClean="0">
                <a:latin typeface="Courier New" panose="02070309020205020404" pitchFamily="49" charset="0"/>
                <a:cs typeface="Courier New" panose="02070309020205020404" pitchFamily="49" charset="0"/>
              </a:rPr>
              <a:t>cisco123</a:t>
            </a:r>
            <a:endParaRPr lang="en-AU" sz="1400" b="1" dirty="0">
              <a:latin typeface="Courier New" panose="02070309020205020404" pitchFamily="49" charset="0"/>
              <a:cs typeface="Courier New" panose="02070309020205020404" pitchFamily="49" charset="0"/>
            </a:endParaRPr>
          </a:p>
          <a:p>
            <a:pPr marL="4762" indent="0">
              <a:spcBef>
                <a:spcPts val="0"/>
              </a:spcBef>
              <a:buNone/>
            </a:pPr>
            <a:r>
              <a:rPr lang="en-US" sz="1400" dirty="0">
                <a:latin typeface="Courier New" panose="02070309020205020404" pitchFamily="49" charset="0"/>
                <a:cs typeface="Courier New" panose="02070309020205020404" pitchFamily="49" charset="0"/>
              </a:rPr>
              <a:t>Switch(</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aaa</a:t>
            </a:r>
            <a:r>
              <a:rPr lang="en-US" sz="1400" b="1" dirty="0">
                <a:latin typeface="Courier New" panose="02070309020205020404" pitchFamily="49" charset="0"/>
                <a:cs typeface="Courier New" panose="02070309020205020404" pitchFamily="49" charset="0"/>
              </a:rPr>
              <a:t> group server </a:t>
            </a:r>
            <a:r>
              <a:rPr lang="en-US" sz="1400" b="1" dirty="0" err="1" smtClean="0">
                <a:latin typeface="Courier New" panose="02070309020205020404" pitchFamily="49" charset="0"/>
                <a:cs typeface="Courier New" panose="02070309020205020404" pitchFamily="49" charset="0"/>
              </a:rPr>
              <a:t>tacacs</a:t>
            </a:r>
            <a:r>
              <a:rPr lang="en-US" sz="1400" b="1" dirty="0" smtClean="0">
                <a:latin typeface="Courier New" panose="02070309020205020404" pitchFamily="49" charset="0"/>
                <a:cs typeface="Courier New" panose="02070309020205020404" pitchFamily="49" charset="0"/>
              </a:rPr>
              <a:t>+ Mygroup1</a:t>
            </a:r>
            <a:endParaRPr lang="en-US" sz="1400" b="1"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Switch(</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-sg-radius)# </a:t>
            </a:r>
            <a:r>
              <a:rPr lang="en-AU" sz="1400" b="1" dirty="0">
                <a:latin typeface="Courier New" panose="02070309020205020404" pitchFamily="49" charset="0"/>
                <a:cs typeface="Courier New" panose="02070309020205020404" pitchFamily="49" charset="0"/>
              </a:rPr>
              <a:t>server name </a:t>
            </a:r>
            <a:r>
              <a:rPr lang="en-US" sz="1400" b="1" dirty="0" err="1">
                <a:solidFill>
                  <a:schemeClr val="tx2"/>
                </a:solidFill>
                <a:latin typeface="Courier New" panose="02070309020205020404" pitchFamily="49" charset="0"/>
                <a:cs typeface="Courier New" panose="02070309020205020404" pitchFamily="49" charset="0"/>
              </a:rPr>
              <a:t>myTacacs</a:t>
            </a:r>
            <a:endParaRPr lang="en-US" sz="1400" b="1" dirty="0">
              <a:solidFill>
                <a:schemeClr val="tx2"/>
              </a:solidFill>
              <a:latin typeface="Courier New" panose="02070309020205020404" pitchFamily="49" charset="0"/>
              <a:cs typeface="Courier New" panose="02070309020205020404" pitchFamily="49" charset="0"/>
            </a:endParaRPr>
          </a:p>
          <a:p>
            <a:pPr marL="4762" indent="0">
              <a:buNone/>
            </a:pPr>
            <a:endParaRPr lang="en-US" sz="14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206821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7504" y="1"/>
            <a:ext cx="8856984" cy="1124743"/>
          </a:xfrm>
        </p:spPr>
        <p:txBody>
          <a:bodyPr/>
          <a:lstStyle/>
          <a:p>
            <a:r>
              <a:rPr lang="en-US" dirty="0">
                <a:solidFill>
                  <a:schemeClr val="accent5"/>
                </a:solidFill>
              </a:rPr>
              <a:t>Configuring </a:t>
            </a:r>
            <a:r>
              <a:rPr lang="en-US" dirty="0" smtClean="0">
                <a:solidFill>
                  <a:schemeClr val="accent5"/>
                </a:solidFill>
              </a:rPr>
              <a:t>TACACS+ </a:t>
            </a:r>
            <a:r>
              <a:rPr lang="en-US" dirty="0">
                <a:solidFill>
                  <a:schemeClr val="accent5"/>
                </a:solidFill>
              </a:rPr>
              <a:t>for Console and </a:t>
            </a:r>
            <a:r>
              <a:rPr lang="en-US" dirty="0" err="1">
                <a:solidFill>
                  <a:schemeClr val="accent5"/>
                </a:solidFill>
              </a:rPr>
              <a:t>vty</a:t>
            </a:r>
            <a:r>
              <a:rPr lang="en-US" dirty="0">
                <a:solidFill>
                  <a:schemeClr val="accent5"/>
                </a:solidFill>
              </a:rPr>
              <a:t> Access</a:t>
            </a:r>
            <a:endParaRPr lang="en-AU" dirty="0">
              <a:solidFill>
                <a:schemeClr val="accent5"/>
              </a:solidFill>
            </a:endParaRPr>
          </a:p>
        </p:txBody>
      </p:sp>
      <p:sp>
        <p:nvSpPr>
          <p:cNvPr id="5" name="Content Placeholder 4"/>
          <p:cNvSpPr>
            <a:spLocks noGrp="1"/>
          </p:cNvSpPr>
          <p:nvPr>
            <p:ph idx="1"/>
          </p:nvPr>
        </p:nvSpPr>
        <p:spPr/>
        <p:txBody>
          <a:bodyPr/>
          <a:lstStyle/>
          <a:p>
            <a:pPr marL="4762" indent="0">
              <a:buNone/>
            </a:pPr>
            <a:endParaRPr lang="en-US" sz="1400" dirty="0" smtClean="0">
              <a:latin typeface="Courier New" panose="02070309020205020404" pitchFamily="49" charset="0"/>
              <a:cs typeface="Courier New" panose="02070309020205020404" pitchFamily="49" charset="0"/>
            </a:endParaRPr>
          </a:p>
          <a:p>
            <a:r>
              <a:rPr lang="en-US" dirty="0"/>
              <a:t>To configure a </a:t>
            </a:r>
            <a:r>
              <a:rPr lang="en-US" dirty="0" smtClean="0"/>
              <a:t>default login </a:t>
            </a:r>
            <a:r>
              <a:rPr lang="en-US" dirty="0"/>
              <a:t>authentication </a:t>
            </a:r>
            <a:r>
              <a:rPr lang="en-US" dirty="0" smtClean="0"/>
              <a:t>and EXEC authorization with the server </a:t>
            </a:r>
            <a:r>
              <a:rPr lang="en-US" dirty="0"/>
              <a:t>group </a:t>
            </a:r>
            <a:r>
              <a:rPr lang="en-US" dirty="0" smtClean="0"/>
              <a:t>Mygroup1 </a:t>
            </a:r>
            <a:r>
              <a:rPr lang="en-US" dirty="0"/>
              <a:t>as primary authentication option, and a local user database as a backup, use the following command:</a:t>
            </a:r>
          </a:p>
          <a:p>
            <a:pPr marL="4762" indent="0">
              <a:spcBef>
                <a:spcPts val="0"/>
              </a:spcBef>
              <a:buNone/>
            </a:pPr>
            <a:endParaRPr lang="en-US" sz="1400" dirty="0">
              <a:latin typeface="Courier New" panose="02070309020205020404" pitchFamily="49" charset="0"/>
              <a:cs typeface="Courier New" panose="02070309020205020404" pitchFamily="49" charset="0"/>
            </a:endParaRPr>
          </a:p>
          <a:p>
            <a:pPr marL="4762" indent="0">
              <a:spcBef>
                <a:spcPts val="0"/>
              </a:spcBef>
              <a:buNone/>
            </a:pPr>
            <a:r>
              <a:rPr lang="en-US" sz="1400" dirty="0">
                <a:latin typeface="Courier New" panose="02070309020205020404" pitchFamily="49" charset="0"/>
                <a:cs typeface="Courier New" panose="02070309020205020404" pitchFamily="49" charset="0"/>
              </a:rPr>
              <a:t>Switch(</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aaa</a:t>
            </a:r>
            <a:r>
              <a:rPr lang="en-US" sz="1400" b="1" dirty="0" smtClean="0">
                <a:latin typeface="Courier New" panose="02070309020205020404" pitchFamily="49" charset="0"/>
                <a:cs typeface="Courier New" panose="02070309020205020404" pitchFamily="49" charset="0"/>
              </a:rPr>
              <a:t> authentication login default group Mygroup1 local</a:t>
            </a:r>
            <a:endParaRPr lang="en-US" sz="1400" b="1" dirty="0">
              <a:latin typeface="Courier New" panose="02070309020205020404" pitchFamily="49" charset="0"/>
              <a:cs typeface="Courier New" panose="02070309020205020404" pitchFamily="49" charset="0"/>
            </a:endParaRPr>
          </a:p>
          <a:p>
            <a:pPr marL="4762" indent="0">
              <a:spcBef>
                <a:spcPts val="0"/>
              </a:spcBef>
              <a:buNone/>
            </a:pPr>
            <a:r>
              <a:rPr lang="en-US" sz="1400" dirty="0" smtClean="0">
                <a:latin typeface="Courier New" panose="02070309020205020404" pitchFamily="49" charset="0"/>
                <a:cs typeface="Courier New" panose="02070309020205020404" pitchFamily="49" charset="0"/>
              </a:rPr>
              <a:t>Switch(</a:t>
            </a:r>
            <a:r>
              <a:rPr lang="en-US" sz="1400" dirty="0" err="1" smtClean="0">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aaa</a:t>
            </a:r>
            <a:r>
              <a:rPr lang="en-US" sz="1400" b="1">
                <a:latin typeface="Courier New" panose="02070309020205020404" pitchFamily="49" charset="0"/>
                <a:cs typeface="Courier New" panose="02070309020205020404" pitchFamily="49" charset="0"/>
              </a:rPr>
              <a:t> </a:t>
            </a:r>
            <a:r>
              <a:rPr lang="en-US" sz="1400" b="1" smtClean="0">
                <a:latin typeface="Courier New" panose="02070309020205020404" pitchFamily="49" charset="0"/>
                <a:cs typeface="Courier New" panose="02070309020205020404" pitchFamily="49" charset="0"/>
              </a:rPr>
              <a:t>authorization </a:t>
            </a:r>
            <a:r>
              <a:rPr lang="en-US" sz="1400" b="1" dirty="0" smtClean="0">
                <a:latin typeface="Courier New" panose="02070309020205020404" pitchFamily="49" charset="0"/>
                <a:cs typeface="Courier New" panose="02070309020205020404" pitchFamily="49" charset="0"/>
              </a:rPr>
              <a:t>exec </a:t>
            </a:r>
            <a:r>
              <a:rPr lang="en-US" sz="1400" b="1" dirty="0">
                <a:latin typeface="Courier New" panose="02070309020205020404" pitchFamily="49" charset="0"/>
                <a:cs typeface="Courier New" panose="02070309020205020404" pitchFamily="49" charset="0"/>
              </a:rPr>
              <a:t>default group Mygroup1 </a:t>
            </a:r>
            <a:r>
              <a:rPr lang="en-US" sz="1400" b="1" dirty="0" smtClean="0">
                <a:latin typeface="Courier New" panose="02070309020205020404" pitchFamily="49" charset="0"/>
                <a:cs typeface="Courier New" panose="02070309020205020404" pitchFamily="49" charset="0"/>
              </a:rPr>
              <a:t>local</a:t>
            </a:r>
            <a:endParaRPr lang="en-AU" sz="1400" b="1" dirty="0">
              <a:latin typeface="Courier New" panose="02070309020205020404" pitchFamily="49" charset="0"/>
              <a:cs typeface="Courier New" panose="02070309020205020404" pitchFamily="49" charset="0"/>
            </a:endParaRPr>
          </a:p>
          <a:p>
            <a:pPr marL="4762" indent="0">
              <a:spcBef>
                <a:spcPts val="0"/>
              </a:spcBef>
              <a:buNone/>
            </a:pPr>
            <a:endParaRPr lang="en-US" sz="1400" b="1" dirty="0" smtClean="0">
              <a:latin typeface="Courier New" panose="02070309020205020404" pitchFamily="49" charset="0"/>
              <a:cs typeface="Courier New" panose="02070309020205020404" pitchFamily="49" charset="0"/>
            </a:endParaRPr>
          </a:p>
          <a:p>
            <a:pPr>
              <a:spcBef>
                <a:spcPts val="0"/>
              </a:spcBef>
            </a:pPr>
            <a:r>
              <a:rPr lang="en-US" dirty="0"/>
              <a:t>Note that the default method list automatically applied to all interfaces except those that have a named method list explicitly defined</a:t>
            </a:r>
            <a:r>
              <a:rPr lang="en-US" dirty="0" smtClean="0"/>
              <a:t>.</a:t>
            </a:r>
          </a:p>
          <a:p>
            <a:pPr marL="4762" indent="0">
              <a:spcBef>
                <a:spcPts val="0"/>
              </a:spcBef>
              <a:buNone/>
            </a:pPr>
            <a:endParaRPr lang="en-AU" dirty="0"/>
          </a:p>
          <a:p>
            <a:r>
              <a:rPr lang="en-US" dirty="0"/>
              <a:t>The </a:t>
            </a:r>
            <a:r>
              <a:rPr lang="en-US" b="1" dirty="0"/>
              <a:t>aaa authorization exec</a:t>
            </a:r>
            <a:r>
              <a:rPr lang="en-US" dirty="0"/>
              <a:t> command determines if the user is allowed to run an EXEC shell. This facility might return user profile information such as </a:t>
            </a:r>
            <a:r>
              <a:rPr lang="en-US" dirty="0" err="1"/>
              <a:t>autocommand</a:t>
            </a:r>
            <a:r>
              <a:rPr lang="en-US" dirty="0"/>
              <a:t> information, idle timeout, session timeout, access-list and privilege and other per-user factors.</a:t>
            </a:r>
          </a:p>
          <a:p>
            <a:r>
              <a:rPr lang="en-US" dirty="0"/>
              <a:t>Exec authorization is only carried out over </a:t>
            </a:r>
            <a:r>
              <a:rPr lang="en-US" dirty="0" err="1"/>
              <a:t>vty</a:t>
            </a:r>
            <a:r>
              <a:rPr lang="en-US" dirty="0"/>
              <a:t> and </a:t>
            </a:r>
            <a:r>
              <a:rPr lang="en-US" dirty="0" err="1"/>
              <a:t>tty</a:t>
            </a:r>
            <a:r>
              <a:rPr lang="en-US" dirty="0"/>
              <a:t> lines.</a:t>
            </a:r>
          </a:p>
          <a:p>
            <a:pPr marL="4762" indent="0">
              <a:spcBef>
                <a:spcPts val="0"/>
              </a:spcBef>
              <a:buNone/>
            </a:pPr>
            <a:endParaRPr lang="en-AU" dirty="0"/>
          </a:p>
        </p:txBody>
      </p:sp>
    </p:spTree>
    <p:extLst>
      <p:ext uri="{BB962C8B-B14F-4D97-AF65-F5344CB8AC3E}">
        <p14:creationId xmlns:p14="http://schemas.microsoft.com/office/powerpoint/2010/main" val="37722869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AAA Authorization</a:t>
            </a:r>
            <a:endParaRPr lang="en-AU" dirty="0">
              <a:solidFill>
                <a:schemeClr val="accent5"/>
              </a:solidFill>
            </a:endParaRPr>
          </a:p>
        </p:txBody>
      </p:sp>
      <p:sp>
        <p:nvSpPr>
          <p:cNvPr id="5" name="Content Placeholder 4"/>
          <p:cNvSpPr>
            <a:spLocks noGrp="1"/>
          </p:cNvSpPr>
          <p:nvPr>
            <p:ph idx="1"/>
          </p:nvPr>
        </p:nvSpPr>
        <p:spPr/>
        <p:txBody>
          <a:bodyPr/>
          <a:lstStyle/>
          <a:p>
            <a:r>
              <a:rPr lang="en-US" dirty="0"/>
              <a:t>AAA </a:t>
            </a:r>
            <a:r>
              <a:rPr lang="en-US" dirty="0" smtClean="0"/>
              <a:t>authorization </a:t>
            </a:r>
            <a:r>
              <a:rPr lang="en-US" dirty="0"/>
              <a:t>has a same rules and can configuration principles as authentication. Therefore, to configure </a:t>
            </a:r>
            <a:r>
              <a:rPr lang="en-US" dirty="0" smtClean="0"/>
              <a:t>authorization</a:t>
            </a:r>
            <a:r>
              <a:rPr lang="en-US" dirty="0"/>
              <a:t>, complete the following steps:</a:t>
            </a:r>
          </a:p>
          <a:p>
            <a:r>
              <a:rPr lang="en-US" b="1" dirty="0"/>
              <a:t>Step 1. </a:t>
            </a:r>
            <a:r>
              <a:rPr lang="en-US" dirty="0" smtClean="0"/>
              <a:t>Define </a:t>
            </a:r>
            <a:r>
              <a:rPr lang="en-US" dirty="0"/>
              <a:t>a named list of </a:t>
            </a:r>
            <a:r>
              <a:rPr lang="en-US" dirty="0" smtClean="0"/>
              <a:t>authorization methods.</a:t>
            </a:r>
            <a:endParaRPr lang="en-US" dirty="0"/>
          </a:p>
          <a:p>
            <a:r>
              <a:rPr lang="en-US" b="1" dirty="0"/>
              <a:t>Step 2.</a:t>
            </a:r>
            <a:r>
              <a:rPr lang="en-US" dirty="0"/>
              <a:t> </a:t>
            </a:r>
            <a:r>
              <a:rPr lang="en-US" dirty="0" smtClean="0"/>
              <a:t>Apply </a:t>
            </a:r>
            <a:r>
              <a:rPr lang="en-US" dirty="0"/>
              <a:t>that list to one or more interfaces (except for the default method list).</a:t>
            </a:r>
          </a:p>
          <a:p>
            <a:r>
              <a:rPr lang="en-US" b="1" dirty="0"/>
              <a:t>Step 3</a:t>
            </a:r>
            <a:r>
              <a:rPr lang="en-US" dirty="0"/>
              <a:t>. The first listed method is used. If it fails to respond, the second one is used, and so on until all listed methods are exhausted. Once the method list is exhausted, a failure message is logged.</a:t>
            </a:r>
            <a:endParaRPr lang="en-AU" dirty="0"/>
          </a:p>
        </p:txBody>
      </p:sp>
    </p:spTree>
    <p:extLst>
      <p:ext uri="{BB962C8B-B14F-4D97-AF65-F5344CB8AC3E}">
        <p14:creationId xmlns:p14="http://schemas.microsoft.com/office/powerpoint/2010/main" val="246092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76672"/>
            <a:ext cx="8521700" cy="615123"/>
          </a:xfrm>
        </p:spPr>
        <p:txBody>
          <a:bodyPr>
            <a:normAutofit/>
          </a:bodyPr>
          <a:lstStyle/>
          <a:p>
            <a:pPr>
              <a:defRPr/>
            </a:pPr>
            <a:r>
              <a:rPr lang="en-US" dirty="0" smtClean="0">
                <a:solidFill>
                  <a:schemeClr val="accent5"/>
                </a:solidFill>
              </a:rPr>
              <a:t>AAA Authorization Configuration</a:t>
            </a:r>
          </a:p>
        </p:txBody>
      </p:sp>
      <p:sp>
        <p:nvSpPr>
          <p:cNvPr id="5" name="Content Placeholder 7"/>
          <p:cNvSpPr>
            <a:spLocks noGrp="1"/>
          </p:cNvSpPr>
          <p:nvPr>
            <p:ph idx="11"/>
          </p:nvPr>
        </p:nvSpPr>
        <p:spPr>
          <a:xfrm>
            <a:off x="665019" y="1116282"/>
            <a:ext cx="7849589" cy="5070764"/>
          </a:xfrm>
        </p:spPr>
        <p:txBody>
          <a:bodyPr>
            <a:noAutofit/>
          </a:bodyPr>
          <a:lstStyle/>
          <a:p>
            <a:r>
              <a:rPr lang="en-US" sz="1800" dirty="0" smtClean="0">
                <a:cs typeface="Courier New" pitchFamily="49" charset="0"/>
              </a:rPr>
              <a:t>Use the command:</a:t>
            </a:r>
          </a:p>
          <a:p>
            <a:pPr>
              <a:buNone/>
            </a:pPr>
            <a:r>
              <a:rPr lang="en-US" sz="1800" b="1" dirty="0" smtClean="0">
                <a:latin typeface="Courier New" pitchFamily="49" charset="0"/>
                <a:cs typeface="Courier New" pitchFamily="49" charset="0"/>
              </a:rPr>
              <a:t>  aaa authorization {auth-proxy | network | exec | commands level | reverse-access |</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configuration | ipmobile} {default | </a:t>
            </a:r>
            <a:r>
              <a:rPr lang="en-US" sz="1800" i="1" dirty="0" smtClean="0">
                <a:latin typeface="Courier New" pitchFamily="49" charset="0"/>
                <a:cs typeface="Courier New" pitchFamily="49" charset="0"/>
              </a:rPr>
              <a:t>list-name</a:t>
            </a:r>
            <a:r>
              <a:rPr lang="en-US" sz="1800" b="1" dirty="0" smtClean="0">
                <a:latin typeface="Courier New" pitchFamily="49" charset="0"/>
                <a:cs typeface="Courier New" pitchFamily="49" charset="0"/>
              </a:rPr>
              <a:t>}</a:t>
            </a:r>
            <a:r>
              <a:rPr lang="en-US" sz="1800" b="1" i="1" dirty="0" smtClean="0">
                <a:latin typeface="Courier New" pitchFamily="49" charset="0"/>
                <a:cs typeface="Courier New" pitchFamily="49" charset="0"/>
              </a:rPr>
              <a:t> </a:t>
            </a:r>
            <a:r>
              <a:rPr lang="en-US" sz="1800" b="1" dirty="0" smtClean="0">
                <a:latin typeface="Courier New" pitchFamily="49" charset="0"/>
                <a:cs typeface="Courier New" pitchFamily="49" charset="0"/>
              </a:rPr>
              <a:t>[</a:t>
            </a:r>
            <a:r>
              <a:rPr lang="en-US" sz="1800" i="1" dirty="0" smtClean="0">
                <a:latin typeface="Courier New" pitchFamily="49" charset="0"/>
                <a:cs typeface="Courier New" pitchFamily="49" charset="0"/>
              </a:rPr>
              <a:t>method1</a:t>
            </a:r>
            <a:r>
              <a:rPr lang="en-US" sz="1800" b="1" i="1" dirty="0" smtClean="0">
                <a:latin typeface="Courier New" pitchFamily="49" charset="0"/>
                <a:cs typeface="Courier New" pitchFamily="49" charset="0"/>
              </a:rPr>
              <a:t> </a:t>
            </a:r>
            <a:r>
              <a:rPr lang="en-US" sz="1800" b="1" dirty="0" smtClean="0">
                <a:latin typeface="Courier New" pitchFamily="49" charset="0"/>
                <a:cs typeface="Courier New" pitchFamily="49" charset="0"/>
              </a:rPr>
              <a:t>[</a:t>
            </a:r>
            <a:r>
              <a:rPr lang="en-US" sz="1800" i="1" dirty="0" smtClean="0">
                <a:latin typeface="Courier New" pitchFamily="49" charset="0"/>
                <a:cs typeface="Courier New" pitchFamily="49" charset="0"/>
              </a:rPr>
              <a:t>method2</a:t>
            </a:r>
            <a:r>
              <a:rPr lang="en-US" sz="1800" b="1" i="1" dirty="0" smtClean="0">
                <a:latin typeface="Courier New" pitchFamily="49" charset="0"/>
                <a:cs typeface="Courier New" pitchFamily="49" charset="0"/>
              </a:rPr>
              <a:t>...</a:t>
            </a:r>
            <a:r>
              <a:rPr lang="en-US" sz="1800" b="1" dirty="0" smtClean="0">
                <a:latin typeface="Courier New" pitchFamily="49" charset="0"/>
                <a:cs typeface="Courier New" pitchFamily="49" charset="0"/>
              </a:rPr>
              <a:t>]]</a:t>
            </a:r>
            <a:r>
              <a:rPr lang="en-US" sz="1800" b="1" i="1" dirty="0" smtClean="0">
                <a:latin typeface="Courier New" pitchFamily="49" charset="0"/>
                <a:cs typeface="Courier New" pitchFamily="49" charset="0"/>
              </a:rPr>
              <a:t> authorization </a:t>
            </a:r>
            <a:r>
              <a:rPr lang="en-US" sz="1800" b="1" dirty="0" smtClean="0">
                <a:latin typeface="Courier New" pitchFamily="49" charset="0"/>
                <a:cs typeface="Courier New" pitchFamily="49" charset="0"/>
              </a:rPr>
              <a:t>{arap</a:t>
            </a:r>
            <a:r>
              <a:rPr lang="en-US" sz="1800" b="1" i="1" dirty="0" smtClean="0">
                <a:latin typeface="Courier New" pitchFamily="49" charset="0"/>
                <a:cs typeface="Courier New" pitchFamily="49" charset="0"/>
              </a:rPr>
              <a:t> | </a:t>
            </a:r>
            <a:r>
              <a:rPr lang="en-US" sz="1800" b="1" dirty="0" smtClean="0">
                <a:latin typeface="Courier New" pitchFamily="49" charset="0"/>
                <a:cs typeface="Courier New" pitchFamily="49" charset="0"/>
              </a:rPr>
              <a:t>commands</a:t>
            </a:r>
            <a:r>
              <a:rPr lang="en-US" sz="1800" b="1" i="1" dirty="0" smtClean="0">
                <a:latin typeface="Courier New" pitchFamily="49" charset="0"/>
                <a:cs typeface="Courier New" pitchFamily="49" charset="0"/>
              </a:rPr>
              <a:t> </a:t>
            </a:r>
            <a:r>
              <a:rPr lang="en-US" sz="1800" i="1" dirty="0" smtClean="0">
                <a:latin typeface="Courier New" pitchFamily="49" charset="0"/>
                <a:cs typeface="Courier New" pitchFamily="49" charset="0"/>
              </a:rPr>
              <a:t>level</a:t>
            </a:r>
            <a:r>
              <a:rPr lang="en-US" sz="1800" b="1" i="1" dirty="0" smtClean="0">
                <a:latin typeface="Courier New" pitchFamily="49" charset="0"/>
                <a:cs typeface="Courier New" pitchFamily="49" charset="0"/>
              </a:rPr>
              <a:t> | </a:t>
            </a:r>
            <a:r>
              <a:rPr lang="en-US" sz="1800" b="1" dirty="0" smtClean="0">
                <a:latin typeface="Courier New" pitchFamily="49" charset="0"/>
                <a:cs typeface="Courier New" pitchFamily="49" charset="0"/>
              </a:rPr>
              <a:t>exec</a:t>
            </a:r>
            <a:r>
              <a:rPr lang="en-US" sz="1800" b="1" i="1" dirty="0" smtClean="0">
                <a:latin typeface="Courier New" pitchFamily="49" charset="0"/>
                <a:cs typeface="Courier New" pitchFamily="49" charset="0"/>
              </a:rPr>
              <a:t> | </a:t>
            </a:r>
            <a:r>
              <a:rPr lang="en-US" sz="1800" b="1" dirty="0" smtClean="0">
                <a:latin typeface="Courier New" pitchFamily="49" charset="0"/>
                <a:cs typeface="Courier New" pitchFamily="49" charset="0"/>
              </a:rPr>
              <a:t>reverse-access} {default | </a:t>
            </a:r>
            <a:r>
              <a:rPr lang="en-US" sz="1800" i="1" dirty="0" smtClean="0">
                <a:latin typeface="Courier New" pitchFamily="49" charset="0"/>
                <a:cs typeface="Courier New" pitchFamily="49" charset="0"/>
              </a:rPr>
              <a:t>list-name</a:t>
            </a:r>
            <a:r>
              <a:rPr lang="en-US" sz="1800" b="1" dirty="0" smtClean="0">
                <a:latin typeface="Courier New" pitchFamily="49" charset="0"/>
                <a:cs typeface="Courier New" pitchFamily="49" charset="0"/>
              </a:rPr>
              <a:t>}</a:t>
            </a:r>
          </a:p>
          <a:p>
            <a:r>
              <a:rPr lang="en-US" sz="1800" dirty="0" smtClean="0"/>
              <a:t>Use the </a:t>
            </a:r>
            <a:r>
              <a:rPr lang="en-US" sz="1800" b="1" dirty="0" smtClean="0">
                <a:latin typeface="Courier New" pitchFamily="49" charset="0"/>
                <a:cs typeface="Courier New" pitchFamily="49" charset="0"/>
              </a:rPr>
              <a:t>aaa authorization </a:t>
            </a:r>
            <a:r>
              <a:rPr lang="en-US" sz="1800" dirty="0" smtClean="0"/>
              <a:t>command with the </a:t>
            </a:r>
            <a:r>
              <a:rPr lang="en-US" sz="1800" b="1" dirty="0" smtClean="0">
                <a:latin typeface="Courier New" pitchFamily="49" charset="0"/>
                <a:cs typeface="Courier New" pitchFamily="49" charset="0"/>
              </a:rPr>
              <a:t>group tacacs+ </a:t>
            </a:r>
            <a:r>
              <a:rPr lang="en-US" sz="1800" dirty="0" smtClean="0"/>
              <a:t>method keywords  to request authorization via a TACACS+ server. The </a:t>
            </a:r>
            <a:r>
              <a:rPr lang="en-US" sz="1800" b="1" dirty="0" smtClean="0">
                <a:latin typeface="Courier New" pitchFamily="49" charset="0"/>
                <a:cs typeface="Courier New" pitchFamily="49" charset="0"/>
              </a:rPr>
              <a:t>group tacacs+ </a:t>
            </a:r>
            <a:r>
              <a:rPr lang="en-US" sz="1800" dirty="0" smtClean="0"/>
              <a:t>method instructs the switch to use a list of all TACACS+ servers for authentication.</a:t>
            </a:r>
          </a:p>
          <a:p>
            <a:r>
              <a:rPr lang="en-US" sz="1800" dirty="0" smtClean="0"/>
              <a:t>Use the </a:t>
            </a:r>
            <a:r>
              <a:rPr lang="en-US" sz="1800" b="1" dirty="0" smtClean="0">
                <a:latin typeface="Courier New" pitchFamily="49" charset="0"/>
                <a:cs typeface="Courier New" pitchFamily="49" charset="0"/>
              </a:rPr>
              <a:t>aaa authorization </a:t>
            </a:r>
            <a:r>
              <a:rPr lang="en-US" sz="1800" dirty="0" smtClean="0"/>
              <a:t>command with the </a:t>
            </a:r>
            <a:r>
              <a:rPr lang="en-US" sz="1800" b="1" dirty="0" smtClean="0">
                <a:latin typeface="Courier New" pitchFamily="49" charset="0"/>
                <a:cs typeface="Courier New" pitchFamily="49" charset="0"/>
              </a:rPr>
              <a:t>local </a:t>
            </a:r>
            <a:r>
              <a:rPr lang="en-US" sz="1800" dirty="0" smtClean="0"/>
              <a:t>method keyword  to request authorization via the local user database.</a:t>
            </a:r>
          </a:p>
          <a:p>
            <a:r>
              <a:rPr lang="en-US" sz="1800" dirty="0" smtClean="0"/>
              <a:t>Use the </a:t>
            </a:r>
            <a:r>
              <a:rPr lang="en-US" sz="1800" b="1" dirty="0" smtClean="0">
                <a:latin typeface="Courier New" pitchFamily="49" charset="0"/>
                <a:cs typeface="Courier New" pitchFamily="49" charset="0"/>
              </a:rPr>
              <a:t>aaa authorization </a:t>
            </a:r>
            <a:r>
              <a:rPr lang="en-US" sz="1800" dirty="0" smtClean="0"/>
              <a:t>command with the </a:t>
            </a:r>
            <a:r>
              <a:rPr lang="en-US" sz="1800" b="1" dirty="0" smtClean="0">
                <a:latin typeface="Courier New" pitchFamily="49" charset="0"/>
                <a:cs typeface="Courier New" pitchFamily="49" charset="0"/>
              </a:rPr>
              <a:t>group radius </a:t>
            </a:r>
            <a:r>
              <a:rPr lang="en-US" sz="1800" dirty="0" smtClean="0"/>
              <a:t>method keywords  to request authorization via a RADIUS server.</a:t>
            </a:r>
          </a:p>
        </p:txBody>
      </p:sp>
    </p:spTree>
    <p:extLst>
      <p:ext uri="{BB962C8B-B14F-4D97-AF65-F5344CB8AC3E}">
        <p14:creationId xmlns:p14="http://schemas.microsoft.com/office/powerpoint/2010/main" val="185934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268759"/>
          </a:xfrm>
        </p:spPr>
        <p:txBody>
          <a:bodyPr rIns="88048"/>
          <a:lstStyle/>
          <a:p>
            <a:pPr marL="42863" eaLnBrk="1" hangingPunct="1"/>
            <a:r>
              <a:rPr lang="en-US" altLang="el-GR" dirty="0" smtClean="0">
                <a:solidFill>
                  <a:schemeClr val="accent5"/>
                </a:solidFill>
                <a:latin typeface="+mn-lt"/>
                <a:ea typeface="Calibri" panose="020F0502020204030204" pitchFamily="34" charset="0"/>
              </a:rPr>
              <a:t>Focus on topics</a:t>
            </a:r>
          </a:p>
        </p:txBody>
      </p:sp>
      <p:sp>
        <p:nvSpPr>
          <p:cNvPr id="2" name="Content Placeholder 1"/>
          <p:cNvSpPr>
            <a:spLocks noGrp="1"/>
          </p:cNvSpPr>
          <p:nvPr>
            <p:ph idx="1"/>
          </p:nvPr>
        </p:nvSpPr>
        <p:spPr/>
        <p:txBody>
          <a:bodyPr/>
          <a:lstStyle/>
          <a:p>
            <a:r>
              <a:rPr lang="en-US" sz="2400" dirty="0" smtClean="0"/>
              <a:t>AAA</a:t>
            </a:r>
          </a:p>
          <a:p>
            <a:r>
              <a:rPr lang="en-US" sz="2400" dirty="0" smtClean="0"/>
              <a:t>Identity-based networking</a:t>
            </a:r>
          </a:p>
          <a:p>
            <a:r>
              <a:rPr lang="en-US" sz="2400" dirty="0" smtClean="0"/>
              <a:t>802.1X</a:t>
            </a:r>
          </a:p>
          <a:p>
            <a:r>
              <a:rPr lang="en-US" sz="2400" dirty="0" smtClean="0"/>
              <a:t>NTP, SNTP, and PTP</a:t>
            </a:r>
          </a:p>
          <a:p>
            <a:r>
              <a:rPr lang="en-US" sz="2400" dirty="0" smtClean="0"/>
              <a:t>SNMPv3</a:t>
            </a:r>
          </a:p>
          <a:p>
            <a:endParaRPr lang="el-GR" dirty="0"/>
          </a:p>
        </p:txBody>
      </p:sp>
      <p:sp>
        <p:nvSpPr>
          <p:cNvPr id="3" name="TextBox 2"/>
          <p:cNvSpPr txBox="1"/>
          <p:nvPr/>
        </p:nvSpPr>
        <p:spPr>
          <a:xfrm>
            <a:off x="8892480" y="6669360"/>
            <a:ext cx="242374" cy="215444"/>
          </a:xfrm>
          <a:prstGeom prst="rect">
            <a:avLst/>
          </a:prstGeom>
          <a:noFill/>
        </p:spPr>
        <p:txBody>
          <a:bodyPr wrap="none" rtlCol="0">
            <a:spAutoFit/>
          </a:bodyPr>
          <a:lstStyle/>
          <a:p>
            <a:fld id="{510265FA-E938-4739-9E61-96226079194A}" type="slidenum">
              <a:rPr lang="en-AU" sz="800" smtClean="0">
                <a:latin typeface="Arial" panose="020B0604020202020204" pitchFamily="34" charset="0"/>
                <a:cs typeface="Arial" panose="020B0604020202020204" pitchFamily="34" charset="0"/>
              </a:rPr>
              <a:t>2</a:t>
            </a:fld>
            <a:endParaRPr lang="en-AU" sz="800"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smtClean="0">
                <a:solidFill>
                  <a:schemeClr val="accent5"/>
                </a:solidFill>
              </a:rPr>
              <a:t>AAA Authorization Example</a:t>
            </a:r>
          </a:p>
        </p:txBody>
      </p:sp>
      <p:sp>
        <p:nvSpPr>
          <p:cNvPr id="7" name="Content Placeholder 6"/>
          <p:cNvSpPr>
            <a:spLocks noGrp="1"/>
          </p:cNvSpPr>
          <p:nvPr>
            <p:ph idx="10"/>
          </p:nvPr>
        </p:nvSpPr>
        <p:spPr/>
        <p:txBody>
          <a:bodyPr>
            <a:normAutofit/>
          </a:bodyPr>
          <a:lstStyle/>
          <a:p>
            <a:r>
              <a:rPr lang="en-US" sz="2000" dirty="0" smtClean="0"/>
              <a:t>This configuration example illustrates configuring AAA authorization for users via VTY access for shell commands.</a:t>
            </a:r>
          </a:p>
          <a:p>
            <a:r>
              <a:rPr lang="en-US" sz="2000" dirty="0" smtClean="0"/>
              <a:t>To allow users to access the functions they request as long as they have been authenticated, use the </a:t>
            </a:r>
            <a:r>
              <a:rPr lang="en-US" sz="2000" b="1" dirty="0" err="1" smtClean="0">
                <a:latin typeface="Courier New" pitchFamily="49" charset="0"/>
                <a:cs typeface="Courier New" pitchFamily="49" charset="0"/>
              </a:rPr>
              <a:t>aaa</a:t>
            </a:r>
            <a:r>
              <a:rPr lang="en-US" sz="2000" b="1" dirty="0" smtClean="0">
                <a:latin typeface="Courier New" pitchFamily="49" charset="0"/>
                <a:cs typeface="Courier New" pitchFamily="49" charset="0"/>
              </a:rPr>
              <a:t> authorization </a:t>
            </a:r>
            <a:r>
              <a:rPr lang="en-US" sz="2000" dirty="0" smtClean="0"/>
              <a:t>command with the </a:t>
            </a:r>
            <a:r>
              <a:rPr lang="en-US" sz="2000" b="1" dirty="0" smtClean="0">
                <a:latin typeface="Courier New" pitchFamily="49" charset="0"/>
                <a:cs typeface="Courier New" pitchFamily="49" charset="0"/>
              </a:rPr>
              <a:t>if-authenticated</a:t>
            </a:r>
            <a:r>
              <a:rPr lang="en-US" sz="2000" dirty="0" smtClean="0"/>
              <a:t> method keyword, as shown.</a:t>
            </a:r>
          </a:p>
        </p:txBody>
      </p:sp>
      <p:sp>
        <p:nvSpPr>
          <p:cNvPr id="8" name="Content Placeholder 7"/>
          <p:cNvSpPr>
            <a:spLocks noGrp="1"/>
          </p:cNvSpPr>
          <p:nvPr>
            <p:ph sz="quarter" idx="11"/>
          </p:nvPr>
        </p:nvSpPr>
        <p:spPr/>
        <p:txBody>
          <a:bodyPr/>
          <a:lstStyle/>
          <a:p>
            <a:r>
              <a:rPr lang="en-US" dirty="0" smtClean="0"/>
              <a:t>Switch(</a:t>
            </a:r>
            <a:r>
              <a:rPr lang="en-US" dirty="0" err="1" smtClean="0"/>
              <a:t>config</a:t>
            </a:r>
            <a:r>
              <a:rPr lang="en-US" dirty="0" smtClean="0"/>
              <a:t>)# </a:t>
            </a:r>
            <a:r>
              <a:rPr lang="en-US" b="1" dirty="0" err="1" smtClean="0"/>
              <a:t>aaa</a:t>
            </a:r>
            <a:r>
              <a:rPr lang="en-US" b="1" dirty="0" smtClean="0"/>
              <a:t> new-model</a:t>
            </a:r>
          </a:p>
          <a:p>
            <a:r>
              <a:rPr lang="en-US" dirty="0" smtClean="0"/>
              <a:t>Switch(</a:t>
            </a:r>
            <a:r>
              <a:rPr lang="en-US" dirty="0" err="1" smtClean="0"/>
              <a:t>config</a:t>
            </a:r>
            <a:r>
              <a:rPr lang="en-US" dirty="0" smtClean="0"/>
              <a:t>)# </a:t>
            </a:r>
            <a:r>
              <a:rPr lang="en-US" b="1" dirty="0" err="1" smtClean="0"/>
              <a:t>aaa</a:t>
            </a:r>
            <a:r>
              <a:rPr lang="en-US" b="1" dirty="0" smtClean="0"/>
              <a:t> authorization commands 1 default group </a:t>
            </a:r>
            <a:r>
              <a:rPr lang="en-US" b="1" dirty="0" err="1" smtClean="0"/>
              <a:t>tacacs</a:t>
            </a:r>
            <a:r>
              <a:rPr lang="en-US" b="1" dirty="0"/>
              <a:t>+ if-authenticated</a:t>
            </a:r>
            <a:endParaRPr lang="en-US" b="1" dirty="0" smtClean="0"/>
          </a:p>
          <a:p>
            <a:r>
              <a:rPr lang="en-US" dirty="0" smtClean="0"/>
              <a:t>Switch(</a:t>
            </a:r>
            <a:r>
              <a:rPr lang="en-US" dirty="0" err="1" smtClean="0"/>
              <a:t>config</a:t>
            </a:r>
            <a:r>
              <a:rPr lang="en-US" dirty="0" smtClean="0"/>
              <a:t>)# </a:t>
            </a:r>
            <a:r>
              <a:rPr lang="en-US" b="1" dirty="0" smtClean="0"/>
              <a:t>line </a:t>
            </a:r>
            <a:r>
              <a:rPr lang="en-US" b="1" dirty="0" err="1" smtClean="0"/>
              <a:t>vty</a:t>
            </a:r>
            <a:r>
              <a:rPr lang="en-US" b="1" dirty="0" smtClean="0"/>
              <a:t> 0 4</a:t>
            </a:r>
          </a:p>
          <a:p>
            <a:r>
              <a:rPr lang="en-US" dirty="0" smtClean="0"/>
              <a:t>Switch(</a:t>
            </a:r>
            <a:r>
              <a:rPr lang="en-US" dirty="0" err="1" smtClean="0"/>
              <a:t>config</a:t>
            </a:r>
            <a:r>
              <a:rPr lang="en-US" dirty="0" smtClean="0"/>
              <a:t>-line)# </a:t>
            </a:r>
            <a:r>
              <a:rPr lang="en-US" b="1" dirty="0" smtClean="0"/>
              <a:t>authorization commands 1 default</a:t>
            </a:r>
          </a:p>
        </p:txBody>
      </p:sp>
    </p:spTree>
    <p:extLst>
      <p:ext uri="{BB962C8B-B14F-4D97-AF65-F5344CB8AC3E}">
        <p14:creationId xmlns:p14="http://schemas.microsoft.com/office/powerpoint/2010/main" val="376351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5"/>
                </a:solidFill>
              </a:rPr>
              <a:t>AAA Accounting</a:t>
            </a:r>
            <a:endParaRPr lang="en-AU" dirty="0">
              <a:solidFill>
                <a:schemeClr val="accent5"/>
              </a:solidFill>
            </a:endParaRPr>
          </a:p>
        </p:txBody>
      </p:sp>
      <p:sp>
        <p:nvSpPr>
          <p:cNvPr id="6" name="Content Placeholder 5"/>
          <p:cNvSpPr>
            <a:spLocks noGrp="1"/>
          </p:cNvSpPr>
          <p:nvPr>
            <p:ph idx="1"/>
          </p:nvPr>
        </p:nvSpPr>
        <p:spPr/>
        <p:txBody>
          <a:bodyPr/>
          <a:lstStyle/>
          <a:p>
            <a:r>
              <a:rPr lang="en-US" dirty="0"/>
              <a:t>The AAA accounting feature enables you to track the services that users are accessing and the amount of network resources they are consuming.</a:t>
            </a:r>
          </a:p>
          <a:p>
            <a:r>
              <a:rPr lang="en-US" dirty="0"/>
              <a:t>AAA accounting has the same rules and configurations steps as authentication and </a:t>
            </a:r>
            <a:r>
              <a:rPr lang="en-US" dirty="0" smtClean="0"/>
              <a:t>authorization:</a:t>
            </a:r>
          </a:p>
          <a:p>
            <a:r>
              <a:rPr lang="en-US" b="1" dirty="0"/>
              <a:t>Step 1. </a:t>
            </a:r>
            <a:r>
              <a:rPr lang="en-US" dirty="0"/>
              <a:t>Define a named list of </a:t>
            </a:r>
            <a:r>
              <a:rPr lang="en-US" dirty="0" smtClean="0"/>
              <a:t>accounting </a:t>
            </a:r>
            <a:r>
              <a:rPr lang="en-US" dirty="0"/>
              <a:t>methods.</a:t>
            </a:r>
          </a:p>
          <a:p>
            <a:r>
              <a:rPr lang="en-US" b="1" dirty="0"/>
              <a:t>Step 2.</a:t>
            </a:r>
            <a:r>
              <a:rPr lang="en-US" dirty="0"/>
              <a:t> Apply that list to one or more interfaces (except for the default method list).</a:t>
            </a:r>
          </a:p>
          <a:p>
            <a:r>
              <a:rPr lang="en-US" b="1" dirty="0"/>
              <a:t>Step 3</a:t>
            </a:r>
            <a:r>
              <a:rPr lang="en-US" dirty="0"/>
              <a:t>. The first listed method is used. If it fails to respond, the second one is used, and so on until all listed methods are exhausted. Once the method list is exhausted, a failure message is logged.</a:t>
            </a:r>
            <a:endParaRPr lang="en-AU" dirty="0"/>
          </a:p>
          <a:p>
            <a:endParaRPr lang="en-AU" dirty="0"/>
          </a:p>
        </p:txBody>
      </p:sp>
    </p:spTree>
    <p:extLst>
      <p:ext uri="{BB962C8B-B14F-4D97-AF65-F5344CB8AC3E}">
        <p14:creationId xmlns:p14="http://schemas.microsoft.com/office/powerpoint/2010/main" val="13366943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chemeClr val="accent5"/>
                </a:solidFill>
              </a:rPr>
              <a:t>AAA Accounting Types Supported</a:t>
            </a:r>
          </a:p>
        </p:txBody>
      </p:sp>
      <p:sp>
        <p:nvSpPr>
          <p:cNvPr id="5" name="Content Placeholder 7"/>
          <p:cNvSpPr>
            <a:spLocks noGrp="1"/>
          </p:cNvSpPr>
          <p:nvPr>
            <p:ph idx="1"/>
          </p:nvPr>
        </p:nvSpPr>
        <p:spPr>
          <a:xfrm>
            <a:off x="395536" y="1124744"/>
            <a:ext cx="8208912" cy="5661249"/>
          </a:xfrm>
        </p:spPr>
        <p:txBody>
          <a:bodyPr>
            <a:noAutofit/>
          </a:bodyPr>
          <a:lstStyle/>
          <a:p>
            <a:r>
              <a:rPr lang="en-US" b="1" kern="1200" dirty="0" smtClean="0"/>
              <a:t>Network accounting: </a:t>
            </a:r>
            <a:r>
              <a:rPr lang="en-US" kern="1200" dirty="0" smtClean="0"/>
              <a:t>Provides information for all PPP, SLIP, or ARAP sessions, including packet and byte counts.</a:t>
            </a:r>
          </a:p>
          <a:p>
            <a:r>
              <a:rPr lang="en-US" b="1" kern="1200" dirty="0" smtClean="0"/>
              <a:t>Connection accounting: </a:t>
            </a:r>
            <a:r>
              <a:rPr lang="en-US" kern="1200" dirty="0" smtClean="0"/>
              <a:t>Provides information about all outbound connections made from the network, such as Telnet and rlogin.</a:t>
            </a:r>
          </a:p>
          <a:p>
            <a:r>
              <a:rPr lang="en-US" b="1" kern="1200" dirty="0" smtClean="0"/>
              <a:t>EXEC accounting: </a:t>
            </a:r>
            <a:r>
              <a:rPr lang="en-US" kern="1200" dirty="0" smtClean="0"/>
              <a:t>Provides information about user EXEC terminal sessions (user shells) on the network access server, including username, date, start and stop times, the access server IP address, and (for dial-in users) the telephone number from which the call originated.</a:t>
            </a:r>
          </a:p>
          <a:p>
            <a:r>
              <a:rPr lang="en-US" b="1" kern="1200" dirty="0" smtClean="0"/>
              <a:t>System accounting: </a:t>
            </a:r>
            <a:r>
              <a:rPr lang="en-US" kern="1200" dirty="0" smtClean="0"/>
              <a:t>Provides information about all system-level events (for example, when the system reboots and when accounting is turned on or off).</a:t>
            </a:r>
          </a:p>
          <a:p>
            <a:r>
              <a:rPr lang="en-US" b="1" kern="1200" dirty="0" smtClean="0"/>
              <a:t>Command accounting: </a:t>
            </a:r>
            <a:r>
              <a:rPr lang="en-US" kern="1200" dirty="0" smtClean="0"/>
              <a:t>Provides information about the EXEC shell commands for a specified privilege level executed on a network access server.</a:t>
            </a:r>
          </a:p>
          <a:p>
            <a:r>
              <a:rPr lang="en-US" b="1" kern="1200" dirty="0" smtClean="0"/>
              <a:t>Resource accounting: </a:t>
            </a:r>
            <a:r>
              <a:rPr lang="en-US" kern="1200" dirty="0" smtClean="0"/>
              <a:t>Provides start and stop record support for calls that have passed user authentication.</a:t>
            </a:r>
          </a:p>
        </p:txBody>
      </p:sp>
    </p:spTree>
    <p:extLst>
      <p:ext uri="{BB962C8B-B14F-4D97-AF65-F5344CB8AC3E}">
        <p14:creationId xmlns:p14="http://schemas.microsoft.com/office/powerpoint/2010/main" val="3673235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chemeClr val="accent5"/>
                </a:solidFill>
              </a:rPr>
              <a:t>AAA Accounting Configuration</a:t>
            </a:r>
          </a:p>
        </p:txBody>
      </p:sp>
      <p:sp>
        <p:nvSpPr>
          <p:cNvPr id="5" name="Content Placeholder 7"/>
          <p:cNvSpPr>
            <a:spLocks noGrp="1"/>
          </p:cNvSpPr>
          <p:nvPr>
            <p:ph idx="1"/>
          </p:nvPr>
        </p:nvSpPr>
        <p:spPr/>
        <p:txBody>
          <a:bodyPr>
            <a:noAutofit/>
          </a:bodyPr>
          <a:lstStyle/>
          <a:p>
            <a:r>
              <a:rPr lang="en-US" dirty="0" smtClean="0">
                <a:cs typeface="Courier New" pitchFamily="49" charset="0"/>
              </a:rPr>
              <a:t>Use the command:</a:t>
            </a:r>
          </a:p>
          <a:p>
            <a:pPr marL="236538" lvl="1" indent="-11113">
              <a:buNone/>
            </a:pPr>
            <a:r>
              <a:rPr lang="en-US" b="1" dirty="0" err="1" smtClean="0">
                <a:latin typeface="Courier New" pitchFamily="49" charset="0"/>
                <a:cs typeface="Courier New" pitchFamily="49" charset="0"/>
              </a:rPr>
              <a:t>aaa</a:t>
            </a:r>
            <a:r>
              <a:rPr lang="en-US" b="1" dirty="0" smtClean="0">
                <a:latin typeface="Courier New" pitchFamily="49" charset="0"/>
                <a:cs typeface="Courier New" pitchFamily="49" charset="0"/>
              </a:rPr>
              <a:t> accounting {system | network | exec | connection | commands </a:t>
            </a:r>
            <a:r>
              <a:rPr lang="en-US" i="1" dirty="0" smtClean="0">
                <a:latin typeface="Courier New" pitchFamily="49" charset="0"/>
                <a:cs typeface="Courier New" pitchFamily="49" charset="0"/>
              </a:rPr>
              <a:t>level</a:t>
            </a:r>
            <a:r>
              <a:rPr lang="en-US" b="1" dirty="0" smtClean="0">
                <a:latin typeface="Courier New" pitchFamily="49" charset="0"/>
                <a:cs typeface="Courier New" pitchFamily="49" charset="0"/>
              </a:rPr>
              <a:t>}</a:t>
            </a:r>
            <a:r>
              <a:rPr lang="en-US" b="1" i="1" dirty="0" smtClean="0">
                <a:latin typeface="Courier New" pitchFamily="49" charset="0"/>
                <a:cs typeface="Courier New" pitchFamily="49" charset="0"/>
              </a:rPr>
              <a:t> </a:t>
            </a:r>
            <a:r>
              <a:rPr lang="en-US" b="1" dirty="0" smtClean="0">
                <a:latin typeface="Courier New" pitchFamily="49" charset="0"/>
                <a:cs typeface="Courier New" pitchFamily="49" charset="0"/>
              </a:rPr>
              <a:t>{default | </a:t>
            </a:r>
            <a:r>
              <a:rPr lang="en-US" i="1" dirty="0" smtClean="0">
                <a:latin typeface="Courier New" pitchFamily="49" charset="0"/>
                <a:cs typeface="Courier New" pitchFamily="49" charset="0"/>
              </a:rPr>
              <a:t>list-name</a:t>
            </a:r>
            <a:r>
              <a:rPr lang="en-US" b="1" i="1" dirty="0" smtClean="0">
                <a:latin typeface="Courier New" pitchFamily="49" charset="0"/>
                <a:cs typeface="Courier New" pitchFamily="49" charset="0"/>
              </a:rPr>
              <a:t>} </a:t>
            </a:r>
            <a:r>
              <a:rPr lang="en-US" b="1" dirty="0" smtClean="0">
                <a:latin typeface="Courier New" pitchFamily="49" charset="0"/>
                <a:cs typeface="Courier New" pitchFamily="49" charset="0"/>
              </a:rPr>
              <a:t>{start-stop | stop-only | none} [</a:t>
            </a:r>
            <a:r>
              <a:rPr lang="en-US" i="1" dirty="0" smtClean="0">
                <a:latin typeface="Courier New" pitchFamily="49" charset="0"/>
                <a:cs typeface="Courier New" pitchFamily="49" charset="0"/>
              </a:rPr>
              <a:t>method1</a:t>
            </a:r>
            <a:r>
              <a:rPr lang="en-US" b="1" i="1" dirty="0" smtClean="0">
                <a:latin typeface="Courier New" pitchFamily="49" charset="0"/>
                <a:cs typeface="Courier New" pitchFamily="49" charset="0"/>
              </a:rPr>
              <a:t> </a:t>
            </a:r>
            <a:r>
              <a:rPr lang="en-US" b="1" dirty="0" smtClean="0">
                <a:latin typeface="Courier New" pitchFamily="49" charset="0"/>
                <a:cs typeface="Courier New" pitchFamily="49" charset="0"/>
              </a:rPr>
              <a:t>[</a:t>
            </a:r>
            <a:r>
              <a:rPr lang="en-US" i="1" dirty="0" smtClean="0">
                <a:latin typeface="Courier New" pitchFamily="49" charset="0"/>
                <a:cs typeface="Courier New" pitchFamily="49" charset="0"/>
              </a:rPr>
              <a:t>method2</a:t>
            </a:r>
            <a:r>
              <a:rPr lang="en-US" b="1" i="1" dirty="0" smtClean="0">
                <a:latin typeface="Courier New" pitchFamily="49" charset="0"/>
                <a:cs typeface="Courier New" pitchFamily="49" charset="0"/>
              </a:rPr>
              <a:t>...</a:t>
            </a:r>
            <a:r>
              <a:rPr lang="en-US" b="1" dirty="0" smtClean="0">
                <a:latin typeface="Courier New" pitchFamily="49" charset="0"/>
                <a:cs typeface="Courier New" pitchFamily="49" charset="0"/>
              </a:rPr>
              <a:t>]]</a:t>
            </a:r>
          </a:p>
          <a:p>
            <a:r>
              <a:rPr lang="en-US" dirty="0" smtClean="0"/>
              <a:t>Apply the accounting method to an interface or lines using the command: </a:t>
            </a:r>
          </a:p>
          <a:p>
            <a:pPr marL="236538" lvl="1" indent="-11113">
              <a:buNone/>
            </a:pPr>
            <a:r>
              <a:rPr lang="en-US" b="1" dirty="0" smtClean="0">
                <a:latin typeface="Courier New" pitchFamily="49" charset="0"/>
                <a:cs typeface="Courier New" pitchFamily="49" charset="0"/>
              </a:rPr>
              <a:t>accounting {arap | commands </a:t>
            </a:r>
            <a:r>
              <a:rPr lang="en-US" i="1" dirty="0" smtClean="0">
                <a:latin typeface="Courier New" pitchFamily="49" charset="0"/>
                <a:cs typeface="Courier New" pitchFamily="49" charset="0"/>
              </a:rPr>
              <a:t>level</a:t>
            </a:r>
            <a:r>
              <a:rPr lang="en-US" b="1" i="1" dirty="0" smtClean="0">
                <a:latin typeface="Courier New" pitchFamily="49" charset="0"/>
                <a:cs typeface="Courier New" pitchFamily="49" charset="0"/>
              </a:rPr>
              <a:t> | </a:t>
            </a:r>
            <a:r>
              <a:rPr lang="en-US" b="1" dirty="0" smtClean="0">
                <a:latin typeface="Courier New" pitchFamily="49" charset="0"/>
                <a:cs typeface="Courier New" pitchFamily="49" charset="0"/>
              </a:rPr>
              <a:t>connection</a:t>
            </a:r>
            <a:r>
              <a:rPr lang="en-US" b="1" i="1" dirty="0" smtClean="0">
                <a:latin typeface="Courier New" pitchFamily="49" charset="0"/>
                <a:cs typeface="Courier New" pitchFamily="49" charset="0"/>
              </a:rPr>
              <a:t> | </a:t>
            </a:r>
            <a:r>
              <a:rPr lang="en-US" b="1" dirty="0" smtClean="0">
                <a:latin typeface="Courier New" pitchFamily="49" charset="0"/>
                <a:cs typeface="Courier New" pitchFamily="49" charset="0"/>
              </a:rPr>
              <a:t>exec} {default </a:t>
            </a:r>
            <a:r>
              <a:rPr lang="en-US" b="1" i="1" dirty="0" smtClean="0">
                <a:latin typeface="Courier New" pitchFamily="49" charset="0"/>
                <a:cs typeface="Courier New" pitchFamily="49" charset="0"/>
              </a:rPr>
              <a:t>| </a:t>
            </a:r>
            <a:r>
              <a:rPr lang="en-US" i="1" dirty="0" smtClean="0">
                <a:latin typeface="Courier New" pitchFamily="49" charset="0"/>
                <a:cs typeface="Courier New" pitchFamily="49" charset="0"/>
              </a:rPr>
              <a:t>list-name</a:t>
            </a:r>
            <a:r>
              <a:rPr lang="en-US" b="1" i="1" dirty="0" smtClean="0">
                <a:latin typeface="Courier New" pitchFamily="49" charset="0"/>
                <a:cs typeface="Courier New" pitchFamily="49" charset="0"/>
              </a:rPr>
              <a:t>}</a:t>
            </a:r>
            <a:endParaRPr lang="en-US" dirty="0" smtClean="0">
              <a:latin typeface="Courier New" pitchFamily="49" charset="0"/>
              <a:cs typeface="Courier New" pitchFamily="49" charset="0"/>
            </a:endParaRPr>
          </a:p>
        </p:txBody>
      </p:sp>
    </p:spTree>
    <p:extLst>
      <p:ext uri="{BB962C8B-B14F-4D97-AF65-F5344CB8AC3E}">
        <p14:creationId xmlns:p14="http://schemas.microsoft.com/office/powerpoint/2010/main" val="3619417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8521700" cy="549021"/>
          </a:xfrm>
        </p:spPr>
        <p:txBody>
          <a:bodyPr>
            <a:normAutofit fontScale="90000"/>
          </a:bodyPr>
          <a:lstStyle/>
          <a:p>
            <a:pPr>
              <a:defRPr/>
            </a:pPr>
            <a:r>
              <a:rPr lang="en-US" sz="3600" dirty="0" smtClean="0">
                <a:solidFill>
                  <a:schemeClr val="accent5"/>
                </a:solidFill>
              </a:rPr>
              <a:t>AAA Accounting Example</a:t>
            </a:r>
            <a:endParaRPr lang="en-US" dirty="0" smtClean="0">
              <a:solidFill>
                <a:schemeClr val="accent5"/>
              </a:solidFill>
            </a:endParaRPr>
          </a:p>
        </p:txBody>
      </p:sp>
      <p:sp>
        <p:nvSpPr>
          <p:cNvPr id="4" name="Content Placeholder 3"/>
          <p:cNvSpPr>
            <a:spLocks noGrp="1"/>
          </p:cNvSpPr>
          <p:nvPr>
            <p:ph idx="10"/>
          </p:nvPr>
        </p:nvSpPr>
        <p:spPr>
          <a:xfrm>
            <a:off x="251520" y="1124744"/>
            <a:ext cx="8520354" cy="2667362"/>
          </a:xfrm>
        </p:spPr>
        <p:txBody>
          <a:bodyPr>
            <a:normAutofit/>
          </a:bodyPr>
          <a:lstStyle/>
          <a:p>
            <a:r>
              <a:rPr lang="en-US" sz="1800" dirty="0" smtClean="0"/>
              <a:t>This configuration example illustrates configuring AAA authorization for users via VTY access for shell commands.</a:t>
            </a:r>
          </a:p>
          <a:p>
            <a:r>
              <a:rPr lang="en-US" sz="1800" dirty="0" smtClean="0"/>
              <a:t>To allow users to access the functions they request as long as they have been authenticated, use the </a:t>
            </a:r>
            <a:r>
              <a:rPr lang="en-US" sz="1800" b="1" dirty="0" err="1" smtClean="0">
                <a:latin typeface="Courier New" pitchFamily="49" charset="0"/>
                <a:cs typeface="Courier New" pitchFamily="49" charset="0"/>
              </a:rPr>
              <a:t>aaa</a:t>
            </a:r>
            <a:r>
              <a:rPr lang="en-US" sz="1800" b="1" dirty="0" smtClean="0">
                <a:latin typeface="Courier New" pitchFamily="49" charset="0"/>
                <a:cs typeface="Courier New" pitchFamily="49" charset="0"/>
              </a:rPr>
              <a:t> authorization </a:t>
            </a:r>
            <a:r>
              <a:rPr lang="en-US" sz="1800" dirty="0" smtClean="0"/>
              <a:t>command with the </a:t>
            </a:r>
            <a:r>
              <a:rPr lang="en-US" sz="1800" b="1" dirty="0" smtClean="0">
                <a:latin typeface="Courier New" pitchFamily="49" charset="0"/>
                <a:cs typeface="Courier New" pitchFamily="49" charset="0"/>
              </a:rPr>
              <a:t>if-authenticated</a:t>
            </a:r>
            <a:r>
              <a:rPr lang="en-US" sz="1800" dirty="0" smtClean="0"/>
              <a:t> method keyword, as shown.</a:t>
            </a:r>
          </a:p>
          <a:p>
            <a:endParaRPr lang="en-US" dirty="0"/>
          </a:p>
        </p:txBody>
      </p:sp>
      <p:sp>
        <p:nvSpPr>
          <p:cNvPr id="6" name="Content Placeholder 5"/>
          <p:cNvSpPr>
            <a:spLocks noGrp="1"/>
          </p:cNvSpPr>
          <p:nvPr>
            <p:ph sz="quarter" idx="11"/>
          </p:nvPr>
        </p:nvSpPr>
        <p:spPr/>
        <p:txBody>
          <a:bodyPr/>
          <a:lstStyle/>
          <a:p>
            <a:r>
              <a:rPr lang="en-US" smtClean="0"/>
              <a:t>Switch(config)# </a:t>
            </a:r>
            <a:r>
              <a:rPr lang="en-US" b="1" smtClean="0"/>
              <a:t>aaa new-model</a:t>
            </a:r>
          </a:p>
          <a:p>
            <a:r>
              <a:rPr lang="en-US" smtClean="0"/>
              <a:t>Switch(config)# </a:t>
            </a:r>
            <a:r>
              <a:rPr lang="en-US" b="1" smtClean="0"/>
              <a:t>aaa accounting exec default start-stop group tacacs+</a:t>
            </a:r>
          </a:p>
          <a:p>
            <a:r>
              <a:rPr lang="en-US" smtClean="0"/>
              <a:t>Switch(config)# </a:t>
            </a:r>
            <a:r>
              <a:rPr lang="en-US" b="1" smtClean="0"/>
              <a:t>line vty 0 4</a:t>
            </a:r>
          </a:p>
          <a:p>
            <a:r>
              <a:rPr lang="en-US" smtClean="0"/>
              <a:t>Switch(config-line)# </a:t>
            </a:r>
            <a:r>
              <a:rPr lang="en-US" b="1" smtClean="0"/>
              <a:t>accounting exec default</a:t>
            </a:r>
          </a:p>
        </p:txBody>
      </p:sp>
    </p:spTree>
    <p:extLst>
      <p:ext uri="{BB962C8B-B14F-4D97-AF65-F5344CB8AC3E}">
        <p14:creationId xmlns:p14="http://schemas.microsoft.com/office/powerpoint/2010/main" val="144275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5"/>
                </a:solidFill>
              </a:rPr>
              <a:t>Limitations of TACACS+ and RADIUS</a:t>
            </a:r>
            <a:endParaRPr lang="en-AU" dirty="0">
              <a:solidFill>
                <a:schemeClr val="accent5"/>
              </a:solidFill>
            </a:endParaRPr>
          </a:p>
        </p:txBody>
      </p:sp>
      <p:sp>
        <p:nvSpPr>
          <p:cNvPr id="6" name="Content Placeholder 5"/>
          <p:cNvSpPr>
            <a:spLocks noGrp="1"/>
          </p:cNvSpPr>
          <p:nvPr>
            <p:ph idx="1"/>
          </p:nvPr>
        </p:nvSpPr>
        <p:spPr/>
        <p:txBody>
          <a:bodyPr/>
          <a:lstStyle/>
          <a:p>
            <a:pPr marL="4762" indent="0">
              <a:buNone/>
            </a:pPr>
            <a:r>
              <a:rPr lang="en-US" dirty="0"/>
              <a:t>RADIUS may not be the optimal choice in the following situations:</a:t>
            </a:r>
          </a:p>
          <a:p>
            <a:r>
              <a:rPr lang="en-US" b="1" dirty="0"/>
              <a:t>D</a:t>
            </a:r>
            <a:r>
              <a:rPr lang="en-US" b="1" dirty="0" smtClean="0"/>
              <a:t>evice-to-device situations: </a:t>
            </a:r>
            <a:r>
              <a:rPr lang="en-US" dirty="0" smtClean="0"/>
              <a:t>RADIUS does </a:t>
            </a:r>
            <a:r>
              <a:rPr lang="en-US" dirty="0"/>
              <a:t>not offer two-way authentication. It works strictly in a client/server mode, where authentication may be started only from the client side and where the server always authenticates the client. If two devices need to mutually authenticate each </a:t>
            </a:r>
            <a:r>
              <a:rPr lang="en-US" dirty="0" smtClean="0"/>
              <a:t>other, RADIUS is </a:t>
            </a:r>
            <a:r>
              <a:rPr lang="en-US" dirty="0"/>
              <a:t>not appropriate.</a:t>
            </a:r>
          </a:p>
          <a:p>
            <a:r>
              <a:rPr lang="en-US" b="1" dirty="0"/>
              <a:t>Networks using multiple service</a:t>
            </a:r>
            <a:r>
              <a:rPr lang="en-US" dirty="0"/>
              <a:t>: </a:t>
            </a:r>
            <a:r>
              <a:rPr lang="en-US" dirty="0" smtClean="0"/>
              <a:t>RADIUS </a:t>
            </a:r>
            <a:r>
              <a:rPr lang="en-US" dirty="0"/>
              <a:t>generally binds a user to a  single service model. A single </a:t>
            </a:r>
            <a:r>
              <a:rPr lang="en-US" dirty="0" smtClean="0"/>
              <a:t>RADIUS </a:t>
            </a:r>
            <a:r>
              <a:rPr lang="en-US" dirty="0"/>
              <a:t>server </a:t>
            </a:r>
            <a:r>
              <a:rPr lang="en-US" dirty="0" smtClean="0"/>
              <a:t>cannot </a:t>
            </a:r>
            <a:r>
              <a:rPr lang="en-US" dirty="0"/>
              <a:t>b</a:t>
            </a:r>
            <a:r>
              <a:rPr lang="en-US" dirty="0" smtClean="0"/>
              <a:t>ind </a:t>
            </a:r>
            <a:r>
              <a:rPr lang="en-US" dirty="0"/>
              <a:t>a user simultaneously to character </a:t>
            </a:r>
            <a:r>
              <a:rPr lang="en-US" dirty="0" smtClean="0"/>
              <a:t>(CLI access) and </a:t>
            </a:r>
            <a:r>
              <a:rPr lang="en-US" dirty="0"/>
              <a:t>PPP </a:t>
            </a:r>
            <a:r>
              <a:rPr lang="en-US" dirty="0" smtClean="0"/>
              <a:t>(access to network resources) mode</a:t>
            </a:r>
            <a:r>
              <a:rPr lang="en-US" dirty="0"/>
              <a:t>.</a:t>
            </a:r>
          </a:p>
          <a:p>
            <a:pPr marL="4762" indent="0">
              <a:buNone/>
            </a:pPr>
            <a:r>
              <a:rPr lang="en-US" dirty="0"/>
              <a:t>Conversely, </a:t>
            </a:r>
            <a:r>
              <a:rPr lang="en-US" dirty="0" smtClean="0"/>
              <a:t>TACACS+ </a:t>
            </a:r>
            <a:r>
              <a:rPr lang="en-US" dirty="0"/>
              <a:t>may not be the optimal choice in the following situations:</a:t>
            </a:r>
          </a:p>
          <a:p>
            <a:r>
              <a:rPr lang="en-AU" b="1" dirty="0"/>
              <a:t>M</a:t>
            </a:r>
            <a:r>
              <a:rPr lang="en-AU" b="1" dirty="0" smtClean="0"/>
              <a:t>ultivendor </a:t>
            </a:r>
            <a:r>
              <a:rPr lang="en-AU" b="1" dirty="0"/>
              <a:t>environment</a:t>
            </a:r>
            <a:r>
              <a:rPr lang="en-AU" dirty="0"/>
              <a:t>: </a:t>
            </a:r>
            <a:r>
              <a:rPr lang="en-AU" dirty="0" smtClean="0"/>
              <a:t>TACACS+ </a:t>
            </a:r>
            <a:r>
              <a:rPr lang="en-AU" dirty="0"/>
              <a:t>is a Cisco proprietary protocol.</a:t>
            </a:r>
          </a:p>
          <a:p>
            <a:r>
              <a:rPr lang="en-US" b="1" dirty="0"/>
              <a:t>When speed of a response from the AAA services is of concern</a:t>
            </a:r>
            <a:r>
              <a:rPr lang="en-US" dirty="0"/>
              <a:t>: </a:t>
            </a:r>
            <a:r>
              <a:rPr lang="en-US" dirty="0" smtClean="0"/>
              <a:t>TACACS+ </a:t>
            </a:r>
            <a:r>
              <a:rPr lang="en-US" dirty="0"/>
              <a:t>uses TCP as a transport protocol mechanism. TCP is a connection-oriented protocol, which means that a connection between the two endpoints has to be established before the data can start to flow. This might cause latency on legacy </a:t>
            </a:r>
            <a:r>
              <a:rPr lang="en-US" dirty="0" smtClean="0"/>
              <a:t>devices.</a:t>
            </a:r>
            <a:endParaRPr lang="en-AU" dirty="0"/>
          </a:p>
        </p:txBody>
      </p:sp>
    </p:spTree>
    <p:extLst>
      <p:ext uri="{BB962C8B-B14F-4D97-AF65-F5344CB8AC3E}">
        <p14:creationId xmlns:p14="http://schemas.microsoft.com/office/powerpoint/2010/main" val="1875199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baseline="0" noProof="0" dirty="0" smtClean="0">
                <a:ln>
                  <a:noFill/>
                </a:ln>
                <a:solidFill>
                  <a:schemeClr val="bg1"/>
                </a:solidFill>
                <a:effectLst/>
                <a:uLnTx/>
                <a:uFillTx/>
                <a:latin typeface="+mj-lt"/>
                <a:ea typeface="+mj-ea"/>
                <a:cs typeface="+mj-cs"/>
              </a:rPr>
              <a:t>Identity-Based</a:t>
            </a:r>
            <a:r>
              <a:rPr kumimoji="0" lang="en-US" sz="3000" b="0" i="0" u="none" strike="noStrike" kern="0" cap="none" spc="0" normalizeH="0" noProof="0" dirty="0" smtClean="0">
                <a:ln>
                  <a:noFill/>
                </a:ln>
                <a:solidFill>
                  <a:schemeClr val="bg1"/>
                </a:solidFill>
                <a:effectLst/>
                <a:uLnTx/>
                <a:uFillTx/>
                <a:latin typeface="+mj-lt"/>
                <a:ea typeface="+mj-ea"/>
                <a:cs typeface="+mj-cs"/>
              </a:rPr>
              <a:t> Networking</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69217380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Identity-Based Networking</a:t>
            </a:r>
            <a:endParaRPr lang="en-AU" dirty="0">
              <a:solidFill>
                <a:schemeClr val="accent5"/>
              </a:solidFill>
            </a:endParaRPr>
          </a:p>
        </p:txBody>
      </p:sp>
      <p:sp>
        <p:nvSpPr>
          <p:cNvPr id="3" name="Content Placeholder 2"/>
          <p:cNvSpPr>
            <a:spLocks noGrp="1"/>
          </p:cNvSpPr>
          <p:nvPr>
            <p:ph idx="1"/>
          </p:nvPr>
        </p:nvSpPr>
        <p:spPr>
          <a:xfrm>
            <a:off x="655638" y="1124744"/>
            <a:ext cx="7940675" cy="5733257"/>
          </a:xfrm>
        </p:spPr>
        <p:txBody>
          <a:bodyPr/>
          <a:lstStyle/>
          <a:p>
            <a:r>
              <a:rPr lang="en-US" sz="1600" dirty="0"/>
              <a:t>Identity-based networking is a concept that unites several features to include authentication, access control, mobility, and end use of policy components with the aim to provide and restrict users with the network services that they are entitled to.</a:t>
            </a:r>
          </a:p>
          <a:p>
            <a:r>
              <a:rPr lang="en-US" sz="1600" dirty="0"/>
              <a:t>From a switch perspective, identity-based networking allows you to verify users once they connect to a switch port. </a:t>
            </a:r>
            <a:endParaRPr lang="en-US" sz="1600" dirty="0" smtClean="0"/>
          </a:p>
          <a:p>
            <a:r>
              <a:rPr lang="en-US" sz="1600" dirty="0" smtClean="0"/>
              <a:t>Identity-based </a:t>
            </a:r>
            <a:r>
              <a:rPr lang="en-US" sz="1600" dirty="0"/>
              <a:t>networking authenticates uses and places them in a specific VLAN based on their identity. </a:t>
            </a:r>
            <a:endParaRPr lang="en-US" sz="1600" dirty="0" smtClean="0"/>
          </a:p>
          <a:p>
            <a:r>
              <a:rPr lang="en-US" sz="1600" dirty="0" smtClean="0"/>
              <a:t>Should </a:t>
            </a:r>
            <a:r>
              <a:rPr lang="en-US" sz="1600" dirty="0"/>
              <a:t>any users fail to pass the authentication process, the users access can be rejected, or </a:t>
            </a:r>
            <a:r>
              <a:rPr lang="en-US" sz="1600" dirty="0" smtClean="0"/>
              <a:t>they </a:t>
            </a:r>
            <a:r>
              <a:rPr lang="en-US" sz="1600" dirty="0"/>
              <a:t>might be simply put in a guest </a:t>
            </a:r>
            <a:r>
              <a:rPr lang="en-US" sz="1600" dirty="0" smtClean="0"/>
              <a:t>VLAN.</a:t>
            </a:r>
          </a:p>
          <a:p>
            <a:endParaRPr lang="en-AU" dirty="0"/>
          </a:p>
        </p:txBody>
      </p:sp>
      <p:grpSp>
        <p:nvGrpSpPr>
          <p:cNvPr id="4" name="Group 3"/>
          <p:cNvGrpSpPr>
            <a:grpSpLocks noGrp="1" noUngrp="1" noChangeAspect="1"/>
          </p:cNvGrpSpPr>
          <p:nvPr/>
        </p:nvGrpSpPr>
        <p:grpSpPr bwMode="auto">
          <a:xfrm>
            <a:off x="1353602" y="4027376"/>
            <a:ext cx="6544746" cy="2710796"/>
            <a:chOff x="685800" y="1766888"/>
            <a:chExt cx="7772400" cy="3705225"/>
          </a:xfrm>
        </p:grpSpPr>
        <p:pic>
          <p:nvPicPr>
            <p:cNvPr id="5" name="Picture 1" descr="Figure 7-4 Identity-Based Networking"/>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766888"/>
              <a:ext cx="77724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85800" y="5129213"/>
              <a:ext cx="7772400" cy="342900"/>
            </a:xfrm>
            <a:prstGeom prst="rect">
              <a:avLst/>
            </a:prstGeom>
            <a:noFill/>
            <a:ln>
              <a:noFill/>
            </a:ln>
          </p:spPr>
          <p:txBody>
            <a:bodyPr anchor="ctr">
              <a:normAutofit fontScale="5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056759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
            <a:ext cx="8424936" cy="1124743"/>
          </a:xfrm>
        </p:spPr>
        <p:txBody>
          <a:bodyPr/>
          <a:lstStyle/>
          <a:p>
            <a:r>
              <a:rPr lang="en-US" dirty="0">
                <a:solidFill>
                  <a:schemeClr val="accent5"/>
                </a:solidFill>
              </a:rPr>
              <a:t>IEEE 802.1X </a:t>
            </a:r>
            <a:r>
              <a:rPr lang="en-US" dirty="0" smtClean="0">
                <a:solidFill>
                  <a:schemeClr val="accent5"/>
                </a:solidFill>
              </a:rPr>
              <a:t>Port-Based </a:t>
            </a:r>
            <a:r>
              <a:rPr lang="en-US" dirty="0">
                <a:solidFill>
                  <a:schemeClr val="accent5"/>
                </a:solidFill>
              </a:rPr>
              <a:t>Authentication</a:t>
            </a:r>
            <a:endParaRPr lang="en-AU" dirty="0">
              <a:solidFill>
                <a:schemeClr val="accent5"/>
              </a:solidFill>
            </a:endParaRPr>
          </a:p>
        </p:txBody>
      </p:sp>
      <p:sp>
        <p:nvSpPr>
          <p:cNvPr id="5" name="Content Placeholder 4"/>
          <p:cNvSpPr>
            <a:spLocks noGrp="1"/>
          </p:cNvSpPr>
          <p:nvPr>
            <p:ph idx="1"/>
          </p:nvPr>
        </p:nvSpPr>
        <p:spPr>
          <a:xfrm>
            <a:off x="395536" y="1196752"/>
            <a:ext cx="8200777" cy="5661249"/>
          </a:xfrm>
        </p:spPr>
        <p:txBody>
          <a:bodyPr/>
          <a:lstStyle/>
          <a:p>
            <a:r>
              <a:rPr lang="en-US" dirty="0"/>
              <a:t>The IEEE 802.1X standard that defines a client/server-based access control and authentication protocol that prevents </a:t>
            </a:r>
            <a:r>
              <a:rPr lang="en-US" dirty="0" err="1"/>
              <a:t>unauthorised</a:t>
            </a:r>
            <a:r>
              <a:rPr lang="en-US" dirty="0"/>
              <a:t> clients from connecting to a LAN through switch ports unless they are properly authenticated.</a:t>
            </a:r>
          </a:p>
          <a:p>
            <a:r>
              <a:rPr lang="en-US" dirty="0"/>
              <a:t>Until the client is authenticated, 802.1X access control only allows </a:t>
            </a:r>
            <a:r>
              <a:rPr lang="en-US" kern="1200" dirty="0">
                <a:solidFill>
                  <a:schemeClr val="tx2"/>
                </a:solidFill>
                <a:latin typeface="Arial" charset="0"/>
              </a:rPr>
              <a:t>Extensible Authentication Protocol over LAN </a:t>
            </a:r>
            <a:r>
              <a:rPr lang="en-US" kern="1200" dirty="0" smtClean="0">
                <a:solidFill>
                  <a:schemeClr val="tx2"/>
                </a:solidFill>
                <a:latin typeface="Arial" charset="0"/>
              </a:rPr>
              <a:t>(</a:t>
            </a:r>
            <a:r>
              <a:rPr lang="en-US" dirty="0" smtClean="0"/>
              <a:t>EAPOL), </a:t>
            </a:r>
            <a:r>
              <a:rPr lang="en-US" dirty="0"/>
              <a:t>Cisco discovery protocol (CDP), and Spanning tree protocol (STP) traffic to pass through the port which the client is connected. After authentication is successful, normal traffic and passed through the respective port.</a:t>
            </a:r>
            <a:endParaRPr lang="en-AU" dirty="0"/>
          </a:p>
        </p:txBody>
      </p:sp>
      <p:grpSp>
        <p:nvGrpSpPr>
          <p:cNvPr id="6" name="Group 3"/>
          <p:cNvGrpSpPr>
            <a:grpSpLocks noGrp="1" noUngrp="1" noChangeAspect="1"/>
          </p:cNvGrpSpPr>
          <p:nvPr/>
        </p:nvGrpSpPr>
        <p:grpSpPr bwMode="auto">
          <a:xfrm>
            <a:off x="1115616" y="3836095"/>
            <a:ext cx="6264696" cy="2986479"/>
            <a:chOff x="685800" y="1766888"/>
            <a:chExt cx="7772400" cy="3705225"/>
          </a:xfrm>
        </p:grpSpPr>
        <p:pic>
          <p:nvPicPr>
            <p:cNvPr id="7" name="Picture 1" descr="Figure 7-5 IEEE 802.1X Port-Based Authentication Overview"/>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766888"/>
              <a:ext cx="77724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5129213"/>
              <a:ext cx="7772400" cy="342900"/>
            </a:xfrm>
            <a:prstGeom prst="rect">
              <a:avLst/>
            </a:prstGeom>
            <a:noFill/>
            <a:ln>
              <a:noFill/>
            </a:ln>
          </p:spPr>
          <p:txBody>
            <a:bodyPr anchor="ctr">
              <a:normAutofit fontScale="6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318693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332"/>
            <a:ext cx="8145462" cy="1124743"/>
          </a:xfrm>
        </p:spPr>
        <p:txBody>
          <a:bodyPr>
            <a:normAutofit/>
          </a:bodyPr>
          <a:lstStyle/>
          <a:p>
            <a:pPr>
              <a:defRPr/>
            </a:pPr>
            <a:r>
              <a:rPr lang="en-US" dirty="0" smtClean="0">
                <a:solidFill>
                  <a:schemeClr val="accent5"/>
                </a:solidFill>
              </a:rPr>
              <a:t>802.1X Roles</a:t>
            </a:r>
          </a:p>
        </p:txBody>
      </p:sp>
      <p:sp>
        <p:nvSpPr>
          <p:cNvPr id="6" name="Content Placeholder 5"/>
          <p:cNvSpPr>
            <a:spLocks noGrp="1"/>
          </p:cNvSpPr>
          <p:nvPr>
            <p:ph idx="1"/>
          </p:nvPr>
        </p:nvSpPr>
        <p:spPr/>
        <p:txBody>
          <a:bodyPr>
            <a:normAutofit/>
          </a:bodyPr>
          <a:lstStyle/>
          <a:p>
            <a:pPr>
              <a:buNone/>
            </a:pPr>
            <a:r>
              <a:rPr lang="en-US" dirty="0" smtClean="0"/>
              <a:t>■ </a:t>
            </a:r>
            <a:r>
              <a:rPr lang="en-US" b="1" dirty="0" smtClean="0"/>
              <a:t>Client (or supplicant): </a:t>
            </a:r>
            <a:r>
              <a:rPr lang="en-US" dirty="0" smtClean="0"/>
              <a:t>The device that requests access to LAN and switch services and then responds to requests from the switch. The workstation must be running 802.1X-compliant client software. </a:t>
            </a:r>
          </a:p>
          <a:p>
            <a:pPr>
              <a:buNone/>
            </a:pPr>
            <a:r>
              <a:rPr lang="en-US" dirty="0" smtClean="0"/>
              <a:t>■ </a:t>
            </a:r>
            <a:r>
              <a:rPr lang="en-US" b="1" dirty="0" smtClean="0"/>
              <a:t>Authentication server: </a:t>
            </a:r>
            <a:r>
              <a:rPr lang="en-US" dirty="0" smtClean="0"/>
              <a:t>Performs the actual authentication of the client. The authentication server validates the identity of the client and notifies the switch whether the client is authorized to access the LAN and switch services. The RADIUS security system with EAP extensions is the only supported authentication server.</a:t>
            </a:r>
          </a:p>
          <a:p>
            <a:pPr>
              <a:buNone/>
            </a:pPr>
            <a:r>
              <a:rPr lang="en-US" dirty="0" smtClean="0"/>
              <a:t>■ </a:t>
            </a:r>
            <a:r>
              <a:rPr lang="en-US" b="1" dirty="0" smtClean="0"/>
              <a:t>Switch (or authenticator): </a:t>
            </a:r>
            <a:r>
              <a:rPr lang="en-US" dirty="0" smtClean="0"/>
              <a:t>Controls physical access to the network based on the authentication status of the client. The switch acts as an intermediary (proxy) between the client and the authentication server, requesting identifying information from the client, verifying that information with the authentication server, and relaying a response to the client. </a:t>
            </a:r>
            <a:endParaRPr lang="en-US" sz="2000" dirty="0" smtClean="0"/>
          </a:p>
        </p:txBody>
      </p:sp>
    </p:spTree>
    <p:extLst>
      <p:ext uri="{BB962C8B-B14F-4D97-AF65-F5344CB8AC3E}">
        <p14:creationId xmlns:p14="http://schemas.microsoft.com/office/powerpoint/2010/main" val="32222292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3"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dirty="0"/>
          </a:p>
        </p:txBody>
      </p:sp>
      <p:sp>
        <p:nvSpPr>
          <p:cNvPr id="7172" name="Rectangle 32"/>
          <p:cNvSpPr>
            <a:spLocks noGrp="1" noChangeArrowheads="1"/>
          </p:cNvSpPr>
          <p:nvPr>
            <p:ph type="title" idx="4294967295"/>
          </p:nvPr>
        </p:nvSpPr>
        <p:spPr>
          <a:xfrm>
            <a:off x="293688" y="1841500"/>
            <a:ext cx="2940050" cy="2743200"/>
          </a:xfrm>
          <a:prstGeom prst="rect">
            <a:avLst/>
          </a:prstGeom>
          <a:noFill/>
        </p:spPr>
        <p:txBody>
          <a:bodyPr anchor="ctr"/>
          <a:lstStyle/>
          <a:p>
            <a:r>
              <a:rPr lang="en-US" sz="3000" b="0" dirty="0" smtClean="0">
                <a:solidFill>
                  <a:schemeClr val="bg1"/>
                </a:solidFill>
              </a:rPr>
              <a:t>Authentication, Authorization, and Accounting (AAA)</a:t>
            </a:r>
          </a:p>
        </p:txBody>
      </p:sp>
    </p:spTree>
    <p:extLst>
      <p:ext uri="{BB962C8B-B14F-4D97-AF65-F5344CB8AC3E}">
        <p14:creationId xmlns:p14="http://schemas.microsoft.com/office/powerpoint/2010/main" val="2803072718"/>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0"/>
            <a:ext cx="8549580" cy="1124743"/>
          </a:xfrm>
        </p:spPr>
        <p:txBody>
          <a:bodyPr/>
          <a:lstStyle/>
          <a:p>
            <a:r>
              <a:rPr lang="en-US" dirty="0" smtClean="0">
                <a:solidFill>
                  <a:schemeClr val="accent5"/>
                </a:solidFill>
              </a:rPr>
              <a:t>Steps to IEEE802.1X Port-Based Authentication</a:t>
            </a:r>
            <a:endParaRPr lang="en-AU" dirty="0">
              <a:solidFill>
                <a:schemeClr val="accent5"/>
              </a:solidFill>
            </a:endParaRPr>
          </a:p>
        </p:txBody>
      </p:sp>
      <p:grpSp>
        <p:nvGrpSpPr>
          <p:cNvPr id="6" name="Group 3"/>
          <p:cNvGrpSpPr>
            <a:grpSpLocks noGrp="1" noUngrp="1" noChangeAspect="1"/>
          </p:cNvGrpSpPr>
          <p:nvPr/>
        </p:nvGrpSpPr>
        <p:grpSpPr bwMode="auto">
          <a:xfrm>
            <a:off x="1043607" y="1248817"/>
            <a:ext cx="6994525" cy="5137150"/>
            <a:chOff x="685800" y="765175"/>
            <a:chExt cx="7772400" cy="5707063"/>
          </a:xfrm>
        </p:grpSpPr>
        <p:pic>
          <p:nvPicPr>
            <p:cNvPr id="7" name="Picture 1" descr="Figure 7-6 IEEE 802.1X Port-Based Authentication Overview II"/>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765175"/>
              <a:ext cx="77724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6130096"/>
              <a:ext cx="7772400" cy="342142"/>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111209219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802.1X Port Authorization State</a:t>
            </a:r>
          </a:p>
        </p:txBody>
      </p:sp>
      <p:sp>
        <p:nvSpPr>
          <p:cNvPr id="4" name="Content Placeholder 7"/>
          <p:cNvSpPr>
            <a:spLocks noGrp="1"/>
          </p:cNvSpPr>
          <p:nvPr>
            <p:ph idx="1"/>
          </p:nvPr>
        </p:nvSpPr>
        <p:spPr/>
        <p:txBody>
          <a:bodyPr>
            <a:normAutofit/>
          </a:bodyPr>
          <a:lstStyle/>
          <a:p>
            <a:r>
              <a:rPr lang="en-US" dirty="0" smtClean="0"/>
              <a:t>You control the port authorization state by using the interface configuration command :</a:t>
            </a:r>
          </a:p>
          <a:p>
            <a:pPr marL="228600" lvl="1" indent="-3175">
              <a:buNone/>
            </a:pPr>
            <a:r>
              <a:rPr lang="en-US" b="1" dirty="0" smtClean="0">
                <a:latin typeface="Courier New" pitchFamily="49" charset="0"/>
                <a:cs typeface="Courier New" pitchFamily="49" charset="0"/>
              </a:rPr>
              <a:t>dot1x port-control {auto | force-authorized |   force-unauthorized}</a:t>
            </a:r>
          </a:p>
          <a:p>
            <a:r>
              <a:rPr lang="en-US" dirty="0" smtClean="0"/>
              <a:t>The </a:t>
            </a:r>
            <a:r>
              <a:rPr lang="en-US" b="1" dirty="0" smtClean="0">
                <a:latin typeface="Courier New" pitchFamily="49" charset="0"/>
                <a:cs typeface="Courier New" pitchFamily="49" charset="0"/>
              </a:rPr>
              <a:t>auto</a:t>
            </a:r>
            <a:r>
              <a:rPr lang="en-US" dirty="0" smtClean="0"/>
              <a:t> keyword enables 802.1X port-based authentication and causes the port to begin in the unauthorized state, enabling only </a:t>
            </a:r>
            <a:r>
              <a:rPr lang="en-AU" dirty="0"/>
              <a:t>Extensible Authentication Protocol (EAP) over LAN </a:t>
            </a:r>
            <a:r>
              <a:rPr lang="en-AU" dirty="0" smtClean="0"/>
              <a:t>(</a:t>
            </a:r>
            <a:r>
              <a:rPr lang="en-US" dirty="0" err="1" smtClean="0"/>
              <a:t>EAPoL</a:t>
            </a:r>
            <a:r>
              <a:rPr lang="en-US" dirty="0" smtClean="0"/>
              <a:t>) frames to be sent and received through the port. </a:t>
            </a:r>
          </a:p>
          <a:p>
            <a:r>
              <a:rPr lang="en-US" dirty="0" smtClean="0"/>
              <a:t>The authentication process begins when the link state of the port transitions from down to up (authenticator initiation) or when an </a:t>
            </a:r>
            <a:r>
              <a:rPr lang="en-US" dirty="0" err="1" smtClean="0"/>
              <a:t>EAPoL</a:t>
            </a:r>
            <a:r>
              <a:rPr lang="en-US" dirty="0" smtClean="0"/>
              <a:t>-start frame is received (supplicant initiation). </a:t>
            </a:r>
          </a:p>
          <a:p>
            <a:r>
              <a:rPr lang="en-US" dirty="0" smtClean="0"/>
              <a:t>The switch requests the identity of the client and begins relaying authentication messages between the client and the authentication server. </a:t>
            </a:r>
          </a:p>
          <a:p>
            <a:r>
              <a:rPr lang="en-US" smtClean="0"/>
              <a:t>The </a:t>
            </a:r>
            <a:r>
              <a:rPr lang="en-US" dirty="0" smtClean="0"/>
              <a:t>switch uniquely identifies each client attempting to access the network by using the client MAC address</a:t>
            </a:r>
            <a:r>
              <a:rPr lang="en-US" smtClean="0"/>
              <a:t>. </a:t>
            </a:r>
          </a:p>
          <a:p>
            <a:r>
              <a:rPr lang="en-US" smtClean="0"/>
              <a:t>This </a:t>
            </a:r>
            <a:r>
              <a:rPr lang="en-US" dirty="0" smtClean="0"/>
              <a:t>configuration mode can be used on ports that connect to a 802.1X client.</a:t>
            </a:r>
          </a:p>
        </p:txBody>
      </p:sp>
    </p:spTree>
    <p:extLst>
      <p:ext uri="{BB962C8B-B14F-4D97-AF65-F5344CB8AC3E}">
        <p14:creationId xmlns:p14="http://schemas.microsoft.com/office/powerpoint/2010/main" val="32469607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Configuring IEEE 802.1X</a:t>
            </a:r>
          </a:p>
        </p:txBody>
      </p:sp>
      <p:sp>
        <p:nvSpPr>
          <p:cNvPr id="6" name="Content Placeholder 7"/>
          <p:cNvSpPr>
            <a:spLocks noGrp="1"/>
          </p:cNvSpPr>
          <p:nvPr>
            <p:ph idx="1"/>
          </p:nvPr>
        </p:nvSpPr>
        <p:spPr/>
        <p:txBody>
          <a:bodyPr>
            <a:normAutofit/>
          </a:bodyPr>
          <a:lstStyle/>
          <a:p>
            <a:r>
              <a:rPr lang="en-US" dirty="0" smtClean="0"/>
              <a:t>Step 1. Enable AAA:</a:t>
            </a:r>
          </a:p>
          <a:p>
            <a:pPr marL="228600" lvl="1" indent="-3175">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aaa</a:t>
            </a:r>
            <a:r>
              <a:rPr lang="en-US" b="1" dirty="0" smtClean="0">
                <a:latin typeface="Courier New" pitchFamily="49" charset="0"/>
                <a:cs typeface="Courier New" pitchFamily="49" charset="0"/>
              </a:rPr>
              <a:t> new-model</a:t>
            </a:r>
          </a:p>
          <a:p>
            <a:r>
              <a:rPr lang="en-US" dirty="0" smtClean="0"/>
              <a:t>Step 2. Create an 802.1X port-based authentication method list:</a:t>
            </a:r>
          </a:p>
          <a:p>
            <a:pPr marL="228600" lvl="1" indent="-3175">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b="1" dirty="0" err="1" smtClean="0">
                <a:latin typeface="Courier New" pitchFamily="49" charset="0"/>
                <a:cs typeface="Courier New" pitchFamily="49" charset="0"/>
              </a:rPr>
              <a:t>aaa</a:t>
            </a:r>
            <a:r>
              <a:rPr lang="en-US" b="1" dirty="0" smtClean="0">
                <a:latin typeface="Courier New" pitchFamily="49" charset="0"/>
                <a:cs typeface="Courier New" pitchFamily="49" charset="0"/>
              </a:rPr>
              <a:t> authentication dot1x {default} </a:t>
            </a:r>
            <a:r>
              <a:rPr lang="en-US" i="1" dirty="0" smtClean="0">
                <a:latin typeface="Courier New" pitchFamily="49" charset="0"/>
                <a:cs typeface="Courier New" pitchFamily="49" charset="0"/>
              </a:rPr>
              <a:t>method1</a:t>
            </a:r>
            <a:r>
              <a:rPr lang="en-US" b="1" dirty="0" smtClean="0">
                <a:latin typeface="Courier New" pitchFamily="49" charset="0"/>
                <a:cs typeface="Courier New" pitchFamily="49" charset="0"/>
              </a:rPr>
              <a:t> [</a:t>
            </a:r>
            <a:r>
              <a:rPr lang="en-US" i="1" dirty="0" smtClean="0">
                <a:latin typeface="Courier New" pitchFamily="49" charset="0"/>
                <a:cs typeface="Courier New" pitchFamily="49" charset="0"/>
              </a:rPr>
              <a:t>method2...</a:t>
            </a:r>
            <a:r>
              <a:rPr lang="en-US" b="1" dirty="0" smtClean="0">
                <a:latin typeface="Courier New" pitchFamily="49" charset="0"/>
                <a:cs typeface="Courier New" pitchFamily="49" charset="0"/>
              </a:rPr>
              <a:t>]</a:t>
            </a:r>
          </a:p>
          <a:p>
            <a:r>
              <a:rPr lang="en-US" dirty="0" smtClean="0"/>
              <a:t>Step 3. Globally enable 802.1X port-based authentication:</a:t>
            </a:r>
          </a:p>
          <a:p>
            <a:pPr marL="228600" lvl="1" indent="-3175">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dot1x system-</a:t>
            </a:r>
            <a:r>
              <a:rPr lang="en-US" b="1" dirty="0" err="1" smtClean="0">
                <a:latin typeface="Courier New" pitchFamily="49" charset="0"/>
                <a:cs typeface="Courier New" pitchFamily="49" charset="0"/>
              </a:rPr>
              <a:t>auth</a:t>
            </a:r>
            <a:r>
              <a:rPr lang="en-US" b="1" dirty="0" smtClean="0">
                <a:latin typeface="Courier New" pitchFamily="49" charset="0"/>
                <a:cs typeface="Courier New" pitchFamily="49" charset="0"/>
              </a:rPr>
              <a:t>-control</a:t>
            </a:r>
          </a:p>
          <a:p>
            <a:r>
              <a:rPr lang="en-US" dirty="0" smtClean="0"/>
              <a:t>Step 4. Enter interface configuration mode and specify the interface to be enabled for 802.1X port-based authentication:</a:t>
            </a:r>
          </a:p>
          <a:p>
            <a:pPr marL="228600" lvl="1" indent="-3175">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 </a:t>
            </a:r>
            <a:r>
              <a:rPr lang="en-US" b="1" dirty="0" smtClean="0">
                <a:latin typeface="Courier New" pitchFamily="49" charset="0"/>
                <a:cs typeface="Courier New" pitchFamily="49" charset="0"/>
              </a:rPr>
              <a:t>interface</a:t>
            </a:r>
            <a:r>
              <a:rPr lang="en-US" dirty="0" smtClean="0">
                <a:latin typeface="Courier New" pitchFamily="49" charset="0"/>
                <a:cs typeface="Courier New" pitchFamily="49" charset="0"/>
              </a:rPr>
              <a:t> </a:t>
            </a:r>
            <a:r>
              <a:rPr lang="en-US" i="1" dirty="0" smtClean="0">
                <a:latin typeface="Courier New" pitchFamily="49" charset="0"/>
                <a:cs typeface="Courier New" pitchFamily="49" charset="0"/>
              </a:rPr>
              <a:t>type slot/port</a:t>
            </a:r>
          </a:p>
          <a:p>
            <a:r>
              <a:rPr lang="en-US" dirty="0" smtClean="0"/>
              <a:t>Step 5. Enable 802.1X port-based authentication on the interface:</a:t>
            </a:r>
          </a:p>
          <a:p>
            <a:pPr marL="228600" lvl="1" indent="-3175">
              <a:buNone/>
            </a:pPr>
            <a:r>
              <a:rPr lang="en-US" dirty="0" smtClean="0">
                <a:latin typeface="Courier New" pitchFamily="49" charset="0"/>
                <a:cs typeface="Courier New" pitchFamily="49" charset="0"/>
              </a:rPr>
              <a:t>Switch(</a:t>
            </a:r>
            <a:r>
              <a:rPr lang="en-US" dirty="0" err="1" smtClean="0">
                <a:latin typeface="Courier New" pitchFamily="49" charset="0"/>
                <a:cs typeface="Courier New" pitchFamily="49" charset="0"/>
              </a:rPr>
              <a:t>config</a:t>
            </a:r>
            <a:r>
              <a:rPr lang="en-US" dirty="0" smtClean="0">
                <a:latin typeface="Courier New" pitchFamily="49" charset="0"/>
                <a:cs typeface="Courier New" pitchFamily="49" charset="0"/>
              </a:rPr>
              <a:t>-if)# </a:t>
            </a:r>
            <a:r>
              <a:rPr lang="en-US" b="1" dirty="0" smtClean="0">
                <a:latin typeface="Courier New" pitchFamily="49" charset="0"/>
                <a:cs typeface="Courier New" pitchFamily="49" charset="0"/>
              </a:rPr>
              <a:t>dot1x port-control auto</a:t>
            </a:r>
          </a:p>
        </p:txBody>
      </p:sp>
    </p:spTree>
    <p:extLst>
      <p:ext uri="{BB962C8B-B14F-4D97-AF65-F5344CB8AC3E}">
        <p14:creationId xmlns:p14="http://schemas.microsoft.com/office/powerpoint/2010/main" val="12620028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tretch>
            <a:fillRect/>
          </a:stretch>
        </p:blipFill>
        <p:spPr bwMode="auto">
          <a:xfrm>
            <a:off x="823413" y="1230993"/>
            <a:ext cx="7458355" cy="1715312"/>
          </a:xfrm>
          <a:prstGeom prst="rect">
            <a:avLst/>
          </a:prstGeom>
          <a:noFill/>
          <a:ln w="9525">
            <a:noFill/>
            <a:miter lim="800000"/>
            <a:headEnd/>
            <a:tailEnd/>
          </a:ln>
        </p:spPr>
      </p:pic>
      <p:sp>
        <p:nvSpPr>
          <p:cNvPr id="2" name="Title 1"/>
          <p:cNvSpPr>
            <a:spLocks noGrp="1"/>
          </p:cNvSpPr>
          <p:nvPr>
            <p:ph type="title"/>
          </p:nvPr>
        </p:nvSpPr>
        <p:spPr>
          <a:xfrm>
            <a:off x="395536" y="667745"/>
            <a:ext cx="8521700" cy="549021"/>
          </a:xfrm>
        </p:spPr>
        <p:txBody>
          <a:bodyPr>
            <a:normAutofit/>
          </a:bodyPr>
          <a:lstStyle/>
          <a:p>
            <a:pPr>
              <a:defRPr/>
            </a:pPr>
            <a:r>
              <a:rPr lang="en-US" dirty="0" smtClean="0">
                <a:solidFill>
                  <a:schemeClr val="accent5"/>
                </a:solidFill>
              </a:rPr>
              <a:t>IEEE 802.1X Configuration Example</a:t>
            </a:r>
          </a:p>
        </p:txBody>
      </p:sp>
      <p:sp>
        <p:nvSpPr>
          <p:cNvPr id="6" name="Content Placeholder 5"/>
          <p:cNvSpPr>
            <a:spLocks noGrp="1"/>
          </p:cNvSpPr>
          <p:nvPr>
            <p:ph sz="quarter" idx="11"/>
          </p:nvPr>
        </p:nvSpPr>
        <p:spPr>
          <a:xfrm>
            <a:off x="292533" y="2950879"/>
            <a:ext cx="8520113" cy="2778397"/>
          </a:xfrm>
        </p:spPr>
        <p:txBody>
          <a:bodyPr/>
          <a:lstStyle/>
          <a:p>
            <a:r>
              <a:rPr lang="en-US" dirty="0" err="1" smtClean="0"/>
              <a:t>sw</a:t>
            </a:r>
            <a:r>
              <a:rPr lang="en-US" dirty="0" smtClean="0"/>
              <a:t>(</a:t>
            </a:r>
            <a:r>
              <a:rPr lang="en-US" dirty="0" err="1" smtClean="0"/>
              <a:t>config</a:t>
            </a:r>
            <a:r>
              <a:rPr lang="en-US" dirty="0" smtClean="0"/>
              <a:t>)# </a:t>
            </a:r>
            <a:r>
              <a:rPr lang="en-US" b="1" dirty="0" err="1" smtClean="0"/>
              <a:t>aaa</a:t>
            </a:r>
            <a:r>
              <a:rPr lang="en-US" b="1" dirty="0" smtClean="0"/>
              <a:t> new-model</a:t>
            </a:r>
          </a:p>
          <a:p>
            <a:r>
              <a:rPr lang="en-US" dirty="0" err="1" smtClean="0"/>
              <a:t>sw</a:t>
            </a:r>
            <a:r>
              <a:rPr lang="en-US" dirty="0" smtClean="0"/>
              <a:t>(</a:t>
            </a:r>
            <a:r>
              <a:rPr lang="en-US" dirty="0" err="1" smtClean="0"/>
              <a:t>config</a:t>
            </a:r>
            <a:r>
              <a:rPr lang="en-US" dirty="0" smtClean="0"/>
              <a:t>)# </a:t>
            </a:r>
            <a:r>
              <a:rPr lang="en-US" b="1" dirty="0" smtClean="0"/>
              <a:t>radius-server host 10.1.1.50 </a:t>
            </a:r>
            <a:r>
              <a:rPr lang="en-US" b="1" dirty="0" err="1" smtClean="0"/>
              <a:t>auth</a:t>
            </a:r>
            <a:r>
              <a:rPr lang="en-US" b="1" dirty="0" smtClean="0"/>
              <a:t>-port 1812 key xyz123</a:t>
            </a:r>
          </a:p>
          <a:p>
            <a:r>
              <a:rPr lang="en-US" dirty="0" err="1" smtClean="0"/>
              <a:t>sw</a:t>
            </a:r>
            <a:r>
              <a:rPr lang="en-US" dirty="0" smtClean="0"/>
              <a:t>(</a:t>
            </a:r>
            <a:r>
              <a:rPr lang="en-US" dirty="0" err="1" smtClean="0"/>
              <a:t>config</a:t>
            </a:r>
            <a:r>
              <a:rPr lang="en-US" dirty="0" smtClean="0"/>
              <a:t>)# </a:t>
            </a:r>
            <a:r>
              <a:rPr lang="en-US" b="1" dirty="0" err="1" smtClean="0"/>
              <a:t>aaa</a:t>
            </a:r>
            <a:r>
              <a:rPr lang="en-US" b="1" dirty="0" smtClean="0"/>
              <a:t> authentication dot1x default group radius</a:t>
            </a:r>
          </a:p>
          <a:p>
            <a:r>
              <a:rPr lang="en-US" dirty="0" err="1" smtClean="0"/>
              <a:t>sw</a:t>
            </a:r>
            <a:r>
              <a:rPr lang="en-US" dirty="0" smtClean="0"/>
              <a:t>(</a:t>
            </a:r>
            <a:r>
              <a:rPr lang="en-US" dirty="0" err="1" smtClean="0"/>
              <a:t>config</a:t>
            </a:r>
            <a:r>
              <a:rPr lang="en-US" dirty="0" smtClean="0"/>
              <a:t>)# </a:t>
            </a:r>
            <a:r>
              <a:rPr lang="en-US" b="1" dirty="0" smtClean="0"/>
              <a:t>dot1x system-</a:t>
            </a:r>
            <a:r>
              <a:rPr lang="en-US" b="1" dirty="0" err="1" smtClean="0"/>
              <a:t>auth</a:t>
            </a:r>
            <a:r>
              <a:rPr lang="en-US" b="1" dirty="0" smtClean="0"/>
              <a:t>-control</a:t>
            </a:r>
          </a:p>
          <a:p>
            <a:r>
              <a:rPr lang="en-US" dirty="0" err="1" smtClean="0"/>
              <a:t>sw</a:t>
            </a:r>
            <a:r>
              <a:rPr lang="en-US" dirty="0" smtClean="0"/>
              <a:t>(</a:t>
            </a:r>
            <a:r>
              <a:rPr lang="en-US" dirty="0" err="1" smtClean="0"/>
              <a:t>config</a:t>
            </a:r>
            <a:r>
              <a:rPr lang="en-US" dirty="0" smtClean="0"/>
              <a:t>)# </a:t>
            </a:r>
            <a:r>
              <a:rPr lang="en-US" b="1" dirty="0" smtClean="0"/>
              <a:t>interface fa0/1</a:t>
            </a:r>
          </a:p>
          <a:p>
            <a:r>
              <a:rPr lang="en-US" dirty="0" err="1" smtClean="0"/>
              <a:t>sw</a:t>
            </a:r>
            <a:r>
              <a:rPr lang="en-US" dirty="0" smtClean="0"/>
              <a:t>(</a:t>
            </a:r>
            <a:r>
              <a:rPr lang="en-US" dirty="0" err="1" smtClean="0"/>
              <a:t>config</a:t>
            </a:r>
            <a:r>
              <a:rPr lang="en-US" dirty="0" smtClean="0"/>
              <a:t>-if)# </a:t>
            </a:r>
            <a:r>
              <a:rPr lang="en-US" b="1" dirty="0" smtClean="0"/>
              <a:t>description Access Port</a:t>
            </a:r>
          </a:p>
          <a:p>
            <a:r>
              <a:rPr lang="en-US" dirty="0" err="1" smtClean="0"/>
              <a:t>sw</a:t>
            </a:r>
            <a:r>
              <a:rPr lang="en-US" dirty="0" smtClean="0"/>
              <a:t>(</a:t>
            </a:r>
            <a:r>
              <a:rPr lang="en-US" dirty="0" err="1" smtClean="0"/>
              <a:t>config</a:t>
            </a:r>
            <a:r>
              <a:rPr lang="en-US" dirty="0" smtClean="0"/>
              <a:t>-if)# </a:t>
            </a:r>
            <a:r>
              <a:rPr lang="en-US" b="1" dirty="0" err="1" smtClean="0"/>
              <a:t>switchport</a:t>
            </a:r>
            <a:r>
              <a:rPr lang="en-US" b="1" dirty="0" smtClean="0"/>
              <a:t> mode access</a:t>
            </a:r>
          </a:p>
          <a:p>
            <a:r>
              <a:rPr lang="en-US" dirty="0" err="1" smtClean="0"/>
              <a:t>sw</a:t>
            </a:r>
            <a:r>
              <a:rPr lang="en-US" dirty="0" smtClean="0"/>
              <a:t>(</a:t>
            </a:r>
            <a:r>
              <a:rPr lang="en-US" dirty="0" err="1" smtClean="0"/>
              <a:t>config</a:t>
            </a:r>
            <a:r>
              <a:rPr lang="en-US" dirty="0" smtClean="0"/>
              <a:t>-if)# </a:t>
            </a:r>
            <a:r>
              <a:rPr lang="en-US" b="1" dirty="0" smtClean="0"/>
              <a:t>dot1x port-control auto</a:t>
            </a:r>
          </a:p>
          <a:p>
            <a:endParaRPr lang="en-US" b="1" dirty="0"/>
          </a:p>
          <a:p>
            <a:r>
              <a:rPr lang="en-US" b="1" dirty="0" smtClean="0">
                <a:latin typeface="+mn-lt"/>
              </a:rPr>
              <a:t>Note:</a:t>
            </a:r>
            <a:r>
              <a:rPr lang="en-US" dirty="0" smtClean="0">
                <a:latin typeface="+mn-lt"/>
              </a:rPr>
              <a:t> </a:t>
            </a:r>
            <a:r>
              <a:rPr lang="en-US" dirty="0">
                <a:latin typeface="+mn-lt"/>
              </a:rPr>
              <a:t>Y</a:t>
            </a:r>
            <a:r>
              <a:rPr lang="en-US" dirty="0" smtClean="0">
                <a:latin typeface="+mn-lt"/>
              </a:rPr>
              <a:t>ou </a:t>
            </a:r>
            <a:r>
              <a:rPr lang="en-US" dirty="0">
                <a:latin typeface="+mn-lt"/>
              </a:rPr>
              <a:t>will not be able to issue dot1x commands on the interface if it is not set to switch port mode access </a:t>
            </a:r>
            <a:r>
              <a:rPr lang="en-US" dirty="0" smtClean="0">
                <a:latin typeface="+mn-lt"/>
              </a:rPr>
              <a:t>first. </a:t>
            </a:r>
            <a:r>
              <a:rPr lang="en-US" dirty="0">
                <a:latin typeface="+mn-lt"/>
              </a:rPr>
              <a:t>The default status which ports varies between switches, but is </a:t>
            </a:r>
            <a:r>
              <a:rPr lang="en-US" dirty="0" smtClean="0">
                <a:latin typeface="+mn-lt"/>
              </a:rPr>
              <a:t>not commonly  </a:t>
            </a:r>
            <a:r>
              <a:rPr lang="en-US" dirty="0">
                <a:latin typeface="+mn-lt"/>
              </a:rPr>
              <a:t>set to the access mode.</a:t>
            </a:r>
            <a:endParaRPr lang="en-US" b="1" dirty="0" smtClean="0">
              <a:latin typeface="+mn-lt"/>
            </a:endParaRPr>
          </a:p>
        </p:txBody>
      </p:sp>
    </p:spTree>
    <p:extLst>
      <p:ext uri="{BB962C8B-B14F-4D97-AF65-F5344CB8AC3E}">
        <p14:creationId xmlns:p14="http://schemas.microsoft.com/office/powerpoint/2010/main" val="15328402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noProof="0" dirty="0" smtClean="0">
                <a:ln>
                  <a:noFill/>
                </a:ln>
                <a:solidFill>
                  <a:schemeClr val="bg1"/>
                </a:solidFill>
                <a:effectLst/>
                <a:uLnTx/>
                <a:uFillTx/>
                <a:latin typeface="+mj-lt"/>
                <a:ea typeface="+mj-ea"/>
                <a:cs typeface="+mj-cs"/>
              </a:rPr>
              <a:t>Network Time Protocols</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5695246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The need for Accurate Time</a:t>
            </a:r>
            <a:endParaRPr lang="en-AU" dirty="0">
              <a:solidFill>
                <a:schemeClr val="accent5"/>
              </a:solidFill>
            </a:endParaRPr>
          </a:p>
        </p:txBody>
      </p:sp>
      <p:sp>
        <p:nvSpPr>
          <p:cNvPr id="3" name="Content Placeholder 2"/>
          <p:cNvSpPr>
            <a:spLocks noGrp="1"/>
          </p:cNvSpPr>
          <p:nvPr>
            <p:ph idx="1"/>
          </p:nvPr>
        </p:nvSpPr>
        <p:spPr>
          <a:xfrm>
            <a:off x="683568" y="1124744"/>
            <a:ext cx="7940675" cy="5661249"/>
          </a:xfrm>
        </p:spPr>
        <p:txBody>
          <a:bodyPr/>
          <a:lstStyle/>
          <a:p>
            <a:r>
              <a:rPr lang="en-US" dirty="0"/>
              <a:t>Keeping consistent time across network devices in your network will ensure that you can properly read log messages and other information critical to troubleshooting.</a:t>
            </a:r>
          </a:p>
          <a:p>
            <a:r>
              <a:rPr lang="en-US" dirty="0"/>
              <a:t>One example of the need for accurate time is </a:t>
            </a:r>
            <a:r>
              <a:rPr lang="en-US" dirty="0" smtClean="0"/>
              <a:t>for </a:t>
            </a:r>
            <a:r>
              <a:rPr lang="en-US" dirty="0"/>
              <a:t>public key infrastructure that is based on X.509 certificates. These certificates are valid for a specific period.</a:t>
            </a:r>
          </a:p>
          <a:p>
            <a:r>
              <a:rPr lang="en-US" dirty="0"/>
              <a:t>Another example is that accurate time is also essential for logging events in your network, such as syslog</a:t>
            </a:r>
            <a:r>
              <a:rPr lang="en-US" dirty="0" smtClean="0"/>
              <a:t>.</a:t>
            </a:r>
          </a:p>
          <a:p>
            <a:r>
              <a:rPr lang="en-US" dirty="0" smtClean="0"/>
              <a:t>From a best practice perspective, it is recommended to set clocks on all network devices to Coordinated Universal Time (UCT) regardless of their location. The time zone can then be configured to display the local time if desired. </a:t>
            </a:r>
            <a:endParaRPr lang="en-US" dirty="0"/>
          </a:p>
          <a:p>
            <a:r>
              <a:rPr lang="en-US" dirty="0"/>
              <a:t>Accurately </a:t>
            </a:r>
            <a:r>
              <a:rPr lang="en-US" dirty="0" smtClean="0"/>
              <a:t>time-synchronizing </a:t>
            </a:r>
            <a:r>
              <a:rPr lang="en-US" dirty="0"/>
              <a:t>network devices aids in troubleshooting root cause events in the network</a:t>
            </a:r>
            <a:r>
              <a:rPr lang="en-US" dirty="0" smtClean="0"/>
              <a:t>.</a:t>
            </a:r>
            <a:r>
              <a:rPr lang="en-US" dirty="0"/>
              <a:t> </a:t>
            </a:r>
            <a:endParaRPr lang="en-US" dirty="0" smtClean="0"/>
          </a:p>
        </p:txBody>
      </p:sp>
    </p:spTree>
    <p:extLst>
      <p:ext uri="{BB962C8B-B14F-4D97-AF65-F5344CB8AC3E}">
        <p14:creationId xmlns:p14="http://schemas.microsoft.com/office/powerpoint/2010/main" val="30494188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Configuring the System Clock Manually</a:t>
            </a:r>
            <a:endParaRPr lang="pt-PT" dirty="0">
              <a:solidFill>
                <a:schemeClr val="accent5"/>
              </a:solidFill>
            </a:endParaRPr>
          </a:p>
        </p:txBody>
      </p:sp>
      <p:sp>
        <p:nvSpPr>
          <p:cNvPr id="3" name="Content Placeholder 2"/>
          <p:cNvSpPr>
            <a:spLocks noGrp="1"/>
          </p:cNvSpPr>
          <p:nvPr>
            <p:ph idx="1"/>
          </p:nvPr>
        </p:nvSpPr>
        <p:spPr/>
        <p:txBody>
          <a:bodyPr/>
          <a:lstStyle/>
          <a:p>
            <a:endParaRPr lang="pt-PT" dirty="0"/>
          </a:p>
        </p:txBody>
      </p:sp>
      <p:grpSp>
        <p:nvGrpSpPr>
          <p:cNvPr id="6" name="Group 5"/>
          <p:cNvGrpSpPr/>
          <p:nvPr/>
        </p:nvGrpSpPr>
        <p:grpSpPr>
          <a:xfrm>
            <a:off x="323528" y="1111333"/>
            <a:ext cx="8092743" cy="2654906"/>
            <a:chOff x="1088999" y="3066160"/>
            <a:chExt cx="6966001" cy="2285267"/>
          </a:xfrm>
        </p:grpSpPr>
        <p:pic>
          <p:nvPicPr>
            <p:cNvPr id="4" name="Picture 3"/>
            <p:cNvPicPr>
              <a:picLocks noChangeAspect="1"/>
            </p:cNvPicPr>
            <p:nvPr/>
          </p:nvPicPr>
          <p:blipFill>
            <a:blip r:embed="rId2"/>
            <a:stretch>
              <a:fillRect/>
            </a:stretch>
          </p:blipFill>
          <p:spPr>
            <a:xfrm>
              <a:off x="1088999" y="3066160"/>
              <a:ext cx="6966001" cy="725680"/>
            </a:xfrm>
            <a:prstGeom prst="rect">
              <a:avLst/>
            </a:prstGeom>
          </p:spPr>
        </p:pic>
        <p:pic>
          <p:nvPicPr>
            <p:cNvPr id="5" name="Picture 4"/>
            <p:cNvPicPr>
              <a:picLocks noChangeAspect="1"/>
            </p:cNvPicPr>
            <p:nvPr/>
          </p:nvPicPr>
          <p:blipFill>
            <a:blip r:embed="rId3"/>
            <a:stretch>
              <a:fillRect/>
            </a:stretch>
          </p:blipFill>
          <p:spPr>
            <a:xfrm>
              <a:off x="1088999" y="3791987"/>
              <a:ext cx="6966001" cy="1559440"/>
            </a:xfrm>
            <a:prstGeom prst="rect">
              <a:avLst/>
            </a:prstGeom>
          </p:spPr>
        </p:pic>
      </p:grpSp>
      <p:pic>
        <p:nvPicPr>
          <p:cNvPr id="7" name="Picture 6"/>
          <p:cNvPicPr>
            <a:picLocks noChangeAspect="1"/>
          </p:cNvPicPr>
          <p:nvPr/>
        </p:nvPicPr>
        <p:blipFill>
          <a:blip r:embed="rId4"/>
          <a:stretch>
            <a:fillRect/>
          </a:stretch>
        </p:blipFill>
        <p:spPr>
          <a:xfrm>
            <a:off x="586177" y="3838247"/>
            <a:ext cx="7947767" cy="2551796"/>
          </a:xfrm>
          <a:prstGeom prst="rect">
            <a:avLst/>
          </a:prstGeom>
        </p:spPr>
      </p:pic>
    </p:spTree>
    <p:extLst>
      <p:ext uri="{BB962C8B-B14F-4D97-AF65-F5344CB8AC3E}">
        <p14:creationId xmlns:p14="http://schemas.microsoft.com/office/powerpoint/2010/main" val="336526078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Setting </a:t>
            </a:r>
            <a:r>
              <a:rPr lang="en-US" dirty="0" smtClean="0">
                <a:solidFill>
                  <a:schemeClr val="accent5"/>
                </a:solidFill>
              </a:rPr>
              <a:t>Summer </a:t>
            </a:r>
            <a:r>
              <a:rPr lang="en-US" dirty="0">
                <a:solidFill>
                  <a:schemeClr val="accent5"/>
                </a:solidFill>
              </a:rPr>
              <a:t>Time</a:t>
            </a:r>
            <a:endParaRPr lang="pt-PT" dirty="0">
              <a:solidFill>
                <a:schemeClr val="accent5"/>
              </a:solidFill>
            </a:endParaRPr>
          </a:p>
        </p:txBody>
      </p:sp>
      <p:sp>
        <p:nvSpPr>
          <p:cNvPr id="3" name="Content Placeholder 2"/>
          <p:cNvSpPr>
            <a:spLocks noGrp="1"/>
          </p:cNvSpPr>
          <p:nvPr>
            <p:ph idx="1"/>
          </p:nvPr>
        </p:nvSpPr>
        <p:spPr/>
        <p:txBody>
          <a:bodyPr>
            <a:normAutofit/>
          </a:bodyPr>
          <a:lstStyle/>
          <a:p>
            <a:r>
              <a:rPr lang="en-US" b="1" dirty="0">
                <a:latin typeface="Consolas" panose="020B0609020204030204" pitchFamily="49" charset="0"/>
              </a:rPr>
              <a:t>clock summer-time </a:t>
            </a:r>
            <a:r>
              <a:rPr lang="en-US" i="1" dirty="0">
                <a:latin typeface="Consolas" panose="020B0609020204030204" pitchFamily="49" charset="0"/>
              </a:rPr>
              <a:t>zone </a:t>
            </a:r>
            <a:r>
              <a:rPr lang="en-US" b="1" dirty="0">
                <a:latin typeface="Consolas" panose="020B0609020204030204" pitchFamily="49" charset="0"/>
              </a:rPr>
              <a:t>recurring </a:t>
            </a:r>
            <a:r>
              <a:rPr lang="en-US" dirty="0">
                <a:latin typeface="Consolas" panose="020B0609020204030204" pitchFamily="49" charset="0"/>
              </a:rPr>
              <a:t>[ </a:t>
            </a:r>
            <a:r>
              <a:rPr lang="en-US" i="1" dirty="0">
                <a:latin typeface="Consolas" panose="020B0609020204030204" pitchFamily="49" charset="0"/>
              </a:rPr>
              <a:t>week day month </a:t>
            </a:r>
            <a:r>
              <a:rPr lang="en-US" i="1" dirty="0" err="1">
                <a:latin typeface="Consolas" panose="020B0609020204030204" pitchFamily="49" charset="0"/>
              </a:rPr>
              <a:t>hh:mm</a:t>
            </a:r>
            <a:r>
              <a:rPr lang="en-US" i="1" dirty="0">
                <a:latin typeface="Consolas" panose="020B0609020204030204" pitchFamily="49" charset="0"/>
              </a:rPr>
              <a:t> week day month </a:t>
            </a:r>
            <a:r>
              <a:rPr lang="en-US" i="1" dirty="0" err="1" smtClean="0">
                <a:latin typeface="Consolas" panose="020B0609020204030204" pitchFamily="49" charset="0"/>
              </a:rPr>
              <a:t>hh:mm</a:t>
            </a:r>
            <a:r>
              <a:rPr lang="en-US" i="1" dirty="0">
                <a:latin typeface="Consolas" panose="020B0609020204030204" pitchFamily="49" charset="0"/>
              </a:rPr>
              <a:t> </a:t>
            </a:r>
            <a:r>
              <a:rPr lang="pt-PT" dirty="0" smtClean="0">
                <a:latin typeface="Consolas" panose="020B0609020204030204" pitchFamily="49" charset="0"/>
              </a:rPr>
              <a:t>[offset</a:t>
            </a:r>
            <a:r>
              <a:rPr lang="pt-PT" dirty="0">
                <a:latin typeface="Consolas" panose="020B0609020204030204" pitchFamily="49" charset="0"/>
              </a:rPr>
              <a:t>]]</a:t>
            </a:r>
          </a:p>
          <a:p>
            <a:endParaRPr lang="en-US" b="1" dirty="0" smtClean="0">
              <a:latin typeface="Consolas" panose="020B0609020204030204" pitchFamily="49" charset="0"/>
            </a:endParaRPr>
          </a:p>
          <a:p>
            <a:r>
              <a:rPr lang="en-US" b="1" dirty="0" smtClean="0">
                <a:latin typeface="Consolas" panose="020B0609020204030204" pitchFamily="49" charset="0"/>
              </a:rPr>
              <a:t>clock </a:t>
            </a:r>
            <a:r>
              <a:rPr lang="en-US" b="1" dirty="0">
                <a:latin typeface="Consolas" panose="020B0609020204030204" pitchFamily="49" charset="0"/>
              </a:rPr>
              <a:t>summer-time </a:t>
            </a:r>
            <a:r>
              <a:rPr lang="en-US" i="1" dirty="0">
                <a:latin typeface="Consolas" panose="020B0609020204030204" pitchFamily="49" charset="0"/>
              </a:rPr>
              <a:t>zone </a:t>
            </a:r>
            <a:r>
              <a:rPr lang="en-US" b="1" dirty="0">
                <a:latin typeface="Consolas" panose="020B0609020204030204" pitchFamily="49" charset="0"/>
              </a:rPr>
              <a:t>date </a:t>
            </a:r>
            <a:r>
              <a:rPr lang="en-US" i="1" dirty="0" err="1">
                <a:latin typeface="Consolas" panose="020B0609020204030204" pitchFamily="49" charset="0"/>
              </a:rPr>
              <a:t>date</a:t>
            </a:r>
            <a:r>
              <a:rPr lang="en-US" i="1" dirty="0">
                <a:latin typeface="Consolas" panose="020B0609020204030204" pitchFamily="49" charset="0"/>
              </a:rPr>
              <a:t> month year </a:t>
            </a:r>
            <a:r>
              <a:rPr lang="en-US" i="1" dirty="0" err="1">
                <a:latin typeface="Consolas" panose="020B0609020204030204" pitchFamily="49" charset="0"/>
              </a:rPr>
              <a:t>hh:mm</a:t>
            </a:r>
            <a:r>
              <a:rPr lang="en-US" i="1" dirty="0">
                <a:latin typeface="Consolas" panose="020B0609020204030204" pitchFamily="49" charset="0"/>
              </a:rPr>
              <a:t> date month year </a:t>
            </a:r>
            <a:r>
              <a:rPr lang="en-US" i="1" dirty="0" err="1">
                <a:latin typeface="Consolas" panose="020B0609020204030204" pitchFamily="49" charset="0"/>
              </a:rPr>
              <a:t>hh:mm</a:t>
            </a:r>
            <a:r>
              <a:rPr lang="en-US" i="1" dirty="0">
                <a:latin typeface="Consolas" panose="020B0609020204030204" pitchFamily="49" charset="0"/>
              </a:rPr>
              <a:t> </a:t>
            </a:r>
            <a:r>
              <a:rPr lang="en-US" dirty="0">
                <a:latin typeface="Consolas" panose="020B0609020204030204" pitchFamily="49" charset="0"/>
              </a:rPr>
              <a:t>[ </a:t>
            </a:r>
            <a:r>
              <a:rPr lang="en-US" i="1" dirty="0">
                <a:latin typeface="Consolas" panose="020B0609020204030204" pitchFamily="49" charset="0"/>
              </a:rPr>
              <a:t>offset </a:t>
            </a:r>
            <a:r>
              <a:rPr lang="en-US" dirty="0">
                <a:latin typeface="Consolas" panose="020B0609020204030204" pitchFamily="49" charset="0"/>
              </a:rPr>
              <a:t>]</a:t>
            </a:r>
          </a:p>
          <a:p>
            <a:endParaRPr lang="en-US" b="1" dirty="0" smtClean="0">
              <a:latin typeface="Consolas" panose="020B0609020204030204" pitchFamily="49" charset="0"/>
            </a:endParaRPr>
          </a:p>
          <a:p>
            <a:r>
              <a:rPr lang="en-US" b="1" dirty="0" smtClean="0">
                <a:latin typeface="Consolas" panose="020B0609020204030204" pitchFamily="49" charset="0"/>
              </a:rPr>
              <a:t>clock </a:t>
            </a:r>
            <a:r>
              <a:rPr lang="en-US" b="1" dirty="0">
                <a:latin typeface="Consolas" panose="020B0609020204030204" pitchFamily="49" charset="0"/>
              </a:rPr>
              <a:t>summer-time </a:t>
            </a:r>
            <a:r>
              <a:rPr lang="en-US" i="1" dirty="0">
                <a:latin typeface="Consolas" panose="020B0609020204030204" pitchFamily="49" charset="0"/>
              </a:rPr>
              <a:t>zone </a:t>
            </a:r>
            <a:r>
              <a:rPr lang="en-US" b="1" dirty="0">
                <a:latin typeface="Consolas" panose="020B0609020204030204" pitchFamily="49" charset="0"/>
              </a:rPr>
              <a:t>date </a:t>
            </a:r>
            <a:r>
              <a:rPr lang="en-US" i="1" dirty="0">
                <a:latin typeface="Consolas" panose="020B0609020204030204" pitchFamily="49" charset="0"/>
              </a:rPr>
              <a:t>month date year </a:t>
            </a:r>
            <a:r>
              <a:rPr lang="en-US" i="1" dirty="0" err="1">
                <a:latin typeface="Consolas" panose="020B0609020204030204" pitchFamily="49" charset="0"/>
              </a:rPr>
              <a:t>hh:mm</a:t>
            </a:r>
            <a:r>
              <a:rPr lang="en-US" i="1" dirty="0">
                <a:latin typeface="Consolas" panose="020B0609020204030204" pitchFamily="49" charset="0"/>
              </a:rPr>
              <a:t> month date year </a:t>
            </a:r>
            <a:r>
              <a:rPr lang="en-US" i="1" dirty="0" err="1">
                <a:latin typeface="Consolas" panose="020B0609020204030204" pitchFamily="49" charset="0"/>
              </a:rPr>
              <a:t>hh:mm</a:t>
            </a:r>
            <a:r>
              <a:rPr lang="en-US" i="1" dirty="0">
                <a:latin typeface="Consolas" panose="020B0609020204030204" pitchFamily="49" charset="0"/>
              </a:rPr>
              <a:t> </a:t>
            </a:r>
            <a:r>
              <a:rPr lang="en-US" dirty="0">
                <a:latin typeface="Consolas" panose="020B0609020204030204" pitchFamily="49" charset="0"/>
              </a:rPr>
              <a:t>[ </a:t>
            </a:r>
            <a:r>
              <a:rPr lang="en-US" i="1" dirty="0">
                <a:latin typeface="Consolas" panose="020B0609020204030204" pitchFamily="49" charset="0"/>
              </a:rPr>
              <a:t>offset </a:t>
            </a:r>
            <a:r>
              <a:rPr lang="en-US" dirty="0">
                <a:latin typeface="Consolas" panose="020B0609020204030204" pitchFamily="49" charset="0"/>
              </a:rPr>
              <a:t>]</a:t>
            </a:r>
            <a:endParaRPr lang="pt-PT" dirty="0">
              <a:latin typeface="Consolas" panose="020B0609020204030204" pitchFamily="49" charset="0"/>
            </a:endParaRPr>
          </a:p>
        </p:txBody>
      </p:sp>
    </p:spTree>
    <p:extLst>
      <p:ext uri="{BB962C8B-B14F-4D97-AF65-F5344CB8AC3E}">
        <p14:creationId xmlns:p14="http://schemas.microsoft.com/office/powerpoint/2010/main" val="168812953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Setting </a:t>
            </a:r>
            <a:r>
              <a:rPr lang="en-US" dirty="0" smtClean="0">
                <a:solidFill>
                  <a:schemeClr val="accent5"/>
                </a:solidFill>
              </a:rPr>
              <a:t>Summer </a:t>
            </a:r>
            <a:r>
              <a:rPr lang="en-US" dirty="0">
                <a:solidFill>
                  <a:schemeClr val="accent5"/>
                </a:solidFill>
              </a:rPr>
              <a:t>Time</a:t>
            </a:r>
            <a:endParaRPr lang="pt-PT" dirty="0">
              <a:solidFill>
                <a:schemeClr val="accent5"/>
              </a:solidFill>
            </a:endParaRPr>
          </a:p>
        </p:txBody>
      </p:sp>
      <p:sp>
        <p:nvSpPr>
          <p:cNvPr id="3" name="Content Placeholder 2"/>
          <p:cNvSpPr>
            <a:spLocks noGrp="1"/>
          </p:cNvSpPr>
          <p:nvPr>
            <p:ph idx="1"/>
          </p:nvPr>
        </p:nvSpPr>
        <p:spPr/>
        <p:txBody>
          <a:bodyPr>
            <a:normAutofit/>
          </a:bodyPr>
          <a:lstStyle/>
          <a:p>
            <a:endParaRPr lang="pt-PT" dirty="0">
              <a:latin typeface="Consolas" panose="020B0609020204030204" pitchFamily="49" charset="0"/>
            </a:endParaRPr>
          </a:p>
        </p:txBody>
      </p:sp>
      <p:grpSp>
        <p:nvGrpSpPr>
          <p:cNvPr id="4" name="Group 3"/>
          <p:cNvGrpSpPr/>
          <p:nvPr/>
        </p:nvGrpSpPr>
        <p:grpSpPr>
          <a:xfrm>
            <a:off x="419119" y="1245618"/>
            <a:ext cx="8240917" cy="5006841"/>
            <a:chOff x="1119960" y="2406100"/>
            <a:chExt cx="6966001" cy="4232255"/>
          </a:xfrm>
        </p:grpSpPr>
        <p:pic>
          <p:nvPicPr>
            <p:cNvPr id="5" name="Picture 4"/>
            <p:cNvPicPr>
              <a:picLocks noChangeAspect="1"/>
            </p:cNvPicPr>
            <p:nvPr/>
          </p:nvPicPr>
          <p:blipFill>
            <a:blip r:embed="rId2"/>
            <a:stretch>
              <a:fillRect/>
            </a:stretch>
          </p:blipFill>
          <p:spPr>
            <a:xfrm>
              <a:off x="1119960" y="2406100"/>
              <a:ext cx="6904080" cy="2045800"/>
            </a:xfrm>
            <a:prstGeom prst="rect">
              <a:avLst/>
            </a:prstGeom>
          </p:spPr>
        </p:pic>
        <p:pic>
          <p:nvPicPr>
            <p:cNvPr id="6" name="Picture 5"/>
            <p:cNvPicPr>
              <a:picLocks noChangeAspect="1"/>
            </p:cNvPicPr>
            <p:nvPr/>
          </p:nvPicPr>
          <p:blipFill>
            <a:blip r:embed="rId3"/>
            <a:stretch>
              <a:fillRect/>
            </a:stretch>
          </p:blipFill>
          <p:spPr>
            <a:xfrm>
              <a:off x="1119960" y="4353235"/>
              <a:ext cx="6966001" cy="2285120"/>
            </a:xfrm>
            <a:prstGeom prst="rect">
              <a:avLst/>
            </a:prstGeom>
          </p:spPr>
        </p:pic>
      </p:grpSp>
    </p:spTree>
    <p:extLst>
      <p:ext uri="{BB962C8B-B14F-4D97-AF65-F5344CB8AC3E}">
        <p14:creationId xmlns:p14="http://schemas.microsoft.com/office/powerpoint/2010/main" val="221223312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solidFill>
              </a:rPr>
              <a:t>Network Time </a:t>
            </a:r>
            <a:r>
              <a:rPr lang="pt-PT" dirty="0" err="1">
                <a:solidFill>
                  <a:schemeClr val="accent5"/>
                </a:solidFill>
              </a:rPr>
              <a:t>Protocol</a:t>
            </a:r>
            <a:r>
              <a:rPr lang="pt-PT" dirty="0">
                <a:solidFill>
                  <a:schemeClr val="accent5"/>
                </a:solidFill>
              </a:rPr>
              <a:t> </a:t>
            </a:r>
            <a:r>
              <a:rPr lang="pt-PT" dirty="0" err="1">
                <a:solidFill>
                  <a:schemeClr val="accent5"/>
                </a:solidFill>
              </a:rPr>
              <a:t>Overview</a:t>
            </a:r>
            <a:endParaRPr lang="pt-PT" dirty="0">
              <a:solidFill>
                <a:schemeClr val="accent5"/>
              </a:solidFill>
            </a:endParaRPr>
          </a:p>
        </p:txBody>
      </p:sp>
      <p:pic>
        <p:nvPicPr>
          <p:cNvPr id="4" name="Picture 3"/>
          <p:cNvPicPr>
            <a:picLocks noChangeAspect="1"/>
          </p:cNvPicPr>
          <p:nvPr/>
        </p:nvPicPr>
        <p:blipFill>
          <a:blip r:embed="rId3"/>
          <a:stretch>
            <a:fillRect/>
          </a:stretch>
        </p:blipFill>
        <p:spPr>
          <a:xfrm>
            <a:off x="1203298" y="4321788"/>
            <a:ext cx="6590559" cy="2166694"/>
          </a:xfrm>
          <a:prstGeom prst="rect">
            <a:avLst/>
          </a:prstGeom>
        </p:spPr>
      </p:pic>
      <p:sp>
        <p:nvSpPr>
          <p:cNvPr id="3" name="Content Placeholder 2"/>
          <p:cNvSpPr>
            <a:spLocks noGrp="1"/>
          </p:cNvSpPr>
          <p:nvPr>
            <p:ph idx="1"/>
          </p:nvPr>
        </p:nvSpPr>
        <p:spPr>
          <a:xfrm>
            <a:off x="279401" y="1183341"/>
            <a:ext cx="8520354" cy="3626654"/>
          </a:xfrm>
        </p:spPr>
        <p:txBody>
          <a:bodyPr>
            <a:normAutofit/>
          </a:bodyPr>
          <a:lstStyle/>
          <a:p>
            <a:r>
              <a:rPr lang="en-US" dirty="0"/>
              <a:t>Manually setting the clocks of any network device is neither accurate nor scalable. </a:t>
            </a:r>
            <a:endParaRPr lang="en-US" dirty="0" smtClean="0"/>
          </a:p>
          <a:p>
            <a:r>
              <a:rPr lang="en-US" dirty="0" smtClean="0"/>
              <a:t>The best </a:t>
            </a:r>
            <a:r>
              <a:rPr lang="en-US" dirty="0"/>
              <a:t>practice is to use Network Time Protocol (NTP), </a:t>
            </a:r>
            <a:r>
              <a:rPr lang="en-US" dirty="0" smtClean="0"/>
              <a:t>Simple </a:t>
            </a:r>
            <a:r>
              <a:rPr lang="en-US" dirty="0"/>
              <a:t>NTP (SNTP), or </a:t>
            </a:r>
            <a:r>
              <a:rPr lang="en-US" dirty="0" smtClean="0"/>
              <a:t>Precision </a:t>
            </a:r>
            <a:r>
              <a:rPr lang="pt-PT" dirty="0" smtClean="0"/>
              <a:t>Time </a:t>
            </a:r>
            <a:r>
              <a:rPr lang="pt-PT" dirty="0" err="1"/>
              <a:t>Protocol</a:t>
            </a:r>
            <a:r>
              <a:rPr lang="pt-PT" dirty="0"/>
              <a:t> (PTP</a:t>
            </a:r>
            <a:r>
              <a:rPr lang="pt-PT" dirty="0" smtClean="0"/>
              <a:t>)</a:t>
            </a:r>
          </a:p>
          <a:p>
            <a:r>
              <a:rPr lang="en-US" dirty="0"/>
              <a:t>NTP is designed to synchronize the time throughout an entire network </a:t>
            </a:r>
            <a:r>
              <a:rPr lang="en-US" dirty="0" smtClean="0"/>
              <a:t>infrastructure, including </a:t>
            </a:r>
            <a:r>
              <a:rPr lang="en-US" dirty="0"/>
              <a:t>servers, switches, routers, host machines, wireless access points, </a:t>
            </a:r>
            <a:r>
              <a:rPr lang="en-US" dirty="0" smtClean="0"/>
              <a:t>uninterruptible power </a:t>
            </a:r>
            <a:r>
              <a:rPr lang="en-US" dirty="0"/>
              <a:t>supply (UPS), and so on. </a:t>
            </a:r>
            <a:endParaRPr lang="en-US" dirty="0" smtClean="0"/>
          </a:p>
          <a:p>
            <a:r>
              <a:rPr lang="en-US" dirty="0" smtClean="0"/>
              <a:t>NTP </a:t>
            </a:r>
            <a:r>
              <a:rPr lang="en-US" dirty="0"/>
              <a:t>leverages UDP port 123 for both the source </a:t>
            </a:r>
            <a:r>
              <a:rPr lang="en-US" dirty="0" smtClean="0"/>
              <a:t>and </a:t>
            </a:r>
            <a:r>
              <a:rPr lang="pt-PT" dirty="0" err="1" smtClean="0"/>
              <a:t>destination</a:t>
            </a:r>
            <a:r>
              <a:rPr lang="pt-PT" dirty="0" smtClean="0"/>
              <a:t> </a:t>
            </a:r>
            <a:r>
              <a:rPr lang="pt-PT" dirty="0" err="1"/>
              <a:t>by</a:t>
            </a:r>
            <a:r>
              <a:rPr lang="pt-PT" dirty="0"/>
              <a:t> </a:t>
            </a:r>
            <a:r>
              <a:rPr lang="pt-PT" dirty="0" err="1"/>
              <a:t>default</a:t>
            </a:r>
            <a:r>
              <a:rPr lang="pt-PT" dirty="0"/>
              <a:t>.</a:t>
            </a:r>
          </a:p>
        </p:txBody>
      </p:sp>
    </p:spTree>
    <p:extLst>
      <p:ext uri="{BB962C8B-B14F-4D97-AF65-F5344CB8AC3E}">
        <p14:creationId xmlns:p14="http://schemas.microsoft.com/office/powerpoint/2010/main" val="1796657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normAutofit fontScale="90000"/>
          </a:bodyPr>
          <a:lstStyle/>
          <a:p>
            <a:r>
              <a:rPr lang="en-US" dirty="0" smtClean="0">
                <a:solidFill>
                  <a:schemeClr val="accent5"/>
                </a:solidFill>
              </a:rPr>
              <a:t>Authentication, Authorization, and Accounting (AAA)</a:t>
            </a:r>
          </a:p>
        </p:txBody>
      </p:sp>
      <p:sp>
        <p:nvSpPr>
          <p:cNvPr id="9" name="Content Placeholder 8"/>
          <p:cNvSpPr>
            <a:spLocks noGrp="1"/>
          </p:cNvSpPr>
          <p:nvPr>
            <p:ph idx="11"/>
          </p:nvPr>
        </p:nvSpPr>
        <p:spPr/>
        <p:txBody>
          <a:bodyPr/>
          <a:lstStyle/>
          <a:p>
            <a:r>
              <a:rPr lang="en-US" dirty="0" smtClean="0"/>
              <a:t>The AAA network-security services provide the primary framework through which you set up access control on a Cisco IOS switch. </a:t>
            </a:r>
          </a:p>
          <a:p>
            <a:r>
              <a:rPr lang="en-US" dirty="0" smtClean="0"/>
              <a:t>AAA is an architectural framework through which the network access control policy is enforced on the networking device by configuring a set of three independent security functions in a consistent manner.</a:t>
            </a:r>
          </a:p>
          <a:p>
            <a:endParaRPr lang="en-US" dirty="0"/>
          </a:p>
        </p:txBody>
      </p:sp>
      <p:pic>
        <p:nvPicPr>
          <p:cNvPr id="11" name="Content Placeholder 10" descr="AAA.jpg"/>
          <p:cNvPicPr>
            <a:picLocks noGrp="1" noChangeAspect="1"/>
          </p:cNvPicPr>
          <p:nvPr>
            <p:ph sz="quarter" idx="12"/>
          </p:nvPr>
        </p:nvPicPr>
        <p:blipFill>
          <a:blip r:embed="rId3" cstate="print"/>
          <a:stretch>
            <a:fillRect/>
          </a:stretch>
        </p:blipFill>
        <p:spPr>
          <a:xfrm>
            <a:off x="279400" y="1356485"/>
            <a:ext cx="8531225" cy="1922530"/>
          </a:xfrm>
        </p:spPr>
      </p:pic>
    </p:spTree>
    <p:extLst>
      <p:ext uri="{BB962C8B-B14F-4D97-AF65-F5344CB8AC3E}">
        <p14:creationId xmlns:p14="http://schemas.microsoft.com/office/powerpoint/2010/main" val="43551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solidFill>
              </a:rPr>
              <a:t>Network Time </a:t>
            </a:r>
            <a:r>
              <a:rPr lang="pt-PT" dirty="0" err="1">
                <a:solidFill>
                  <a:schemeClr val="accent5"/>
                </a:solidFill>
              </a:rPr>
              <a:t>Protocol</a:t>
            </a:r>
            <a:r>
              <a:rPr lang="pt-PT" dirty="0">
                <a:solidFill>
                  <a:schemeClr val="accent5"/>
                </a:solidFill>
              </a:rPr>
              <a:t> </a:t>
            </a:r>
            <a:r>
              <a:rPr lang="pt-PT" dirty="0" err="1">
                <a:solidFill>
                  <a:schemeClr val="accent5"/>
                </a:solidFill>
              </a:rPr>
              <a:t>Overview</a:t>
            </a:r>
            <a:endParaRPr lang="pt-PT" dirty="0">
              <a:solidFill>
                <a:schemeClr val="accent5"/>
              </a:solidFill>
            </a:endParaRPr>
          </a:p>
        </p:txBody>
      </p:sp>
      <p:sp>
        <p:nvSpPr>
          <p:cNvPr id="3" name="Content Placeholder 2"/>
          <p:cNvSpPr>
            <a:spLocks noGrp="1"/>
          </p:cNvSpPr>
          <p:nvPr>
            <p:ph idx="1"/>
          </p:nvPr>
        </p:nvSpPr>
        <p:spPr/>
        <p:txBody>
          <a:bodyPr>
            <a:normAutofit/>
          </a:bodyPr>
          <a:lstStyle/>
          <a:p>
            <a:r>
              <a:rPr lang="en-US" dirty="0"/>
              <a:t>An NTP network usually gets its reference time from an authoritative time source, </a:t>
            </a:r>
            <a:r>
              <a:rPr lang="en-US" dirty="0" smtClean="0"/>
              <a:t>such as </a:t>
            </a:r>
            <a:r>
              <a:rPr lang="en-US" dirty="0"/>
              <a:t>a radio clock, GPS, or an atomic clock attached to an NTP time server somewhere </a:t>
            </a:r>
            <a:r>
              <a:rPr lang="en-US" dirty="0" smtClean="0"/>
              <a:t>in the </a:t>
            </a:r>
            <a:r>
              <a:rPr lang="en-US" dirty="0"/>
              <a:t>network. </a:t>
            </a:r>
            <a:endParaRPr lang="en-US" dirty="0" smtClean="0"/>
          </a:p>
          <a:p>
            <a:r>
              <a:rPr lang="en-US" dirty="0" smtClean="0"/>
              <a:t>NTP </a:t>
            </a:r>
            <a:r>
              <a:rPr lang="en-US" dirty="0"/>
              <a:t>then distributes </a:t>
            </a:r>
            <a:r>
              <a:rPr lang="en-US" dirty="0" smtClean="0"/>
              <a:t>this time across the network.</a:t>
            </a:r>
          </a:p>
          <a:p>
            <a:r>
              <a:rPr lang="pt-PT" dirty="0" err="1" smtClean="0"/>
              <a:t>Accurate</a:t>
            </a:r>
            <a:r>
              <a:rPr lang="pt-PT" dirty="0"/>
              <a:t> </a:t>
            </a:r>
            <a:r>
              <a:rPr lang="en-US" dirty="0" smtClean="0"/>
              <a:t>timekeeping </a:t>
            </a:r>
            <a:r>
              <a:rPr lang="en-US" dirty="0"/>
              <a:t>is made possible by exchanging NTP messages between each pair </a:t>
            </a:r>
            <a:r>
              <a:rPr lang="en-US" dirty="0" smtClean="0"/>
              <a:t>of machines (server/client) with </a:t>
            </a:r>
            <a:r>
              <a:rPr lang="en-US" dirty="0"/>
              <a:t>an association. </a:t>
            </a:r>
            <a:endParaRPr lang="en-US" dirty="0" smtClean="0"/>
          </a:p>
          <a:p>
            <a:r>
              <a:rPr lang="en-US" dirty="0" smtClean="0"/>
              <a:t>However</a:t>
            </a:r>
            <a:r>
              <a:rPr lang="en-US" dirty="0"/>
              <a:t>, in a LAN environment, NTP can be </a:t>
            </a:r>
            <a:r>
              <a:rPr lang="en-US" dirty="0" smtClean="0"/>
              <a:t>configured to </a:t>
            </a:r>
            <a:r>
              <a:rPr lang="en-US" dirty="0"/>
              <a:t>use IP broadcast messages instead</a:t>
            </a:r>
            <a:r>
              <a:rPr lang="en-US" dirty="0" smtClean="0"/>
              <a:t>.</a:t>
            </a:r>
          </a:p>
          <a:p>
            <a:r>
              <a:rPr lang="en-US" dirty="0"/>
              <a:t>To keep accuracy of time, NTP uses the concept of a stratum to describe how </a:t>
            </a:r>
            <a:r>
              <a:rPr lang="en-US" dirty="0" smtClean="0"/>
              <a:t>many NTP </a:t>
            </a:r>
            <a:r>
              <a:rPr lang="en-US" dirty="0"/>
              <a:t>hops away a machine is from an authoritative time source</a:t>
            </a:r>
            <a:r>
              <a:rPr lang="en-US" dirty="0" smtClean="0"/>
              <a:t>.</a:t>
            </a:r>
          </a:p>
          <a:p>
            <a:r>
              <a:rPr lang="en-US" dirty="0"/>
              <a:t>A machine running NTP automatically chooses the machine with the lowest </a:t>
            </a:r>
            <a:r>
              <a:rPr lang="en-US" dirty="0" smtClean="0"/>
              <a:t>stratum </a:t>
            </a:r>
            <a:r>
              <a:rPr lang="pt-PT" dirty="0" err="1" smtClean="0"/>
              <a:t>number</a:t>
            </a:r>
            <a:endParaRPr lang="pt-PT" dirty="0"/>
          </a:p>
        </p:txBody>
      </p:sp>
    </p:spTree>
    <p:extLst>
      <p:ext uri="{BB962C8B-B14F-4D97-AF65-F5344CB8AC3E}">
        <p14:creationId xmlns:p14="http://schemas.microsoft.com/office/powerpoint/2010/main" val="318444940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solidFill>
              </a:rPr>
              <a:t>NTP: </a:t>
            </a:r>
            <a:r>
              <a:rPr lang="pt-PT" dirty="0" err="1">
                <a:solidFill>
                  <a:schemeClr val="accent5"/>
                </a:solidFill>
              </a:rPr>
              <a:t>Stratum</a:t>
            </a:r>
            <a:endParaRPr lang="pt-PT" dirty="0">
              <a:solidFill>
                <a:schemeClr val="accent5"/>
              </a:solidFill>
            </a:endParaRPr>
          </a:p>
        </p:txBody>
      </p:sp>
      <p:sp>
        <p:nvSpPr>
          <p:cNvPr id="3" name="Content Placeholder 2"/>
          <p:cNvSpPr>
            <a:spLocks noGrp="1"/>
          </p:cNvSpPr>
          <p:nvPr>
            <p:ph idx="1"/>
          </p:nvPr>
        </p:nvSpPr>
        <p:spPr>
          <a:xfrm>
            <a:off x="279401" y="3407079"/>
            <a:ext cx="8520354" cy="2907660"/>
          </a:xfrm>
        </p:spPr>
        <p:txBody>
          <a:bodyPr>
            <a:normAutofit/>
          </a:bodyPr>
          <a:lstStyle/>
          <a:p>
            <a:r>
              <a:rPr lang="en-US" dirty="0" smtClean="0"/>
              <a:t>NTP </a:t>
            </a:r>
            <a:r>
              <a:rPr lang="en-US" dirty="0"/>
              <a:t>avoids in two ways synchronizing to a machine whose time may </a:t>
            </a:r>
            <a:r>
              <a:rPr lang="en-US" dirty="0" smtClean="0"/>
              <a:t>not be </a:t>
            </a:r>
            <a:r>
              <a:rPr lang="en-US" dirty="0"/>
              <a:t>accurate. </a:t>
            </a:r>
            <a:endParaRPr lang="en-US" dirty="0" smtClean="0"/>
          </a:p>
          <a:p>
            <a:pPr lvl="1"/>
            <a:r>
              <a:rPr lang="en-US" dirty="0" smtClean="0"/>
              <a:t>NTP </a:t>
            </a:r>
            <a:r>
              <a:rPr lang="en-US" dirty="0"/>
              <a:t>never synchronizes to a machine that is not synchronized itself.</a:t>
            </a:r>
          </a:p>
          <a:p>
            <a:pPr lvl="1"/>
            <a:r>
              <a:rPr lang="en-US" dirty="0" smtClean="0"/>
              <a:t>NTP </a:t>
            </a:r>
            <a:r>
              <a:rPr lang="en-US" dirty="0"/>
              <a:t>compares the time that is reported by several machines and will </a:t>
            </a:r>
            <a:r>
              <a:rPr lang="en-US" dirty="0" smtClean="0"/>
              <a:t>not synchronize </a:t>
            </a:r>
            <a:r>
              <a:rPr lang="en-US" dirty="0"/>
              <a:t>to a machine whose time differs significantly from the others, even if </a:t>
            </a:r>
            <a:r>
              <a:rPr lang="en-US" dirty="0" smtClean="0"/>
              <a:t>its stratum </a:t>
            </a:r>
            <a:r>
              <a:rPr lang="en-US" dirty="0"/>
              <a:t>is lower. </a:t>
            </a:r>
            <a:endParaRPr lang="en-US" dirty="0" smtClean="0"/>
          </a:p>
        </p:txBody>
      </p:sp>
      <p:pic>
        <p:nvPicPr>
          <p:cNvPr id="4" name="Picture 3"/>
          <p:cNvPicPr>
            <a:picLocks noChangeAspect="1"/>
          </p:cNvPicPr>
          <p:nvPr/>
        </p:nvPicPr>
        <p:blipFill>
          <a:blip r:embed="rId2"/>
          <a:stretch>
            <a:fillRect/>
          </a:stretch>
        </p:blipFill>
        <p:spPr>
          <a:xfrm>
            <a:off x="569531" y="1352811"/>
            <a:ext cx="7940093" cy="1562511"/>
          </a:xfrm>
          <a:prstGeom prst="rect">
            <a:avLst/>
          </a:prstGeom>
        </p:spPr>
      </p:pic>
    </p:spTree>
    <p:extLst>
      <p:ext uri="{BB962C8B-B14F-4D97-AF65-F5344CB8AC3E}">
        <p14:creationId xmlns:p14="http://schemas.microsoft.com/office/powerpoint/2010/main" val="48275049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solidFill>
              </a:rPr>
              <a:t>NTP </a:t>
            </a:r>
            <a:r>
              <a:rPr lang="pt-PT" dirty="0" err="1">
                <a:solidFill>
                  <a:schemeClr val="accent5"/>
                </a:solidFill>
              </a:rPr>
              <a:t>Modes</a:t>
            </a:r>
            <a:endParaRPr lang="pt-PT" dirty="0">
              <a:solidFill>
                <a:schemeClr val="accent5"/>
              </a:solidFill>
            </a:endParaRPr>
          </a:p>
        </p:txBody>
      </p:sp>
      <p:sp>
        <p:nvSpPr>
          <p:cNvPr id="3" name="Content Placeholder 2"/>
          <p:cNvSpPr>
            <a:spLocks noGrp="1"/>
          </p:cNvSpPr>
          <p:nvPr>
            <p:ph idx="1"/>
          </p:nvPr>
        </p:nvSpPr>
        <p:spPr/>
        <p:txBody>
          <a:bodyPr>
            <a:normAutofit/>
          </a:bodyPr>
          <a:lstStyle/>
          <a:p>
            <a:r>
              <a:rPr lang="en-US" dirty="0" smtClean="0"/>
              <a:t>A </a:t>
            </a:r>
            <a:r>
              <a:rPr lang="en-US" dirty="0"/>
              <a:t>device may take on more than one role at a time.</a:t>
            </a:r>
          </a:p>
          <a:p>
            <a:r>
              <a:rPr lang="en-US" b="1" dirty="0" smtClean="0"/>
              <a:t>Server</a:t>
            </a:r>
          </a:p>
          <a:p>
            <a:pPr lvl="1"/>
            <a:r>
              <a:rPr lang="en-US" dirty="0" smtClean="0"/>
              <a:t>Provides </a:t>
            </a:r>
            <a:r>
              <a:rPr lang="en-US" dirty="0"/>
              <a:t>accurate time information to clients on the network.</a:t>
            </a:r>
          </a:p>
          <a:p>
            <a:r>
              <a:rPr lang="en-US" b="1" dirty="0" smtClean="0"/>
              <a:t>Client</a:t>
            </a:r>
          </a:p>
          <a:p>
            <a:pPr lvl="1"/>
            <a:r>
              <a:rPr lang="en-US" dirty="0" smtClean="0"/>
              <a:t>Synchronizes </a:t>
            </a:r>
            <a:r>
              <a:rPr lang="en-US" dirty="0"/>
              <a:t>its time to an NTP server. This mode is most suited for </a:t>
            </a:r>
            <a:r>
              <a:rPr lang="en-US" dirty="0" smtClean="0"/>
              <a:t>file	server </a:t>
            </a:r>
            <a:r>
              <a:rPr lang="en-US" dirty="0"/>
              <a:t>and workstation clients that are not required to provide any form of </a:t>
            </a:r>
            <a:r>
              <a:rPr lang="en-US" dirty="0" smtClean="0"/>
              <a:t>time synchronization </a:t>
            </a:r>
            <a:r>
              <a:rPr lang="en-US" dirty="0"/>
              <a:t>to other local clients. It can also provide </a:t>
            </a:r>
            <a:r>
              <a:rPr lang="en-US" dirty="0" smtClean="0"/>
              <a:t>accurate </a:t>
            </a:r>
            <a:r>
              <a:rPr lang="en-US" dirty="0"/>
              <a:t>time to </a:t>
            </a:r>
            <a:r>
              <a:rPr lang="en-US" dirty="0" smtClean="0"/>
              <a:t>other </a:t>
            </a:r>
            <a:r>
              <a:rPr lang="pt-PT" dirty="0" err="1" smtClean="0"/>
              <a:t>devices</a:t>
            </a:r>
            <a:r>
              <a:rPr lang="pt-PT" dirty="0" smtClean="0"/>
              <a:t>.</a:t>
            </a:r>
          </a:p>
          <a:p>
            <a:r>
              <a:rPr lang="en-US" b="1" dirty="0" smtClean="0"/>
              <a:t>Peers</a:t>
            </a:r>
          </a:p>
          <a:p>
            <a:pPr lvl="1"/>
            <a:r>
              <a:rPr lang="en-US" dirty="0" smtClean="0"/>
              <a:t>Peers </a:t>
            </a:r>
            <a:r>
              <a:rPr lang="en-US" dirty="0"/>
              <a:t>only exchange time synchronization information.</a:t>
            </a:r>
          </a:p>
          <a:p>
            <a:r>
              <a:rPr lang="en-US" b="1" dirty="0" smtClean="0"/>
              <a:t>Broadcast/multicast</a:t>
            </a:r>
          </a:p>
          <a:p>
            <a:pPr lvl="1"/>
            <a:r>
              <a:rPr lang="en-US" dirty="0" smtClean="0"/>
              <a:t>Special </a:t>
            </a:r>
            <a:r>
              <a:rPr lang="en-US" dirty="0"/>
              <a:t>“push” mode of NTP server where the local LAN </a:t>
            </a:r>
            <a:r>
              <a:rPr lang="en-US" dirty="0" smtClean="0"/>
              <a:t>is flooded </a:t>
            </a:r>
            <a:r>
              <a:rPr lang="en-US" dirty="0"/>
              <a:t>with updates; used only when time accuracy is not an issue.</a:t>
            </a:r>
            <a:endParaRPr lang="pt-PT" dirty="0"/>
          </a:p>
        </p:txBody>
      </p:sp>
    </p:spTree>
    <p:extLst>
      <p:ext uri="{BB962C8B-B14F-4D97-AF65-F5344CB8AC3E}">
        <p14:creationId xmlns:p14="http://schemas.microsoft.com/office/powerpoint/2010/main" val="279514019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NTP Example</a:t>
            </a:r>
            <a:endParaRPr lang="en-AU" dirty="0">
              <a:solidFill>
                <a:schemeClr val="accent5"/>
              </a:solidFill>
            </a:endParaRPr>
          </a:p>
        </p:txBody>
      </p:sp>
      <p:sp>
        <p:nvSpPr>
          <p:cNvPr id="5" name="Content Placeholder 4"/>
          <p:cNvSpPr>
            <a:spLocks noGrp="1"/>
          </p:cNvSpPr>
          <p:nvPr>
            <p:ph idx="1"/>
          </p:nvPr>
        </p:nvSpPr>
        <p:spPr>
          <a:xfrm>
            <a:off x="107504" y="1196752"/>
            <a:ext cx="8868609" cy="2736304"/>
          </a:xfrm>
        </p:spPr>
        <p:txBody>
          <a:bodyPr/>
          <a:lstStyle/>
          <a:p>
            <a:r>
              <a:rPr lang="en-US" dirty="0" smtClean="0"/>
              <a:t>As shown below, the external clock source on the Internet has an IP address of 209.165.200.187.</a:t>
            </a:r>
          </a:p>
          <a:p>
            <a:r>
              <a:rPr lang="en-US" dirty="0" smtClean="0"/>
              <a:t>On R1 the following command is entered:</a:t>
            </a:r>
          </a:p>
          <a:p>
            <a:pPr marL="4762" indent="0">
              <a:buNone/>
            </a:pPr>
            <a:r>
              <a:rPr lang="en-US" sz="1400" dirty="0" smtClean="0">
                <a:latin typeface="Courier New" panose="02070309020205020404" pitchFamily="49" charset="0"/>
                <a:cs typeface="Courier New" panose="02070309020205020404" pitchFamily="49" charset="0"/>
              </a:rPr>
              <a:t>R1(</a:t>
            </a:r>
            <a:r>
              <a:rPr lang="en-US" sz="1400" dirty="0" err="1" smtClean="0">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a:t>
            </a:r>
            <a:r>
              <a:rPr lang="en-US" sz="1400" b="1" dirty="0" err="1" smtClean="0">
                <a:latin typeface="Courier New" panose="02070309020205020404" pitchFamily="49" charset="0"/>
                <a:cs typeface="Courier New" panose="02070309020205020404" pitchFamily="49" charset="0"/>
              </a:rPr>
              <a:t>ntp</a:t>
            </a:r>
            <a:r>
              <a:rPr lang="en-US" sz="1400" b="1" dirty="0" smtClean="0">
                <a:latin typeface="Courier New" panose="02070309020205020404" pitchFamily="49" charset="0"/>
                <a:cs typeface="Courier New" panose="02070309020205020404" pitchFamily="49" charset="0"/>
              </a:rPr>
              <a:t> server 209.165.200.187</a:t>
            </a:r>
          </a:p>
          <a:p>
            <a:r>
              <a:rPr lang="en-US" dirty="0" smtClean="0">
                <a:cs typeface="Courier New" panose="02070309020205020404" pitchFamily="49" charset="0"/>
              </a:rPr>
              <a:t>When configuring NTP servers, a best practice is to configure more than one NTP server. To specify a preferred NTP server as the primary NTP server,</a:t>
            </a:r>
            <a:r>
              <a:rPr lang="en-AU" dirty="0" smtClean="0">
                <a:cs typeface="Courier New" panose="02070309020205020404" pitchFamily="49" charset="0"/>
              </a:rPr>
              <a:t> use the:</a:t>
            </a:r>
          </a:p>
          <a:p>
            <a:pPr marL="4762" indent="0">
              <a:spcBef>
                <a:spcPts val="600"/>
              </a:spcBef>
              <a:buNone/>
            </a:pPr>
            <a:r>
              <a:rPr lang="en-AU" dirty="0" smtClean="0">
                <a:cs typeface="Courier New" panose="02070309020205020404" pitchFamily="49" charset="0"/>
              </a:rPr>
              <a:t> </a:t>
            </a:r>
            <a:r>
              <a:rPr lang="en-AU" b="1" dirty="0" err="1" smtClean="0">
                <a:cs typeface="Courier New" panose="02070309020205020404" pitchFamily="49" charset="0"/>
              </a:rPr>
              <a:t>ntp</a:t>
            </a:r>
            <a:r>
              <a:rPr lang="en-AU" b="1" dirty="0" smtClean="0">
                <a:cs typeface="Courier New" panose="02070309020205020404" pitchFamily="49" charset="0"/>
              </a:rPr>
              <a:t> server </a:t>
            </a:r>
            <a:r>
              <a:rPr lang="en-AU" i="1" dirty="0" err="1" smtClean="0">
                <a:cs typeface="Courier New" panose="02070309020205020404" pitchFamily="49" charset="0"/>
              </a:rPr>
              <a:t>ip</a:t>
            </a:r>
            <a:r>
              <a:rPr lang="en-AU" i="1" dirty="0" smtClean="0">
                <a:cs typeface="Courier New" panose="02070309020205020404" pitchFamily="49" charset="0"/>
              </a:rPr>
              <a:t>-address </a:t>
            </a:r>
            <a:r>
              <a:rPr lang="en-AU" b="1" dirty="0" smtClean="0">
                <a:cs typeface="Courier New" panose="02070309020205020404" pitchFamily="49" charset="0"/>
              </a:rPr>
              <a:t>prefer </a:t>
            </a:r>
            <a:r>
              <a:rPr lang="en-US" dirty="0" smtClean="0">
                <a:cs typeface="Courier New" panose="02070309020205020404" pitchFamily="49" charset="0"/>
              </a:rPr>
              <a:t>command.</a:t>
            </a:r>
          </a:p>
          <a:p>
            <a:pPr marL="4762" indent="0">
              <a:spcBef>
                <a:spcPts val="0"/>
              </a:spcBef>
              <a:buNone/>
            </a:pPr>
            <a:endParaRPr lang="en-US" b="1" dirty="0">
              <a:cs typeface="Courier New" panose="02070309020205020404" pitchFamily="49" charset="0"/>
            </a:endParaRPr>
          </a:p>
        </p:txBody>
      </p:sp>
      <p:grpSp>
        <p:nvGrpSpPr>
          <p:cNvPr id="6" name="Group 3"/>
          <p:cNvGrpSpPr>
            <a:grpSpLocks noGrp="1" noUngrp="1" noChangeAspect="1"/>
          </p:cNvGrpSpPr>
          <p:nvPr/>
        </p:nvGrpSpPr>
        <p:grpSpPr bwMode="auto">
          <a:xfrm>
            <a:off x="4394790" y="3258105"/>
            <a:ext cx="4598443" cy="3534816"/>
            <a:chOff x="685800" y="889000"/>
            <a:chExt cx="7772400" cy="5461000"/>
          </a:xfrm>
        </p:grpSpPr>
        <p:pic>
          <p:nvPicPr>
            <p:cNvPr id="7" name="Picture 1" descr="Figure 7-9 Topology for NTP Example"/>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889000"/>
              <a:ext cx="77724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6007806"/>
              <a:ext cx="7772400" cy="342194"/>
            </a:xfrm>
            <a:prstGeom prst="rect">
              <a:avLst/>
            </a:prstGeom>
            <a:noFill/>
            <a:ln>
              <a:noFill/>
            </a:ln>
          </p:spPr>
          <p:txBody>
            <a:bodyPr anchor="ctr">
              <a:normAutofit fontScale="40000" lnSpcReduction="20000"/>
            </a:bodyPr>
            <a:lstStyle/>
            <a:p>
              <a:pPr algn="ctr" fontAlgn="auto">
                <a:spcBef>
                  <a:spcPts val="0"/>
                </a:spcBef>
                <a:spcAft>
                  <a:spcPts val="0"/>
                </a:spcAft>
                <a:defRPr/>
              </a:pPr>
              <a:endParaRPr lang="en-US" sz="2400" dirty="0">
                <a:latin typeface="+mn-lt"/>
                <a:cs typeface="+mn-cs"/>
              </a:endParaRPr>
            </a:p>
          </p:txBody>
        </p:sp>
      </p:grpSp>
      <p:sp>
        <p:nvSpPr>
          <p:cNvPr id="9" name="TextBox 8"/>
          <p:cNvSpPr txBox="1"/>
          <p:nvPr/>
        </p:nvSpPr>
        <p:spPr>
          <a:xfrm>
            <a:off x="7758487" y="3901912"/>
            <a:ext cx="1242648" cy="261610"/>
          </a:xfrm>
          <a:prstGeom prst="rect">
            <a:avLst/>
          </a:prstGeom>
          <a:solidFill>
            <a:schemeClr val="tx1"/>
          </a:solidFill>
        </p:spPr>
        <p:txBody>
          <a:bodyPr wrap="none" rtlCol="0">
            <a:spAutoFit/>
          </a:bodyPr>
          <a:lstStyle/>
          <a:p>
            <a:r>
              <a:rPr lang="en-US" sz="1100" dirty="0">
                <a:solidFill>
                  <a:schemeClr val="tx2"/>
                </a:solidFill>
                <a:latin typeface="+mn-lt"/>
              </a:rPr>
              <a:t>209.165.200.187</a:t>
            </a:r>
            <a:endParaRPr lang="en-AU" sz="1100" dirty="0">
              <a:solidFill>
                <a:schemeClr val="tx2"/>
              </a:solidFill>
              <a:latin typeface="+mn-lt"/>
            </a:endParaRPr>
          </a:p>
        </p:txBody>
      </p:sp>
      <p:sp>
        <p:nvSpPr>
          <p:cNvPr id="11" name="Content Placeholder 4"/>
          <p:cNvSpPr txBox="1">
            <a:spLocks/>
          </p:cNvSpPr>
          <p:nvPr/>
        </p:nvSpPr>
        <p:spPr bwMode="auto">
          <a:xfrm>
            <a:off x="107504" y="4293096"/>
            <a:ext cx="4176464" cy="23927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Calibri Light" panose="020F0302020204030204" pitchFamily="34" charset="0"/>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Calibri Light" panose="020F0302020204030204" pitchFamily="34" charset="0"/>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Calibri Light" panose="020F0302020204030204" pitchFamily="34" charset="0"/>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Calibri Light" panose="020F0302020204030204" pitchFamily="34" charset="0"/>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Calibri Light" panose="020F0302020204030204" pitchFamily="34" charset="0"/>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a:lstStyle>
          <a:p>
            <a:r>
              <a:rPr lang="en-US" kern="0" dirty="0" smtClean="0"/>
              <a:t>Keep in mind that any network management security access lists will need to allow NTP connections.</a:t>
            </a:r>
          </a:p>
          <a:p>
            <a:r>
              <a:rPr lang="en-US" kern="0" dirty="0" smtClean="0"/>
              <a:t>An example entry for an NTP entry is as follows:</a:t>
            </a:r>
          </a:p>
          <a:p>
            <a:pPr marL="4762" indent="0">
              <a:buNone/>
            </a:pPr>
            <a:r>
              <a:rPr lang="en-US" sz="1600" b="1" kern="0" dirty="0" smtClean="0">
                <a:latin typeface="Courier New" panose="02070309020205020404" pitchFamily="49" charset="0"/>
                <a:cs typeface="Courier New" panose="02070309020205020404" pitchFamily="49" charset="0"/>
              </a:rPr>
              <a:t>access-list </a:t>
            </a:r>
            <a:r>
              <a:rPr lang="en-US" sz="1600" i="1" kern="0" dirty="0" err="1" smtClean="0">
                <a:latin typeface="Courier New" panose="02070309020205020404" pitchFamily="49" charset="0"/>
                <a:cs typeface="Courier New" panose="02070309020205020404" pitchFamily="49" charset="0"/>
              </a:rPr>
              <a:t>acl</a:t>
            </a:r>
            <a:r>
              <a:rPr lang="en-US" sz="1600" i="1" kern="0" dirty="0" smtClean="0">
                <a:latin typeface="Courier New" panose="02070309020205020404" pitchFamily="49" charset="0"/>
                <a:cs typeface="Courier New" panose="02070309020205020404" pitchFamily="49" charset="0"/>
              </a:rPr>
              <a:t>-number </a:t>
            </a:r>
            <a:r>
              <a:rPr lang="en-US" sz="1600" b="1" kern="0" dirty="0" smtClean="0">
                <a:latin typeface="Courier New" panose="02070309020205020404" pitchFamily="49" charset="0"/>
                <a:cs typeface="Courier New" panose="02070309020205020404" pitchFamily="49" charset="0"/>
              </a:rPr>
              <a:t>permit </a:t>
            </a:r>
            <a:r>
              <a:rPr lang="en-US" sz="1600" b="1" kern="0" dirty="0" err="1" smtClean="0">
                <a:latin typeface="Courier New" panose="02070309020205020404" pitchFamily="49" charset="0"/>
                <a:cs typeface="Courier New" panose="02070309020205020404" pitchFamily="49" charset="0"/>
              </a:rPr>
              <a:t>udp</a:t>
            </a:r>
            <a:r>
              <a:rPr lang="en-US" sz="1600" b="1" kern="0" dirty="0" smtClean="0">
                <a:latin typeface="Courier New" panose="02070309020205020404" pitchFamily="49" charset="0"/>
                <a:cs typeface="Courier New" panose="02070309020205020404" pitchFamily="49" charset="0"/>
              </a:rPr>
              <a:t> host </a:t>
            </a:r>
            <a:r>
              <a:rPr lang="en-US" sz="1600" i="1" kern="0" dirty="0" smtClean="0">
                <a:latin typeface="Courier New" panose="02070309020205020404" pitchFamily="49" charset="0"/>
                <a:cs typeface="Courier New" panose="02070309020205020404" pitchFamily="49" charset="0"/>
              </a:rPr>
              <a:t>NTP-host-IP </a:t>
            </a:r>
            <a:r>
              <a:rPr lang="en-US" sz="1600" b="1" kern="0" dirty="0" err="1" smtClean="0">
                <a:latin typeface="Courier New" panose="02070309020205020404" pitchFamily="49" charset="0"/>
                <a:cs typeface="Courier New" panose="02070309020205020404" pitchFamily="49" charset="0"/>
              </a:rPr>
              <a:t>eq</a:t>
            </a:r>
            <a:r>
              <a:rPr lang="en-US" sz="1600" b="1" kern="0" dirty="0" smtClean="0">
                <a:latin typeface="Courier New" panose="02070309020205020404" pitchFamily="49" charset="0"/>
                <a:cs typeface="Courier New" panose="02070309020205020404" pitchFamily="49" charset="0"/>
              </a:rPr>
              <a:t> </a:t>
            </a:r>
            <a:r>
              <a:rPr lang="en-US" sz="1600" b="1" kern="0" dirty="0" err="1" smtClean="0">
                <a:latin typeface="Courier New" panose="02070309020205020404" pitchFamily="49" charset="0"/>
                <a:cs typeface="Courier New" panose="02070309020205020404" pitchFamily="49" charset="0"/>
              </a:rPr>
              <a:t>ntp</a:t>
            </a:r>
            <a:endParaRPr lang="en-US" sz="1600" b="1" kern="0" dirty="0" smtClean="0">
              <a:latin typeface="Courier New" panose="02070309020205020404" pitchFamily="49" charset="0"/>
              <a:cs typeface="Courier New" panose="02070309020205020404" pitchFamily="49" charset="0"/>
            </a:endParaRPr>
          </a:p>
          <a:p>
            <a:pPr marL="4762" indent="0">
              <a:buNone/>
            </a:pPr>
            <a:r>
              <a:rPr lang="en-US" kern="0" dirty="0" smtClean="0"/>
              <a:t> </a:t>
            </a:r>
            <a:endParaRPr lang="en-US" kern="0" dirty="0" smtClean="0">
              <a:cs typeface="Courier New" panose="02070309020205020404" pitchFamily="49" charset="0"/>
            </a:endParaRPr>
          </a:p>
        </p:txBody>
      </p:sp>
    </p:spTree>
    <p:extLst>
      <p:ext uri="{BB962C8B-B14F-4D97-AF65-F5344CB8AC3E}">
        <p14:creationId xmlns:p14="http://schemas.microsoft.com/office/powerpoint/2010/main" val="33842201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Show NTP Associations and NTP Status</a:t>
            </a:r>
            <a:endParaRPr lang="en-AU" dirty="0">
              <a:solidFill>
                <a:schemeClr val="accent5"/>
              </a:solidFill>
            </a:endParaRPr>
          </a:p>
        </p:txBody>
      </p:sp>
      <p:sp>
        <p:nvSpPr>
          <p:cNvPr id="5" name="Content Placeholder 4"/>
          <p:cNvSpPr>
            <a:spLocks noGrp="1"/>
          </p:cNvSpPr>
          <p:nvPr>
            <p:ph idx="1"/>
          </p:nvPr>
        </p:nvSpPr>
        <p:spPr>
          <a:xfrm>
            <a:off x="323528" y="1196751"/>
            <a:ext cx="8488809" cy="5661249"/>
          </a:xfrm>
        </p:spPr>
        <p:txBody>
          <a:bodyPr/>
          <a:lstStyle/>
          <a:p>
            <a:r>
              <a:rPr lang="en-US" dirty="0" smtClean="0"/>
              <a:t>We can verify the synchronization with the public server as follows:</a:t>
            </a:r>
          </a:p>
          <a:p>
            <a:endParaRPr lang="en-US" dirty="0"/>
          </a:p>
          <a:p>
            <a:pPr marL="4762" indent="0">
              <a:spcBef>
                <a:spcPts val="0"/>
              </a:spcBef>
              <a:buNone/>
            </a:pPr>
            <a:r>
              <a:rPr lang="en-AU" sz="1400" dirty="0" smtClean="0">
                <a:latin typeface="Courier New" panose="02070309020205020404" pitchFamily="49" charset="0"/>
                <a:cs typeface="Courier New" panose="02070309020205020404" pitchFamily="49" charset="0"/>
              </a:rPr>
              <a:t>R1#</a:t>
            </a:r>
            <a:r>
              <a:rPr lang="en-AU" sz="1400" b="1" dirty="0" smtClean="0">
                <a:latin typeface="Courier New" panose="02070309020205020404" pitchFamily="49" charset="0"/>
                <a:cs typeface="Courier New" panose="02070309020205020404" pitchFamily="49" charset="0"/>
              </a:rPr>
              <a:t>show </a:t>
            </a:r>
            <a:r>
              <a:rPr lang="en-AU" sz="1400" b="1" dirty="0" err="1">
                <a:latin typeface="Courier New" panose="02070309020205020404" pitchFamily="49" charset="0"/>
                <a:cs typeface="Courier New" panose="02070309020205020404" pitchFamily="49" charset="0"/>
              </a:rPr>
              <a:t>ntp</a:t>
            </a:r>
            <a:r>
              <a:rPr lang="en-AU" sz="1400" b="1" dirty="0">
                <a:latin typeface="Courier New" panose="02070309020205020404" pitchFamily="49" charset="0"/>
                <a:cs typeface="Courier New" panose="02070309020205020404" pitchFamily="49" charset="0"/>
              </a:rPr>
              <a:t> associations</a:t>
            </a:r>
            <a:r>
              <a:rPr lang="en-AU" sz="1400" dirty="0">
                <a:latin typeface="Courier New" panose="02070309020205020404" pitchFamily="49" charset="0"/>
                <a:cs typeface="Courier New" panose="02070309020205020404" pitchFamily="49" charset="0"/>
              </a:rPr>
              <a:t> </a:t>
            </a:r>
            <a:endParaRPr lang="en-AU" sz="1400" dirty="0" smtClean="0">
              <a:latin typeface="Courier New" panose="02070309020205020404" pitchFamily="49" charset="0"/>
              <a:cs typeface="Courier New" panose="02070309020205020404" pitchFamily="49" charset="0"/>
            </a:endParaRPr>
          </a:p>
          <a:p>
            <a:pPr marL="4762" indent="0">
              <a:spcBef>
                <a:spcPts val="0"/>
              </a:spcBef>
              <a:buNone/>
            </a:pPr>
            <a:r>
              <a:rPr lang="en-AU" sz="1400" dirty="0" smtClean="0">
                <a:latin typeface="Courier New" panose="02070309020205020404" pitchFamily="49" charset="0"/>
                <a:cs typeface="Courier New" panose="02070309020205020404" pitchFamily="49" charset="0"/>
              </a:rPr>
              <a:t>address 		  ref </a:t>
            </a:r>
            <a:r>
              <a:rPr lang="en-AU" sz="1400" dirty="0">
                <a:latin typeface="Courier New" panose="02070309020205020404" pitchFamily="49" charset="0"/>
                <a:cs typeface="Courier New" panose="02070309020205020404" pitchFamily="49" charset="0"/>
              </a:rPr>
              <a:t>clock </a:t>
            </a:r>
            <a:r>
              <a:rPr lang="en-AU" sz="1400" dirty="0" smtClean="0">
                <a:latin typeface="Courier New" panose="02070309020205020404" pitchFamily="49" charset="0"/>
                <a:cs typeface="Courier New" panose="02070309020205020404" pitchFamily="49" charset="0"/>
              </a:rPr>
              <a:t>	</a:t>
            </a:r>
            <a:r>
              <a:rPr lang="en-AU" sz="1400" dirty="0" err="1" smtClean="0">
                <a:latin typeface="Courier New" panose="02070309020205020404" pitchFamily="49" charset="0"/>
                <a:cs typeface="Courier New" panose="02070309020205020404" pitchFamily="49" charset="0"/>
              </a:rPr>
              <a:t>st</a:t>
            </a:r>
            <a:r>
              <a:rPr lang="en-AU" sz="1400" dirty="0" smtClean="0">
                <a:latin typeface="Courier New" panose="02070309020205020404" pitchFamily="49" charset="0"/>
                <a:cs typeface="Courier New" panose="02070309020205020404" pitchFamily="49" charset="0"/>
              </a:rPr>
              <a:t> </a:t>
            </a:r>
            <a:r>
              <a:rPr lang="en-AU" sz="1400" dirty="0">
                <a:latin typeface="Courier New" panose="02070309020205020404" pitchFamily="49" charset="0"/>
                <a:cs typeface="Courier New" panose="02070309020205020404" pitchFamily="49" charset="0"/>
              </a:rPr>
              <a:t>when poll reach delay offset </a:t>
            </a:r>
            <a:r>
              <a:rPr lang="en-AU" sz="1400" dirty="0" err="1" smtClean="0">
                <a:latin typeface="Courier New" panose="02070309020205020404" pitchFamily="49" charset="0"/>
                <a:cs typeface="Courier New" panose="02070309020205020404" pitchFamily="49" charset="0"/>
              </a:rPr>
              <a:t>disp</a:t>
            </a:r>
            <a:endParaRPr lang="en-AU" sz="1400" dirty="0" smtClean="0">
              <a:latin typeface="Courier New" panose="02070309020205020404" pitchFamily="49" charset="0"/>
              <a:cs typeface="Courier New" panose="02070309020205020404" pitchFamily="49" charset="0"/>
            </a:endParaRPr>
          </a:p>
          <a:p>
            <a:pPr marL="4762" indent="0">
              <a:spcBef>
                <a:spcPts val="0"/>
              </a:spcBef>
              <a:buNone/>
            </a:pPr>
            <a:r>
              <a:rPr lang="en-AU" sz="1400" dirty="0" smtClean="0">
                <a:solidFill>
                  <a:srgbClr val="FF0000"/>
                </a:solidFill>
                <a:latin typeface="Courier New" panose="02070309020205020404" pitchFamily="49" charset="0"/>
                <a:cs typeface="Courier New" panose="02070309020205020404" pitchFamily="49" charset="0"/>
              </a:rPr>
              <a:t>*~209.165.200.187  </a:t>
            </a:r>
            <a:r>
              <a:rPr lang="en-AU" sz="1400" dirty="0" smtClean="0">
                <a:latin typeface="Courier New" panose="02070309020205020404" pitchFamily="49" charset="0"/>
                <a:cs typeface="Courier New" panose="02070309020205020404" pitchFamily="49" charset="0"/>
              </a:rPr>
              <a:t>.LOCL  	</a:t>
            </a:r>
            <a:r>
              <a:rPr lang="en-AU" sz="1400" dirty="0" smtClean="0">
                <a:solidFill>
                  <a:srgbClr val="FF0000"/>
                </a:solidFill>
                <a:latin typeface="Courier New" panose="02070309020205020404" pitchFamily="49" charset="0"/>
                <a:cs typeface="Courier New" panose="02070309020205020404" pitchFamily="49" charset="0"/>
              </a:rPr>
              <a:t>1</a:t>
            </a:r>
            <a:r>
              <a:rPr lang="en-AU" sz="1400" dirty="0" smtClean="0">
                <a:latin typeface="Courier New" panose="02070309020205020404" pitchFamily="49" charset="0"/>
                <a:cs typeface="Courier New" panose="02070309020205020404" pitchFamily="49" charset="0"/>
              </a:rPr>
              <a:t>   24   64    17  1.000 -0.500 2.820</a:t>
            </a:r>
          </a:p>
          <a:p>
            <a:pPr marL="4762" indent="0">
              <a:spcBef>
                <a:spcPts val="0"/>
              </a:spcBef>
              <a:buNone/>
            </a:pPr>
            <a:r>
              <a:rPr lang="en-AU" sz="1400" dirty="0" smtClean="0">
                <a:latin typeface="Courier New" panose="02070309020205020404" pitchFamily="49" charset="0"/>
                <a:cs typeface="Courier New" panose="02070309020205020404" pitchFamily="49" charset="0"/>
              </a:rPr>
              <a:t> </a:t>
            </a:r>
            <a:r>
              <a:rPr lang="en-AU" sz="1400" dirty="0">
                <a:latin typeface="Courier New" panose="02070309020205020404" pitchFamily="49" charset="0"/>
                <a:cs typeface="Courier New" panose="02070309020205020404" pitchFamily="49" charset="0"/>
              </a:rPr>
              <a:t>* </a:t>
            </a:r>
            <a:r>
              <a:rPr lang="en-AU" sz="1400" dirty="0" err="1" smtClean="0">
                <a:latin typeface="Courier New" panose="02070309020205020404" pitchFamily="49" charset="0"/>
                <a:cs typeface="Courier New" panose="02070309020205020404" pitchFamily="49" charset="0"/>
              </a:rPr>
              <a:t>sys.peer</a:t>
            </a:r>
            <a:r>
              <a:rPr lang="en-AU" sz="1400" dirty="0" smtClean="0">
                <a:latin typeface="Courier New" panose="02070309020205020404" pitchFamily="49" charset="0"/>
                <a:cs typeface="Courier New" panose="02070309020205020404" pitchFamily="49" charset="0"/>
              </a:rPr>
              <a:t>, </a:t>
            </a:r>
            <a:r>
              <a:rPr lang="en-AU" sz="1400" dirty="0">
                <a:latin typeface="Courier New" panose="02070309020205020404" pitchFamily="49" charset="0"/>
                <a:cs typeface="Courier New" panose="02070309020205020404" pitchFamily="49" charset="0"/>
              </a:rPr>
              <a:t># </a:t>
            </a:r>
            <a:r>
              <a:rPr lang="en-AU" sz="1400" dirty="0" smtClean="0">
                <a:latin typeface="Courier New" panose="02070309020205020404" pitchFamily="49" charset="0"/>
                <a:cs typeface="Courier New" panose="02070309020205020404" pitchFamily="49" charset="0"/>
              </a:rPr>
              <a:t>selected, </a:t>
            </a:r>
            <a:r>
              <a:rPr lang="en-AU" sz="1400" dirty="0">
                <a:latin typeface="Courier New" panose="02070309020205020404" pitchFamily="49" charset="0"/>
                <a:cs typeface="Courier New" panose="02070309020205020404" pitchFamily="49" charset="0"/>
              </a:rPr>
              <a:t>+ </a:t>
            </a:r>
            <a:r>
              <a:rPr lang="en-AU" sz="1400" dirty="0" smtClean="0">
                <a:latin typeface="Courier New" panose="02070309020205020404" pitchFamily="49" charset="0"/>
                <a:cs typeface="Courier New" panose="02070309020205020404" pitchFamily="49" charset="0"/>
              </a:rPr>
              <a:t>candidate, </a:t>
            </a:r>
            <a:r>
              <a:rPr lang="en-AU" sz="1400" dirty="0">
                <a:latin typeface="Courier New" panose="02070309020205020404" pitchFamily="49" charset="0"/>
                <a:cs typeface="Courier New" panose="02070309020205020404" pitchFamily="49" charset="0"/>
              </a:rPr>
              <a:t>- </a:t>
            </a:r>
            <a:r>
              <a:rPr lang="en-AU" sz="1400" dirty="0" err="1" smtClean="0">
                <a:latin typeface="Courier New" panose="02070309020205020404" pitchFamily="49" charset="0"/>
                <a:cs typeface="Courier New" panose="02070309020205020404" pitchFamily="49" charset="0"/>
              </a:rPr>
              <a:t>outlyer</a:t>
            </a:r>
            <a:r>
              <a:rPr lang="en-AU" sz="1400" dirty="0" smtClean="0">
                <a:latin typeface="Courier New" panose="02070309020205020404" pitchFamily="49" charset="0"/>
                <a:cs typeface="Courier New" panose="02070309020205020404" pitchFamily="49" charset="0"/>
              </a:rPr>
              <a:t>, x </a:t>
            </a:r>
            <a:r>
              <a:rPr lang="en-AU" sz="1400" dirty="0" err="1" smtClean="0">
                <a:latin typeface="Courier New" panose="02070309020205020404" pitchFamily="49" charset="0"/>
                <a:cs typeface="Courier New" panose="02070309020205020404" pitchFamily="49" charset="0"/>
              </a:rPr>
              <a:t>falseticker</a:t>
            </a:r>
            <a:r>
              <a:rPr lang="en-AU" sz="1400" dirty="0" smtClean="0">
                <a:latin typeface="Courier New" panose="02070309020205020404" pitchFamily="49" charset="0"/>
                <a:cs typeface="Courier New" panose="02070309020205020404" pitchFamily="49" charset="0"/>
              </a:rPr>
              <a:t> ~ configured </a:t>
            </a:r>
          </a:p>
          <a:p>
            <a:endParaRPr lang="en-AU" sz="1400" dirty="0">
              <a:latin typeface="Courier New" panose="02070309020205020404" pitchFamily="49" charset="0"/>
              <a:cs typeface="Courier New" panose="02070309020205020404" pitchFamily="49" charset="0"/>
            </a:endParaRPr>
          </a:p>
          <a:p>
            <a:endParaRPr lang="en-AU" dirty="0" smtClean="0"/>
          </a:p>
          <a:p>
            <a:pPr marL="4762" indent="0">
              <a:spcBef>
                <a:spcPts val="0"/>
              </a:spcBef>
              <a:buNone/>
            </a:pPr>
            <a:r>
              <a:rPr lang="en-AU" sz="1400" dirty="0" smtClean="0">
                <a:latin typeface="Courier New" panose="02070309020205020404" pitchFamily="49" charset="0"/>
                <a:cs typeface="Courier New" panose="02070309020205020404" pitchFamily="49" charset="0"/>
              </a:rPr>
              <a:t>R1#</a:t>
            </a:r>
            <a:r>
              <a:rPr lang="en-AU" sz="1400" b="1" dirty="0" smtClean="0">
                <a:latin typeface="Courier New" panose="02070309020205020404" pitchFamily="49" charset="0"/>
                <a:cs typeface="Courier New" panose="02070309020205020404" pitchFamily="49" charset="0"/>
              </a:rPr>
              <a:t>show </a:t>
            </a:r>
            <a:r>
              <a:rPr lang="en-AU" sz="1400" b="1" dirty="0" err="1">
                <a:latin typeface="Courier New" panose="02070309020205020404" pitchFamily="49" charset="0"/>
                <a:cs typeface="Courier New" panose="02070309020205020404" pitchFamily="49" charset="0"/>
              </a:rPr>
              <a:t>ntp</a:t>
            </a:r>
            <a:r>
              <a:rPr lang="en-AU" sz="1400" b="1" dirty="0">
                <a:latin typeface="Courier New" panose="02070309020205020404" pitchFamily="49" charset="0"/>
                <a:cs typeface="Courier New" panose="02070309020205020404" pitchFamily="49" charset="0"/>
              </a:rPr>
              <a:t> status</a:t>
            </a:r>
            <a:r>
              <a:rPr lang="en-AU" sz="1400" dirty="0">
                <a:latin typeface="Courier New" panose="02070309020205020404" pitchFamily="49" charset="0"/>
                <a:cs typeface="Courier New" panose="02070309020205020404" pitchFamily="49" charset="0"/>
              </a:rPr>
              <a:t> </a:t>
            </a:r>
            <a:endParaRPr lang="en-AU" sz="1400" dirty="0" smtClean="0">
              <a:latin typeface="Courier New" panose="02070309020205020404" pitchFamily="49" charset="0"/>
              <a:cs typeface="Courier New" panose="02070309020205020404" pitchFamily="49" charset="0"/>
            </a:endParaRPr>
          </a:p>
          <a:p>
            <a:pPr marL="4762" indent="0">
              <a:spcBef>
                <a:spcPts val="0"/>
              </a:spcBef>
              <a:buNone/>
            </a:pPr>
            <a:r>
              <a:rPr lang="en-AU" sz="1400" dirty="0" smtClean="0">
                <a:solidFill>
                  <a:srgbClr val="FF0000"/>
                </a:solidFill>
                <a:latin typeface="Courier New" panose="02070309020205020404" pitchFamily="49" charset="0"/>
                <a:cs typeface="Courier New" panose="02070309020205020404" pitchFamily="49" charset="0"/>
              </a:rPr>
              <a:t>Clock </a:t>
            </a:r>
            <a:r>
              <a:rPr lang="en-AU" sz="1400" dirty="0">
                <a:solidFill>
                  <a:srgbClr val="FF0000"/>
                </a:solidFill>
                <a:latin typeface="Courier New" panose="02070309020205020404" pitchFamily="49" charset="0"/>
                <a:cs typeface="Courier New" panose="02070309020205020404" pitchFamily="49" charset="0"/>
              </a:rPr>
              <a:t>is synchronized, stratum </a:t>
            </a:r>
            <a:r>
              <a:rPr lang="en-AU" sz="1400" dirty="0" smtClean="0">
                <a:solidFill>
                  <a:srgbClr val="FF0000"/>
                </a:solidFill>
                <a:latin typeface="Courier New" panose="02070309020205020404" pitchFamily="49" charset="0"/>
                <a:cs typeface="Courier New" panose="02070309020205020404" pitchFamily="49" charset="0"/>
              </a:rPr>
              <a:t>2, </a:t>
            </a:r>
            <a:r>
              <a:rPr lang="en-AU" sz="1400" dirty="0">
                <a:solidFill>
                  <a:srgbClr val="FF0000"/>
                </a:solidFill>
                <a:latin typeface="Courier New" panose="02070309020205020404" pitchFamily="49" charset="0"/>
                <a:cs typeface="Courier New" panose="02070309020205020404" pitchFamily="49" charset="0"/>
              </a:rPr>
              <a:t>reference is </a:t>
            </a:r>
            <a:r>
              <a:rPr lang="en-AU" sz="1400" dirty="0" smtClean="0">
                <a:solidFill>
                  <a:srgbClr val="FF0000"/>
                </a:solidFill>
                <a:latin typeface="Courier New" panose="02070309020205020404" pitchFamily="49" charset="0"/>
                <a:cs typeface="Courier New" panose="02070309020205020404" pitchFamily="49" charset="0"/>
              </a:rPr>
              <a:t>209.165.200.187 </a:t>
            </a:r>
          </a:p>
          <a:p>
            <a:pPr marL="4762" indent="0">
              <a:spcBef>
                <a:spcPts val="0"/>
              </a:spcBef>
              <a:buNone/>
            </a:pPr>
            <a:r>
              <a:rPr lang="en-AU" sz="1400" dirty="0" smtClean="0">
                <a:latin typeface="Courier New" panose="02070309020205020404" pitchFamily="49" charset="0"/>
                <a:cs typeface="Courier New" panose="02070309020205020404" pitchFamily="49" charset="0"/>
              </a:rPr>
              <a:t>nominal </a:t>
            </a:r>
            <a:r>
              <a:rPr lang="en-AU" sz="1400" dirty="0" err="1">
                <a:latin typeface="Courier New" panose="02070309020205020404" pitchFamily="49" charset="0"/>
                <a:cs typeface="Courier New" panose="02070309020205020404" pitchFamily="49" charset="0"/>
              </a:rPr>
              <a:t>freq</a:t>
            </a:r>
            <a:r>
              <a:rPr lang="en-AU" sz="1400" dirty="0">
                <a:latin typeface="Courier New" panose="02070309020205020404" pitchFamily="49" charset="0"/>
                <a:cs typeface="Courier New" panose="02070309020205020404" pitchFamily="49" charset="0"/>
              </a:rPr>
              <a:t> is </a:t>
            </a:r>
            <a:r>
              <a:rPr lang="en-AU" sz="1400" dirty="0" smtClean="0">
                <a:latin typeface="Courier New" panose="02070309020205020404" pitchFamily="49" charset="0"/>
                <a:cs typeface="Courier New" panose="02070309020205020404" pitchFamily="49" charset="0"/>
              </a:rPr>
              <a:t>250.000 </a:t>
            </a:r>
            <a:r>
              <a:rPr lang="en-AU" sz="1400" dirty="0">
                <a:latin typeface="Courier New" panose="02070309020205020404" pitchFamily="49" charset="0"/>
                <a:cs typeface="Courier New" panose="02070309020205020404" pitchFamily="49" charset="0"/>
              </a:rPr>
              <a:t>Hz, actual </a:t>
            </a:r>
            <a:r>
              <a:rPr lang="en-AU" sz="1400" dirty="0" err="1">
                <a:latin typeface="Courier New" panose="02070309020205020404" pitchFamily="49" charset="0"/>
                <a:cs typeface="Courier New" panose="02070309020205020404" pitchFamily="49" charset="0"/>
              </a:rPr>
              <a:t>freq</a:t>
            </a:r>
            <a:r>
              <a:rPr lang="en-AU" sz="1400" dirty="0">
                <a:latin typeface="Courier New" panose="02070309020205020404" pitchFamily="49" charset="0"/>
                <a:cs typeface="Courier New" panose="02070309020205020404" pitchFamily="49" charset="0"/>
              </a:rPr>
              <a:t> is </a:t>
            </a:r>
            <a:r>
              <a:rPr lang="en-AU" sz="1400" dirty="0" smtClean="0">
                <a:latin typeface="Courier New" panose="02070309020205020404" pitchFamily="49" charset="0"/>
                <a:cs typeface="Courier New" panose="02070309020205020404" pitchFamily="49" charset="0"/>
              </a:rPr>
              <a:t>250.000 </a:t>
            </a:r>
            <a:r>
              <a:rPr lang="en-AU" sz="1400" dirty="0">
                <a:latin typeface="Courier New" panose="02070309020205020404" pitchFamily="49" charset="0"/>
                <a:cs typeface="Courier New" panose="02070309020205020404" pitchFamily="49" charset="0"/>
              </a:rPr>
              <a:t>Hz, precision is 2**</a:t>
            </a:r>
            <a:r>
              <a:rPr lang="en-AU" sz="1400" dirty="0" smtClean="0">
                <a:latin typeface="Courier New" panose="02070309020205020404" pitchFamily="49" charset="0"/>
                <a:cs typeface="Courier New" panose="02070309020205020404" pitchFamily="49" charset="0"/>
              </a:rPr>
              <a:t>10</a:t>
            </a:r>
          </a:p>
          <a:p>
            <a:pPr marL="4762" indent="0">
              <a:spcBef>
                <a:spcPts val="0"/>
              </a:spcBef>
              <a:buNone/>
            </a:pPr>
            <a:r>
              <a:rPr lang="en-AU" sz="1400" dirty="0" err="1">
                <a:latin typeface="Courier New" panose="02070309020205020404" pitchFamily="49" charset="0"/>
                <a:cs typeface="Courier New" panose="02070309020205020404" pitchFamily="49" charset="0"/>
              </a:rPr>
              <a:t>n</a:t>
            </a:r>
            <a:r>
              <a:rPr lang="en-AU" sz="1400" dirty="0" err="1" smtClean="0">
                <a:latin typeface="Courier New" panose="02070309020205020404" pitchFamily="49" charset="0"/>
                <a:cs typeface="Courier New" panose="02070309020205020404" pitchFamily="49" charset="0"/>
              </a:rPr>
              <a:t>tp</a:t>
            </a:r>
            <a:r>
              <a:rPr lang="en-AU" sz="1400" dirty="0" smtClean="0">
                <a:latin typeface="Courier New" panose="02070309020205020404" pitchFamily="49" charset="0"/>
                <a:cs typeface="Courier New" panose="02070309020205020404" pitchFamily="49" charset="0"/>
              </a:rPr>
              <a:t> uptime is 1500 (1/100 of seconds), </a:t>
            </a:r>
            <a:r>
              <a:rPr lang="en-AU" sz="1400" dirty="0" err="1" smtClean="0">
                <a:latin typeface="Courier New" panose="02070309020205020404" pitchFamily="49" charset="0"/>
                <a:cs typeface="Courier New" panose="02070309020205020404" pitchFamily="49" charset="0"/>
              </a:rPr>
              <a:t>resloution</a:t>
            </a:r>
            <a:r>
              <a:rPr lang="en-AU" sz="1400" dirty="0" smtClean="0">
                <a:latin typeface="Courier New" panose="02070309020205020404" pitchFamily="49" charset="0"/>
                <a:cs typeface="Courier New" panose="02070309020205020404" pitchFamily="49" charset="0"/>
              </a:rPr>
              <a:t> is 4000 </a:t>
            </a:r>
          </a:p>
          <a:p>
            <a:pPr marL="4762" indent="0">
              <a:spcBef>
                <a:spcPts val="0"/>
              </a:spcBef>
              <a:buNone/>
            </a:pPr>
            <a:r>
              <a:rPr lang="en-AU" sz="1400" dirty="0" smtClean="0">
                <a:latin typeface="Courier New" panose="02070309020205020404" pitchFamily="49" charset="0"/>
                <a:cs typeface="Courier New" panose="02070309020205020404" pitchFamily="49" charset="0"/>
              </a:rPr>
              <a:t>reference </a:t>
            </a:r>
            <a:r>
              <a:rPr lang="en-AU" sz="1400" dirty="0">
                <a:latin typeface="Courier New" panose="02070309020205020404" pitchFamily="49" charset="0"/>
                <a:cs typeface="Courier New" panose="02070309020205020404" pitchFamily="49" charset="0"/>
              </a:rPr>
              <a:t>time is D765274D.D51A0546 (14:03:57.832 UTC Mon Jul 7 2014) </a:t>
            </a:r>
            <a:endParaRPr lang="en-AU" sz="1400" dirty="0" smtClean="0">
              <a:latin typeface="Courier New" panose="02070309020205020404" pitchFamily="49" charset="0"/>
              <a:cs typeface="Courier New" panose="02070309020205020404" pitchFamily="49" charset="0"/>
            </a:endParaRPr>
          </a:p>
          <a:p>
            <a:pPr marL="4762" indent="0">
              <a:spcBef>
                <a:spcPts val="0"/>
              </a:spcBef>
              <a:buNone/>
            </a:pPr>
            <a:r>
              <a:rPr lang="en-AU" sz="1400" dirty="0" smtClean="0">
                <a:latin typeface="Courier New" panose="02070309020205020404" pitchFamily="49" charset="0"/>
                <a:cs typeface="Courier New" panose="02070309020205020404" pitchFamily="49" charset="0"/>
              </a:rPr>
              <a:t>clock </a:t>
            </a:r>
            <a:r>
              <a:rPr lang="en-AU" sz="1400" dirty="0">
                <a:latin typeface="Courier New" panose="02070309020205020404" pitchFamily="49" charset="0"/>
                <a:cs typeface="Courier New" panose="02070309020205020404" pitchFamily="49" charset="0"/>
              </a:rPr>
              <a:t>offset is </a:t>
            </a:r>
            <a:r>
              <a:rPr lang="en-AU" sz="1400" dirty="0" smtClean="0">
                <a:latin typeface="Courier New" panose="02070309020205020404" pitchFamily="49" charset="0"/>
                <a:cs typeface="Courier New" panose="02070309020205020404" pitchFamily="49" charset="0"/>
              </a:rPr>
              <a:t>0.0000 </a:t>
            </a:r>
            <a:r>
              <a:rPr lang="en-AU" sz="1400" dirty="0" err="1">
                <a:latin typeface="Courier New" panose="02070309020205020404" pitchFamily="49" charset="0"/>
                <a:cs typeface="Courier New" panose="02070309020205020404" pitchFamily="49" charset="0"/>
              </a:rPr>
              <a:t>msec</a:t>
            </a:r>
            <a:r>
              <a:rPr lang="en-AU" sz="1400" dirty="0">
                <a:latin typeface="Courier New" panose="02070309020205020404" pitchFamily="49" charset="0"/>
                <a:cs typeface="Courier New" panose="02070309020205020404" pitchFamily="49" charset="0"/>
              </a:rPr>
              <a:t>, root delay is </a:t>
            </a:r>
            <a:r>
              <a:rPr lang="en-AU" sz="1400" dirty="0" smtClean="0">
                <a:latin typeface="Courier New" panose="02070309020205020404" pitchFamily="49" charset="0"/>
                <a:cs typeface="Courier New" panose="02070309020205020404" pitchFamily="49" charset="0"/>
              </a:rPr>
              <a:t>0.00 </a:t>
            </a:r>
            <a:r>
              <a:rPr lang="en-AU" sz="1400" dirty="0" err="1">
                <a:latin typeface="Courier New" panose="02070309020205020404" pitchFamily="49" charset="0"/>
                <a:cs typeface="Courier New" panose="02070309020205020404" pitchFamily="49" charset="0"/>
              </a:rPr>
              <a:t>msec</a:t>
            </a:r>
            <a:r>
              <a:rPr lang="en-AU" sz="1400" dirty="0">
                <a:latin typeface="Courier New" panose="02070309020205020404" pitchFamily="49" charset="0"/>
                <a:cs typeface="Courier New" panose="02070309020205020404" pitchFamily="49" charset="0"/>
              </a:rPr>
              <a:t> </a:t>
            </a:r>
            <a:endParaRPr lang="en-AU" sz="1400" dirty="0" smtClean="0">
              <a:latin typeface="Courier New" panose="02070309020205020404" pitchFamily="49" charset="0"/>
              <a:cs typeface="Courier New" panose="02070309020205020404" pitchFamily="49" charset="0"/>
            </a:endParaRPr>
          </a:p>
          <a:p>
            <a:pPr marL="4762" indent="0">
              <a:spcBef>
                <a:spcPts val="0"/>
              </a:spcBef>
              <a:buNone/>
            </a:pPr>
            <a:r>
              <a:rPr lang="en-AU" sz="1400" dirty="0" smtClean="0">
                <a:latin typeface="Courier New" panose="02070309020205020404" pitchFamily="49" charset="0"/>
                <a:cs typeface="Courier New" panose="02070309020205020404" pitchFamily="49" charset="0"/>
              </a:rPr>
              <a:t>root </a:t>
            </a:r>
            <a:r>
              <a:rPr lang="en-AU" sz="1400" dirty="0">
                <a:latin typeface="Courier New" panose="02070309020205020404" pitchFamily="49" charset="0"/>
                <a:cs typeface="Courier New" panose="02070309020205020404" pitchFamily="49" charset="0"/>
              </a:rPr>
              <a:t>dispersion is </a:t>
            </a:r>
            <a:r>
              <a:rPr lang="en-AU" sz="1400" dirty="0" smtClean="0">
                <a:latin typeface="Courier New" panose="02070309020205020404" pitchFamily="49" charset="0"/>
                <a:cs typeface="Courier New" panose="02070309020205020404" pitchFamily="49" charset="0"/>
              </a:rPr>
              <a:t>630.22 </a:t>
            </a:r>
            <a:r>
              <a:rPr lang="en-AU" sz="1400" dirty="0" err="1">
                <a:latin typeface="Courier New" panose="02070309020205020404" pitchFamily="49" charset="0"/>
                <a:cs typeface="Courier New" panose="02070309020205020404" pitchFamily="49" charset="0"/>
              </a:rPr>
              <a:t>msec</a:t>
            </a:r>
            <a:r>
              <a:rPr lang="en-AU" sz="1400" dirty="0">
                <a:latin typeface="Courier New" panose="02070309020205020404" pitchFamily="49" charset="0"/>
                <a:cs typeface="Courier New" panose="02070309020205020404" pitchFamily="49" charset="0"/>
              </a:rPr>
              <a:t>, peer dispersion is </a:t>
            </a:r>
            <a:r>
              <a:rPr lang="en-AU" sz="1400" dirty="0" smtClean="0">
                <a:latin typeface="Courier New" panose="02070309020205020404" pitchFamily="49" charset="0"/>
                <a:cs typeface="Courier New" panose="02070309020205020404" pitchFamily="49" charset="0"/>
              </a:rPr>
              <a:t>189.47 </a:t>
            </a:r>
            <a:r>
              <a:rPr lang="en-AU" sz="1400" dirty="0" err="1" smtClean="0">
                <a:latin typeface="Courier New" panose="02070309020205020404" pitchFamily="49" charset="0"/>
                <a:cs typeface="Courier New" panose="02070309020205020404" pitchFamily="49" charset="0"/>
              </a:rPr>
              <a:t>msec</a:t>
            </a:r>
            <a:endParaRPr lang="en-AU" sz="1400" dirty="0" smtClean="0">
              <a:latin typeface="Courier New" panose="02070309020205020404" pitchFamily="49" charset="0"/>
              <a:cs typeface="Courier New" panose="02070309020205020404" pitchFamily="49" charset="0"/>
            </a:endParaRPr>
          </a:p>
          <a:p>
            <a:pPr marL="4762" indent="0">
              <a:spcBef>
                <a:spcPts val="0"/>
              </a:spcBef>
              <a:buNone/>
            </a:pPr>
            <a:r>
              <a:rPr lang="en-US" sz="1400" dirty="0" err="1" smtClean="0">
                <a:latin typeface="Courier New" panose="02070309020205020404" pitchFamily="49" charset="0"/>
                <a:cs typeface="Courier New" panose="02070309020205020404" pitchFamily="49" charset="0"/>
              </a:rPr>
              <a:t>loopfilter</a:t>
            </a:r>
            <a:r>
              <a:rPr lang="en-US" sz="1400" dirty="0" smtClean="0">
                <a:latin typeface="Courier New" panose="02070309020205020404" pitchFamily="49" charset="0"/>
                <a:cs typeface="Courier New" panose="02070309020205020404" pitchFamily="49" charset="0"/>
              </a:rPr>
              <a:t> state is ‘CTRL’ (Normal Controlled Loop), drift is 0.000000 s/s</a:t>
            </a:r>
          </a:p>
          <a:p>
            <a:pPr marL="4762" indent="0">
              <a:spcBef>
                <a:spcPts val="0"/>
              </a:spcBef>
              <a:buNone/>
            </a:pPr>
            <a:r>
              <a:rPr lang="en-US" sz="1400" dirty="0">
                <a:latin typeface="Courier New" panose="02070309020205020404" pitchFamily="49" charset="0"/>
                <a:cs typeface="Courier New" panose="02070309020205020404" pitchFamily="49" charset="0"/>
              </a:rPr>
              <a:t>s</a:t>
            </a:r>
            <a:r>
              <a:rPr lang="en-US" sz="1400" dirty="0" smtClean="0">
                <a:latin typeface="Courier New" panose="02070309020205020404" pitchFamily="49" charset="0"/>
                <a:cs typeface="Courier New" panose="02070309020205020404" pitchFamily="49" charset="0"/>
              </a:rPr>
              <a:t>ystem poll interval is 64, last update was 5 sec ago.</a:t>
            </a:r>
          </a:p>
          <a:p>
            <a:pPr marL="4762" indent="0">
              <a:spcBef>
                <a:spcPts val="0"/>
              </a:spcBef>
              <a:buNone/>
            </a:pPr>
            <a:endParaRPr lang="en-US" sz="1400" dirty="0">
              <a:latin typeface="Courier New" panose="02070309020205020404" pitchFamily="49" charset="0"/>
              <a:cs typeface="Courier New" panose="02070309020205020404" pitchFamily="49" charset="0"/>
            </a:endParaRPr>
          </a:p>
          <a:p>
            <a:pPr marL="4762" indent="0">
              <a:spcBef>
                <a:spcPts val="0"/>
              </a:spcBef>
              <a:buNone/>
            </a:pPr>
            <a:r>
              <a:rPr lang="en-US" sz="1400" dirty="0" smtClean="0">
                <a:cs typeface="Courier New" panose="02070309020205020404" pitchFamily="49" charset="0"/>
              </a:rPr>
              <a:t>Note that NTP can be slow to synchronize. It can take up to 5 minutes for a device to synchronize with an upstream server, especially considering the TNP poll timer is 64 seconds.</a:t>
            </a:r>
            <a:endParaRPr lang="en-AU" sz="1400" dirty="0">
              <a:cs typeface="Courier New" panose="02070309020205020404" pitchFamily="49" charset="0"/>
            </a:endParaRPr>
          </a:p>
        </p:txBody>
      </p:sp>
    </p:spTree>
    <p:extLst>
      <p:ext uri="{BB962C8B-B14F-4D97-AF65-F5344CB8AC3E}">
        <p14:creationId xmlns:p14="http://schemas.microsoft.com/office/powerpoint/2010/main" val="14540412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Define Local </a:t>
            </a:r>
            <a:r>
              <a:rPr lang="en-US" dirty="0">
                <a:solidFill>
                  <a:schemeClr val="accent5"/>
                </a:solidFill>
              </a:rPr>
              <a:t>T</a:t>
            </a:r>
            <a:r>
              <a:rPr lang="en-US" dirty="0" smtClean="0">
                <a:solidFill>
                  <a:schemeClr val="accent5"/>
                </a:solidFill>
              </a:rPr>
              <a:t>ime Zone and Daylight </a:t>
            </a:r>
            <a:r>
              <a:rPr lang="en-US" dirty="0">
                <a:solidFill>
                  <a:schemeClr val="accent5"/>
                </a:solidFill>
              </a:rPr>
              <a:t>S</a:t>
            </a:r>
            <a:r>
              <a:rPr lang="en-US" dirty="0" smtClean="0">
                <a:solidFill>
                  <a:schemeClr val="accent5"/>
                </a:solidFill>
              </a:rPr>
              <a:t>avings</a:t>
            </a:r>
            <a:endParaRPr lang="en-AU" dirty="0">
              <a:solidFill>
                <a:schemeClr val="accent5"/>
              </a:solidFill>
            </a:endParaRPr>
          </a:p>
        </p:txBody>
      </p:sp>
      <p:sp>
        <p:nvSpPr>
          <p:cNvPr id="5" name="Content Placeholder 4"/>
          <p:cNvSpPr>
            <a:spLocks noGrp="1"/>
          </p:cNvSpPr>
          <p:nvPr>
            <p:ph idx="1"/>
          </p:nvPr>
        </p:nvSpPr>
        <p:spPr/>
        <p:txBody>
          <a:bodyPr/>
          <a:lstStyle/>
          <a:p>
            <a:r>
              <a:rPr lang="en-US" dirty="0"/>
              <a:t>By default, </a:t>
            </a:r>
            <a:r>
              <a:rPr lang="en-US" dirty="0" smtClean="0"/>
              <a:t>IOS-based </a:t>
            </a:r>
            <a:r>
              <a:rPr lang="en-US" dirty="0"/>
              <a:t>Cisco device default to UTC time. You need to define a local time zone and daylight savings time to complete the NTP configuration.</a:t>
            </a:r>
          </a:p>
          <a:p>
            <a:r>
              <a:rPr lang="en-US" dirty="0"/>
              <a:t>NTP will only </a:t>
            </a:r>
            <a:r>
              <a:rPr lang="en-US" dirty="0" smtClean="0"/>
              <a:t>synchronize </a:t>
            </a:r>
            <a:r>
              <a:rPr lang="en-US" dirty="0"/>
              <a:t>the software clock by default on Cisco catalyst switch is running </a:t>
            </a:r>
            <a:r>
              <a:rPr lang="en-US" dirty="0" smtClean="0"/>
              <a:t>IOS</a:t>
            </a:r>
            <a:r>
              <a:rPr lang="en-US" dirty="0"/>
              <a:t>.</a:t>
            </a:r>
          </a:p>
          <a:p>
            <a:r>
              <a:rPr lang="en-US" dirty="0"/>
              <a:t>If you want NTP also to </a:t>
            </a:r>
            <a:r>
              <a:rPr lang="en-US" dirty="0" smtClean="0"/>
              <a:t>synchronize </a:t>
            </a:r>
            <a:r>
              <a:rPr lang="en-US" dirty="0"/>
              <a:t>a hardware clock, you need to issue the </a:t>
            </a:r>
            <a:r>
              <a:rPr lang="en-US" b="1" dirty="0" err="1" smtClean="0"/>
              <a:t>ntp</a:t>
            </a:r>
            <a:r>
              <a:rPr lang="en-US" b="1" dirty="0" smtClean="0"/>
              <a:t> </a:t>
            </a:r>
            <a:r>
              <a:rPr lang="en-US" b="1" dirty="0"/>
              <a:t>update-calendar</a:t>
            </a:r>
            <a:r>
              <a:rPr lang="en-US" dirty="0"/>
              <a:t> </a:t>
            </a:r>
            <a:r>
              <a:rPr lang="en-US" dirty="0" smtClean="0"/>
              <a:t>command in </a:t>
            </a:r>
            <a:r>
              <a:rPr lang="en-US" dirty="0"/>
              <a:t>global configuration mode.</a:t>
            </a:r>
          </a:p>
          <a:p>
            <a:endParaRPr lang="en-AU" dirty="0"/>
          </a:p>
          <a:p>
            <a:pPr marL="4762" indent="0">
              <a:spcBef>
                <a:spcPts val="0"/>
              </a:spcBef>
              <a:buNone/>
            </a:pPr>
            <a:r>
              <a:rPr lang="fr-FR" sz="1400" dirty="0">
                <a:latin typeface="Courier New" panose="02070309020205020404" pitchFamily="49" charset="0"/>
                <a:cs typeface="Courier New" panose="02070309020205020404" pitchFamily="49" charset="0"/>
              </a:rPr>
              <a:t>R1(config)# </a:t>
            </a:r>
            <a:r>
              <a:rPr lang="fr-FR" sz="1400" b="1" dirty="0" err="1">
                <a:latin typeface="Courier New" panose="02070309020205020404" pitchFamily="49" charset="0"/>
                <a:cs typeface="Courier New" panose="02070309020205020404" pitchFamily="49" charset="0"/>
              </a:rPr>
              <a:t>clock</a:t>
            </a:r>
            <a:r>
              <a:rPr lang="fr-FR" sz="1400" b="1" dirty="0">
                <a:latin typeface="Courier New" panose="02070309020205020404" pitchFamily="49" charset="0"/>
                <a:cs typeface="Courier New" panose="02070309020205020404" pitchFamily="49" charset="0"/>
              </a:rPr>
              <a:t> time zone </a:t>
            </a:r>
            <a:r>
              <a:rPr lang="fr-FR" sz="1400" b="1" dirty="0" smtClean="0">
                <a:latin typeface="Courier New" panose="02070309020205020404" pitchFamily="49" charset="0"/>
                <a:cs typeface="Courier New" panose="02070309020205020404" pitchFamily="49" charset="0"/>
              </a:rPr>
              <a:t>AEST </a:t>
            </a:r>
            <a:r>
              <a:rPr lang="fr-FR" sz="1400" b="1" dirty="0">
                <a:latin typeface="Courier New" panose="02070309020205020404" pitchFamily="49" charset="0"/>
                <a:cs typeface="Courier New" panose="02070309020205020404" pitchFamily="49" charset="0"/>
              </a:rPr>
              <a:t>+10</a:t>
            </a:r>
          </a:p>
          <a:p>
            <a:pPr marL="4762" indent="0">
              <a:spcBef>
                <a:spcPts val="0"/>
              </a:spcBef>
              <a:buNone/>
            </a:pPr>
            <a:r>
              <a:rPr lang="en-US" sz="1400" dirty="0">
                <a:latin typeface="Courier New" panose="02070309020205020404" pitchFamily="49" charset="0"/>
                <a:cs typeface="Courier New" panose="02070309020205020404" pitchFamily="49" charset="0"/>
              </a:rPr>
              <a:t>R1(</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clock summer-time </a:t>
            </a:r>
            <a:r>
              <a:rPr lang="en-US" sz="1400" b="1" dirty="0" smtClean="0">
                <a:latin typeface="Courier New" panose="02070309020205020404" pitchFamily="49" charset="0"/>
                <a:cs typeface="Courier New" panose="02070309020205020404" pitchFamily="49" charset="0"/>
              </a:rPr>
              <a:t>AEDT </a:t>
            </a:r>
            <a:r>
              <a:rPr lang="en-US" sz="1400" b="1" dirty="0">
                <a:latin typeface="Courier New" panose="02070309020205020404" pitchFamily="49" charset="0"/>
                <a:cs typeface="Courier New" panose="02070309020205020404" pitchFamily="49" charset="0"/>
              </a:rPr>
              <a:t>recurring 1 Sun Oct 2:00 1 Sun Apr 3</a:t>
            </a:r>
            <a:r>
              <a:rPr lang="en-US" sz="1400" b="1" dirty="0" smtClean="0">
                <a:latin typeface="Courier New" panose="02070309020205020404" pitchFamily="49" charset="0"/>
                <a:cs typeface="Courier New" panose="02070309020205020404" pitchFamily="49" charset="0"/>
              </a:rPr>
              <a:t>:00</a:t>
            </a:r>
            <a:endParaRPr lang="en-US" sz="1400" b="1" dirty="0">
              <a:latin typeface="Courier New" panose="02070309020205020404" pitchFamily="49" charset="0"/>
              <a:cs typeface="Courier New" panose="02070309020205020404" pitchFamily="49" charset="0"/>
            </a:endParaRPr>
          </a:p>
          <a:p>
            <a:pPr marL="4762" indent="0">
              <a:buNone/>
            </a:pP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AU" sz="1400" dirty="0">
                <a:latin typeface="Courier New" panose="02070309020205020404" pitchFamily="49" charset="0"/>
                <a:cs typeface="Courier New" panose="02070309020205020404" pitchFamily="49" charset="0"/>
              </a:rPr>
              <a:t>R1# </a:t>
            </a:r>
            <a:r>
              <a:rPr lang="en-AU" sz="1400" b="1" dirty="0">
                <a:latin typeface="Courier New" panose="02070309020205020404" pitchFamily="49" charset="0"/>
                <a:cs typeface="Courier New" panose="02070309020205020404" pitchFamily="49" charset="0"/>
              </a:rPr>
              <a:t>show clock detail</a:t>
            </a:r>
          </a:p>
          <a:p>
            <a:pPr marL="4762" indent="0">
              <a:spcBef>
                <a:spcPts val="0"/>
              </a:spcBef>
              <a:buNone/>
            </a:pPr>
            <a:r>
              <a:rPr lang="fr-FR" sz="1400" dirty="0">
                <a:latin typeface="Courier New" panose="02070309020205020404" pitchFamily="49" charset="0"/>
                <a:cs typeface="Courier New" panose="02070309020205020404" pitchFamily="49" charset="0"/>
              </a:rPr>
              <a:t>16:30:00 EST Sun Jan 17 2016</a:t>
            </a:r>
          </a:p>
          <a:p>
            <a:pPr marL="4762" indent="0">
              <a:spcBef>
                <a:spcPts val="0"/>
              </a:spcBef>
              <a:buNone/>
            </a:pPr>
            <a:r>
              <a:rPr lang="en-AU" sz="1400" dirty="0">
                <a:latin typeface="Courier New" panose="02070309020205020404" pitchFamily="49" charset="0"/>
                <a:cs typeface="Courier New" panose="02070309020205020404" pitchFamily="49" charset="0"/>
              </a:rPr>
              <a:t>Time source is NTP</a:t>
            </a:r>
          </a:p>
          <a:p>
            <a:pPr marL="4762" indent="0">
              <a:spcBef>
                <a:spcPts val="0"/>
              </a:spcBef>
              <a:buNone/>
            </a:pPr>
            <a:r>
              <a:rPr lang="en-US" sz="1400" dirty="0">
                <a:latin typeface="Courier New" panose="02070309020205020404" pitchFamily="49" charset="0"/>
                <a:cs typeface="Courier New" panose="02070309020205020404" pitchFamily="49" charset="0"/>
              </a:rPr>
              <a:t>Summer time starts 02:00:00 EST first Sun </a:t>
            </a:r>
            <a:r>
              <a:rPr lang="en-US" sz="1400" dirty="0" smtClean="0">
                <a:latin typeface="Courier New" panose="02070309020205020404" pitchFamily="49" charset="0"/>
                <a:cs typeface="Courier New" panose="02070309020205020404" pitchFamily="49" charset="0"/>
              </a:rPr>
              <a:t>0ct</a:t>
            </a:r>
            <a:endParaRPr lang="en-US" sz="1400" dirty="0">
              <a:latin typeface="Courier New" panose="02070309020205020404" pitchFamily="49" charset="0"/>
              <a:cs typeface="Courier New" panose="02070309020205020404" pitchFamily="49" charset="0"/>
            </a:endParaRPr>
          </a:p>
          <a:p>
            <a:pPr marL="4762" indent="0">
              <a:spcBef>
                <a:spcPts val="0"/>
              </a:spcBef>
              <a:buNone/>
            </a:pPr>
            <a:r>
              <a:rPr lang="en-US" sz="1400" dirty="0">
                <a:latin typeface="Courier New" panose="02070309020205020404" pitchFamily="49" charset="0"/>
                <a:cs typeface="Courier New" panose="02070309020205020404" pitchFamily="49" charset="0"/>
              </a:rPr>
              <a:t>Summer time ends 02:00:00 EST first Sun </a:t>
            </a:r>
            <a:r>
              <a:rPr lang="en-US" sz="1400" dirty="0" smtClean="0">
                <a:latin typeface="Courier New" panose="02070309020205020404" pitchFamily="49" charset="0"/>
                <a:cs typeface="Courier New" panose="02070309020205020404" pitchFamily="49" charset="0"/>
              </a:rPr>
              <a:t>Apr</a:t>
            </a:r>
            <a:endParaRPr lang="en-US" sz="1400" dirty="0">
              <a:latin typeface="Courier New" panose="02070309020205020404" pitchFamily="49" charset="0"/>
              <a:cs typeface="Courier New" panose="02070309020205020404" pitchFamily="49" charset="0"/>
            </a:endParaRPr>
          </a:p>
          <a:p>
            <a:endParaRPr lang="en-AU" dirty="0"/>
          </a:p>
        </p:txBody>
      </p:sp>
    </p:spTree>
    <p:extLst>
      <p:ext uri="{BB962C8B-B14F-4D97-AF65-F5344CB8AC3E}">
        <p14:creationId xmlns:p14="http://schemas.microsoft.com/office/powerpoint/2010/main" val="20524441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SW1 and SW2 NTP configuration</a:t>
            </a:r>
            <a:endParaRPr lang="en-AU" dirty="0">
              <a:solidFill>
                <a:schemeClr val="accent5"/>
              </a:solidFill>
            </a:endParaRPr>
          </a:p>
        </p:txBody>
      </p:sp>
      <p:sp>
        <p:nvSpPr>
          <p:cNvPr id="5" name="Content Placeholder 4"/>
          <p:cNvSpPr>
            <a:spLocks noGrp="1"/>
          </p:cNvSpPr>
          <p:nvPr>
            <p:ph idx="1"/>
          </p:nvPr>
        </p:nvSpPr>
        <p:spPr>
          <a:xfrm>
            <a:off x="395536" y="1223049"/>
            <a:ext cx="8200777" cy="5661249"/>
          </a:xfrm>
        </p:spPr>
        <p:txBody>
          <a:bodyPr/>
          <a:lstStyle/>
          <a:p>
            <a:r>
              <a:rPr lang="en-US" dirty="0" smtClean="0"/>
              <a:t>If R1 has Eth0/0 has an address 10.0.0.1, then for SW1 the configuration would be:</a:t>
            </a:r>
          </a:p>
          <a:p>
            <a:pPr marL="4762" indent="0">
              <a:buNone/>
            </a:pPr>
            <a:r>
              <a:rPr lang="en-US" sz="1400" dirty="0" smtClean="0">
                <a:latin typeface="Courier New" panose="02070309020205020404" pitchFamily="49" charset="0"/>
                <a:cs typeface="Courier New" panose="02070309020205020404" pitchFamily="49" charset="0"/>
              </a:rPr>
              <a:t>SW1(</a:t>
            </a:r>
            <a:r>
              <a:rPr lang="en-US" sz="1400" dirty="0" err="1" smtClean="0">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ntp</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server </a:t>
            </a:r>
            <a:r>
              <a:rPr lang="en-US" sz="1400" b="1" dirty="0" smtClean="0">
                <a:latin typeface="Courier New" panose="02070309020205020404" pitchFamily="49" charset="0"/>
                <a:cs typeface="Courier New" panose="02070309020205020404" pitchFamily="49" charset="0"/>
              </a:rPr>
              <a:t>10.0.0.1</a:t>
            </a:r>
          </a:p>
          <a:p>
            <a:pPr marL="4762" indent="0">
              <a:spcBef>
                <a:spcPts val="0"/>
              </a:spcBef>
              <a:buNone/>
            </a:pPr>
            <a:r>
              <a:rPr lang="en-US" sz="1400" dirty="0" smtClean="0">
                <a:latin typeface="Courier New" panose="02070309020205020404" pitchFamily="49" charset="0"/>
                <a:cs typeface="Courier New" panose="02070309020205020404" pitchFamily="49" charset="0"/>
              </a:rPr>
              <a:t>SW1(</a:t>
            </a:r>
            <a:r>
              <a:rPr lang="en-US" sz="1400" dirty="0" err="1" smtClean="0">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 </a:t>
            </a:r>
            <a:r>
              <a:rPr lang="fr-FR" sz="1400" b="1" dirty="0" err="1">
                <a:latin typeface="Courier New" panose="02070309020205020404" pitchFamily="49" charset="0"/>
                <a:cs typeface="Courier New" panose="02070309020205020404" pitchFamily="49" charset="0"/>
              </a:rPr>
              <a:t>clock</a:t>
            </a:r>
            <a:r>
              <a:rPr lang="fr-FR" sz="1400" b="1" dirty="0">
                <a:latin typeface="Courier New" panose="02070309020205020404" pitchFamily="49" charset="0"/>
                <a:cs typeface="Courier New" panose="02070309020205020404" pitchFamily="49" charset="0"/>
              </a:rPr>
              <a:t> time zone </a:t>
            </a:r>
            <a:r>
              <a:rPr lang="fr-FR" sz="1400" b="1" dirty="0" smtClean="0">
                <a:latin typeface="Courier New" panose="02070309020205020404" pitchFamily="49" charset="0"/>
                <a:cs typeface="Courier New" panose="02070309020205020404" pitchFamily="49" charset="0"/>
              </a:rPr>
              <a:t>AEST </a:t>
            </a:r>
            <a:r>
              <a:rPr lang="fr-FR" sz="1400" b="1" dirty="0">
                <a:latin typeface="Courier New" panose="02070309020205020404" pitchFamily="49" charset="0"/>
                <a:cs typeface="Courier New" panose="02070309020205020404" pitchFamily="49" charset="0"/>
              </a:rPr>
              <a:t>+10</a:t>
            </a:r>
          </a:p>
          <a:p>
            <a:pPr marL="4762" indent="0">
              <a:spcBef>
                <a:spcPts val="0"/>
              </a:spcBef>
              <a:buNone/>
            </a:pPr>
            <a:r>
              <a:rPr lang="en-US" sz="1400" dirty="0" smtClean="0">
                <a:latin typeface="Courier New" panose="02070309020205020404" pitchFamily="49" charset="0"/>
                <a:cs typeface="Courier New" panose="02070309020205020404" pitchFamily="49" charset="0"/>
              </a:rPr>
              <a:t>SW1(</a:t>
            </a:r>
            <a:r>
              <a:rPr lang="en-US" sz="1400" dirty="0" err="1" smtClean="0">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clock summer-time </a:t>
            </a:r>
            <a:r>
              <a:rPr lang="en-US" sz="1400" b="1" dirty="0" smtClean="0">
                <a:latin typeface="Courier New" panose="02070309020205020404" pitchFamily="49" charset="0"/>
                <a:cs typeface="Courier New" panose="02070309020205020404" pitchFamily="49" charset="0"/>
              </a:rPr>
              <a:t>AEDT </a:t>
            </a:r>
            <a:r>
              <a:rPr lang="en-US" sz="1400" b="1" dirty="0">
                <a:latin typeface="Courier New" panose="02070309020205020404" pitchFamily="49" charset="0"/>
                <a:cs typeface="Courier New" panose="02070309020205020404" pitchFamily="49" charset="0"/>
              </a:rPr>
              <a:t>recurring 1 Sun Oct 2:00 1 Sun Apr </a:t>
            </a:r>
            <a:r>
              <a:rPr lang="en-US" sz="1400" b="1" dirty="0" smtClean="0">
                <a:latin typeface="Courier New" panose="02070309020205020404" pitchFamily="49" charset="0"/>
                <a:cs typeface="Courier New" panose="02070309020205020404" pitchFamily="49" charset="0"/>
              </a:rPr>
              <a:t>3:00</a:t>
            </a:r>
            <a:endParaRPr lang="en-US" sz="1400" b="1" dirty="0">
              <a:latin typeface="Courier New" panose="02070309020205020404" pitchFamily="49" charset="0"/>
              <a:cs typeface="Courier New" panose="02070309020205020404" pitchFamily="49" charset="0"/>
            </a:endParaRPr>
          </a:p>
          <a:p>
            <a:pPr marL="4762" indent="0">
              <a:buNone/>
            </a:pPr>
            <a:r>
              <a:rPr lang="en-US" dirty="0" smtClean="0">
                <a:cs typeface="Courier New" panose="02070309020205020404" pitchFamily="49" charset="0"/>
              </a:rPr>
              <a:t>SW1 should be a stratum 3 device because R1 is a stratum 2 device.</a:t>
            </a:r>
          </a:p>
          <a:p>
            <a:pPr marL="4762" indent="0">
              <a:spcBef>
                <a:spcPts val="0"/>
              </a:spcBef>
              <a:buNone/>
            </a:pPr>
            <a:endParaRPr lang="en-AU" sz="1200" dirty="0" smtClean="0">
              <a:latin typeface="Courier New" panose="02070309020205020404" pitchFamily="49" charset="0"/>
              <a:cs typeface="Courier New" panose="02070309020205020404" pitchFamily="49" charset="0"/>
            </a:endParaRPr>
          </a:p>
          <a:p>
            <a:pPr marL="4762" indent="0">
              <a:spcBef>
                <a:spcPts val="0"/>
              </a:spcBef>
              <a:buNone/>
            </a:pPr>
            <a:r>
              <a:rPr lang="en-AU" sz="1200" dirty="0" smtClean="0">
                <a:latin typeface="Courier New" panose="02070309020205020404" pitchFamily="49" charset="0"/>
                <a:cs typeface="Courier New" panose="02070309020205020404" pitchFamily="49" charset="0"/>
              </a:rPr>
              <a:t>SW1#</a:t>
            </a:r>
            <a:r>
              <a:rPr lang="en-AU" sz="1200" b="1" dirty="0" smtClean="0">
                <a:latin typeface="Courier New" panose="02070309020205020404" pitchFamily="49" charset="0"/>
                <a:cs typeface="Courier New" panose="02070309020205020404" pitchFamily="49" charset="0"/>
              </a:rPr>
              <a:t>show </a:t>
            </a:r>
            <a:r>
              <a:rPr lang="en-AU" sz="1200" b="1" dirty="0" err="1">
                <a:latin typeface="Courier New" panose="02070309020205020404" pitchFamily="49" charset="0"/>
                <a:cs typeface="Courier New" panose="02070309020205020404" pitchFamily="49" charset="0"/>
              </a:rPr>
              <a:t>ntp</a:t>
            </a:r>
            <a:r>
              <a:rPr lang="en-AU" sz="1200" b="1" dirty="0">
                <a:latin typeface="Courier New" panose="02070309020205020404" pitchFamily="49" charset="0"/>
                <a:cs typeface="Courier New" panose="02070309020205020404" pitchFamily="49" charset="0"/>
              </a:rPr>
              <a:t> status</a:t>
            </a:r>
            <a:r>
              <a:rPr lang="en-AU" sz="1200" dirty="0">
                <a:latin typeface="Courier New" panose="02070309020205020404" pitchFamily="49" charset="0"/>
                <a:cs typeface="Courier New" panose="02070309020205020404" pitchFamily="49" charset="0"/>
              </a:rPr>
              <a:t> </a:t>
            </a:r>
          </a:p>
          <a:p>
            <a:pPr marL="4762" indent="0">
              <a:spcBef>
                <a:spcPts val="0"/>
              </a:spcBef>
              <a:buNone/>
            </a:pPr>
            <a:r>
              <a:rPr lang="en-AU" sz="1200" dirty="0">
                <a:solidFill>
                  <a:srgbClr val="FF0000"/>
                </a:solidFill>
                <a:latin typeface="Courier New" panose="02070309020205020404" pitchFamily="49" charset="0"/>
                <a:cs typeface="Courier New" panose="02070309020205020404" pitchFamily="49" charset="0"/>
              </a:rPr>
              <a:t>Clock is synchronized, stratum </a:t>
            </a:r>
            <a:r>
              <a:rPr lang="en-AU" sz="1200" dirty="0" smtClean="0">
                <a:solidFill>
                  <a:srgbClr val="FF0000"/>
                </a:solidFill>
                <a:latin typeface="Courier New" panose="02070309020205020404" pitchFamily="49" charset="0"/>
                <a:cs typeface="Courier New" panose="02070309020205020404" pitchFamily="49" charset="0"/>
              </a:rPr>
              <a:t>3, </a:t>
            </a:r>
            <a:r>
              <a:rPr lang="en-AU" sz="1200" dirty="0">
                <a:solidFill>
                  <a:srgbClr val="FF0000"/>
                </a:solidFill>
                <a:latin typeface="Courier New" panose="02070309020205020404" pitchFamily="49" charset="0"/>
                <a:cs typeface="Courier New" panose="02070309020205020404" pitchFamily="49" charset="0"/>
              </a:rPr>
              <a:t>reference is </a:t>
            </a:r>
            <a:r>
              <a:rPr lang="en-AU" sz="1200" dirty="0" smtClean="0">
                <a:solidFill>
                  <a:srgbClr val="FF0000"/>
                </a:solidFill>
                <a:latin typeface="Courier New" panose="02070309020205020404" pitchFamily="49" charset="0"/>
                <a:cs typeface="Courier New" panose="02070309020205020404" pitchFamily="49" charset="0"/>
              </a:rPr>
              <a:t>10.0.0.1 </a:t>
            </a:r>
            <a:endParaRPr lang="en-AU" sz="1200" dirty="0">
              <a:solidFill>
                <a:srgbClr val="FF0000"/>
              </a:solidFill>
              <a:latin typeface="Courier New" panose="02070309020205020404" pitchFamily="49" charset="0"/>
              <a:cs typeface="Courier New" panose="02070309020205020404" pitchFamily="49" charset="0"/>
            </a:endParaRPr>
          </a:p>
          <a:p>
            <a:pPr marL="4762" indent="0">
              <a:spcBef>
                <a:spcPts val="0"/>
              </a:spcBef>
              <a:buNone/>
            </a:pPr>
            <a:r>
              <a:rPr lang="en-AU" sz="1200" dirty="0">
                <a:latin typeface="Courier New" panose="02070309020205020404" pitchFamily="49" charset="0"/>
                <a:cs typeface="Courier New" panose="02070309020205020404" pitchFamily="49" charset="0"/>
              </a:rPr>
              <a:t>nominal </a:t>
            </a:r>
            <a:r>
              <a:rPr lang="en-AU" sz="1200" dirty="0" err="1">
                <a:latin typeface="Courier New" panose="02070309020205020404" pitchFamily="49" charset="0"/>
                <a:cs typeface="Courier New" panose="02070309020205020404" pitchFamily="49" charset="0"/>
              </a:rPr>
              <a:t>freq</a:t>
            </a:r>
            <a:r>
              <a:rPr lang="en-AU" sz="1200" dirty="0">
                <a:latin typeface="Courier New" panose="02070309020205020404" pitchFamily="49" charset="0"/>
                <a:cs typeface="Courier New" panose="02070309020205020404" pitchFamily="49" charset="0"/>
              </a:rPr>
              <a:t> is 250.000 Hz, actual </a:t>
            </a:r>
            <a:r>
              <a:rPr lang="en-AU" sz="1200" dirty="0" err="1">
                <a:latin typeface="Courier New" panose="02070309020205020404" pitchFamily="49" charset="0"/>
                <a:cs typeface="Courier New" panose="02070309020205020404" pitchFamily="49" charset="0"/>
              </a:rPr>
              <a:t>freq</a:t>
            </a:r>
            <a:r>
              <a:rPr lang="en-AU" sz="1200" dirty="0">
                <a:latin typeface="Courier New" panose="02070309020205020404" pitchFamily="49" charset="0"/>
                <a:cs typeface="Courier New" panose="02070309020205020404" pitchFamily="49" charset="0"/>
              </a:rPr>
              <a:t> is 250.000 Hz, precision is 2**10</a:t>
            </a:r>
          </a:p>
          <a:p>
            <a:pPr marL="4762" indent="0">
              <a:spcBef>
                <a:spcPts val="0"/>
              </a:spcBef>
              <a:buNone/>
            </a:pPr>
            <a:r>
              <a:rPr lang="en-AU" sz="1200" dirty="0" smtClean="0">
                <a:latin typeface="Courier New" panose="02070309020205020404" pitchFamily="49" charset="0"/>
                <a:cs typeface="Courier New" panose="02070309020205020404" pitchFamily="49" charset="0"/>
              </a:rPr>
              <a:t>reference </a:t>
            </a:r>
            <a:r>
              <a:rPr lang="en-AU" sz="1200" dirty="0">
                <a:latin typeface="Courier New" panose="02070309020205020404" pitchFamily="49" charset="0"/>
                <a:cs typeface="Courier New" panose="02070309020205020404" pitchFamily="49" charset="0"/>
              </a:rPr>
              <a:t>time is D765274D.D51A0546 (14:03:57.832 UTC Mon Jul 7 2014) </a:t>
            </a:r>
          </a:p>
          <a:p>
            <a:pPr marL="4762" indent="0">
              <a:spcBef>
                <a:spcPts val="0"/>
              </a:spcBef>
              <a:buNone/>
            </a:pPr>
            <a:r>
              <a:rPr lang="en-AU" sz="1200" dirty="0">
                <a:latin typeface="Courier New" panose="02070309020205020404" pitchFamily="49" charset="0"/>
                <a:cs typeface="Courier New" panose="02070309020205020404" pitchFamily="49" charset="0"/>
              </a:rPr>
              <a:t>clock offset is </a:t>
            </a:r>
            <a:r>
              <a:rPr lang="en-AU" sz="1200" dirty="0" smtClean="0">
                <a:latin typeface="Courier New" panose="02070309020205020404" pitchFamily="49" charset="0"/>
                <a:cs typeface="Courier New" panose="02070309020205020404" pitchFamily="49" charset="0"/>
              </a:rPr>
              <a:t>0.0053 </a:t>
            </a:r>
            <a:r>
              <a:rPr lang="en-AU" sz="1200" dirty="0" err="1">
                <a:latin typeface="Courier New" panose="02070309020205020404" pitchFamily="49" charset="0"/>
                <a:cs typeface="Courier New" panose="02070309020205020404" pitchFamily="49" charset="0"/>
              </a:rPr>
              <a:t>msec</a:t>
            </a:r>
            <a:r>
              <a:rPr lang="en-AU" sz="1200" dirty="0">
                <a:latin typeface="Courier New" panose="02070309020205020404" pitchFamily="49" charset="0"/>
                <a:cs typeface="Courier New" panose="02070309020205020404" pitchFamily="49" charset="0"/>
              </a:rPr>
              <a:t>, root delay is 0.00 </a:t>
            </a:r>
            <a:r>
              <a:rPr lang="en-AU" sz="1200" dirty="0" err="1">
                <a:latin typeface="Courier New" panose="02070309020205020404" pitchFamily="49" charset="0"/>
                <a:cs typeface="Courier New" panose="02070309020205020404" pitchFamily="49" charset="0"/>
              </a:rPr>
              <a:t>msec</a:t>
            </a:r>
            <a:r>
              <a:rPr lang="en-AU" sz="1200" dirty="0">
                <a:latin typeface="Courier New" panose="02070309020205020404" pitchFamily="49" charset="0"/>
                <a:cs typeface="Courier New" panose="02070309020205020404" pitchFamily="49" charset="0"/>
              </a:rPr>
              <a:t> </a:t>
            </a:r>
          </a:p>
          <a:p>
            <a:pPr marL="4762" indent="0">
              <a:spcBef>
                <a:spcPts val="0"/>
              </a:spcBef>
              <a:buNone/>
            </a:pPr>
            <a:r>
              <a:rPr lang="en-AU" sz="1200" dirty="0">
                <a:latin typeface="Courier New" panose="02070309020205020404" pitchFamily="49" charset="0"/>
                <a:cs typeface="Courier New" panose="02070309020205020404" pitchFamily="49" charset="0"/>
              </a:rPr>
              <a:t>root dispersion is </a:t>
            </a:r>
            <a:r>
              <a:rPr lang="en-AU" sz="1200" dirty="0" smtClean="0">
                <a:latin typeface="Courier New" panose="02070309020205020404" pitchFamily="49" charset="0"/>
                <a:cs typeface="Courier New" panose="02070309020205020404" pitchFamily="49" charset="0"/>
              </a:rPr>
              <a:t>17.11 </a:t>
            </a:r>
            <a:r>
              <a:rPr lang="en-AU" sz="1200" dirty="0" err="1">
                <a:latin typeface="Courier New" panose="02070309020205020404" pitchFamily="49" charset="0"/>
                <a:cs typeface="Courier New" panose="02070309020205020404" pitchFamily="49" charset="0"/>
              </a:rPr>
              <a:t>msec</a:t>
            </a:r>
            <a:r>
              <a:rPr lang="en-AU" sz="1200" dirty="0">
                <a:latin typeface="Courier New" panose="02070309020205020404" pitchFamily="49" charset="0"/>
                <a:cs typeface="Courier New" panose="02070309020205020404" pitchFamily="49" charset="0"/>
              </a:rPr>
              <a:t>, peer dispersion is </a:t>
            </a:r>
            <a:r>
              <a:rPr lang="en-AU" sz="1200" dirty="0" smtClean="0">
                <a:latin typeface="Courier New" panose="02070309020205020404" pitchFamily="49" charset="0"/>
                <a:cs typeface="Courier New" panose="02070309020205020404" pitchFamily="49" charset="0"/>
              </a:rPr>
              <a:t>0.02 </a:t>
            </a:r>
            <a:r>
              <a:rPr lang="en-AU" sz="1200" dirty="0" err="1">
                <a:latin typeface="Courier New" panose="02070309020205020404" pitchFamily="49" charset="0"/>
                <a:cs typeface="Courier New" panose="02070309020205020404" pitchFamily="49" charset="0"/>
              </a:rPr>
              <a:t>msec</a:t>
            </a:r>
            <a:endParaRPr lang="en-AU" sz="1200" dirty="0">
              <a:latin typeface="Courier New" panose="02070309020205020404" pitchFamily="49" charset="0"/>
              <a:cs typeface="Courier New" panose="02070309020205020404" pitchFamily="49" charset="0"/>
            </a:endParaRPr>
          </a:p>
          <a:p>
            <a:pPr marL="4762" indent="0">
              <a:buNone/>
            </a:pPr>
            <a:r>
              <a:rPr lang="en-US" dirty="0" smtClean="0"/>
              <a:t>SW2 would get similar configuration, and would</a:t>
            </a:r>
          </a:p>
          <a:p>
            <a:pPr marL="4762" indent="0">
              <a:spcBef>
                <a:spcPts val="0"/>
              </a:spcBef>
              <a:buNone/>
            </a:pPr>
            <a:r>
              <a:rPr lang="en-US" dirty="0"/>
              <a:t>a</a:t>
            </a:r>
            <a:r>
              <a:rPr lang="en-US" dirty="0" smtClean="0"/>
              <a:t>lso be a stratum 3 device.</a:t>
            </a:r>
          </a:p>
          <a:p>
            <a:pPr marL="4762" indent="0">
              <a:spcBef>
                <a:spcPts val="0"/>
              </a:spcBef>
              <a:buNone/>
            </a:pPr>
            <a:endParaRPr lang="en-US" dirty="0" smtClean="0"/>
          </a:p>
          <a:p>
            <a:pPr marL="4762" indent="0">
              <a:spcBef>
                <a:spcPts val="0"/>
              </a:spcBef>
              <a:buNone/>
            </a:pPr>
            <a:r>
              <a:rPr lang="en-US" dirty="0" smtClean="0"/>
              <a:t>To configure SW1 and SW2 as NTP peers. </a:t>
            </a:r>
            <a:endParaRPr lang="en-US" dirty="0"/>
          </a:p>
          <a:p>
            <a:pPr marL="4762" indent="0">
              <a:spcBef>
                <a:spcPts val="0"/>
              </a:spcBef>
              <a:buNone/>
            </a:pPr>
            <a:r>
              <a:rPr lang="en-US" dirty="0" smtClean="0"/>
              <a:t>Assuming SW1 and SW2 use the </a:t>
            </a:r>
            <a:r>
              <a:rPr lang="en-US" dirty="0" err="1" smtClean="0"/>
              <a:t>ip</a:t>
            </a:r>
            <a:r>
              <a:rPr lang="en-US" dirty="0" smtClean="0"/>
              <a:t> address</a:t>
            </a:r>
          </a:p>
          <a:p>
            <a:pPr marL="4762" indent="0">
              <a:spcBef>
                <a:spcPts val="0"/>
              </a:spcBef>
              <a:buNone/>
            </a:pPr>
            <a:r>
              <a:rPr lang="en-US" dirty="0" smtClean="0"/>
              <a:t>172.16.0.11 and 172.16.0.12</a:t>
            </a:r>
          </a:p>
          <a:p>
            <a:pPr marL="4762" indent="0">
              <a:spcBef>
                <a:spcPts val="0"/>
              </a:spcBef>
              <a:buNone/>
            </a:pPr>
            <a:endParaRPr lang="en-US" dirty="0" smtClean="0"/>
          </a:p>
          <a:p>
            <a:pPr marL="4762" indent="0">
              <a:spcBef>
                <a:spcPts val="0"/>
              </a:spcBef>
              <a:buNone/>
            </a:pPr>
            <a:r>
              <a:rPr lang="en-US" sz="1400" dirty="0">
                <a:latin typeface="Courier New" panose="02070309020205020404" pitchFamily="49" charset="0"/>
                <a:cs typeface="Courier New" panose="02070309020205020404" pitchFamily="49" charset="0"/>
              </a:rPr>
              <a:t>SW1(</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ntp</a:t>
            </a:r>
            <a:r>
              <a:rPr lang="en-US" sz="1400" b="1" dirty="0">
                <a:latin typeface="Courier New" panose="02070309020205020404" pitchFamily="49" charset="0"/>
                <a:cs typeface="Courier New" panose="02070309020205020404" pitchFamily="49" charset="0"/>
              </a:rPr>
              <a:t> </a:t>
            </a:r>
            <a:r>
              <a:rPr lang="en-US" sz="1400" b="1" dirty="0" smtClean="0">
                <a:latin typeface="Courier New" panose="02070309020205020404" pitchFamily="49" charset="0"/>
                <a:cs typeface="Courier New" panose="02070309020205020404" pitchFamily="49" charset="0"/>
              </a:rPr>
              <a:t>peer 172.16.0.12</a:t>
            </a:r>
            <a:endParaRPr lang="en-US" sz="1400" b="1" dirty="0">
              <a:latin typeface="Courier New" panose="02070309020205020404" pitchFamily="49" charset="0"/>
              <a:cs typeface="Courier New" panose="02070309020205020404" pitchFamily="49" charset="0"/>
            </a:endParaRPr>
          </a:p>
          <a:p>
            <a:pPr marL="4762" indent="0">
              <a:spcBef>
                <a:spcPts val="0"/>
              </a:spcBef>
              <a:buNone/>
            </a:pPr>
            <a:r>
              <a:rPr lang="en-US" sz="1400" dirty="0" smtClean="0">
                <a:latin typeface="Courier New" panose="02070309020205020404" pitchFamily="49" charset="0"/>
                <a:cs typeface="Courier New" panose="02070309020205020404" pitchFamily="49" charset="0"/>
              </a:rPr>
              <a:t>SW2(</a:t>
            </a:r>
            <a:r>
              <a:rPr lang="en-US" sz="1400" dirty="0" err="1" smtClean="0">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ntp</a:t>
            </a:r>
            <a:r>
              <a:rPr lang="en-US" sz="1400" b="1" dirty="0">
                <a:latin typeface="Courier New" panose="02070309020205020404" pitchFamily="49" charset="0"/>
                <a:cs typeface="Courier New" panose="02070309020205020404" pitchFamily="49" charset="0"/>
              </a:rPr>
              <a:t> peer </a:t>
            </a:r>
            <a:r>
              <a:rPr lang="en-US" sz="1400" b="1" dirty="0" smtClean="0">
                <a:latin typeface="Courier New" panose="02070309020205020404" pitchFamily="49" charset="0"/>
                <a:cs typeface="Courier New" panose="02070309020205020404" pitchFamily="49" charset="0"/>
              </a:rPr>
              <a:t>172.16.0.11</a:t>
            </a:r>
            <a:endParaRPr lang="en-US" sz="1400" b="1" dirty="0">
              <a:latin typeface="Courier New" panose="02070309020205020404" pitchFamily="49" charset="0"/>
              <a:cs typeface="Courier New" panose="02070309020205020404" pitchFamily="49" charset="0"/>
            </a:endParaRPr>
          </a:p>
          <a:p>
            <a:pPr marL="4762" indent="0">
              <a:spcBef>
                <a:spcPts val="0"/>
              </a:spcBef>
              <a:buNone/>
            </a:pPr>
            <a:endParaRPr lang="en-AU" dirty="0"/>
          </a:p>
        </p:txBody>
      </p:sp>
      <p:grpSp>
        <p:nvGrpSpPr>
          <p:cNvPr id="6" name="Group 3"/>
          <p:cNvGrpSpPr>
            <a:grpSpLocks noGrp="1" noUngrp="1" noChangeAspect="1"/>
          </p:cNvGrpSpPr>
          <p:nvPr/>
        </p:nvGrpSpPr>
        <p:grpSpPr bwMode="auto">
          <a:xfrm>
            <a:off x="5652120" y="4263331"/>
            <a:ext cx="3240360" cy="2490859"/>
            <a:chOff x="685800" y="889000"/>
            <a:chExt cx="7772400" cy="5461000"/>
          </a:xfrm>
        </p:grpSpPr>
        <p:pic>
          <p:nvPicPr>
            <p:cNvPr id="7" name="Picture 1" descr="Figure 7-9 Topology for NTP Example"/>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889000"/>
              <a:ext cx="777240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6007806"/>
              <a:ext cx="7772400" cy="342194"/>
            </a:xfrm>
            <a:prstGeom prst="rect">
              <a:avLst/>
            </a:prstGeom>
            <a:noFill/>
            <a:ln>
              <a:noFill/>
            </a:ln>
          </p:spPr>
          <p:txBody>
            <a:bodyPr anchor="ctr">
              <a:normAutofit fontScale="2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17681755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16" end="1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7" end="17"/>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19" end="1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NTP Design Hierarchy</a:t>
            </a:r>
            <a:endParaRPr lang="en-AU" dirty="0">
              <a:solidFill>
                <a:schemeClr val="accent5"/>
              </a:solidFill>
            </a:endParaRPr>
          </a:p>
        </p:txBody>
      </p:sp>
      <p:sp>
        <p:nvSpPr>
          <p:cNvPr id="5" name="Content Placeholder 4"/>
          <p:cNvSpPr>
            <a:spLocks noGrp="1"/>
          </p:cNvSpPr>
          <p:nvPr>
            <p:ph idx="1"/>
          </p:nvPr>
        </p:nvSpPr>
        <p:spPr/>
        <p:txBody>
          <a:bodyPr/>
          <a:lstStyle/>
          <a:p>
            <a:r>
              <a:rPr lang="en-US" dirty="0" smtClean="0"/>
              <a:t>With a flat structure, all routers are configured to peer to each other as NTP peers. Each router will act as both a client and a server with every other router. This however has poor scalability.</a:t>
            </a:r>
          </a:p>
          <a:p>
            <a:r>
              <a:rPr lang="en-US" dirty="0" smtClean="0"/>
              <a:t>A tiered model as shown below is more scalable:</a:t>
            </a:r>
          </a:p>
          <a:p>
            <a:endParaRPr lang="en-AU" dirty="0"/>
          </a:p>
        </p:txBody>
      </p:sp>
      <p:grpSp>
        <p:nvGrpSpPr>
          <p:cNvPr id="6" name="Group 3"/>
          <p:cNvGrpSpPr>
            <a:grpSpLocks noGrp="1" noUngrp="1" noChangeAspect="1"/>
          </p:cNvGrpSpPr>
          <p:nvPr/>
        </p:nvGrpSpPr>
        <p:grpSpPr bwMode="auto">
          <a:xfrm>
            <a:off x="2123728" y="2450654"/>
            <a:ext cx="6406480" cy="4327253"/>
            <a:chOff x="685800" y="993775"/>
            <a:chExt cx="7772400" cy="5249863"/>
          </a:xfrm>
        </p:grpSpPr>
        <p:pic>
          <p:nvPicPr>
            <p:cNvPr id="7" name="Picture 1" descr="Figure 7-10 NTP Design Hierarchy"/>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993775"/>
              <a:ext cx="7772400" cy="486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5900738"/>
              <a:ext cx="7772400" cy="342900"/>
            </a:xfrm>
            <a:prstGeom prst="rect">
              <a:avLst/>
            </a:prstGeom>
            <a:noFill/>
            <a:ln>
              <a:noFill/>
            </a:ln>
          </p:spPr>
          <p:txBody>
            <a:bodyPr anchor="ctr">
              <a:normAutofit fontScale="6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00500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Securing NTP</a:t>
            </a:r>
            <a:endParaRPr lang="en-AU" dirty="0">
              <a:solidFill>
                <a:schemeClr val="accent5"/>
              </a:solidFill>
            </a:endParaRPr>
          </a:p>
        </p:txBody>
      </p:sp>
      <p:sp>
        <p:nvSpPr>
          <p:cNvPr id="5" name="Content Placeholder 4"/>
          <p:cNvSpPr>
            <a:spLocks noGrp="1"/>
          </p:cNvSpPr>
          <p:nvPr>
            <p:ph idx="1"/>
          </p:nvPr>
        </p:nvSpPr>
        <p:spPr/>
        <p:txBody>
          <a:bodyPr/>
          <a:lstStyle/>
          <a:p>
            <a:r>
              <a:rPr lang="en-US" dirty="0"/>
              <a:t>Cisco devices support only message digest 5 (MD5) algorithm authentication for NTP.</a:t>
            </a:r>
          </a:p>
          <a:p>
            <a:r>
              <a:rPr lang="en-US" dirty="0"/>
              <a:t>To configure NTP authentication, execute the following steps:</a:t>
            </a:r>
          </a:p>
          <a:p>
            <a:pPr marL="304800" lvl="1" indent="0">
              <a:buNone/>
            </a:pPr>
            <a:r>
              <a:rPr lang="en-US" b="1" dirty="0" smtClean="0"/>
              <a:t>Step </a:t>
            </a:r>
            <a:r>
              <a:rPr lang="en-US" b="1" dirty="0"/>
              <a:t>1</a:t>
            </a:r>
            <a:r>
              <a:rPr lang="en-US" dirty="0"/>
              <a:t>. Define NTP authentication key or </a:t>
            </a:r>
            <a:r>
              <a:rPr lang="en-US" dirty="0" smtClean="0"/>
              <a:t>keys </a:t>
            </a:r>
            <a:r>
              <a:rPr lang="en-US" dirty="0"/>
              <a:t>is with </a:t>
            </a:r>
            <a:r>
              <a:rPr lang="en-US" b="1" dirty="0" err="1" smtClean="0"/>
              <a:t>ntp</a:t>
            </a:r>
            <a:r>
              <a:rPr lang="en-US" b="1" dirty="0" smtClean="0"/>
              <a:t> </a:t>
            </a:r>
            <a:r>
              <a:rPr lang="en-US" b="1" dirty="0"/>
              <a:t>authentication-key</a:t>
            </a:r>
            <a:r>
              <a:rPr lang="en-US" dirty="0"/>
              <a:t> command. Every number specifies a unique NTP key.</a:t>
            </a:r>
          </a:p>
          <a:p>
            <a:pPr marL="423863" lvl="1" indent="0">
              <a:buNone/>
            </a:pPr>
            <a:r>
              <a:rPr lang="en-US" b="1" dirty="0"/>
              <a:t>Step 2</a:t>
            </a:r>
            <a:r>
              <a:rPr lang="en-US" dirty="0"/>
              <a:t>. Enable NTP authentication using </a:t>
            </a:r>
            <a:r>
              <a:rPr lang="en-US" dirty="0" smtClean="0"/>
              <a:t>the </a:t>
            </a:r>
            <a:r>
              <a:rPr lang="en-US" b="1" dirty="0" err="1" smtClean="0"/>
              <a:t>ntp</a:t>
            </a:r>
            <a:r>
              <a:rPr lang="en-US" b="1" dirty="0" smtClean="0"/>
              <a:t> authenticate </a:t>
            </a:r>
            <a:r>
              <a:rPr lang="en-US" dirty="0"/>
              <a:t>command.</a:t>
            </a:r>
          </a:p>
          <a:p>
            <a:pPr marL="423863" lvl="1" indent="0">
              <a:buNone/>
            </a:pPr>
            <a:r>
              <a:rPr lang="en-US" b="1" dirty="0"/>
              <a:t>Step 3</a:t>
            </a:r>
            <a:r>
              <a:rPr lang="en-US" dirty="0"/>
              <a:t>. Tell the Cisco device which keys are valid for NTP authentication using the </a:t>
            </a:r>
            <a:r>
              <a:rPr lang="en-US" b="1" dirty="0" err="1" smtClean="0"/>
              <a:t>ntp</a:t>
            </a:r>
            <a:r>
              <a:rPr lang="en-US" b="1" dirty="0" smtClean="0"/>
              <a:t> </a:t>
            </a:r>
            <a:r>
              <a:rPr lang="en-US" b="1" dirty="0"/>
              <a:t>trusted-key </a:t>
            </a:r>
            <a:r>
              <a:rPr lang="en-US" dirty="0"/>
              <a:t>command. The only argument to this command is the key that you defined in the first step.</a:t>
            </a:r>
          </a:p>
          <a:p>
            <a:pPr marL="423863" lvl="1" indent="0">
              <a:buNone/>
            </a:pPr>
            <a:r>
              <a:rPr lang="en-US" b="1" dirty="0"/>
              <a:t>Step 4</a:t>
            </a:r>
            <a:r>
              <a:rPr lang="en-US" dirty="0"/>
              <a:t>. Specify the NTP server that requires authentication by using the </a:t>
            </a:r>
            <a:r>
              <a:rPr lang="en-US" b="1" dirty="0" err="1" smtClean="0"/>
              <a:t>ntp</a:t>
            </a:r>
            <a:r>
              <a:rPr lang="en-US" b="1" dirty="0" smtClean="0"/>
              <a:t> </a:t>
            </a:r>
            <a:r>
              <a:rPr lang="en-US" b="1" dirty="0"/>
              <a:t>server </a:t>
            </a:r>
            <a:r>
              <a:rPr lang="en-US" i="1" dirty="0" err="1" smtClean="0"/>
              <a:t>ip</a:t>
            </a:r>
            <a:r>
              <a:rPr lang="en-US" i="1" dirty="0" smtClean="0"/>
              <a:t>-address</a:t>
            </a:r>
            <a:r>
              <a:rPr lang="en-US" dirty="0" smtClean="0"/>
              <a:t> </a:t>
            </a:r>
            <a:r>
              <a:rPr lang="en-US" b="1" dirty="0"/>
              <a:t>key</a:t>
            </a:r>
            <a:r>
              <a:rPr lang="en-US" dirty="0"/>
              <a:t> </a:t>
            </a:r>
            <a:r>
              <a:rPr lang="en-US" i="1" dirty="0"/>
              <a:t>key-number</a:t>
            </a:r>
            <a:r>
              <a:rPr lang="en-US" dirty="0"/>
              <a:t> command. You can similarly authenticate NTP peers by using the </a:t>
            </a:r>
            <a:r>
              <a:rPr lang="en-US" b="1" dirty="0" err="1" smtClean="0"/>
              <a:t>ntp</a:t>
            </a:r>
            <a:r>
              <a:rPr lang="en-US" b="1" dirty="0" smtClean="0"/>
              <a:t> peer </a:t>
            </a:r>
            <a:r>
              <a:rPr lang="en-US" i="1" dirty="0" err="1" smtClean="0"/>
              <a:t>ip</a:t>
            </a:r>
            <a:r>
              <a:rPr lang="en-US" i="1" dirty="0" smtClean="0"/>
              <a:t>-address</a:t>
            </a:r>
            <a:r>
              <a:rPr lang="en-US" dirty="0" smtClean="0"/>
              <a:t> </a:t>
            </a:r>
            <a:r>
              <a:rPr lang="en-US" b="1" dirty="0"/>
              <a:t>key</a:t>
            </a:r>
            <a:r>
              <a:rPr lang="en-US" dirty="0"/>
              <a:t> </a:t>
            </a:r>
            <a:r>
              <a:rPr lang="en-US" i="1" dirty="0"/>
              <a:t>key-number</a:t>
            </a:r>
            <a:r>
              <a:rPr lang="en-US" dirty="0"/>
              <a:t> command.</a:t>
            </a:r>
            <a:endParaRPr lang="en-AU" dirty="0"/>
          </a:p>
        </p:txBody>
      </p:sp>
    </p:spTree>
    <p:extLst>
      <p:ext uri="{BB962C8B-B14F-4D97-AF65-F5344CB8AC3E}">
        <p14:creationId xmlns:p14="http://schemas.microsoft.com/office/powerpoint/2010/main" val="1309209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Securing NTP Example</a:t>
            </a:r>
            <a:endParaRPr lang="en-AU" dirty="0">
              <a:solidFill>
                <a:schemeClr val="accent5"/>
              </a:solidFill>
            </a:endParaRPr>
          </a:p>
        </p:txBody>
      </p:sp>
      <p:sp>
        <p:nvSpPr>
          <p:cNvPr id="5" name="Content Placeholder 4"/>
          <p:cNvSpPr>
            <a:spLocks noGrp="1"/>
          </p:cNvSpPr>
          <p:nvPr>
            <p:ph idx="1"/>
          </p:nvPr>
        </p:nvSpPr>
        <p:spPr/>
        <p:txBody>
          <a:bodyPr/>
          <a:lstStyle/>
          <a:p>
            <a:r>
              <a:rPr lang="en-US" dirty="0"/>
              <a:t>Below illustrates both a server and client configuration for authentication</a:t>
            </a:r>
            <a:r>
              <a:rPr lang="en-US" dirty="0" smtClean="0"/>
              <a:t>.</a:t>
            </a:r>
          </a:p>
          <a:p>
            <a:pPr marL="4762" indent="0">
              <a:buNone/>
            </a:pPr>
            <a:endParaRPr lang="en-US" dirty="0"/>
          </a:p>
          <a:p>
            <a:pPr marL="4762" indent="0">
              <a:spcBef>
                <a:spcPts val="0"/>
              </a:spcBef>
              <a:buNone/>
            </a:pPr>
            <a:r>
              <a:rPr lang="en-US" sz="1400" dirty="0" err="1">
                <a:latin typeface="Courier New" panose="02070309020205020404" pitchFamily="49" charset="0"/>
                <a:cs typeface="Courier New" panose="02070309020205020404" pitchFamily="49" charset="0"/>
              </a:rPr>
              <a:t>NTPServer</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ntp</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authentication-key 1 </a:t>
            </a:r>
            <a:r>
              <a:rPr lang="en-US" sz="1400" b="1" dirty="0" smtClean="0">
                <a:latin typeface="Courier New" panose="02070309020205020404" pitchFamily="49" charset="0"/>
                <a:cs typeface="Courier New" panose="02070309020205020404" pitchFamily="49" charset="0"/>
              </a:rPr>
              <a:t>md5 </a:t>
            </a:r>
            <a:r>
              <a:rPr lang="en-US" sz="1400" b="1" dirty="0" err="1" smtClean="0">
                <a:latin typeface="Courier New" panose="02070309020205020404" pitchFamily="49" charset="0"/>
                <a:cs typeface="Courier New" panose="02070309020205020404" pitchFamily="49" charset="0"/>
              </a:rPr>
              <a:t>MyPassword</a:t>
            </a:r>
            <a:endParaRPr lang="en-US" sz="1400" b="1" dirty="0">
              <a:latin typeface="Courier New" panose="02070309020205020404" pitchFamily="49" charset="0"/>
              <a:cs typeface="Courier New" panose="02070309020205020404" pitchFamily="49" charset="0"/>
            </a:endParaRPr>
          </a:p>
          <a:p>
            <a:pPr marL="4762" indent="0">
              <a:spcBef>
                <a:spcPts val="0"/>
              </a:spcBef>
              <a:buNone/>
            </a:pPr>
            <a:r>
              <a:rPr lang="en-AU" sz="1400" dirty="0" err="1">
                <a:latin typeface="Courier New" panose="02070309020205020404" pitchFamily="49" charset="0"/>
                <a:cs typeface="Courier New" panose="02070309020205020404" pitchFamily="49" charset="0"/>
              </a:rPr>
              <a:t>NTPServer</a:t>
            </a:r>
            <a:r>
              <a:rPr lang="en-AU" sz="1400" dirty="0">
                <a:latin typeface="Courier New" panose="02070309020205020404" pitchFamily="49" charset="0"/>
                <a:cs typeface="Courier New" panose="02070309020205020404" pitchFamily="49" charset="0"/>
              </a:rPr>
              <a:t>(</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err="1" smtClean="0">
                <a:latin typeface="Courier New" panose="02070309020205020404" pitchFamily="49" charset="0"/>
                <a:cs typeface="Courier New" panose="02070309020205020404" pitchFamily="49" charset="0"/>
              </a:rPr>
              <a:t>ntp</a:t>
            </a:r>
            <a:r>
              <a:rPr lang="en-AU" sz="1400" b="1" dirty="0" smtClean="0">
                <a:latin typeface="Courier New" panose="02070309020205020404" pitchFamily="49" charset="0"/>
                <a:cs typeface="Courier New" panose="02070309020205020404" pitchFamily="49" charset="0"/>
              </a:rPr>
              <a:t> </a:t>
            </a:r>
            <a:r>
              <a:rPr lang="en-AU" sz="1400" b="1" dirty="0">
                <a:latin typeface="Courier New" panose="02070309020205020404" pitchFamily="49" charset="0"/>
                <a:cs typeface="Courier New" panose="02070309020205020404" pitchFamily="49" charset="0"/>
              </a:rPr>
              <a:t>authenticate</a:t>
            </a:r>
          </a:p>
          <a:p>
            <a:pPr marL="4762" indent="0">
              <a:spcBef>
                <a:spcPts val="0"/>
              </a:spcBef>
              <a:buNone/>
            </a:pPr>
            <a:r>
              <a:rPr lang="en-AU" sz="1400" dirty="0" err="1">
                <a:latin typeface="Courier New" panose="02070309020205020404" pitchFamily="49" charset="0"/>
                <a:cs typeface="Courier New" panose="02070309020205020404" pitchFamily="49" charset="0"/>
              </a:rPr>
              <a:t>NTPServer</a:t>
            </a:r>
            <a:r>
              <a:rPr lang="en-AU" sz="1400" dirty="0">
                <a:latin typeface="Courier New" panose="02070309020205020404" pitchFamily="49" charset="0"/>
                <a:cs typeface="Courier New" panose="02070309020205020404" pitchFamily="49" charset="0"/>
              </a:rPr>
              <a:t>(</a:t>
            </a:r>
            <a:r>
              <a:rPr lang="en-AU" sz="1400" dirty="0" err="1">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err="1" smtClean="0">
                <a:latin typeface="Courier New" panose="02070309020205020404" pitchFamily="49" charset="0"/>
                <a:cs typeface="Courier New" panose="02070309020205020404" pitchFamily="49" charset="0"/>
              </a:rPr>
              <a:t>ntp</a:t>
            </a:r>
            <a:r>
              <a:rPr lang="en-AU" sz="1400" b="1" dirty="0" smtClean="0">
                <a:latin typeface="Courier New" panose="02070309020205020404" pitchFamily="49" charset="0"/>
                <a:cs typeface="Courier New" panose="02070309020205020404" pitchFamily="49" charset="0"/>
              </a:rPr>
              <a:t> trusted-key </a:t>
            </a:r>
            <a:r>
              <a:rPr lang="en-AU" sz="1400" b="1" dirty="0">
                <a:latin typeface="Courier New" panose="02070309020205020404" pitchFamily="49" charset="0"/>
                <a:cs typeface="Courier New" panose="02070309020205020404" pitchFamily="49" charset="0"/>
              </a:rPr>
              <a:t>1</a:t>
            </a:r>
          </a:p>
          <a:p>
            <a:pPr marL="4762" indent="0">
              <a:spcBef>
                <a:spcPts val="0"/>
              </a:spcBef>
              <a:buNone/>
            </a:pPr>
            <a:endParaRPr lang="en-AU" sz="1400" dirty="0">
              <a:latin typeface="Courier New" panose="02070309020205020404" pitchFamily="49" charset="0"/>
              <a:cs typeface="Courier New" panose="02070309020205020404" pitchFamily="49" charset="0"/>
            </a:endParaRPr>
          </a:p>
          <a:p>
            <a:pPr marL="4762" indent="0">
              <a:spcBef>
                <a:spcPts val="0"/>
              </a:spcBef>
              <a:buNone/>
            </a:pPr>
            <a:r>
              <a:rPr lang="en-US" sz="1400" dirty="0" err="1">
                <a:latin typeface="Courier New" panose="02070309020205020404" pitchFamily="49" charset="0"/>
                <a:cs typeface="Courier New" panose="02070309020205020404" pitchFamily="49" charset="0"/>
              </a:rPr>
              <a:t>NTPClient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config</a:t>
            </a:r>
            <a:r>
              <a:rPr lang="en-US" sz="1400"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ntp</a:t>
            </a:r>
            <a:r>
              <a:rPr lang="en-US" sz="1400" b="1" dirty="0">
                <a:latin typeface="Courier New" panose="02070309020205020404" pitchFamily="49" charset="0"/>
                <a:cs typeface="Courier New" panose="02070309020205020404" pitchFamily="49" charset="0"/>
              </a:rPr>
              <a:t> authentication-key 1 md5 </a:t>
            </a:r>
            <a:r>
              <a:rPr lang="en-US" sz="1400" b="1" dirty="0" err="1">
                <a:latin typeface="Courier New" panose="02070309020205020404" pitchFamily="49" charset="0"/>
                <a:cs typeface="Courier New" panose="02070309020205020404" pitchFamily="49" charset="0"/>
              </a:rPr>
              <a:t>MyPassword</a:t>
            </a:r>
            <a:r>
              <a:rPr lang="en-US" sz="1400" b="1" dirty="0">
                <a:latin typeface="Courier New" panose="02070309020205020404" pitchFamily="49" charset="0"/>
                <a:cs typeface="Courier New" panose="02070309020205020404" pitchFamily="49" charset="0"/>
              </a:rPr>
              <a:t> </a:t>
            </a:r>
            <a:r>
              <a:rPr lang="en-AU" sz="1400" dirty="0" err="1" smtClean="0">
                <a:latin typeface="Courier New" panose="02070309020205020404" pitchFamily="49" charset="0"/>
                <a:cs typeface="Courier New" panose="02070309020205020404" pitchFamily="49" charset="0"/>
              </a:rPr>
              <a:t>NTPClient</a:t>
            </a:r>
            <a:r>
              <a:rPr lang="en-AU" sz="1400" dirty="0" smtClean="0">
                <a:latin typeface="Courier New" panose="02070309020205020404" pitchFamily="49" charset="0"/>
                <a:cs typeface="Courier New" panose="02070309020205020404" pitchFamily="49" charset="0"/>
              </a:rPr>
              <a:t>(</a:t>
            </a:r>
            <a:r>
              <a:rPr lang="en-AU" sz="1400" dirty="0" err="1" smtClean="0">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ntp</a:t>
            </a:r>
            <a:r>
              <a:rPr lang="en-AU" sz="1400" b="1" dirty="0">
                <a:latin typeface="Courier New" panose="02070309020205020404" pitchFamily="49" charset="0"/>
                <a:cs typeface="Courier New" panose="02070309020205020404" pitchFamily="49" charset="0"/>
              </a:rPr>
              <a:t> authenticate</a:t>
            </a:r>
          </a:p>
          <a:p>
            <a:pPr marL="4762" indent="0">
              <a:spcBef>
                <a:spcPts val="0"/>
              </a:spcBef>
              <a:buNone/>
            </a:pPr>
            <a:r>
              <a:rPr lang="en-AU" sz="1400" dirty="0" err="1" smtClean="0">
                <a:latin typeface="Courier New" panose="02070309020205020404" pitchFamily="49" charset="0"/>
                <a:cs typeface="Courier New" panose="02070309020205020404" pitchFamily="49" charset="0"/>
              </a:rPr>
              <a:t>NTPClient</a:t>
            </a:r>
            <a:r>
              <a:rPr lang="en-AU" sz="1400" dirty="0" smtClean="0">
                <a:latin typeface="Courier New" panose="02070309020205020404" pitchFamily="49" charset="0"/>
                <a:cs typeface="Courier New" panose="02070309020205020404" pitchFamily="49" charset="0"/>
              </a:rPr>
              <a:t>(</a:t>
            </a:r>
            <a:r>
              <a:rPr lang="en-AU" sz="1400" dirty="0" err="1" smtClean="0">
                <a:latin typeface="Courier New" panose="02070309020205020404" pitchFamily="49" charset="0"/>
                <a:cs typeface="Courier New" panose="02070309020205020404" pitchFamily="49" charset="0"/>
              </a:rPr>
              <a:t>config</a:t>
            </a:r>
            <a:r>
              <a:rPr lang="en-AU" sz="1400" dirty="0">
                <a:latin typeface="Courier New" panose="02070309020205020404" pitchFamily="49" charset="0"/>
                <a:cs typeface="Courier New" panose="02070309020205020404" pitchFamily="49" charset="0"/>
              </a:rPr>
              <a:t>)# </a:t>
            </a:r>
            <a:r>
              <a:rPr lang="en-AU" sz="1400" b="1" dirty="0" err="1">
                <a:latin typeface="Courier New" panose="02070309020205020404" pitchFamily="49" charset="0"/>
                <a:cs typeface="Courier New" panose="02070309020205020404" pitchFamily="49" charset="0"/>
              </a:rPr>
              <a:t>ntp</a:t>
            </a:r>
            <a:r>
              <a:rPr lang="en-AU" sz="1400" b="1" dirty="0">
                <a:latin typeface="Courier New" panose="02070309020205020404" pitchFamily="49" charset="0"/>
                <a:cs typeface="Courier New" panose="02070309020205020404" pitchFamily="49" charset="0"/>
              </a:rPr>
              <a:t> trusted-key 1</a:t>
            </a:r>
          </a:p>
          <a:p>
            <a:pPr marL="4762" indent="0">
              <a:spcBef>
                <a:spcPts val="0"/>
              </a:spcBef>
              <a:buNone/>
            </a:pPr>
            <a:r>
              <a:rPr lang="en-US" sz="1400" dirty="0" err="1" smtClean="0">
                <a:latin typeface="Courier New" panose="02070309020205020404" pitchFamily="49" charset="0"/>
                <a:cs typeface="Courier New" panose="02070309020205020404" pitchFamily="49" charset="0"/>
              </a:rPr>
              <a:t>NTPClient</a:t>
            </a:r>
            <a:r>
              <a:rPr lang="en-US" sz="1400" dirty="0" smtClean="0">
                <a:latin typeface="Courier New" panose="02070309020205020404" pitchFamily="49" charset="0"/>
                <a:cs typeface="Courier New" panose="02070309020205020404" pitchFamily="49" charset="0"/>
              </a:rPr>
              <a:t>(</a:t>
            </a:r>
            <a:r>
              <a:rPr lang="en-US" sz="1400" dirty="0" err="1" smtClean="0">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ntp</a:t>
            </a:r>
            <a:r>
              <a:rPr lang="en-US" sz="1400" b="1" dirty="0" smtClean="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server 10.0.1.22 key 1</a:t>
            </a:r>
          </a:p>
          <a:p>
            <a:endParaRPr lang="en-US" dirty="0" smtClean="0"/>
          </a:p>
          <a:p>
            <a:endParaRPr lang="en-AU"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5906671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5"/>
                </a:solidFill>
              </a:rPr>
              <a:t>A</a:t>
            </a:r>
            <a:r>
              <a:rPr lang="en-US" dirty="0" smtClean="0">
                <a:solidFill>
                  <a:schemeClr val="accent5"/>
                </a:solidFill>
              </a:rPr>
              <a:t>uthentication</a:t>
            </a:r>
            <a:endParaRPr lang="en-AU" dirty="0">
              <a:solidFill>
                <a:schemeClr val="accent5"/>
              </a:solidFill>
            </a:endParaRPr>
          </a:p>
        </p:txBody>
      </p:sp>
      <p:sp>
        <p:nvSpPr>
          <p:cNvPr id="6" name="Content Placeholder 5"/>
          <p:cNvSpPr>
            <a:spLocks noGrp="1"/>
          </p:cNvSpPr>
          <p:nvPr>
            <p:ph idx="1"/>
          </p:nvPr>
        </p:nvSpPr>
        <p:spPr/>
        <p:txBody>
          <a:bodyPr/>
          <a:lstStyle/>
          <a:p>
            <a:r>
              <a:rPr lang="en-US" dirty="0"/>
              <a:t>Authentication is the process of identifying a user before that user is allowed access to a protected resource.</a:t>
            </a:r>
          </a:p>
          <a:p>
            <a:r>
              <a:rPr lang="en-US" dirty="0"/>
              <a:t>A user presents a valid credentials, which are then compared with security information in a user database</a:t>
            </a:r>
            <a:r>
              <a:rPr lang="en-US" dirty="0" smtClean="0"/>
              <a:t>.</a:t>
            </a:r>
          </a:p>
          <a:p>
            <a:r>
              <a:rPr lang="en-US" dirty="0" smtClean="0"/>
              <a:t>Authentication is usually based on something the user knows (username and password), something the user has (digital certificate issued by certification authority), or something the user is (biometrical scanners which can identify the user by fingerprint or eye retina)</a:t>
            </a:r>
          </a:p>
          <a:p>
            <a:r>
              <a:rPr lang="en-US" dirty="0" smtClean="0"/>
              <a:t>If a match exists, the user is then granted access to the network.</a:t>
            </a:r>
            <a:endParaRPr lang="en-US" dirty="0"/>
          </a:p>
          <a:p>
            <a:r>
              <a:rPr lang="en-US" dirty="0"/>
              <a:t>In addition, authentication may offer other services depending on the security protocol selected, such as:</a:t>
            </a:r>
          </a:p>
          <a:p>
            <a:endParaRPr lang="en-US" dirty="0" smtClean="0"/>
          </a:p>
          <a:p>
            <a:pPr lvl="1"/>
            <a:r>
              <a:rPr lang="en-US" dirty="0" smtClean="0"/>
              <a:t>An additional challenge </a:t>
            </a:r>
            <a:r>
              <a:rPr lang="en-US" dirty="0"/>
              <a:t>and response</a:t>
            </a:r>
          </a:p>
          <a:p>
            <a:pPr lvl="1"/>
            <a:r>
              <a:rPr lang="en-US" dirty="0" smtClean="0"/>
              <a:t>Messaging </a:t>
            </a:r>
            <a:r>
              <a:rPr lang="en-US" dirty="0"/>
              <a:t>support</a:t>
            </a:r>
          </a:p>
          <a:p>
            <a:pPr lvl="1"/>
            <a:r>
              <a:rPr lang="en-US" dirty="0" smtClean="0"/>
              <a:t>Encryption</a:t>
            </a:r>
            <a:endParaRPr lang="en-AU" dirty="0"/>
          </a:p>
        </p:txBody>
      </p:sp>
    </p:spTree>
    <p:extLst>
      <p:ext uri="{BB962C8B-B14F-4D97-AF65-F5344CB8AC3E}">
        <p14:creationId xmlns:p14="http://schemas.microsoft.com/office/powerpoint/2010/main" val="10605100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smtClean="0">
                <a:solidFill>
                  <a:schemeClr val="accent5"/>
                </a:solidFill>
              </a:rPr>
              <a:t>NTP </a:t>
            </a:r>
            <a:r>
              <a:rPr lang="pt-PT" dirty="0" err="1" smtClean="0">
                <a:solidFill>
                  <a:schemeClr val="accent5"/>
                </a:solidFill>
              </a:rPr>
              <a:t>ACL’s</a:t>
            </a:r>
            <a:endParaRPr lang="pt-PT" dirty="0">
              <a:solidFill>
                <a:schemeClr val="accent5"/>
              </a:solidFill>
            </a:endParaRPr>
          </a:p>
        </p:txBody>
      </p:sp>
      <p:sp>
        <p:nvSpPr>
          <p:cNvPr id="3" name="Content Placeholder 2"/>
          <p:cNvSpPr>
            <a:spLocks noGrp="1"/>
          </p:cNvSpPr>
          <p:nvPr>
            <p:ph idx="1"/>
          </p:nvPr>
        </p:nvSpPr>
        <p:spPr/>
        <p:txBody>
          <a:bodyPr>
            <a:normAutofit/>
          </a:bodyPr>
          <a:lstStyle/>
          <a:p>
            <a:pPr marL="0" indent="0">
              <a:buNone/>
            </a:pPr>
            <a:r>
              <a:rPr lang="en-US" dirty="0"/>
              <a:t>For NTP, you can configure the following four restrictions through access lists:</a:t>
            </a:r>
          </a:p>
          <a:p>
            <a:r>
              <a:rPr lang="en-US" b="1" dirty="0" smtClean="0"/>
              <a:t>Peer</a:t>
            </a:r>
          </a:p>
          <a:p>
            <a:pPr lvl="1"/>
            <a:r>
              <a:rPr lang="en-US" dirty="0" smtClean="0"/>
              <a:t>Time </a:t>
            </a:r>
            <a:r>
              <a:rPr lang="en-US" dirty="0"/>
              <a:t>synchronization requests and control queries are allowed. The device </a:t>
            </a:r>
            <a:r>
              <a:rPr lang="en-US" dirty="0" smtClean="0"/>
              <a:t>is allowed </a:t>
            </a:r>
            <a:r>
              <a:rPr lang="en-US" dirty="0"/>
              <a:t>to synchronize itself to remote systems that </a:t>
            </a:r>
            <a:r>
              <a:rPr lang="en-US" dirty="0" smtClean="0"/>
              <a:t>pass the </a:t>
            </a:r>
            <a:r>
              <a:rPr lang="en-US" dirty="0"/>
              <a:t>access list.</a:t>
            </a:r>
          </a:p>
          <a:p>
            <a:r>
              <a:rPr lang="en-US" b="1" dirty="0" smtClean="0"/>
              <a:t>Server: </a:t>
            </a:r>
          </a:p>
          <a:p>
            <a:pPr lvl="1"/>
            <a:r>
              <a:rPr lang="en-US" dirty="0" smtClean="0"/>
              <a:t>Time </a:t>
            </a:r>
            <a:r>
              <a:rPr lang="en-US" dirty="0"/>
              <a:t>synchronization requests and control queries are allowed. The device </a:t>
            </a:r>
            <a:r>
              <a:rPr lang="en-US" dirty="0" smtClean="0"/>
              <a:t>is </a:t>
            </a:r>
            <a:r>
              <a:rPr lang="en-US" i="1" dirty="0" smtClean="0"/>
              <a:t>not </a:t>
            </a:r>
            <a:r>
              <a:rPr lang="en-US" dirty="0"/>
              <a:t>allowed to synchronize itself to remote systems that pass the access list.</a:t>
            </a:r>
          </a:p>
          <a:p>
            <a:r>
              <a:rPr lang="en-US" b="1" dirty="0" smtClean="0"/>
              <a:t>Server-only</a:t>
            </a:r>
          </a:p>
          <a:p>
            <a:pPr lvl="1"/>
            <a:r>
              <a:rPr lang="en-US" dirty="0" smtClean="0"/>
              <a:t>Only </a:t>
            </a:r>
            <a:r>
              <a:rPr lang="en-US" dirty="0"/>
              <a:t>allows synchronization requests.</a:t>
            </a:r>
          </a:p>
          <a:p>
            <a:r>
              <a:rPr lang="en-US" b="1" dirty="0" smtClean="0"/>
              <a:t>Query-only</a:t>
            </a:r>
          </a:p>
          <a:p>
            <a:pPr lvl="1"/>
            <a:r>
              <a:rPr lang="en-US" dirty="0" smtClean="0"/>
              <a:t>Only </a:t>
            </a:r>
            <a:r>
              <a:rPr lang="en-US" dirty="0"/>
              <a:t>allows control queries.</a:t>
            </a:r>
            <a:endParaRPr lang="pt-PT" dirty="0"/>
          </a:p>
        </p:txBody>
      </p:sp>
    </p:spTree>
    <p:extLst>
      <p:ext uri="{BB962C8B-B14F-4D97-AF65-F5344CB8AC3E}">
        <p14:creationId xmlns:p14="http://schemas.microsoft.com/office/powerpoint/2010/main" val="1090201680"/>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solidFill>
              </a:rPr>
              <a:t>NTP Access </a:t>
            </a:r>
            <a:r>
              <a:rPr lang="pt-PT" dirty="0" err="1" smtClean="0">
                <a:solidFill>
                  <a:schemeClr val="accent5"/>
                </a:solidFill>
              </a:rPr>
              <a:t>List</a:t>
            </a:r>
            <a:r>
              <a:rPr lang="pt-PT" dirty="0" smtClean="0">
                <a:solidFill>
                  <a:schemeClr val="accent5"/>
                </a:solidFill>
              </a:rPr>
              <a:t> </a:t>
            </a:r>
            <a:r>
              <a:rPr lang="pt-PT" dirty="0" err="1" smtClean="0">
                <a:solidFill>
                  <a:schemeClr val="accent5"/>
                </a:solidFill>
              </a:rPr>
              <a:t>Example</a:t>
            </a:r>
            <a:endParaRPr lang="pt-PT" dirty="0">
              <a:solidFill>
                <a:schemeClr val="accent5"/>
              </a:solidFill>
            </a:endParaRPr>
          </a:p>
        </p:txBody>
      </p:sp>
      <p:pic>
        <p:nvPicPr>
          <p:cNvPr id="4" name="Picture 3"/>
          <p:cNvPicPr>
            <a:picLocks noChangeAspect="1"/>
          </p:cNvPicPr>
          <p:nvPr/>
        </p:nvPicPr>
        <p:blipFill>
          <a:blip r:embed="rId2"/>
          <a:stretch>
            <a:fillRect/>
          </a:stretch>
        </p:blipFill>
        <p:spPr>
          <a:xfrm>
            <a:off x="166953" y="1628800"/>
            <a:ext cx="8798769" cy="805764"/>
          </a:xfrm>
          <a:prstGeom prst="rect">
            <a:avLst/>
          </a:prstGeom>
        </p:spPr>
      </p:pic>
      <p:pic>
        <p:nvPicPr>
          <p:cNvPr id="5" name="Picture 4"/>
          <p:cNvPicPr>
            <a:picLocks noChangeAspect="1"/>
          </p:cNvPicPr>
          <p:nvPr/>
        </p:nvPicPr>
        <p:blipFill>
          <a:blip r:embed="rId3"/>
          <a:stretch>
            <a:fillRect/>
          </a:stretch>
        </p:blipFill>
        <p:spPr>
          <a:xfrm>
            <a:off x="166953" y="2636912"/>
            <a:ext cx="8798769" cy="873720"/>
          </a:xfrm>
          <a:prstGeom prst="rect">
            <a:avLst/>
          </a:prstGeom>
        </p:spPr>
      </p:pic>
    </p:spTree>
    <p:extLst>
      <p:ext uri="{BB962C8B-B14F-4D97-AF65-F5344CB8AC3E}">
        <p14:creationId xmlns:p14="http://schemas.microsoft.com/office/powerpoint/2010/main" val="971036586"/>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solidFill>
              </a:rPr>
              <a:t>NTP Source </a:t>
            </a:r>
            <a:r>
              <a:rPr lang="en-US" dirty="0" smtClean="0">
                <a:solidFill>
                  <a:schemeClr val="accent5"/>
                </a:solidFill>
              </a:rPr>
              <a:t>Address</a:t>
            </a:r>
            <a:endParaRPr lang="en-AU" dirty="0">
              <a:solidFill>
                <a:schemeClr val="accent5"/>
              </a:solidFill>
            </a:endParaRPr>
          </a:p>
        </p:txBody>
      </p:sp>
      <p:sp>
        <p:nvSpPr>
          <p:cNvPr id="5" name="Content Placeholder 4"/>
          <p:cNvSpPr>
            <a:spLocks noGrp="1"/>
          </p:cNvSpPr>
          <p:nvPr>
            <p:ph idx="1"/>
          </p:nvPr>
        </p:nvSpPr>
        <p:spPr/>
        <p:txBody>
          <a:bodyPr/>
          <a:lstStyle/>
          <a:p>
            <a:r>
              <a:rPr lang="en-US" dirty="0" smtClean="0"/>
              <a:t>The source of the NTP packet will be the same as the interface the packet was sent out.</a:t>
            </a:r>
          </a:p>
          <a:p>
            <a:r>
              <a:rPr lang="en-US" dirty="0" smtClean="0"/>
              <a:t>When implementing authentication and access lists, it is good to have a specific interface set to act as the source interface for NTP. </a:t>
            </a:r>
          </a:p>
          <a:p>
            <a:r>
              <a:rPr lang="en-US" dirty="0" smtClean="0"/>
              <a:t>It would be wise to use a loopback interface to use as the NTP source</a:t>
            </a:r>
          </a:p>
          <a:p>
            <a:pPr marL="4762" indent="0">
              <a:buNone/>
            </a:pPr>
            <a:r>
              <a:rPr lang="fr-FR" sz="1400" dirty="0"/>
              <a:t>Router(config)# </a:t>
            </a:r>
            <a:r>
              <a:rPr lang="fr-FR" sz="1400" b="1" dirty="0" err="1"/>
              <a:t>ntp</a:t>
            </a:r>
            <a:r>
              <a:rPr lang="fr-FR" sz="1400" b="1" dirty="0"/>
              <a:t> source </a:t>
            </a:r>
            <a:r>
              <a:rPr lang="fr-FR" sz="1400" b="1" dirty="0" err="1" smtClean="0"/>
              <a:t>looback</a:t>
            </a:r>
            <a:r>
              <a:rPr lang="fr-FR" sz="1400" b="1" dirty="0" smtClean="0"/>
              <a:t> </a:t>
            </a:r>
            <a:r>
              <a:rPr lang="fr-FR" sz="1400" b="1" dirty="0"/>
              <a:t>0</a:t>
            </a:r>
            <a:r>
              <a:rPr lang="fr-FR" sz="1400" dirty="0"/>
              <a:t> </a:t>
            </a:r>
            <a:endParaRPr lang="fr-FR" sz="1400" dirty="0" smtClean="0"/>
          </a:p>
          <a:p>
            <a:pPr marL="4762" indent="0">
              <a:buNone/>
            </a:pPr>
            <a:r>
              <a:rPr lang="fr-FR" sz="1400" dirty="0"/>
              <a:t>Router(config)# </a:t>
            </a:r>
            <a:r>
              <a:rPr lang="fr-FR" sz="1400" b="1" dirty="0" err="1"/>
              <a:t>ntp</a:t>
            </a:r>
            <a:r>
              <a:rPr lang="fr-FR" sz="1400" b="1" dirty="0"/>
              <a:t> source </a:t>
            </a:r>
            <a:r>
              <a:rPr lang="fr-FR" sz="1400" b="1" dirty="0" smtClean="0"/>
              <a:t>192.168.12.31</a:t>
            </a:r>
            <a:endParaRPr lang="fr-FR" sz="1400" dirty="0"/>
          </a:p>
          <a:p>
            <a:r>
              <a:rPr lang="en-US" dirty="0"/>
              <a:t>If you configured loopback 0 to act as the NTP source for all </a:t>
            </a:r>
            <a:r>
              <a:rPr lang="en-US" dirty="0" smtClean="0"/>
              <a:t>communication, you </a:t>
            </a:r>
            <a:r>
              <a:rPr lang="en-US" dirty="0"/>
              <a:t>can write up just one access list that will allow or deny based on one single IP address of </a:t>
            </a:r>
            <a:r>
              <a:rPr lang="en-US" dirty="0" smtClean="0"/>
              <a:t>192.168.12.31</a:t>
            </a:r>
            <a:endParaRPr lang="pt-PT" dirty="0"/>
          </a:p>
        </p:txBody>
      </p:sp>
    </p:spTree>
    <p:extLst>
      <p:ext uri="{BB962C8B-B14F-4D97-AF65-F5344CB8AC3E}">
        <p14:creationId xmlns:p14="http://schemas.microsoft.com/office/powerpoint/2010/main" val="3749922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Simple Network Time Protocol (SNTP)</a:t>
            </a:r>
            <a:endParaRPr lang="en-AU" dirty="0">
              <a:solidFill>
                <a:schemeClr val="accent5"/>
              </a:solidFill>
            </a:endParaRPr>
          </a:p>
        </p:txBody>
      </p:sp>
      <p:sp>
        <p:nvSpPr>
          <p:cNvPr id="5" name="Content Placeholder 4"/>
          <p:cNvSpPr>
            <a:spLocks noGrp="1"/>
          </p:cNvSpPr>
          <p:nvPr>
            <p:ph idx="1"/>
          </p:nvPr>
        </p:nvSpPr>
        <p:spPr>
          <a:xfrm>
            <a:off x="179512" y="1196752"/>
            <a:ext cx="8416801" cy="5661249"/>
          </a:xfrm>
        </p:spPr>
        <p:txBody>
          <a:bodyPr/>
          <a:lstStyle/>
          <a:p>
            <a:r>
              <a:rPr lang="en-US" dirty="0"/>
              <a:t>Simple network time protocol (</a:t>
            </a:r>
            <a:r>
              <a:rPr lang="en-US" dirty="0" smtClean="0"/>
              <a:t>SNTP</a:t>
            </a:r>
            <a:r>
              <a:rPr lang="en-US" dirty="0"/>
              <a:t>) is a simplified, client-only version of NTP supported on selected catalyst switches.</a:t>
            </a:r>
          </a:p>
          <a:p>
            <a:r>
              <a:rPr lang="en-US" dirty="0" smtClean="0"/>
              <a:t>SNTP </a:t>
            </a:r>
            <a:r>
              <a:rPr lang="en-US" dirty="0"/>
              <a:t>can only receive the time from NTP servers; it cannot be used to write time services to other systems.</a:t>
            </a:r>
          </a:p>
          <a:p>
            <a:r>
              <a:rPr lang="en-US" dirty="0" smtClean="0"/>
              <a:t>SNTP </a:t>
            </a:r>
            <a:r>
              <a:rPr lang="en-US" dirty="0"/>
              <a:t>typically provides time within 100 </a:t>
            </a:r>
            <a:r>
              <a:rPr lang="en-US" dirty="0" err="1"/>
              <a:t>ms</a:t>
            </a:r>
            <a:r>
              <a:rPr lang="en-US" dirty="0"/>
              <a:t> of the accurate time, but it does not provide the complex filtering and to statistical mechanisms of NTP</a:t>
            </a:r>
          </a:p>
          <a:p>
            <a:r>
              <a:rPr lang="en-US" dirty="0" smtClean="0"/>
              <a:t>SNTP </a:t>
            </a:r>
            <a:r>
              <a:rPr lang="en-US" dirty="0"/>
              <a:t>and NTP cannot coexist on the same machine because they use a same port</a:t>
            </a:r>
            <a:r>
              <a:rPr lang="en-US" dirty="0" smtClean="0"/>
              <a:t>.</a:t>
            </a:r>
          </a:p>
          <a:p>
            <a:pPr marL="4762" indent="0">
              <a:buNone/>
            </a:pPr>
            <a:r>
              <a:rPr lang="en-US" sz="1400" dirty="0" smtClean="0">
                <a:latin typeface="Courier New" panose="02070309020205020404" pitchFamily="49" charset="0"/>
                <a:cs typeface="Courier New" panose="02070309020205020404" pitchFamily="49" charset="0"/>
              </a:rPr>
              <a:t>Switch(</a:t>
            </a:r>
            <a:r>
              <a:rPr lang="en-US" sz="1400" dirty="0" err="1" smtClean="0">
                <a:latin typeface="Courier New" panose="02070309020205020404" pitchFamily="49" charset="0"/>
                <a:cs typeface="Courier New" panose="02070309020205020404" pitchFamily="49" charset="0"/>
              </a:rPr>
              <a:t>config</a:t>
            </a:r>
            <a:r>
              <a:rPr lang="en-US" sz="1400" dirty="0" smtClean="0">
                <a:latin typeface="Courier New" panose="02070309020205020404" pitchFamily="49" charset="0"/>
                <a:cs typeface="Courier New" panose="02070309020205020404" pitchFamily="49" charset="0"/>
              </a:rPr>
              <a:t>)# </a:t>
            </a:r>
            <a:r>
              <a:rPr lang="en-US" sz="1400" b="1" dirty="0" err="1" smtClean="0">
                <a:latin typeface="Courier New" panose="02070309020205020404" pitchFamily="49" charset="0"/>
                <a:cs typeface="Courier New" panose="02070309020205020404" pitchFamily="49" charset="0"/>
              </a:rPr>
              <a:t>sntp</a:t>
            </a:r>
            <a:r>
              <a:rPr lang="en-US" sz="1400" b="1" dirty="0" smtClean="0">
                <a:latin typeface="Courier New" panose="02070309020205020404" pitchFamily="49" charset="0"/>
                <a:cs typeface="Courier New" panose="02070309020205020404" pitchFamily="49" charset="0"/>
              </a:rPr>
              <a:t> server 209.165.200.187</a:t>
            </a:r>
            <a:endParaRPr lang="en-AU" sz="1400" b="1" dirty="0">
              <a:latin typeface="Courier New" panose="02070309020205020404" pitchFamily="49" charset="0"/>
              <a:cs typeface="Courier New" panose="02070309020205020404" pitchFamily="49" charset="0"/>
            </a:endParaRPr>
          </a:p>
        </p:txBody>
      </p:sp>
      <p:grpSp>
        <p:nvGrpSpPr>
          <p:cNvPr id="6" name="Group 3"/>
          <p:cNvGrpSpPr>
            <a:grpSpLocks noGrp="1" noUngrp="1" noChangeAspect="1"/>
          </p:cNvGrpSpPr>
          <p:nvPr/>
        </p:nvGrpSpPr>
        <p:grpSpPr bwMode="auto">
          <a:xfrm>
            <a:off x="4932040" y="3789040"/>
            <a:ext cx="4211959" cy="3068960"/>
            <a:chOff x="685800" y="933450"/>
            <a:chExt cx="7772400" cy="5372100"/>
          </a:xfrm>
        </p:grpSpPr>
        <p:pic>
          <p:nvPicPr>
            <p:cNvPr id="7" name="Picture 1" descr="Figure 7-11 SNTP Example"/>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933450"/>
              <a:ext cx="7772400"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5963400"/>
              <a:ext cx="7772400" cy="342150"/>
            </a:xfrm>
            <a:prstGeom prst="rect">
              <a:avLst/>
            </a:prstGeom>
            <a:noFill/>
            <a:ln>
              <a:noFill/>
            </a:ln>
          </p:spPr>
          <p:txBody>
            <a:bodyPr anchor="ctr">
              <a:normAutofit fontScale="3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94112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PTP/IEEE-1588</a:t>
            </a:r>
            <a:endParaRPr lang="en-AU" dirty="0">
              <a:solidFill>
                <a:schemeClr val="accent5"/>
              </a:solidFill>
            </a:endParaRPr>
          </a:p>
        </p:txBody>
      </p:sp>
      <p:sp>
        <p:nvSpPr>
          <p:cNvPr id="5" name="Content Placeholder 4"/>
          <p:cNvSpPr>
            <a:spLocks noGrp="1"/>
          </p:cNvSpPr>
          <p:nvPr>
            <p:ph idx="1"/>
          </p:nvPr>
        </p:nvSpPr>
        <p:spPr/>
        <p:txBody>
          <a:bodyPr/>
          <a:lstStyle/>
          <a:p>
            <a:r>
              <a:rPr lang="en-US" dirty="0"/>
              <a:t>Precision Time protocol (PTP) is a similar time </a:t>
            </a:r>
            <a:r>
              <a:rPr lang="en-US" dirty="0" smtClean="0"/>
              <a:t>synchronization </a:t>
            </a:r>
            <a:r>
              <a:rPr lang="en-US" dirty="0"/>
              <a:t>protocol to NTP.</a:t>
            </a:r>
          </a:p>
          <a:p>
            <a:r>
              <a:rPr lang="en-US" dirty="0"/>
              <a:t>However, its accuracy is much greater than the </a:t>
            </a:r>
            <a:r>
              <a:rPr lang="en-US" dirty="0" smtClean="0"/>
              <a:t>millisecond-accuracy </a:t>
            </a:r>
            <a:r>
              <a:rPr lang="en-US" dirty="0"/>
              <a:t>of NTP; PTP supports accuracy to the sub-microsecond level.</a:t>
            </a:r>
          </a:p>
          <a:p>
            <a:r>
              <a:rPr lang="en-US" dirty="0"/>
              <a:t>This time of accuracy is needed for </a:t>
            </a:r>
            <a:r>
              <a:rPr lang="en-US" dirty="0" err="1"/>
              <a:t>defence</a:t>
            </a:r>
            <a:r>
              <a:rPr lang="en-US" dirty="0"/>
              <a:t> systems, seismic analysis, data analysis, application analysis, and algorithmic processing.</a:t>
            </a:r>
          </a:p>
          <a:p>
            <a:r>
              <a:rPr lang="en-US" dirty="0"/>
              <a:t>Currently, Cisco catalyst switches do not </a:t>
            </a:r>
            <a:r>
              <a:rPr lang="en-US" dirty="0" smtClean="0"/>
              <a:t>leverage </a:t>
            </a:r>
            <a:r>
              <a:rPr lang="en-US" dirty="0"/>
              <a:t>PTP for clock </a:t>
            </a:r>
            <a:r>
              <a:rPr lang="en-US" dirty="0" smtClean="0"/>
              <a:t>synchronization</a:t>
            </a:r>
            <a:r>
              <a:rPr lang="en-US" dirty="0"/>
              <a:t>.</a:t>
            </a:r>
          </a:p>
          <a:p>
            <a:r>
              <a:rPr lang="en-US" dirty="0"/>
              <a:t>However, Cisco Nexus switches used in data's </a:t>
            </a:r>
            <a:r>
              <a:rPr lang="en-US" dirty="0" smtClean="0"/>
              <a:t>center </a:t>
            </a:r>
            <a:r>
              <a:rPr lang="en-US" dirty="0"/>
              <a:t>networks are starting to support PTP.</a:t>
            </a:r>
            <a:endParaRPr lang="en-AU" dirty="0"/>
          </a:p>
        </p:txBody>
      </p:sp>
    </p:spTree>
    <p:extLst>
      <p:ext uri="{BB962C8B-B14F-4D97-AF65-F5344CB8AC3E}">
        <p14:creationId xmlns:p14="http://schemas.microsoft.com/office/powerpoint/2010/main" val="4931981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3000" b="0" i="0" u="none" strike="noStrike" kern="0" cap="none" spc="0" normalizeH="0" noProof="0" dirty="0" smtClean="0">
                <a:ln>
                  <a:noFill/>
                </a:ln>
                <a:solidFill>
                  <a:schemeClr val="bg1"/>
                </a:solidFill>
                <a:effectLst/>
                <a:uLnTx/>
                <a:uFillTx/>
                <a:latin typeface="+mj-lt"/>
                <a:ea typeface="+mj-ea"/>
                <a:cs typeface="+mj-cs"/>
              </a:rPr>
              <a:t>Simple Network Management  Protocol (SNMP)</a:t>
            </a:r>
            <a:endParaRPr kumimoji="0" lang="en-US" sz="3000" b="0" i="0" u="none" strike="noStrike" kern="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2107629"/>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SNMP</a:t>
            </a:r>
          </a:p>
        </p:txBody>
      </p:sp>
      <p:sp>
        <p:nvSpPr>
          <p:cNvPr id="8" name="Content Placeholder 7"/>
          <p:cNvSpPr>
            <a:spLocks noGrp="1"/>
          </p:cNvSpPr>
          <p:nvPr>
            <p:ph idx="1"/>
          </p:nvPr>
        </p:nvSpPr>
        <p:spPr>
          <a:xfrm>
            <a:off x="395536" y="1268760"/>
            <a:ext cx="3894137" cy="4791075"/>
          </a:xfrm>
        </p:spPr>
        <p:txBody>
          <a:bodyPr>
            <a:normAutofit fontScale="77500" lnSpcReduction="20000"/>
          </a:bodyPr>
          <a:lstStyle/>
          <a:p>
            <a:r>
              <a:rPr lang="en-US" dirty="0" smtClean="0"/>
              <a:t>SNMP has three elements:</a:t>
            </a:r>
          </a:p>
          <a:p>
            <a:pPr lvl="1"/>
            <a:r>
              <a:rPr lang="en-US" dirty="0" smtClean="0"/>
              <a:t>Network Management Application (SNMP Manager)</a:t>
            </a:r>
          </a:p>
          <a:p>
            <a:pPr lvl="1"/>
            <a:r>
              <a:rPr lang="en-US" dirty="0" smtClean="0"/>
              <a:t>SNMP Agents (running inside a managed device)</a:t>
            </a:r>
          </a:p>
          <a:p>
            <a:pPr lvl="1"/>
            <a:r>
              <a:rPr lang="en-US" dirty="0" smtClean="0"/>
              <a:t>MIB Database object that describes the information in a predetermined format that the agent can use to populate the data. </a:t>
            </a:r>
          </a:p>
          <a:p>
            <a:r>
              <a:rPr lang="en-US" dirty="0" smtClean="0"/>
              <a:t>SNMP defines how management information is exchanged between network management applications and management agents.</a:t>
            </a:r>
          </a:p>
        </p:txBody>
      </p:sp>
      <p:pic>
        <p:nvPicPr>
          <p:cNvPr id="6" name="Picture 2"/>
          <p:cNvPicPr>
            <a:picLocks noGrp="1" noChangeAspect="1" noChangeArrowheads="1"/>
          </p:cNvPicPr>
          <p:nvPr>
            <p:ph idx="4294967295"/>
          </p:nvPr>
        </p:nvPicPr>
        <p:blipFill>
          <a:blip r:embed="rId3" cstate="print"/>
          <a:stretch>
            <a:fillRect/>
          </a:stretch>
        </p:blipFill>
        <p:spPr>
          <a:xfrm>
            <a:off x="4702175" y="1518167"/>
            <a:ext cx="4067175" cy="4382053"/>
          </a:xfrm>
          <a:prstGeom prst="rect">
            <a:avLst/>
          </a:prstGeom>
        </p:spPr>
      </p:pic>
    </p:spTree>
    <p:extLst>
      <p:ext uri="{BB962C8B-B14F-4D97-AF65-F5344CB8AC3E}">
        <p14:creationId xmlns:p14="http://schemas.microsoft.com/office/powerpoint/2010/main" val="32255872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smtClean="0">
                <a:solidFill>
                  <a:schemeClr val="accent5"/>
                </a:solidFill>
              </a:rPr>
              <a:t>SNMP Version 1</a:t>
            </a:r>
          </a:p>
        </p:txBody>
      </p:sp>
      <p:pic>
        <p:nvPicPr>
          <p:cNvPr id="6" name="Picture 2"/>
          <p:cNvPicPr>
            <a:picLocks noGrp="1" noChangeAspect="1" noChangeArrowheads="1"/>
          </p:cNvPicPr>
          <p:nvPr>
            <p:ph idx="10"/>
          </p:nvPr>
        </p:nvPicPr>
        <p:blipFill>
          <a:blip r:embed="rId3" cstate="print"/>
          <a:stretch>
            <a:fillRect/>
          </a:stretch>
        </p:blipFill>
        <p:spPr>
          <a:xfrm>
            <a:off x="827584" y="1196752"/>
            <a:ext cx="7311597" cy="2627313"/>
          </a:xfrm>
        </p:spPr>
      </p:pic>
      <p:sp>
        <p:nvSpPr>
          <p:cNvPr id="5" name="Content Placeholder 4"/>
          <p:cNvSpPr>
            <a:spLocks noGrp="1"/>
          </p:cNvSpPr>
          <p:nvPr>
            <p:ph idx="11"/>
          </p:nvPr>
        </p:nvSpPr>
        <p:spPr>
          <a:xfrm>
            <a:off x="251520" y="3861048"/>
            <a:ext cx="8520354" cy="2758736"/>
          </a:xfrm>
        </p:spPr>
        <p:txBody>
          <a:bodyPr>
            <a:normAutofit fontScale="62500" lnSpcReduction="20000"/>
          </a:bodyPr>
          <a:lstStyle/>
          <a:p>
            <a:pPr>
              <a:lnSpc>
                <a:spcPct val="120000"/>
              </a:lnSpc>
            </a:pPr>
            <a:r>
              <a:rPr lang="en-US" dirty="0" smtClean="0"/>
              <a:t>SNMP version 1 (SNMPv1), defined in RFC 1157. Five basic SNMP messages the network manager uses to transfer data from agents that reside on managed devices:</a:t>
            </a:r>
          </a:p>
          <a:p>
            <a:pPr lvl="1">
              <a:lnSpc>
                <a:spcPct val="120000"/>
              </a:lnSpc>
            </a:pPr>
            <a:r>
              <a:rPr lang="en-US" b="1" dirty="0" smtClean="0"/>
              <a:t>Get Request:</a:t>
            </a:r>
            <a:r>
              <a:rPr lang="en-US" dirty="0" smtClean="0"/>
              <a:t> Used to request the value of a specific MIB variable from the agent.</a:t>
            </a:r>
          </a:p>
          <a:p>
            <a:pPr lvl="1">
              <a:lnSpc>
                <a:spcPct val="120000"/>
              </a:lnSpc>
            </a:pPr>
            <a:r>
              <a:rPr lang="en-US" b="1" dirty="0" smtClean="0"/>
              <a:t>Get Next Request</a:t>
            </a:r>
            <a:r>
              <a:rPr lang="en-US" dirty="0" smtClean="0"/>
              <a:t>: Used after the initial Get Request to retrieve the next object instance from a table or a list.</a:t>
            </a:r>
          </a:p>
          <a:p>
            <a:pPr lvl="1">
              <a:lnSpc>
                <a:spcPct val="120000"/>
              </a:lnSpc>
            </a:pPr>
            <a:r>
              <a:rPr lang="en-US" b="1" dirty="0" smtClean="0"/>
              <a:t>Set Request</a:t>
            </a:r>
            <a:r>
              <a:rPr lang="en-US" dirty="0" smtClean="0"/>
              <a:t>: Used to set a MIB variable on an agent.</a:t>
            </a:r>
          </a:p>
          <a:p>
            <a:pPr lvl="1">
              <a:lnSpc>
                <a:spcPct val="120000"/>
              </a:lnSpc>
            </a:pPr>
            <a:r>
              <a:rPr lang="en-US" b="1" dirty="0" smtClean="0"/>
              <a:t>Get Response</a:t>
            </a:r>
            <a:r>
              <a:rPr lang="en-US" dirty="0" smtClean="0"/>
              <a:t>: Used by an agent to respond to a Get Request or Get Next Request from a manager.</a:t>
            </a:r>
          </a:p>
          <a:p>
            <a:pPr lvl="1">
              <a:lnSpc>
                <a:spcPct val="120000"/>
              </a:lnSpc>
            </a:pPr>
            <a:r>
              <a:rPr lang="en-US" b="1" dirty="0" smtClean="0"/>
              <a:t>Trap</a:t>
            </a:r>
            <a:r>
              <a:rPr lang="en-US" dirty="0" smtClean="0"/>
              <a:t>: Used by an agent to transmit an unsolicited alarm to the manager. An agent sends a Trap message when a certain condition occurs, such as a change in the state of a device, a device or component failure, or an agent initialization or restart.</a:t>
            </a:r>
            <a:endParaRPr lang="en-US" dirty="0"/>
          </a:p>
        </p:txBody>
      </p:sp>
    </p:spTree>
    <p:extLst>
      <p:ext uri="{BB962C8B-B14F-4D97-AF65-F5344CB8AC3E}">
        <p14:creationId xmlns:p14="http://schemas.microsoft.com/office/powerpoint/2010/main" val="271649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solidFill>
              </a:rPr>
              <a:t>SNMP Version 2</a:t>
            </a:r>
          </a:p>
        </p:txBody>
      </p:sp>
      <p:sp>
        <p:nvSpPr>
          <p:cNvPr id="8" name="Content Placeholder 7"/>
          <p:cNvSpPr>
            <a:spLocks noGrp="1"/>
          </p:cNvSpPr>
          <p:nvPr>
            <p:ph idx="1"/>
          </p:nvPr>
        </p:nvSpPr>
        <p:spPr/>
        <p:txBody>
          <a:bodyPr>
            <a:noAutofit/>
          </a:bodyPr>
          <a:lstStyle/>
          <a:p>
            <a:r>
              <a:rPr lang="en-US" sz="2000" dirty="0" smtClean="0"/>
              <a:t>SNMPv2 introduced with RFC 1441, but members of IETF subcommittee could not agree on the security and administrative sections of SNMPv2 specification. There were several attempts to achieve acceptance of SNMPv2 through release of experimental modified versions. </a:t>
            </a:r>
          </a:p>
          <a:p>
            <a:r>
              <a:rPr lang="en-US" sz="2000" dirty="0" smtClean="0"/>
              <a:t>Community-based SNMPv2 (SNMPv2C), defined in RFC 1901, is most common implementation. SNMPv2C deploys administrative framework defined in SNMPv1, which uses read/write community strings for administrative access.</a:t>
            </a:r>
          </a:p>
          <a:p>
            <a:r>
              <a:rPr lang="en-US" sz="2000" dirty="0" smtClean="0"/>
              <a:t>SNMPv2 introduces two new message types:</a:t>
            </a:r>
          </a:p>
          <a:p>
            <a:pPr lvl="1"/>
            <a:r>
              <a:rPr lang="en-US" sz="1800" b="1" dirty="0" smtClean="0"/>
              <a:t>Get Bulk Request</a:t>
            </a:r>
            <a:r>
              <a:rPr lang="en-US" sz="1800" dirty="0" smtClean="0"/>
              <a:t>: Reduces repetitive requests and replies and improves performance when retrieving large amounts of data (e.g., tables).</a:t>
            </a:r>
          </a:p>
          <a:p>
            <a:pPr lvl="1"/>
            <a:r>
              <a:rPr lang="en-US" sz="1800" b="1" dirty="0" smtClean="0"/>
              <a:t>Inform Request</a:t>
            </a:r>
            <a:r>
              <a:rPr lang="en-US" sz="1800" dirty="0" smtClean="0"/>
              <a:t>: Alert an SNMP manager of specific conditions. Unlike unconfirmed SNMP Trap messages, NMS acknowledges Inform Request by sending an Inform Response message back to requesting device.</a:t>
            </a:r>
          </a:p>
        </p:txBody>
      </p:sp>
    </p:spTree>
    <p:extLst>
      <p:ext uri="{BB962C8B-B14F-4D97-AF65-F5344CB8AC3E}">
        <p14:creationId xmlns:p14="http://schemas.microsoft.com/office/powerpoint/2010/main" val="9362504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fade">
                                      <p:cBhvr>
                                        <p:cTn id="20" dur="500"/>
                                        <p:tgtEl>
                                          <p:spTgt spid="8">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chemeClr val="accent5"/>
                </a:solidFill>
              </a:rPr>
              <a:t>SNMP Version 3</a:t>
            </a:r>
          </a:p>
        </p:txBody>
      </p:sp>
      <p:sp>
        <p:nvSpPr>
          <p:cNvPr id="8" name="Content Placeholder 7"/>
          <p:cNvSpPr>
            <a:spLocks noGrp="1"/>
          </p:cNvSpPr>
          <p:nvPr>
            <p:ph idx="1"/>
          </p:nvPr>
        </p:nvSpPr>
        <p:spPr/>
        <p:txBody>
          <a:bodyPr>
            <a:noAutofit/>
          </a:bodyPr>
          <a:lstStyle/>
          <a:p>
            <a:r>
              <a:rPr lang="en-US" sz="2000" dirty="0" smtClean="0"/>
              <a:t>SNMPv3 is described in </a:t>
            </a:r>
            <a:r>
              <a:rPr lang="en-US" sz="2000" dirty="0" err="1" smtClean="0"/>
              <a:t>RFCs</a:t>
            </a:r>
            <a:r>
              <a:rPr lang="en-US" sz="2000" dirty="0" smtClean="0"/>
              <a:t> 3410 through 3415. It adds methods to ensure the secure transmission of critical data between managed devices.</a:t>
            </a:r>
          </a:p>
          <a:p>
            <a:r>
              <a:rPr lang="en-US" sz="2000" dirty="0" smtClean="0"/>
              <a:t>SNMPv3 introduces three levels of security:</a:t>
            </a:r>
          </a:p>
          <a:p>
            <a:pPr lvl="1"/>
            <a:r>
              <a:rPr lang="en-US" sz="1800" b="1" dirty="0" err="1" smtClean="0"/>
              <a:t>noAuthNoPriv</a:t>
            </a:r>
            <a:r>
              <a:rPr lang="en-US" sz="1800" b="1" dirty="0" smtClean="0"/>
              <a:t>: </a:t>
            </a:r>
            <a:r>
              <a:rPr lang="en-US" sz="1800" dirty="0" smtClean="0"/>
              <a:t>No authentication is required, and no privacy (encryption) is provided.</a:t>
            </a:r>
          </a:p>
          <a:p>
            <a:pPr lvl="1"/>
            <a:r>
              <a:rPr lang="en-US" sz="1800" b="1" dirty="0" err="1" smtClean="0"/>
              <a:t>authNoPriv</a:t>
            </a:r>
            <a:r>
              <a:rPr lang="en-US" sz="1800" b="1" dirty="0" smtClean="0"/>
              <a:t>: </a:t>
            </a:r>
            <a:r>
              <a:rPr lang="en-US" sz="1800" dirty="0" smtClean="0"/>
              <a:t>Authentication is based on Hash-based Message Authentication Code with Message Digest 5 (</a:t>
            </a:r>
            <a:r>
              <a:rPr lang="en-US" sz="1800" dirty="0" err="1" smtClean="0"/>
              <a:t>HMAC</a:t>
            </a:r>
            <a:r>
              <a:rPr lang="en-US" sz="1800" dirty="0" smtClean="0"/>
              <a:t>-MD5) or Hash-based Message Authentication Code with Secure Hash Algorithm (</a:t>
            </a:r>
            <a:r>
              <a:rPr lang="en-US" sz="1800" dirty="0" err="1" smtClean="0"/>
              <a:t>HMAC-SHA</a:t>
            </a:r>
            <a:r>
              <a:rPr lang="en-US" sz="1800" dirty="0" smtClean="0"/>
              <a:t>). No encryption is provided.</a:t>
            </a:r>
          </a:p>
          <a:p>
            <a:pPr lvl="1"/>
            <a:r>
              <a:rPr lang="en-US" sz="1800" b="1" dirty="0" err="1" smtClean="0"/>
              <a:t>authPriv</a:t>
            </a:r>
            <a:r>
              <a:rPr lang="en-US" sz="1800" dirty="0" smtClean="0"/>
              <a:t>: In addition to authentication, Cipher Block Chaining-Data Encryption Standard (</a:t>
            </a:r>
            <a:r>
              <a:rPr lang="en-US" sz="1800" dirty="0" err="1" smtClean="0"/>
              <a:t>CBC</a:t>
            </a:r>
            <a:r>
              <a:rPr lang="en-US" sz="1800" dirty="0" smtClean="0"/>
              <a:t>-DES) encryption is used as the privacy protocol.</a:t>
            </a:r>
          </a:p>
          <a:p>
            <a:r>
              <a:rPr lang="en-US" sz="2000" dirty="0" smtClean="0"/>
              <a:t>Security levels implemented for each security model determine which SNMP objects a user can access for reading, writing, or creating and list of notifications that its users can receive.</a:t>
            </a:r>
            <a:endParaRPr lang="en-US" sz="4800" dirty="0" smtClean="0"/>
          </a:p>
        </p:txBody>
      </p:sp>
    </p:spTree>
    <p:extLst>
      <p:ext uri="{BB962C8B-B14F-4D97-AF65-F5344CB8AC3E}">
        <p14:creationId xmlns:p14="http://schemas.microsoft.com/office/powerpoint/2010/main" val="2989545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solidFill>
              </a:rPr>
              <a:t>A</a:t>
            </a:r>
            <a:r>
              <a:rPr lang="en-US" dirty="0" smtClean="0">
                <a:solidFill>
                  <a:schemeClr val="accent5"/>
                </a:solidFill>
              </a:rPr>
              <a:t>uthorization</a:t>
            </a:r>
            <a:endParaRPr lang="en-AU" dirty="0">
              <a:solidFill>
                <a:schemeClr val="accent5"/>
              </a:solidFill>
            </a:endParaRPr>
          </a:p>
        </p:txBody>
      </p:sp>
      <p:sp>
        <p:nvSpPr>
          <p:cNvPr id="5" name="Content Placeholder 4"/>
          <p:cNvSpPr>
            <a:spLocks noGrp="1"/>
          </p:cNvSpPr>
          <p:nvPr>
            <p:ph idx="1"/>
          </p:nvPr>
        </p:nvSpPr>
        <p:spPr/>
        <p:txBody>
          <a:bodyPr/>
          <a:lstStyle/>
          <a:p>
            <a:r>
              <a:rPr lang="en-US" dirty="0"/>
              <a:t>After the user gains access to the network, </a:t>
            </a:r>
            <a:r>
              <a:rPr lang="en-US" dirty="0" smtClean="0"/>
              <a:t>authorization </a:t>
            </a:r>
            <a:r>
              <a:rPr lang="en-US" dirty="0"/>
              <a:t>is performed.</a:t>
            </a:r>
          </a:p>
          <a:p>
            <a:r>
              <a:rPr lang="en-US" dirty="0" smtClean="0"/>
              <a:t>Authorization </a:t>
            </a:r>
            <a:r>
              <a:rPr lang="en-US" dirty="0"/>
              <a:t>allows </a:t>
            </a:r>
            <a:r>
              <a:rPr lang="en-US" dirty="0" smtClean="0"/>
              <a:t>the control of the </a:t>
            </a:r>
            <a:r>
              <a:rPr lang="en-US" dirty="0"/>
              <a:t>level of access users have.</a:t>
            </a:r>
          </a:p>
          <a:p>
            <a:r>
              <a:rPr lang="en-US" dirty="0"/>
              <a:t>A</a:t>
            </a:r>
            <a:r>
              <a:rPr lang="en-US" dirty="0" smtClean="0"/>
              <a:t>uthorization can define </a:t>
            </a:r>
            <a:r>
              <a:rPr lang="en-US" dirty="0"/>
              <a:t>which privilege exec commands are available to the user, or </a:t>
            </a:r>
            <a:r>
              <a:rPr lang="en-US" dirty="0" smtClean="0"/>
              <a:t>control </a:t>
            </a:r>
            <a:r>
              <a:rPr lang="en-US" dirty="0"/>
              <a:t>remote access (allowing the user to use protocols such as </a:t>
            </a:r>
            <a:r>
              <a:rPr lang="en-US" dirty="0" smtClean="0"/>
              <a:t>Point-to-Point Protocol (PPP) </a:t>
            </a:r>
            <a:r>
              <a:rPr lang="en-US" dirty="0"/>
              <a:t>or </a:t>
            </a:r>
            <a:r>
              <a:rPr lang="en-US" dirty="0" smtClean="0"/>
              <a:t>Serial Line Internet Protocol (SLIP)</a:t>
            </a:r>
          </a:p>
          <a:p>
            <a:r>
              <a:rPr lang="en-US" dirty="0" smtClean="0"/>
              <a:t>For example, when a user tries to perform some specific function, such as configuring an IP address on an interface, AAA will query the authorization server for that specific attribute and used.  </a:t>
            </a:r>
          </a:p>
          <a:p>
            <a:r>
              <a:rPr lang="en-US" dirty="0" smtClean="0"/>
              <a:t>Based on reply from the server, the user is then allowed or not allowed to perform that specific function.</a:t>
            </a:r>
            <a:endParaRPr lang="en-AU" dirty="0"/>
          </a:p>
        </p:txBody>
      </p:sp>
    </p:spTree>
    <p:extLst>
      <p:ext uri="{BB962C8B-B14F-4D97-AF65-F5344CB8AC3E}">
        <p14:creationId xmlns:p14="http://schemas.microsoft.com/office/powerpoint/2010/main" val="2183572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dirty="0" smtClean="0">
                <a:solidFill>
                  <a:schemeClr val="accent5"/>
                </a:solidFill>
              </a:rPr>
              <a:t>SNMP Best Practices</a:t>
            </a:r>
          </a:p>
        </p:txBody>
      </p:sp>
      <p:sp>
        <p:nvSpPr>
          <p:cNvPr id="8" name="Content Placeholder 7"/>
          <p:cNvSpPr>
            <a:spLocks noGrp="1"/>
          </p:cNvSpPr>
          <p:nvPr>
            <p:ph idx="1"/>
          </p:nvPr>
        </p:nvSpPr>
        <p:spPr/>
        <p:txBody>
          <a:bodyPr>
            <a:noAutofit/>
          </a:bodyPr>
          <a:lstStyle/>
          <a:p>
            <a:r>
              <a:rPr lang="en-US" sz="2000" dirty="0" smtClean="0"/>
              <a:t>Restrict access to read-only.</a:t>
            </a:r>
          </a:p>
          <a:p>
            <a:r>
              <a:rPr lang="en-US" sz="2000" dirty="0" smtClean="0"/>
              <a:t>Use write access with separate credentials and careful consideration</a:t>
            </a:r>
          </a:p>
          <a:p>
            <a:r>
              <a:rPr lang="en-US" sz="2000" dirty="0" smtClean="0"/>
              <a:t>Set up SNMP views to restrict views to only needed sets of MIBs.</a:t>
            </a:r>
          </a:p>
          <a:p>
            <a:r>
              <a:rPr lang="en-US" sz="2000" dirty="0" smtClean="0"/>
              <a:t>Configure ACLs to restrict SNMP access by known managers.</a:t>
            </a:r>
          </a:p>
          <a:p>
            <a:r>
              <a:rPr lang="en-US" sz="2000" dirty="0" smtClean="0"/>
              <a:t>Use SNMPv3 authentication, encryption, and integrity where possible, including upgrading devices to support SNMPv3 if necessary.</a:t>
            </a:r>
            <a:endParaRPr lang="en-US" sz="4800" dirty="0" smtClean="0"/>
          </a:p>
        </p:txBody>
      </p:sp>
    </p:spTree>
    <p:extLst>
      <p:ext uri="{BB962C8B-B14F-4D97-AF65-F5344CB8AC3E}">
        <p14:creationId xmlns:p14="http://schemas.microsoft.com/office/powerpoint/2010/main" val="4282933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251520" y="548680"/>
            <a:ext cx="8521700" cy="549021"/>
          </a:xfrm>
        </p:spPr>
        <p:txBody>
          <a:bodyPr/>
          <a:lstStyle/>
          <a:p>
            <a:r>
              <a:rPr lang="en-US" dirty="0" smtClean="0">
                <a:solidFill>
                  <a:schemeClr val="accent5"/>
                </a:solidFill>
              </a:rPr>
              <a:t>Configuring SNMPv3</a:t>
            </a:r>
            <a:endParaRPr lang="en-US" dirty="0">
              <a:solidFill>
                <a:schemeClr val="accent5"/>
              </a:solidFill>
            </a:endParaRPr>
          </a:p>
        </p:txBody>
      </p:sp>
      <p:sp>
        <p:nvSpPr>
          <p:cNvPr id="4" name="Content Placeholder 12"/>
          <p:cNvSpPr>
            <a:spLocks noGrp="1"/>
          </p:cNvSpPr>
          <p:nvPr>
            <p:ph idx="10"/>
          </p:nvPr>
        </p:nvSpPr>
        <p:spPr>
          <a:xfrm>
            <a:off x="251520" y="1124744"/>
            <a:ext cx="8520354" cy="2667362"/>
          </a:xfrm>
        </p:spPr>
        <p:txBody>
          <a:bodyPr>
            <a:normAutofit/>
          </a:bodyPr>
          <a:lstStyle/>
          <a:p>
            <a:r>
              <a:rPr lang="en-US" sz="1800" dirty="0" smtClean="0"/>
              <a:t>Step 1. Configure an access list to be used to restrict subnets for SNMP access.</a:t>
            </a:r>
          </a:p>
          <a:p>
            <a:r>
              <a:rPr lang="en-US" sz="1800" dirty="0" smtClean="0"/>
              <a:t>Step 2. Configure the SNMPv3 views to limit access to specific MIBs.</a:t>
            </a:r>
          </a:p>
          <a:p>
            <a:r>
              <a:rPr lang="en-US" sz="1800" dirty="0" smtClean="0"/>
              <a:t>Step 3. Configure the SNMPv3 security groups.</a:t>
            </a:r>
          </a:p>
          <a:p>
            <a:r>
              <a:rPr lang="en-US" sz="1800" dirty="0" smtClean="0"/>
              <a:t>Step 4. Configure SNMPv3 users.</a:t>
            </a:r>
          </a:p>
          <a:p>
            <a:r>
              <a:rPr lang="en-US" sz="1800" dirty="0" smtClean="0"/>
              <a:t>Step 5. Configure the SNMPv3 trap receivers.</a:t>
            </a:r>
          </a:p>
          <a:p>
            <a:r>
              <a:rPr lang="en-US" sz="1800" dirty="0" smtClean="0"/>
              <a:t>Step 6. Configure </a:t>
            </a:r>
            <a:r>
              <a:rPr lang="en-US" sz="1800" dirty="0" err="1" smtClean="0"/>
              <a:t>ifindex</a:t>
            </a:r>
            <a:r>
              <a:rPr lang="en-US" sz="1800" dirty="0" smtClean="0"/>
              <a:t> persistence to prevent </a:t>
            </a:r>
            <a:r>
              <a:rPr lang="en-US" sz="1800" dirty="0" err="1" smtClean="0"/>
              <a:t>ifindex</a:t>
            </a:r>
            <a:r>
              <a:rPr lang="en-US" sz="1800" dirty="0" smtClean="0"/>
              <a:t> changes</a:t>
            </a:r>
            <a:endParaRPr lang="en-US" sz="1800" dirty="0"/>
          </a:p>
        </p:txBody>
      </p:sp>
    </p:spTree>
    <p:extLst>
      <p:ext uri="{BB962C8B-B14F-4D97-AF65-F5344CB8AC3E}">
        <p14:creationId xmlns:p14="http://schemas.microsoft.com/office/powerpoint/2010/main" val="322911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Rectangle 2"/>
          <p:cNvSpPr>
            <a:spLocks noGrp="1" noChangeArrowheads="1"/>
          </p:cNvSpPr>
          <p:nvPr>
            <p:ph type="title"/>
          </p:nvPr>
        </p:nvSpPr>
        <p:spPr>
          <a:xfrm>
            <a:off x="251520" y="548680"/>
            <a:ext cx="8521700" cy="549021"/>
          </a:xfrm>
        </p:spPr>
        <p:txBody>
          <a:bodyPr/>
          <a:lstStyle/>
          <a:p>
            <a:r>
              <a:rPr lang="en-US" dirty="0" smtClean="0">
                <a:solidFill>
                  <a:schemeClr val="accent5"/>
                </a:solidFill>
              </a:rPr>
              <a:t>Configuring SNMPv3</a:t>
            </a:r>
            <a:endParaRPr lang="en-US" dirty="0">
              <a:solidFill>
                <a:schemeClr val="accent5"/>
              </a:solidFill>
            </a:endParaRPr>
          </a:p>
        </p:txBody>
      </p:sp>
      <p:sp>
        <p:nvSpPr>
          <p:cNvPr id="6" name="Content Placeholder 5"/>
          <p:cNvSpPr>
            <a:spLocks noGrp="1"/>
          </p:cNvSpPr>
          <p:nvPr>
            <p:ph sz="quarter" idx="11"/>
          </p:nvPr>
        </p:nvSpPr>
        <p:spPr>
          <a:xfrm>
            <a:off x="179512" y="1340768"/>
            <a:ext cx="8520113" cy="2979266"/>
          </a:xfrm>
        </p:spPr>
        <p:txBody>
          <a:bodyPr/>
          <a:lstStyle/>
          <a:p>
            <a:pPr marL="4762"/>
            <a:r>
              <a:rPr lang="en-US" sz="1800" dirty="0" smtClean="0">
                <a:latin typeface="+mn-lt"/>
              </a:rPr>
              <a:t>SNMPv3 Best Practice configuration example:</a:t>
            </a:r>
          </a:p>
          <a:p>
            <a:pPr marL="4762"/>
            <a:endParaRPr lang="en-US" sz="1800" dirty="0" smtClean="0">
              <a:latin typeface="+mn-lt"/>
            </a:endParaRPr>
          </a:p>
          <a:p>
            <a:pPr marL="4762"/>
            <a:r>
              <a:rPr lang="en-US" sz="1400" dirty="0" smtClean="0"/>
              <a:t>Switch(</a:t>
            </a:r>
            <a:r>
              <a:rPr lang="en-US" sz="1400" dirty="0" err="1" smtClean="0"/>
              <a:t>config</a:t>
            </a:r>
            <a:r>
              <a:rPr lang="en-US" sz="1400" dirty="0"/>
              <a:t>)# access-list 99 permit 10.1.1.00.0.0.255</a:t>
            </a:r>
          </a:p>
          <a:p>
            <a:pPr marL="4762"/>
            <a:r>
              <a:rPr lang="en-US" sz="1400" dirty="0"/>
              <a:t>Switch(</a:t>
            </a:r>
            <a:r>
              <a:rPr lang="en-US" sz="1400" dirty="0" err="1"/>
              <a:t>config</a:t>
            </a:r>
            <a:r>
              <a:rPr lang="en-US" sz="1400" dirty="0"/>
              <a:t>)# </a:t>
            </a:r>
            <a:r>
              <a:rPr lang="en-US" sz="1400" dirty="0" err="1"/>
              <a:t>snmp</a:t>
            </a:r>
            <a:r>
              <a:rPr lang="en-US" sz="1400" dirty="0"/>
              <a:t>-server view OPS </a:t>
            </a:r>
            <a:r>
              <a:rPr lang="en-US" sz="1400" dirty="0" err="1"/>
              <a:t>sysUpTime</a:t>
            </a:r>
            <a:r>
              <a:rPr lang="en-US" sz="1400" dirty="0"/>
              <a:t> included</a:t>
            </a:r>
          </a:p>
          <a:p>
            <a:pPr marL="4762"/>
            <a:r>
              <a:rPr lang="en-US" sz="1400" dirty="0"/>
              <a:t>Switch(</a:t>
            </a:r>
            <a:r>
              <a:rPr lang="en-US" sz="1400" dirty="0" err="1"/>
              <a:t>config</a:t>
            </a:r>
            <a:r>
              <a:rPr lang="en-US" sz="1400" dirty="0"/>
              <a:t>)# </a:t>
            </a:r>
            <a:r>
              <a:rPr lang="en-US" sz="1400" dirty="0" err="1"/>
              <a:t>snmp</a:t>
            </a:r>
            <a:r>
              <a:rPr lang="en-US" sz="1400" dirty="0"/>
              <a:t>-server view OPS </a:t>
            </a:r>
            <a:r>
              <a:rPr lang="en-US" sz="1400" dirty="0" err="1"/>
              <a:t>ifDescr</a:t>
            </a:r>
            <a:r>
              <a:rPr lang="en-US" sz="1400" dirty="0"/>
              <a:t> included</a:t>
            </a:r>
          </a:p>
          <a:p>
            <a:pPr marL="4762"/>
            <a:r>
              <a:rPr lang="en-US" sz="1400" dirty="0"/>
              <a:t>Switch(</a:t>
            </a:r>
            <a:r>
              <a:rPr lang="en-US" sz="1400" dirty="0" err="1"/>
              <a:t>config</a:t>
            </a:r>
            <a:r>
              <a:rPr lang="en-US" sz="1400" dirty="0"/>
              <a:t>)# </a:t>
            </a:r>
            <a:r>
              <a:rPr lang="en-US" sz="1400" dirty="0" err="1"/>
              <a:t>snmp</a:t>
            </a:r>
            <a:r>
              <a:rPr lang="en-US" sz="1400" dirty="0"/>
              <a:t>-server view OPS </a:t>
            </a:r>
            <a:r>
              <a:rPr lang="en-US" sz="1400" dirty="0" err="1"/>
              <a:t>ifAdminStatus</a:t>
            </a:r>
            <a:r>
              <a:rPr lang="en-US" sz="1400" dirty="0"/>
              <a:t> included</a:t>
            </a:r>
          </a:p>
          <a:p>
            <a:pPr marL="4762"/>
            <a:r>
              <a:rPr lang="en-US" sz="1400" dirty="0"/>
              <a:t>Switch(</a:t>
            </a:r>
            <a:r>
              <a:rPr lang="en-US" sz="1400" dirty="0" err="1"/>
              <a:t>config</a:t>
            </a:r>
            <a:r>
              <a:rPr lang="en-US" sz="1400" dirty="0"/>
              <a:t>)# </a:t>
            </a:r>
            <a:r>
              <a:rPr lang="en-US" sz="1400" dirty="0" err="1"/>
              <a:t>snmp</a:t>
            </a:r>
            <a:r>
              <a:rPr lang="en-US" sz="1400" dirty="0"/>
              <a:t>-server view OPS </a:t>
            </a:r>
            <a:r>
              <a:rPr lang="en-US" sz="1400" dirty="0" err="1"/>
              <a:t>ifOperStatus</a:t>
            </a:r>
            <a:r>
              <a:rPr lang="en-US" sz="1400" dirty="0"/>
              <a:t> included</a:t>
            </a:r>
          </a:p>
          <a:p>
            <a:pPr marL="4762"/>
            <a:r>
              <a:rPr lang="en-AU" sz="1400" dirty="0"/>
              <a:t>Switch(</a:t>
            </a:r>
            <a:r>
              <a:rPr lang="en-AU" sz="1400" dirty="0" err="1"/>
              <a:t>config</a:t>
            </a:r>
            <a:r>
              <a:rPr lang="en-AU" sz="1400" dirty="0"/>
              <a:t>)# </a:t>
            </a:r>
            <a:r>
              <a:rPr lang="en-AU" sz="1400" dirty="0" err="1"/>
              <a:t>snmp</a:t>
            </a:r>
            <a:r>
              <a:rPr lang="en-AU" sz="1400" dirty="0"/>
              <a:t>-server view </a:t>
            </a:r>
            <a:r>
              <a:rPr lang="en-AU" sz="1400" dirty="0" err="1"/>
              <a:t>userZ</a:t>
            </a:r>
            <a:r>
              <a:rPr lang="en-AU" sz="1400" dirty="0"/>
              <a:t> </a:t>
            </a:r>
            <a:r>
              <a:rPr lang="en-AU" sz="1400" dirty="0" err="1"/>
              <a:t>groupZ</a:t>
            </a:r>
            <a:r>
              <a:rPr lang="en-AU" sz="1400" dirty="0"/>
              <a:t>  v3 </a:t>
            </a:r>
            <a:r>
              <a:rPr lang="en-AU" sz="1400" dirty="0" err="1"/>
              <a:t>auth</a:t>
            </a:r>
            <a:r>
              <a:rPr lang="en-AU" sz="1400" dirty="0"/>
              <a:t> </a:t>
            </a:r>
            <a:r>
              <a:rPr lang="en-AU" sz="1400" dirty="0" err="1"/>
              <a:t>sha</a:t>
            </a:r>
            <a:r>
              <a:rPr lang="en-AU" sz="1400" dirty="0"/>
              <a:t> secretpwd2 </a:t>
            </a:r>
            <a:r>
              <a:rPr lang="en-AU" sz="1400" dirty="0" err="1"/>
              <a:t>priv</a:t>
            </a:r>
            <a:r>
              <a:rPr lang="en-AU" sz="1400" dirty="0"/>
              <a:t> </a:t>
            </a:r>
            <a:r>
              <a:rPr lang="en-AU" sz="1400" dirty="0" err="1"/>
              <a:t>aes</a:t>
            </a:r>
            <a:r>
              <a:rPr lang="en-AU" sz="1400" dirty="0"/>
              <a:t> 256 secondsecretpwd2</a:t>
            </a:r>
          </a:p>
          <a:p>
            <a:pPr marL="4762"/>
            <a:r>
              <a:rPr lang="en-AU" sz="1400" dirty="0"/>
              <a:t>Switch(</a:t>
            </a:r>
            <a:r>
              <a:rPr lang="en-AU" sz="1400" dirty="0" err="1"/>
              <a:t>config</a:t>
            </a:r>
            <a:r>
              <a:rPr lang="en-AU" sz="1400" dirty="0"/>
              <a:t>)# </a:t>
            </a:r>
            <a:r>
              <a:rPr lang="en-AU" sz="1400" dirty="0" err="1"/>
              <a:t>snmp</a:t>
            </a:r>
            <a:r>
              <a:rPr lang="en-AU" sz="1400" dirty="0"/>
              <a:t>-server  enable traps</a:t>
            </a:r>
          </a:p>
          <a:p>
            <a:pPr marL="4762"/>
            <a:r>
              <a:rPr lang="en-AU" sz="1400" dirty="0"/>
              <a:t>Switch(</a:t>
            </a:r>
            <a:r>
              <a:rPr lang="en-AU" sz="1400" dirty="0" err="1"/>
              <a:t>config</a:t>
            </a:r>
            <a:r>
              <a:rPr lang="en-AU" sz="1400" dirty="0"/>
              <a:t>)# </a:t>
            </a:r>
            <a:r>
              <a:rPr lang="en-AU" sz="1400" dirty="0" err="1"/>
              <a:t>snmp</a:t>
            </a:r>
            <a:r>
              <a:rPr lang="en-AU" sz="1400" dirty="0"/>
              <a:t>-server host 10.1.1.50 traps version 3 </a:t>
            </a:r>
            <a:r>
              <a:rPr lang="en-AU" sz="1400" dirty="0" err="1"/>
              <a:t>priv</a:t>
            </a:r>
            <a:r>
              <a:rPr lang="en-AU" sz="1400" dirty="0"/>
              <a:t> </a:t>
            </a:r>
            <a:r>
              <a:rPr lang="en-AU" sz="1400" dirty="0" err="1"/>
              <a:t>userZ</a:t>
            </a:r>
            <a:r>
              <a:rPr lang="en-AU" sz="1400" dirty="0"/>
              <a:t> </a:t>
            </a:r>
            <a:r>
              <a:rPr lang="en-AU" sz="1400" dirty="0" err="1"/>
              <a:t>cpu</a:t>
            </a:r>
            <a:r>
              <a:rPr lang="en-AU" sz="1400" dirty="0"/>
              <a:t> port-security</a:t>
            </a:r>
          </a:p>
          <a:p>
            <a:pPr marL="4762"/>
            <a:r>
              <a:rPr lang="en-AU" sz="1400" dirty="0"/>
              <a:t>Switch(</a:t>
            </a:r>
            <a:r>
              <a:rPr lang="en-AU" sz="1400" dirty="0" err="1"/>
              <a:t>config</a:t>
            </a:r>
            <a:r>
              <a:rPr lang="en-AU" sz="1400" dirty="0"/>
              <a:t>)# </a:t>
            </a:r>
            <a:r>
              <a:rPr lang="en-AU" sz="1400" dirty="0" err="1"/>
              <a:t>snmp</a:t>
            </a:r>
            <a:r>
              <a:rPr lang="en-AU" sz="1400" dirty="0"/>
              <a:t>-server </a:t>
            </a:r>
            <a:r>
              <a:rPr lang="en-AU" sz="1400" dirty="0" err="1"/>
              <a:t>ifindex</a:t>
            </a:r>
            <a:r>
              <a:rPr lang="en-AU" sz="1400" dirty="0"/>
              <a:t> persist</a:t>
            </a:r>
          </a:p>
          <a:p>
            <a:endParaRPr lang="en-US" b="1" dirty="0" smtClean="0"/>
          </a:p>
        </p:txBody>
      </p:sp>
    </p:spTree>
    <p:extLst>
      <p:ext uri="{BB962C8B-B14F-4D97-AF65-F5344CB8AC3E}">
        <p14:creationId xmlns:p14="http://schemas.microsoft.com/office/powerpoint/2010/main" val="38410514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solidFill>
                  <a:schemeClr val="accent5"/>
                </a:solidFill>
              </a:rPr>
              <a:t>SNMP </a:t>
            </a:r>
            <a:r>
              <a:rPr lang="pt-PT" dirty="0" err="1">
                <a:solidFill>
                  <a:schemeClr val="accent5"/>
                </a:solidFill>
              </a:rPr>
              <a:t>Command</a:t>
            </a:r>
            <a:r>
              <a:rPr lang="pt-PT" dirty="0">
                <a:solidFill>
                  <a:schemeClr val="accent5"/>
                </a:solidFill>
              </a:rPr>
              <a:t> </a:t>
            </a:r>
            <a:r>
              <a:rPr lang="pt-PT" dirty="0" err="1">
                <a:solidFill>
                  <a:schemeClr val="accent5"/>
                </a:solidFill>
              </a:rPr>
              <a:t>Reference</a:t>
            </a:r>
            <a:endParaRPr lang="pt-PT" dirty="0">
              <a:solidFill>
                <a:schemeClr val="accent5"/>
              </a:solidFill>
            </a:endParaRPr>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593879" y="1108037"/>
            <a:ext cx="7891398" cy="5163171"/>
          </a:xfrm>
          <a:prstGeom prst="rect">
            <a:avLst/>
          </a:prstGeom>
        </p:spPr>
      </p:pic>
    </p:spTree>
    <p:extLst>
      <p:ext uri="{BB962C8B-B14F-4D97-AF65-F5344CB8AC3E}">
        <p14:creationId xmlns:p14="http://schemas.microsoft.com/office/powerpoint/2010/main" val="2257888236"/>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Chapter 7 Summary</a:t>
            </a:r>
          </a:p>
        </p:txBody>
      </p:sp>
      <p:sp>
        <p:nvSpPr>
          <p:cNvPr id="3" name="Content Placeholder 2"/>
          <p:cNvSpPr>
            <a:spLocks noGrp="1"/>
          </p:cNvSpPr>
          <p:nvPr>
            <p:ph idx="1"/>
          </p:nvPr>
        </p:nvSpPr>
        <p:spPr/>
        <p:txBody>
          <a:bodyPr>
            <a:normAutofit lnSpcReduction="10000"/>
          </a:bodyPr>
          <a:lstStyle/>
          <a:p>
            <a:r>
              <a:rPr lang="en-US" dirty="0"/>
              <a:t>The AAA features include authentication, authorization, and accounting. The </a:t>
            </a:r>
            <a:r>
              <a:rPr lang="en-US" dirty="0" smtClean="0"/>
              <a:t>use of </a:t>
            </a:r>
            <a:r>
              <a:rPr lang="en-US" dirty="0"/>
              <a:t>AAA is required in nearly all campus networks because it secures and </a:t>
            </a:r>
            <a:r>
              <a:rPr lang="en-US" dirty="0" smtClean="0"/>
              <a:t>provides administrative </a:t>
            </a:r>
            <a:r>
              <a:rPr lang="en-US" dirty="0"/>
              <a:t>control and logging of user access to network devices and to the </a:t>
            </a:r>
            <a:r>
              <a:rPr lang="en-US" dirty="0" smtClean="0"/>
              <a:t>network </a:t>
            </a:r>
            <a:r>
              <a:rPr lang="pt-PT" dirty="0" err="1" smtClean="0"/>
              <a:t>itself</a:t>
            </a:r>
            <a:r>
              <a:rPr lang="pt-PT" dirty="0"/>
              <a:t>.</a:t>
            </a:r>
          </a:p>
          <a:p>
            <a:r>
              <a:rPr lang="en-US" dirty="0" smtClean="0"/>
              <a:t>Identity-based </a:t>
            </a:r>
            <a:r>
              <a:rPr lang="en-US" dirty="0"/>
              <a:t>networking leverages protocols such as 802.1X to support </a:t>
            </a:r>
            <a:r>
              <a:rPr lang="en-US" dirty="0" smtClean="0"/>
              <a:t>mobility, security</a:t>
            </a:r>
            <a:r>
              <a:rPr lang="en-US" dirty="0"/>
              <a:t>, authentication, and authorization of users to network resources.</a:t>
            </a:r>
          </a:p>
          <a:p>
            <a:r>
              <a:rPr lang="en-US" dirty="0" smtClean="0"/>
              <a:t>Accurate </a:t>
            </a:r>
            <a:r>
              <a:rPr lang="en-US" dirty="0"/>
              <a:t>time is essential for time logging services in campus networks, as are </a:t>
            </a:r>
            <a:r>
              <a:rPr lang="en-US" dirty="0" smtClean="0"/>
              <a:t>many </a:t>
            </a:r>
            <a:r>
              <a:rPr lang="pt-PT" dirty="0" err="1" smtClean="0"/>
              <a:t>security</a:t>
            </a:r>
            <a:r>
              <a:rPr lang="pt-PT" dirty="0" smtClean="0"/>
              <a:t> </a:t>
            </a:r>
            <a:r>
              <a:rPr lang="pt-PT" dirty="0" err="1"/>
              <a:t>features</a:t>
            </a:r>
            <a:r>
              <a:rPr lang="pt-PT" dirty="0"/>
              <a:t> </a:t>
            </a:r>
            <a:r>
              <a:rPr lang="pt-PT" dirty="0" err="1"/>
              <a:t>like</a:t>
            </a:r>
            <a:r>
              <a:rPr lang="pt-PT" dirty="0"/>
              <a:t> </a:t>
            </a:r>
            <a:r>
              <a:rPr lang="pt-PT" dirty="0" err="1"/>
              <a:t>encryption</a:t>
            </a:r>
            <a:r>
              <a:rPr lang="pt-PT" dirty="0"/>
              <a:t>.</a:t>
            </a:r>
          </a:p>
          <a:p>
            <a:r>
              <a:rPr lang="en-US" dirty="0" smtClean="0"/>
              <a:t>All </a:t>
            </a:r>
            <a:r>
              <a:rPr lang="en-US" dirty="0"/>
              <a:t>Cisco Catalyst switches support NTP for time synchronization.</a:t>
            </a:r>
          </a:p>
          <a:p>
            <a:r>
              <a:rPr lang="en-US" dirty="0" smtClean="0"/>
              <a:t>NTP </a:t>
            </a:r>
            <a:r>
              <a:rPr lang="en-US" dirty="0"/>
              <a:t>generally achieves millisecond accuracy in LAN networks.</a:t>
            </a:r>
          </a:p>
          <a:p>
            <a:r>
              <a:rPr lang="en-US" dirty="0" smtClean="0"/>
              <a:t>SNMP </a:t>
            </a:r>
            <a:r>
              <a:rPr lang="en-US" dirty="0"/>
              <a:t>is a lightweight protocol that not only monitors and controls devices but </a:t>
            </a:r>
            <a:r>
              <a:rPr lang="en-US" dirty="0" smtClean="0"/>
              <a:t>also </a:t>
            </a:r>
            <a:r>
              <a:rPr lang="pt-PT" dirty="0" err="1" smtClean="0"/>
              <a:t>supports</a:t>
            </a:r>
            <a:r>
              <a:rPr lang="pt-PT" dirty="0" smtClean="0"/>
              <a:t> </a:t>
            </a:r>
            <a:r>
              <a:rPr lang="pt-PT" dirty="0" err="1"/>
              <a:t>alerting</a:t>
            </a:r>
            <a:r>
              <a:rPr lang="pt-PT" dirty="0"/>
              <a:t> </a:t>
            </a:r>
            <a:r>
              <a:rPr lang="pt-PT" dirty="0" err="1"/>
              <a:t>of</a:t>
            </a:r>
            <a:r>
              <a:rPr lang="pt-PT" dirty="0"/>
              <a:t> </a:t>
            </a:r>
            <a:r>
              <a:rPr lang="pt-PT" dirty="0" err="1"/>
              <a:t>events</a:t>
            </a:r>
            <a:r>
              <a:rPr lang="pt-PT" dirty="0"/>
              <a:t>.</a:t>
            </a:r>
          </a:p>
          <a:p>
            <a:r>
              <a:rPr lang="en-US" dirty="0" smtClean="0"/>
              <a:t>SNMPv3 </a:t>
            </a:r>
            <a:r>
              <a:rPr lang="en-US" dirty="0"/>
              <a:t>is the best practice recommendation for SNMP; avoid using SNMPv2 (</a:t>
            </a:r>
            <a:r>
              <a:rPr lang="en-US" dirty="0" smtClean="0"/>
              <a:t>or v1</a:t>
            </a:r>
            <a:r>
              <a:rPr lang="en-US" dirty="0"/>
              <a:t>) if it all possible (because of its lack of security features).</a:t>
            </a:r>
          </a:p>
          <a:p>
            <a:r>
              <a:rPr lang="en-US" dirty="0" smtClean="0"/>
              <a:t>Security </a:t>
            </a:r>
            <a:r>
              <a:rPr lang="en-US" dirty="0"/>
              <a:t>around SNMP must be considered as part of any implementation plan. At </a:t>
            </a:r>
            <a:r>
              <a:rPr lang="en-US" dirty="0" smtClean="0"/>
              <a:t>a minimum</a:t>
            </a:r>
            <a:r>
              <a:rPr lang="en-US" dirty="0"/>
              <a:t>, use authentication and encryption along with restricted write access </a:t>
            </a:r>
            <a:r>
              <a:rPr lang="en-US" dirty="0" smtClean="0"/>
              <a:t>and IP </a:t>
            </a:r>
            <a:r>
              <a:rPr lang="en-US" dirty="0"/>
              <a:t>ACLs to restrict network access.</a:t>
            </a:r>
          </a:p>
        </p:txBody>
      </p:sp>
    </p:spTree>
    <p:extLst>
      <p:ext uri="{BB962C8B-B14F-4D97-AF65-F5344CB8AC3E}">
        <p14:creationId xmlns:p14="http://schemas.microsoft.com/office/powerpoint/2010/main" val="11102488"/>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b="1" dirty="0" smtClean="0"/>
              <a:t>CCNPv7.1 SWITCH Lab7.1 NTP</a:t>
            </a:r>
          </a:p>
          <a:p>
            <a:r>
              <a:rPr lang="en-US" b="1" dirty="0" smtClean="0"/>
              <a:t>CCNPv7.1 SWITCH Lab7.2 SNMP</a:t>
            </a:r>
            <a:endParaRPr lang="en-US" b="1" dirty="0"/>
          </a:p>
        </p:txBody>
      </p:sp>
      <p:sp>
        <p:nvSpPr>
          <p:cNvPr id="5" name="Title 4"/>
          <p:cNvSpPr>
            <a:spLocks noGrp="1"/>
          </p:cNvSpPr>
          <p:nvPr>
            <p:ph type="title"/>
          </p:nvPr>
        </p:nvSpPr>
        <p:spPr/>
        <p:txBody>
          <a:bodyPr/>
          <a:lstStyle/>
          <a:p>
            <a:r>
              <a:rPr lang="en-US" dirty="0" smtClean="0">
                <a:solidFill>
                  <a:schemeClr val="accent5"/>
                </a:solidFill>
              </a:rPr>
              <a:t>Chapter 7 Labs</a:t>
            </a:r>
            <a:endParaRPr lang="en-US" dirty="0">
              <a:solidFill>
                <a:schemeClr val="accent5"/>
              </a:solidFill>
            </a:endParaRPr>
          </a:p>
        </p:txBody>
      </p:sp>
    </p:spTree>
    <p:extLst>
      <p:ext uri="{BB962C8B-B14F-4D97-AF65-F5344CB8AC3E}">
        <p14:creationId xmlns:p14="http://schemas.microsoft.com/office/powerpoint/2010/main" val="3498141243"/>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a:p>
        </p:txBody>
      </p:sp>
      <p:pic>
        <p:nvPicPr>
          <p:cNvPr id="16387" name="Picture 3" descr="CNA_largo-on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248643"/>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Accounting</a:t>
            </a:r>
            <a:endParaRPr lang="en-AU" dirty="0">
              <a:solidFill>
                <a:schemeClr val="accent5"/>
              </a:solidFill>
            </a:endParaRPr>
          </a:p>
        </p:txBody>
      </p:sp>
      <p:sp>
        <p:nvSpPr>
          <p:cNvPr id="5" name="Content Placeholder 4"/>
          <p:cNvSpPr>
            <a:spLocks noGrp="1"/>
          </p:cNvSpPr>
          <p:nvPr>
            <p:ph idx="1"/>
          </p:nvPr>
        </p:nvSpPr>
        <p:spPr/>
        <p:txBody>
          <a:bodyPr/>
          <a:lstStyle/>
          <a:p>
            <a:r>
              <a:rPr lang="en-US" dirty="0"/>
              <a:t>Accounting is performed after authentication.</a:t>
            </a:r>
          </a:p>
          <a:p>
            <a:r>
              <a:rPr lang="en-US" dirty="0"/>
              <a:t>Accounting enables </a:t>
            </a:r>
            <a:r>
              <a:rPr lang="en-US" dirty="0" smtClean="0"/>
              <a:t>the collection of </a:t>
            </a:r>
            <a:r>
              <a:rPr lang="en-US" dirty="0"/>
              <a:t>information about the user activity and resource consumption.</a:t>
            </a:r>
          </a:p>
          <a:p>
            <a:r>
              <a:rPr lang="en-US" dirty="0"/>
              <a:t>You can log user logins, </a:t>
            </a:r>
            <a:r>
              <a:rPr lang="en-US" dirty="0" smtClean="0"/>
              <a:t>commands </a:t>
            </a:r>
            <a:r>
              <a:rPr lang="en-US" dirty="0"/>
              <a:t>executed by the user, session durations, </a:t>
            </a:r>
            <a:r>
              <a:rPr lang="en-US" dirty="0" smtClean="0"/>
              <a:t>bytes </a:t>
            </a:r>
            <a:r>
              <a:rPr lang="en-US" dirty="0"/>
              <a:t>transferred, and so on.</a:t>
            </a:r>
          </a:p>
          <a:p>
            <a:r>
              <a:rPr lang="en-US" dirty="0" smtClean="0"/>
              <a:t>User </a:t>
            </a:r>
            <a:r>
              <a:rPr lang="en-US" dirty="0"/>
              <a:t>activity information from all devices in your network is located in one central place.</a:t>
            </a:r>
          </a:p>
          <a:p>
            <a:r>
              <a:rPr lang="en-US" dirty="0"/>
              <a:t>This information may be leveraged for billing, auditing, and reporting purposes</a:t>
            </a:r>
          </a:p>
          <a:p>
            <a:r>
              <a:rPr lang="en-US" dirty="0" smtClean="0"/>
              <a:t>Authentication </a:t>
            </a:r>
            <a:r>
              <a:rPr lang="en-US" dirty="0"/>
              <a:t>can be valid without </a:t>
            </a:r>
            <a:r>
              <a:rPr lang="en-US" dirty="0" smtClean="0"/>
              <a:t>authorization </a:t>
            </a:r>
            <a:r>
              <a:rPr lang="en-US" dirty="0"/>
              <a:t>and accounting.</a:t>
            </a:r>
          </a:p>
          <a:p>
            <a:r>
              <a:rPr lang="en-US" dirty="0" smtClean="0"/>
              <a:t>Authorization </a:t>
            </a:r>
            <a:r>
              <a:rPr lang="en-US" dirty="0"/>
              <a:t>and accounting, however, cannot be performed without the authentication</a:t>
            </a:r>
            <a:r>
              <a:rPr lang="en-US" dirty="0" smtClean="0"/>
              <a:t>.</a:t>
            </a:r>
          </a:p>
          <a:p>
            <a:pPr marL="4762" indent="0">
              <a:buNone/>
            </a:pPr>
            <a:endParaRPr lang="en-AU" dirty="0"/>
          </a:p>
        </p:txBody>
      </p:sp>
    </p:spTree>
    <p:extLst>
      <p:ext uri="{BB962C8B-B14F-4D97-AF65-F5344CB8AC3E}">
        <p14:creationId xmlns:p14="http://schemas.microsoft.com/office/powerpoint/2010/main" val="1289586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Advantages of AAA</a:t>
            </a:r>
            <a:endParaRPr lang="en-AU" dirty="0">
              <a:solidFill>
                <a:schemeClr val="accent5"/>
              </a:solidFill>
            </a:endParaRPr>
          </a:p>
        </p:txBody>
      </p:sp>
      <p:sp>
        <p:nvSpPr>
          <p:cNvPr id="5" name="Content Placeholder 4"/>
          <p:cNvSpPr>
            <a:spLocks noGrp="1"/>
          </p:cNvSpPr>
          <p:nvPr>
            <p:ph idx="1"/>
          </p:nvPr>
        </p:nvSpPr>
        <p:spPr/>
        <p:txBody>
          <a:bodyPr/>
          <a:lstStyle/>
          <a:p>
            <a:r>
              <a:rPr lang="en-US" b="1" dirty="0" smtClean="0"/>
              <a:t>Increased </a:t>
            </a:r>
            <a:r>
              <a:rPr lang="en-US" b="1" dirty="0"/>
              <a:t>flexibility and control of access configuration: </a:t>
            </a:r>
            <a:endParaRPr lang="en-US" b="1" dirty="0" smtClean="0"/>
          </a:p>
          <a:p>
            <a:pPr marL="590550" lvl="1" indent="-285750"/>
            <a:r>
              <a:rPr lang="en-US" dirty="0" smtClean="0"/>
              <a:t>AAA </a:t>
            </a:r>
            <a:r>
              <a:rPr lang="en-US" dirty="0"/>
              <a:t>offers additional authorization flexibility on a per-command or per-interface level, which is unavailable with local credentials.</a:t>
            </a:r>
          </a:p>
          <a:p>
            <a:r>
              <a:rPr lang="en-US" b="1" dirty="0" smtClean="0"/>
              <a:t>Scalability</a:t>
            </a:r>
            <a:r>
              <a:rPr lang="en-US" b="1" dirty="0"/>
              <a:t>:</a:t>
            </a:r>
            <a:r>
              <a:rPr lang="en-US" dirty="0"/>
              <a:t> </a:t>
            </a:r>
            <a:endParaRPr lang="en-US" dirty="0" smtClean="0"/>
          </a:p>
          <a:p>
            <a:pPr lvl="1"/>
            <a:r>
              <a:rPr lang="en-US" dirty="0"/>
              <a:t>As the network grows, managing a large number of users on multiple devices becomes highly impractical and error-prone, with a lot of administrative burden.</a:t>
            </a:r>
          </a:p>
          <a:p>
            <a:r>
              <a:rPr lang="en-US" b="1" dirty="0" smtClean="0"/>
              <a:t>Standardized </a:t>
            </a:r>
            <a:r>
              <a:rPr lang="en-US" b="1" dirty="0"/>
              <a:t>authentication methods: </a:t>
            </a:r>
            <a:endParaRPr lang="en-US" b="1" dirty="0" smtClean="0"/>
          </a:p>
          <a:p>
            <a:pPr lvl="1"/>
            <a:r>
              <a:rPr lang="en-US" dirty="0" smtClean="0"/>
              <a:t>AAA </a:t>
            </a:r>
            <a:r>
              <a:rPr lang="en-US" dirty="0"/>
              <a:t>supports </a:t>
            </a:r>
            <a:r>
              <a:rPr lang="en-US" dirty="0" smtClean="0"/>
              <a:t>the RADIUS </a:t>
            </a:r>
            <a:r>
              <a:rPr lang="en-US" dirty="0"/>
              <a:t>protocol, which is an industry open standard</a:t>
            </a:r>
            <a:r>
              <a:rPr lang="en-US" dirty="0" smtClean="0"/>
              <a:t>. This ensure interoperability and allows flexibility because you can mix and match different vendors</a:t>
            </a:r>
            <a:endParaRPr lang="en-US" dirty="0"/>
          </a:p>
          <a:p>
            <a:r>
              <a:rPr lang="en-US" b="1" dirty="0"/>
              <a:t>Multiple backup systems: </a:t>
            </a:r>
            <a:endParaRPr lang="en-US" b="1" dirty="0" smtClean="0"/>
          </a:p>
          <a:p>
            <a:pPr lvl="1"/>
            <a:r>
              <a:rPr lang="en-US" dirty="0" smtClean="0"/>
              <a:t>You </a:t>
            </a:r>
            <a:r>
              <a:rPr lang="en-US" dirty="0"/>
              <a:t>may specify multiple servers when configuring authentication options on the method list common combine them in a server group. </a:t>
            </a:r>
            <a:endParaRPr lang="en-US" dirty="0" smtClean="0"/>
          </a:p>
          <a:p>
            <a:pPr lvl="1"/>
            <a:r>
              <a:rPr lang="en-US" dirty="0" smtClean="0"/>
              <a:t>In </a:t>
            </a:r>
            <a:r>
              <a:rPr lang="en-US" dirty="0"/>
              <a:t>the event of a server failure, AAA will continue to </a:t>
            </a:r>
            <a:r>
              <a:rPr lang="en-US" dirty="0" smtClean="0"/>
              <a:t>query </a:t>
            </a:r>
            <a:r>
              <a:rPr lang="en-US" dirty="0"/>
              <a:t>the next server from the server group.</a:t>
            </a:r>
            <a:endParaRPr lang="en-AU" dirty="0"/>
          </a:p>
        </p:txBody>
      </p:sp>
    </p:spTree>
    <p:extLst>
      <p:ext uri="{BB962C8B-B14F-4D97-AF65-F5344CB8AC3E}">
        <p14:creationId xmlns:p14="http://schemas.microsoft.com/office/powerpoint/2010/main" val="38602964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chemeClr val="accent5"/>
                </a:solidFill>
              </a:rPr>
              <a:t>RADIUS and TACACS+ Overview</a:t>
            </a:r>
            <a:endParaRPr lang="en-AU" dirty="0">
              <a:solidFill>
                <a:schemeClr val="accent5"/>
              </a:solidFill>
            </a:endParaRPr>
          </a:p>
        </p:txBody>
      </p:sp>
      <p:sp>
        <p:nvSpPr>
          <p:cNvPr id="5" name="Content Placeholder 4"/>
          <p:cNvSpPr>
            <a:spLocks noGrp="1"/>
          </p:cNvSpPr>
          <p:nvPr>
            <p:ph idx="1"/>
          </p:nvPr>
        </p:nvSpPr>
        <p:spPr>
          <a:xfrm>
            <a:off x="653762" y="1124744"/>
            <a:ext cx="7940675" cy="5661249"/>
          </a:xfrm>
        </p:spPr>
        <p:txBody>
          <a:bodyPr/>
          <a:lstStyle/>
          <a:p>
            <a:r>
              <a:rPr lang="en-US" dirty="0"/>
              <a:t>RADIUS and TACACS+ are AAA protocols.</a:t>
            </a:r>
          </a:p>
          <a:p>
            <a:r>
              <a:rPr lang="en-US" dirty="0"/>
              <a:t>Both use the client/server model.</a:t>
            </a:r>
          </a:p>
          <a:p>
            <a:r>
              <a:rPr lang="en-US" dirty="0"/>
              <a:t>Step 1: the user or machine sends a request to a networking device such as a router that acts as a network access server when running AAA.</a:t>
            </a:r>
          </a:p>
          <a:p>
            <a:r>
              <a:rPr lang="en-US" dirty="0"/>
              <a:t>Step 2 and 3: the </a:t>
            </a:r>
            <a:r>
              <a:rPr lang="en-US" dirty="0" smtClean="0"/>
              <a:t>network </a:t>
            </a:r>
            <a:r>
              <a:rPr lang="en-US" dirty="0"/>
              <a:t>access server then communicates with the server exchanging </a:t>
            </a:r>
            <a:r>
              <a:rPr lang="en-US" dirty="0" smtClean="0"/>
              <a:t>RADIUS </a:t>
            </a:r>
            <a:r>
              <a:rPr lang="en-US" dirty="0"/>
              <a:t>or </a:t>
            </a:r>
            <a:r>
              <a:rPr lang="en-US" dirty="0" smtClean="0"/>
              <a:t>TACACS+ </a:t>
            </a:r>
            <a:r>
              <a:rPr lang="en-US" dirty="0"/>
              <a:t>messages.</a:t>
            </a:r>
          </a:p>
          <a:p>
            <a:r>
              <a:rPr lang="en-US" dirty="0"/>
              <a:t>Step 4: if authentication is successful:</a:t>
            </a:r>
          </a:p>
          <a:p>
            <a:r>
              <a:rPr lang="en-US" dirty="0"/>
              <a:t>S</a:t>
            </a:r>
            <a:r>
              <a:rPr lang="en-US" dirty="0" smtClean="0"/>
              <a:t>tep </a:t>
            </a:r>
            <a:r>
              <a:rPr lang="en-US" dirty="0"/>
              <a:t>5: the user is granted and access to a protected resource, such as a </a:t>
            </a:r>
            <a:r>
              <a:rPr lang="en-US" dirty="0" smtClean="0"/>
              <a:t>device </a:t>
            </a:r>
            <a:r>
              <a:rPr lang="en-US" dirty="0"/>
              <a:t>CLI, network and so on</a:t>
            </a:r>
            <a:endParaRPr lang="en-AU" dirty="0"/>
          </a:p>
        </p:txBody>
      </p:sp>
      <p:grpSp>
        <p:nvGrpSpPr>
          <p:cNvPr id="6" name="Group 3"/>
          <p:cNvGrpSpPr>
            <a:grpSpLocks noGrp="1" noUngrp="1" noChangeAspect="1"/>
          </p:cNvGrpSpPr>
          <p:nvPr/>
        </p:nvGrpSpPr>
        <p:grpSpPr bwMode="auto">
          <a:xfrm>
            <a:off x="1331640" y="4416777"/>
            <a:ext cx="5522283" cy="2411487"/>
            <a:chOff x="685800" y="1922463"/>
            <a:chExt cx="7772400" cy="3394075"/>
          </a:xfrm>
        </p:grpSpPr>
        <p:pic>
          <p:nvPicPr>
            <p:cNvPr id="7" name="Picture 1" descr="Figure 7-1 RADIUS and TACACS+ Overview"/>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922463"/>
              <a:ext cx="77724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4973638"/>
              <a:ext cx="7772400" cy="342900"/>
            </a:xfrm>
            <a:prstGeom prst="rect">
              <a:avLst/>
            </a:prstGeom>
            <a:noFill/>
            <a:ln>
              <a:noFill/>
            </a:ln>
          </p:spPr>
          <p:txBody>
            <a:bodyPr anchor="ctr">
              <a:normAutofit fontScale="47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560927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10 10 PPT MWO TEMPLATE_Blk121606">
  <a:themeElements>
    <a:clrScheme name="">
      <a:dk1>
        <a:srgbClr val="808080"/>
      </a:dk1>
      <a:lt1>
        <a:srgbClr val="FFFFFF"/>
      </a:lt1>
      <a:dk2>
        <a:srgbClr val="F2F2F2"/>
      </a:dk2>
      <a:lt2>
        <a:srgbClr val="000000"/>
      </a:lt2>
      <a:accent1>
        <a:srgbClr val="0183B7"/>
      </a:accent1>
      <a:accent2>
        <a:srgbClr val="333399"/>
      </a:accent2>
      <a:accent3>
        <a:srgbClr val="F7F7F7"/>
      </a:accent3>
      <a:accent4>
        <a:srgbClr val="DADADA"/>
      </a:accent4>
      <a:accent5>
        <a:srgbClr val="AAC1D8"/>
      </a:accent5>
      <a:accent6>
        <a:srgbClr val="2D2D8A"/>
      </a:accent6>
      <a:hlink>
        <a:srgbClr val="009999"/>
      </a:hlink>
      <a:folHlink>
        <a:srgbClr val="99CC00"/>
      </a:folHlink>
    </a:clrScheme>
    <a:fontScheme name="2_10 10 PPT MWO TEMPLATE_Blk121606">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spDef>
    <a:ln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lnDef>
  </a:objectDefaults>
  <a:extraClrSchemeLst>
    <a:extraClrScheme>
      <a:clrScheme name="2_10 10 PPT MWO TEMPLATE_Blk1216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68225</TotalTime>
  <Pages>0</Pages>
  <Words>7822</Words>
  <Characters>0</Characters>
  <Application>Microsoft Office PowerPoint</Application>
  <PresentationFormat>On-screen Show (4:3)</PresentationFormat>
  <Lines>0</Lines>
  <Paragraphs>571</Paragraphs>
  <Slides>66</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66</vt:i4>
      </vt:variant>
    </vt:vector>
  </HeadingPairs>
  <TitlesOfParts>
    <vt:vector size="77" baseType="lpstr">
      <vt:lpstr>Arial</vt:lpstr>
      <vt:lpstr>Arial Italic</vt:lpstr>
      <vt:lpstr>Calibri</vt:lpstr>
      <vt:lpstr>Calibri Light</vt:lpstr>
      <vt:lpstr>Consolas</vt:lpstr>
      <vt:lpstr>Courier New</vt:lpstr>
      <vt:lpstr>Lucida Grande</vt:lpstr>
      <vt:lpstr>Wingdings</vt:lpstr>
      <vt:lpstr>ヒラギノ角ゴ ProN W3</vt:lpstr>
      <vt:lpstr>ヒラギノ角ゴ ProN W6</vt:lpstr>
      <vt:lpstr>2_10 10 PPT MWO TEMPLATE_Blk121606</vt:lpstr>
      <vt:lpstr>CCNP SWITCH v7.1 </vt:lpstr>
      <vt:lpstr>Focus on topics</vt:lpstr>
      <vt:lpstr>Authentication, Authorization, and Accounting (AAA)</vt:lpstr>
      <vt:lpstr>Authentication, Authorization, and Accounting (AAA)</vt:lpstr>
      <vt:lpstr>Authentication</vt:lpstr>
      <vt:lpstr>Authorization</vt:lpstr>
      <vt:lpstr>Accounting</vt:lpstr>
      <vt:lpstr>Advantages of AAA</vt:lpstr>
      <vt:lpstr>RADIUS and TACACS+ Overview</vt:lpstr>
      <vt:lpstr>TACACS+ versus RADIUS</vt:lpstr>
      <vt:lpstr>RADIUS Authentication Process</vt:lpstr>
      <vt:lpstr>TACACS+ Authentication Process</vt:lpstr>
      <vt:lpstr>Configuring AAA</vt:lpstr>
      <vt:lpstr>Configuring RADIUS Access</vt:lpstr>
      <vt:lpstr>Configuring RADIUS for Console and vty Access</vt:lpstr>
      <vt:lpstr>Configuring TACACS+ for Console and vty Access</vt:lpstr>
      <vt:lpstr>Configuring TACACS+ for Console and vty Access</vt:lpstr>
      <vt:lpstr>AAA Authorization</vt:lpstr>
      <vt:lpstr>AAA Authorization Configuration</vt:lpstr>
      <vt:lpstr>AAA Authorization Example</vt:lpstr>
      <vt:lpstr>AAA Accounting</vt:lpstr>
      <vt:lpstr>AAA Accounting Types Supported</vt:lpstr>
      <vt:lpstr>AAA Accounting Configuration</vt:lpstr>
      <vt:lpstr>AAA Accounting Example</vt:lpstr>
      <vt:lpstr>Limitations of TACACS+ and RADIUS</vt:lpstr>
      <vt:lpstr>PowerPoint Presentation</vt:lpstr>
      <vt:lpstr>Identity-Based Networking</vt:lpstr>
      <vt:lpstr>IEEE 802.1X Port-Based Authentication</vt:lpstr>
      <vt:lpstr>802.1X Roles</vt:lpstr>
      <vt:lpstr>Steps to IEEE802.1X Port-Based Authentication</vt:lpstr>
      <vt:lpstr>802.1X Port Authorization State</vt:lpstr>
      <vt:lpstr>Configuring IEEE 802.1X</vt:lpstr>
      <vt:lpstr>IEEE 802.1X Configuration Example</vt:lpstr>
      <vt:lpstr>PowerPoint Presentation</vt:lpstr>
      <vt:lpstr>The need for Accurate Time</vt:lpstr>
      <vt:lpstr>Configuring the System Clock Manually</vt:lpstr>
      <vt:lpstr>Setting Summer Time</vt:lpstr>
      <vt:lpstr>Setting Summer Time</vt:lpstr>
      <vt:lpstr>Network Time Protocol Overview</vt:lpstr>
      <vt:lpstr>Network Time Protocol Overview</vt:lpstr>
      <vt:lpstr>NTP: Stratum</vt:lpstr>
      <vt:lpstr>NTP Modes</vt:lpstr>
      <vt:lpstr>NTP Example</vt:lpstr>
      <vt:lpstr>Show NTP Associations and NTP Status</vt:lpstr>
      <vt:lpstr>Define Local Time Zone and Daylight Savings</vt:lpstr>
      <vt:lpstr>SW1 and SW2 NTP configuration</vt:lpstr>
      <vt:lpstr>NTP Design Hierarchy</vt:lpstr>
      <vt:lpstr>Securing NTP</vt:lpstr>
      <vt:lpstr>Securing NTP Example</vt:lpstr>
      <vt:lpstr>NTP ACL’s</vt:lpstr>
      <vt:lpstr>NTP Access List Example</vt:lpstr>
      <vt:lpstr>NTP Source Address</vt:lpstr>
      <vt:lpstr>Simple Network Time Protocol (SNTP)</vt:lpstr>
      <vt:lpstr>PTP/IEEE-1588</vt:lpstr>
      <vt:lpstr>PowerPoint Presentation</vt:lpstr>
      <vt:lpstr>SNMP</vt:lpstr>
      <vt:lpstr>SNMP Version 1</vt:lpstr>
      <vt:lpstr>SNMP Version 2</vt:lpstr>
      <vt:lpstr>SNMP Version 3</vt:lpstr>
      <vt:lpstr>SNMP Best Practices</vt:lpstr>
      <vt:lpstr>Configuring SNMPv3</vt:lpstr>
      <vt:lpstr>Configuring SNMPv3</vt:lpstr>
      <vt:lpstr>SNMP Command Reference</vt:lpstr>
      <vt:lpstr>Chapter 7 Summary</vt:lpstr>
      <vt:lpstr>Chapter 7 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 v5.0</dc:title>
  <dc:creator>Cisco Systems, Inc.</dc:creator>
  <cp:lastModifiedBy>Glyn Jones</cp:lastModifiedBy>
  <cp:revision>732</cp:revision>
  <dcterms:modified xsi:type="dcterms:W3CDTF">2018-09-19T23:38:46Z</dcterms:modified>
</cp:coreProperties>
</file>