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66"/>
  </p:notesMasterIdLst>
  <p:sldIdLst>
    <p:sldId id="256" r:id="rId2"/>
    <p:sldId id="257" r:id="rId3"/>
    <p:sldId id="311" r:id="rId4"/>
    <p:sldId id="357" r:id="rId5"/>
    <p:sldId id="358" r:id="rId6"/>
    <p:sldId id="359" r:id="rId7"/>
    <p:sldId id="360" r:id="rId8"/>
    <p:sldId id="361" r:id="rId9"/>
    <p:sldId id="363" r:id="rId10"/>
    <p:sldId id="362" r:id="rId11"/>
    <p:sldId id="419" r:id="rId12"/>
    <p:sldId id="421" r:id="rId13"/>
    <p:sldId id="342" r:id="rId14"/>
    <p:sldId id="371" r:id="rId15"/>
    <p:sldId id="372" r:id="rId16"/>
    <p:sldId id="373" r:id="rId17"/>
    <p:sldId id="374" r:id="rId18"/>
    <p:sldId id="375" r:id="rId19"/>
    <p:sldId id="420" r:id="rId20"/>
    <p:sldId id="376" r:id="rId21"/>
    <p:sldId id="377" r:id="rId22"/>
    <p:sldId id="356" r:id="rId23"/>
    <p:sldId id="378" r:id="rId24"/>
    <p:sldId id="379" r:id="rId25"/>
    <p:sldId id="380" r:id="rId26"/>
    <p:sldId id="381" r:id="rId27"/>
    <p:sldId id="382" r:id="rId28"/>
    <p:sldId id="383" r:id="rId29"/>
    <p:sldId id="384" r:id="rId30"/>
    <p:sldId id="394" r:id="rId31"/>
    <p:sldId id="395" r:id="rId32"/>
    <p:sldId id="396" r:id="rId33"/>
    <p:sldId id="397" r:id="rId34"/>
    <p:sldId id="398" r:id="rId35"/>
    <p:sldId id="399" r:id="rId36"/>
    <p:sldId id="400" r:id="rId37"/>
    <p:sldId id="401" r:id="rId38"/>
    <p:sldId id="385" r:id="rId39"/>
    <p:sldId id="386" r:id="rId40"/>
    <p:sldId id="387" r:id="rId41"/>
    <p:sldId id="388" r:id="rId42"/>
    <p:sldId id="389" r:id="rId43"/>
    <p:sldId id="390" r:id="rId44"/>
    <p:sldId id="391" r:id="rId45"/>
    <p:sldId id="392" r:id="rId46"/>
    <p:sldId id="393" r:id="rId47"/>
    <p:sldId id="402" r:id="rId48"/>
    <p:sldId id="422" r:id="rId49"/>
    <p:sldId id="404" r:id="rId50"/>
    <p:sldId id="414" r:id="rId51"/>
    <p:sldId id="405" r:id="rId52"/>
    <p:sldId id="413" r:id="rId53"/>
    <p:sldId id="406" r:id="rId54"/>
    <p:sldId id="403" r:id="rId55"/>
    <p:sldId id="415" r:id="rId56"/>
    <p:sldId id="416" r:id="rId57"/>
    <p:sldId id="411" r:id="rId58"/>
    <p:sldId id="407" r:id="rId59"/>
    <p:sldId id="408" r:id="rId60"/>
    <p:sldId id="417" r:id="rId61"/>
    <p:sldId id="410" r:id="rId62"/>
    <p:sldId id="418" r:id="rId63"/>
    <p:sldId id="423" r:id="rId64"/>
    <p:sldId id="310"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9096" autoAdjust="0"/>
  </p:normalViewPr>
  <p:slideViewPr>
    <p:cSldViewPr>
      <p:cViewPr varScale="1">
        <p:scale>
          <a:sx n="90" d="100"/>
          <a:sy n="90" d="100"/>
        </p:scale>
        <p:origin x="78" y="6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2/5/2019</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isco.com/univercd/cc/td/doc/product/software/ios123/123sup/123sems/index.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isco.com/en/US/products/hw/switches/ps708/products_system_message_guides_list.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100000"/>
              </a:lnSpc>
              <a:spcBef>
                <a:spcPts val="0"/>
              </a:spcBef>
              <a:spcAft>
                <a:spcPts val="600"/>
              </a:spcAft>
            </a:pPr>
            <a:r>
              <a:rPr lang="en-US" sz="1100" kern="1200" baseline="0" dirty="0" smtClean="0">
                <a:solidFill>
                  <a:schemeClr val="tx1"/>
                </a:solidFill>
                <a:latin typeface="Arial" charset="0"/>
                <a:ea typeface="+mn-ea"/>
                <a:cs typeface="+mn-cs"/>
              </a:rPr>
              <a:t>High availability is not just about adding redundant devices. It implies planning to understand where the points of failure occur and designing the network so that an alternative solution exists to compensate for the loss of these points of failure.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This chapters provides an overview on how to implement a high-availability solution according to a given network design and requirements. This includes building a resilient network with optimal redundancy for high availability. Monitoring the network using SNMP, Syslog, and IP SLA are key elements to ensure the high availability of the network.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This chapter also covers supervisor redundancy options such as RPR, RPR+, SSO, and NSF.</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 For ensuring first hop gateway redundancy, the Hot Standby Router Protocol (HSRP), Virtual Router Redundancy Protocol (VRRP) and Gateway Load Balancing Protocol (GLBP) are needed. First hop redundancy protocols (FHRP) allow for </a:t>
            </a:r>
            <a:r>
              <a:rPr lang="en-US" sz="1100" kern="1200" baseline="0" dirty="0" err="1" smtClean="0">
                <a:solidFill>
                  <a:schemeClr val="tx1"/>
                </a:solidFill>
                <a:latin typeface="Arial" charset="0"/>
                <a:ea typeface="+mn-ea"/>
                <a:cs typeface="+mn-cs"/>
              </a:rPr>
              <a:t>nondisruptive</a:t>
            </a:r>
            <a:r>
              <a:rPr lang="en-US" sz="1100" kern="1200" baseline="0" dirty="0" smtClean="0">
                <a:solidFill>
                  <a:schemeClr val="tx1"/>
                </a:solidFill>
                <a:latin typeface="Arial" charset="0"/>
                <a:ea typeface="+mn-ea"/>
                <a:cs typeface="+mn-cs"/>
              </a:rPr>
              <a:t> failover between available redundant gateways. HSRP/VRRP allow for one primary router per subnet with other routers acting as standby/backup. GLBP allows load balancing across multiple gateways for the same subnet.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High availability is technology that enables </a:t>
            </a:r>
            <a:r>
              <a:rPr lang="en-US" sz="1100" kern="1200" baseline="0" dirty="0" err="1" smtClean="0">
                <a:solidFill>
                  <a:schemeClr val="tx1"/>
                </a:solidFill>
                <a:latin typeface="Arial" charset="0"/>
                <a:ea typeface="+mn-ea"/>
                <a:cs typeface="+mn-cs"/>
              </a:rPr>
              <a:t>networkwide</a:t>
            </a:r>
            <a:r>
              <a:rPr lang="en-US" sz="1100" kern="1200" baseline="0" dirty="0" smtClean="0">
                <a:solidFill>
                  <a:schemeClr val="tx1"/>
                </a:solidFill>
                <a:latin typeface="Arial" charset="0"/>
                <a:ea typeface="+mn-ea"/>
                <a:cs typeface="+mn-cs"/>
              </a:rPr>
              <a:t> resilience to increase IP network availability. Network applications must cross different network segments—from the Enterprise Backbone, Enterprise Edge, and Service Provider Edge, through the Service Provider Core. All segments must be resilient to recover quickly enough for faults to be transparent to users and network applications. This chapter describes the high availability concept, how resiliency is built, and how the network is designed to always offer a path between any pair of end points.</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Other facilities include Cisco Discovery Protocol, STP, multicast, </a:t>
            </a:r>
            <a:r>
              <a:rPr lang="en-US" dirty="0" err="1" smtClean="0"/>
              <a:t>IPsec</a:t>
            </a:r>
            <a:r>
              <a:rPr lang="en-US" dirty="0" smtClean="0"/>
              <a:t>, TCP, BGP, RADIUS, Telnet, and those facilities related to QoS services.</a:t>
            </a:r>
          </a:p>
          <a:p>
            <a:pPr>
              <a:lnSpc>
                <a:spcPct val="100000"/>
              </a:lnSpc>
            </a:pPr>
            <a:r>
              <a:rPr lang="en-US" dirty="0" smtClean="0"/>
              <a:t>More syslog information is located </a:t>
            </a:r>
            <a:r>
              <a:rPr lang="en-US" smtClean="0"/>
              <a:t>at </a:t>
            </a:r>
            <a:r>
              <a:rPr lang="en-US" smtClean="0">
                <a:hlinkClick r:id="rId3"/>
              </a:rPr>
              <a:t>www.cisco.com/univercd/cc/td/doc/product/software/ios123/123sup/123sems/index.htm</a:t>
            </a:r>
            <a:r>
              <a:rPr lang="en-US" smtClean="0"/>
              <a:t> </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fontScale="92500" lnSpcReduction="10000"/>
          </a:bodyPr>
          <a:lstStyle/>
          <a:p>
            <a:pPr>
              <a:lnSpc>
                <a:spcPct val="100000"/>
              </a:lnSpc>
            </a:pPr>
            <a:r>
              <a:rPr lang="en-US" dirty="0" smtClean="0"/>
              <a:t>The figure shows a typical message that indicates the operating system (facility = SYS) is providing a notification (SEVERITY = 5) has been configured (MNEUMONIC = CONFIG). </a:t>
            </a:r>
          </a:p>
          <a:p>
            <a:pPr>
              <a:lnSpc>
                <a:spcPct val="100000"/>
              </a:lnSpc>
            </a:pPr>
            <a:r>
              <a:rPr lang="en-US" dirty="0" smtClean="0"/>
              <a:t>The message text indicates that a user on VTY0 from IP address 192.168.64.25 made this change.</a:t>
            </a:r>
          </a:p>
          <a:p>
            <a:pPr>
              <a:lnSpc>
                <a:spcPct val="100000"/>
              </a:lnSpc>
            </a:pPr>
            <a:r>
              <a:rPr lang="en-US" dirty="0" smtClean="0"/>
              <a:t>System log messages can contain up to 80 characters and a percent sign (%), which follows the optional sequence number or timestamp information, if configured. </a:t>
            </a:r>
          </a:p>
          <a:p>
            <a:pPr>
              <a:lnSpc>
                <a:spcPct val="100000"/>
              </a:lnSpc>
            </a:pPr>
            <a:r>
              <a:rPr lang="en-US" dirty="0" smtClean="0"/>
              <a:t>Messages are displayed in this format:</a:t>
            </a:r>
          </a:p>
          <a:p>
            <a:pPr lvl="1">
              <a:lnSpc>
                <a:spcPct val="100000"/>
              </a:lnSpc>
              <a:buNone/>
            </a:pPr>
            <a:r>
              <a:rPr lang="en-US" b="1" dirty="0" err="1" smtClean="0"/>
              <a:t>seq</a:t>
            </a:r>
            <a:r>
              <a:rPr lang="en-US" b="1" dirty="0" smtClean="0"/>
              <a:t> </a:t>
            </a:r>
            <a:r>
              <a:rPr lang="en-US" b="1" dirty="0" err="1" smtClean="0"/>
              <a:t>no:timestamp</a:t>
            </a:r>
            <a:r>
              <a:rPr lang="en-US" b="1" dirty="0" smtClean="0"/>
              <a:t>: %</a:t>
            </a:r>
            <a:r>
              <a:rPr lang="en-US" b="1" dirty="0" err="1" smtClean="0"/>
              <a:t>facility-severity-MNEMONIC:description</a:t>
            </a:r>
            <a:endParaRPr lang="en-US" b="1" dirty="0" smtClean="0"/>
          </a:p>
          <a:p>
            <a:pPr>
              <a:lnSpc>
                <a:spcPct val="100000"/>
              </a:lnSpc>
            </a:pPr>
            <a:r>
              <a:rPr lang="en-US" dirty="0" smtClean="0"/>
              <a:t>A sequence number appears on the syslog message if the service sequence-numbers global configuration command is configured. </a:t>
            </a:r>
          </a:p>
          <a:p>
            <a:pPr>
              <a:lnSpc>
                <a:spcPct val="100000"/>
              </a:lnSpc>
            </a:pPr>
            <a:r>
              <a:rPr lang="en-US" dirty="0" smtClean="0"/>
              <a:t>The timestamp shows the date and time of the message or event if the service timestamps [debug | log] [</a:t>
            </a:r>
            <a:r>
              <a:rPr lang="en-US" dirty="0" err="1" smtClean="0"/>
              <a:t>datetime</a:t>
            </a:r>
            <a:r>
              <a:rPr lang="en-US" dirty="0" smtClean="0"/>
              <a:t> uptime] [</a:t>
            </a:r>
            <a:r>
              <a:rPr lang="en-US" dirty="0" err="1" smtClean="0"/>
              <a:t>localtime</a:t>
            </a:r>
            <a:r>
              <a:rPr lang="en-US" dirty="0" smtClean="0"/>
              <a:t> |</a:t>
            </a:r>
            <a:r>
              <a:rPr lang="en-US" dirty="0" err="1" smtClean="0"/>
              <a:t>msec|show-timezone|year</a:t>
            </a:r>
            <a:r>
              <a:rPr lang="en-US" dirty="0" smtClean="0"/>
              <a:t>] global configuration command is configured. </a:t>
            </a:r>
          </a:p>
          <a:p>
            <a:pPr>
              <a:lnSpc>
                <a:spcPct val="100000"/>
              </a:lnSpc>
            </a:pPr>
            <a:r>
              <a:rPr lang="en-US" dirty="0" smtClean="0"/>
              <a:t>The timestamp can be have one of three formats:</a:t>
            </a:r>
          </a:p>
          <a:p>
            <a:pPr lvl="1">
              <a:lnSpc>
                <a:spcPct val="100000"/>
              </a:lnSpc>
            </a:pPr>
            <a:r>
              <a:rPr lang="en-US" b="1" dirty="0" smtClean="0"/>
              <a:t>mm/</a:t>
            </a:r>
            <a:r>
              <a:rPr lang="en-US" b="1" dirty="0" err="1" smtClean="0"/>
              <a:t>dd</a:t>
            </a:r>
            <a:r>
              <a:rPr lang="en-US" b="1" dirty="0" smtClean="0"/>
              <a:t> </a:t>
            </a:r>
            <a:r>
              <a:rPr lang="en-US" b="1" dirty="0" err="1" smtClean="0"/>
              <a:t>hh:mm:ss</a:t>
            </a:r>
            <a:endParaRPr lang="en-US" b="1" dirty="0" smtClean="0"/>
          </a:p>
          <a:p>
            <a:pPr lvl="1">
              <a:lnSpc>
                <a:spcPct val="100000"/>
              </a:lnSpc>
            </a:pPr>
            <a:r>
              <a:rPr lang="en-US" b="1" dirty="0" err="1" smtClean="0"/>
              <a:t>hh:mm:ss</a:t>
            </a:r>
            <a:r>
              <a:rPr lang="en-US" b="1" dirty="0" smtClean="0"/>
              <a:t> (short uptime)</a:t>
            </a:r>
          </a:p>
          <a:p>
            <a:pPr lvl="1">
              <a:lnSpc>
                <a:spcPct val="100000"/>
              </a:lnSpc>
            </a:pPr>
            <a:r>
              <a:rPr lang="en-US" b="1" dirty="0" smtClean="0"/>
              <a:t>d h (long uptime)</a:t>
            </a:r>
          </a:p>
          <a:p>
            <a:pPr>
              <a:lnSpc>
                <a:spcPct val="100000"/>
              </a:lnSpc>
            </a:pPr>
            <a:r>
              <a:rPr lang="en-US" b="1" dirty="0" smtClean="0"/>
              <a:t>Note:</a:t>
            </a:r>
            <a:r>
              <a:rPr lang="en-US" dirty="0" smtClean="0"/>
              <a:t> The documentation for each Cisco IOS Software release explains the meaning of these messages.</a:t>
            </a:r>
          </a:p>
          <a:p>
            <a:pPr>
              <a:lnSpc>
                <a:spcPct val="100000"/>
              </a:lnSpc>
            </a:pPr>
            <a:r>
              <a:rPr lang="en-US" dirty="0" smtClean="0"/>
              <a:t> For example, Catalyst 6500 system error message explanations are available at this location: </a:t>
            </a:r>
            <a:r>
              <a:rPr lang="en-US" dirty="0" smtClean="0">
                <a:hlinkClick r:id="rId3"/>
              </a:rPr>
              <a:t>www.cisco.com/en/US/products/hw/switches/ps708/products_system_message_guides_list.html</a:t>
            </a: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The example shows samples of syslog messages that Cisco IOS Software produces. </a:t>
            </a:r>
          </a:p>
          <a:p>
            <a:pPr>
              <a:lnSpc>
                <a:spcPct val="100000"/>
              </a:lnSpc>
            </a:pPr>
            <a:r>
              <a:rPr lang="en-US" dirty="0" smtClean="0"/>
              <a:t>The most common messages are link up and down messages and messages that a device produces when it exits from configuration mode. </a:t>
            </a:r>
          </a:p>
          <a:p>
            <a:pPr>
              <a:lnSpc>
                <a:spcPct val="100000"/>
              </a:lnSpc>
            </a:pPr>
            <a:r>
              <a:rPr lang="en-US" dirty="0" smtClean="0"/>
              <a:t>If ACL logging is configured, the device generates syslog messages when packets match a parameter condition. </a:t>
            </a:r>
          </a:p>
          <a:p>
            <a:pPr>
              <a:lnSpc>
                <a:spcPct val="100000"/>
              </a:lnSpc>
            </a:pPr>
            <a:r>
              <a:rPr lang="en-US" dirty="0" smtClean="0"/>
              <a:t>ACL logging can be useful for detecting packets that are denied access based on the security policy set by an ACL.</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20000"/>
              </a:lnSpc>
            </a:pPr>
            <a:r>
              <a:rPr lang="en-US" dirty="0" smtClean="0"/>
              <a:t>Messages can be sent to a syslog server.</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36</a:t>
            </a:fld>
            <a:endParaRPr lang="en-US" dirty="0"/>
          </a:p>
        </p:txBody>
      </p:sp>
      <p:sp>
        <p:nvSpPr>
          <p:cNvPr id="968706" name="Rectangle 2"/>
          <p:cNvSpPr>
            <a:spLocks noGrp="1" noRot="1" noChangeAspect="1" noChangeArrowheads="1" noTextEdit="1"/>
          </p:cNvSpPr>
          <p:nvPr>
            <p:ph type="sldImg"/>
          </p:nvPr>
        </p:nvSpPr>
        <p:spPr>
          <a:xfrm>
            <a:off x="1143000" y="687388"/>
            <a:ext cx="4572000" cy="3429000"/>
          </a:xfrm>
          <a:ln/>
        </p:spPr>
      </p:sp>
      <p:sp>
        <p:nvSpPr>
          <p:cNvPr id="968707" name="Rectangle 3"/>
          <p:cNvSpPr>
            <a:spLocks noGrp="1" noChangeArrowheads="1"/>
          </p:cNvSpPr>
          <p:nvPr>
            <p:ph type="body" idx="1"/>
          </p:nvPr>
        </p:nvSpPr>
        <p:spPr>
          <a:xfrm>
            <a:off x="914712" y="4344026"/>
            <a:ext cx="5028579" cy="4112926"/>
          </a:xfrm>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Messages can be stored on the local switch. To configure the local logs, use the command </a:t>
            </a:r>
            <a:r>
              <a:rPr lang="en-US" b="1" dirty="0" smtClean="0"/>
              <a:t>logging</a:t>
            </a:r>
            <a:r>
              <a:rPr lang="en-US" dirty="0" smtClean="0"/>
              <a:t> </a:t>
            </a:r>
            <a:r>
              <a:rPr lang="en-US" b="1" dirty="0" smtClean="0"/>
              <a:t>buffered</a:t>
            </a:r>
            <a:r>
              <a:rPr lang="en-US" dirty="0" smtClean="0"/>
              <a:t>. </a:t>
            </a:r>
          </a:p>
          <a:p>
            <a:pPr>
              <a:lnSpc>
                <a:spcPct val="100000"/>
              </a:lnSpc>
            </a:pPr>
            <a:r>
              <a:rPr lang="en-US" dirty="0" smtClean="0"/>
              <a:t>Valid parameters are the maximum local log size and the severity level that has to be logged: </a:t>
            </a:r>
          </a:p>
          <a:p>
            <a:pPr>
              <a:lnSpc>
                <a:spcPct val="100000"/>
              </a:lnSpc>
            </a:pPr>
            <a:r>
              <a:rPr lang="en-US" dirty="0" smtClean="0"/>
              <a:t>Enabling higher logging with small buffer size might mean that your logging displays only a short duration of time before newer messages overwrite the older ones. </a:t>
            </a:r>
          </a:p>
          <a:p>
            <a:pPr>
              <a:lnSpc>
                <a:spcPct val="100000"/>
              </a:lnSpc>
            </a:pPr>
            <a:r>
              <a:rPr lang="en-US" dirty="0" smtClean="0"/>
              <a:t>Ensure the local log size is an appropriate size for your level of logging and time frame that you would like to see in the local logs.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37</a:t>
            </a:fld>
            <a:endParaRPr lang="en-US" dirty="0"/>
          </a:p>
        </p:txBody>
      </p:sp>
      <p:sp>
        <p:nvSpPr>
          <p:cNvPr id="968706" name="Rectangle 2"/>
          <p:cNvSpPr>
            <a:spLocks noGrp="1" noRot="1" noChangeAspect="1" noChangeArrowheads="1" noTextEdit="1"/>
          </p:cNvSpPr>
          <p:nvPr>
            <p:ph type="sldImg"/>
          </p:nvPr>
        </p:nvSpPr>
        <p:spPr>
          <a:xfrm>
            <a:off x="1143000" y="687388"/>
            <a:ext cx="4572000" cy="3429000"/>
          </a:xfrm>
          <a:ln/>
        </p:spPr>
      </p:sp>
      <p:sp>
        <p:nvSpPr>
          <p:cNvPr id="968707" name="Rectangle 3"/>
          <p:cNvSpPr>
            <a:spLocks noGrp="1" noChangeArrowheads="1"/>
          </p:cNvSpPr>
          <p:nvPr>
            <p:ph type="body" idx="1"/>
          </p:nvPr>
        </p:nvSpPr>
        <p:spPr>
          <a:xfrm>
            <a:off x="914712" y="4344026"/>
            <a:ext cx="5028579" cy="4112926"/>
          </a:xfrm>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Use the </a:t>
            </a:r>
            <a:r>
              <a:rPr lang="en-US" b="1" dirty="0" smtClean="0"/>
              <a:t>show</a:t>
            </a:r>
            <a:r>
              <a:rPr lang="en-US" dirty="0" smtClean="0"/>
              <a:t> </a:t>
            </a:r>
            <a:r>
              <a:rPr lang="en-US" b="1" dirty="0" smtClean="0"/>
              <a:t>logging</a:t>
            </a:r>
            <a:r>
              <a:rPr lang="en-US" dirty="0" smtClean="0"/>
              <a:t> command to display the content of the local log files. </a:t>
            </a:r>
          </a:p>
          <a:p>
            <a:pPr>
              <a:lnSpc>
                <a:spcPct val="100000"/>
              </a:lnSpc>
            </a:pPr>
            <a:r>
              <a:rPr lang="en-US" dirty="0" smtClean="0"/>
              <a:t>When too many events are present in the log files, use the pipe argument (</a:t>
            </a:r>
            <a:r>
              <a:rPr lang="en-US" b="1" dirty="0" smtClean="0"/>
              <a:t>|</a:t>
            </a:r>
            <a:r>
              <a:rPr lang="en-US" dirty="0" smtClean="0"/>
              <a:t>) in combination with keywords such as </a:t>
            </a:r>
            <a:r>
              <a:rPr lang="en-US" b="1" dirty="0" smtClean="0"/>
              <a:t>include</a:t>
            </a:r>
            <a:r>
              <a:rPr lang="en-US" dirty="0" smtClean="0"/>
              <a:t> or </a:t>
            </a:r>
            <a:r>
              <a:rPr lang="en-US" b="1" dirty="0" smtClean="0"/>
              <a:t>begin</a:t>
            </a:r>
            <a:r>
              <a:rPr lang="en-US" dirty="0" smtClean="0"/>
              <a:t> to filter the output. </a:t>
            </a:r>
          </a:p>
          <a:p>
            <a:pPr>
              <a:lnSpc>
                <a:spcPct val="100000"/>
              </a:lnSpc>
            </a:pPr>
            <a:r>
              <a:rPr lang="en-US" dirty="0" smtClean="0"/>
              <a:t>The example shows how to display all events present in the local logs that involve an error report (severity level 3) about interface link status.</a:t>
            </a:r>
          </a:p>
          <a:p>
            <a:pPr>
              <a:lnSpc>
                <a:spcPct val="100000"/>
              </a:lnSpc>
            </a:pPr>
            <a:r>
              <a:rPr lang="en-US" dirty="0" smtClean="0"/>
              <a:t>The second example shows  how to display all events that start with </a:t>
            </a:r>
            <a:r>
              <a:rPr lang="en-US" b="1" dirty="0" smtClean="0"/>
              <a:t>%DUAL </a:t>
            </a:r>
            <a:r>
              <a:rPr lang="en-US" dirty="0" smtClean="0"/>
              <a:t>(therefore reporting events related to the EIGRP DUAL algorithm).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dirty="0">
                <a:latin typeface="Arial" charset="0"/>
              </a:rPr>
              <a:t>Step 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fontScale="92500" lnSpcReduction="10000"/>
          </a:bodyPr>
          <a:lstStyle/>
          <a:p>
            <a:pPr>
              <a:lnSpc>
                <a:spcPct val="100000"/>
              </a:lnSpc>
            </a:pPr>
            <a:r>
              <a:rPr lang="en-US" dirty="0" smtClean="0"/>
              <a:t>The network has become increasingly critical for customers, and any downtime or degradation can adversely impact revenue. </a:t>
            </a:r>
          </a:p>
          <a:p>
            <a:pPr>
              <a:lnSpc>
                <a:spcPct val="100000"/>
              </a:lnSpc>
            </a:pPr>
            <a:r>
              <a:rPr lang="en-US" dirty="0" smtClean="0"/>
              <a:t>Companies need some form of predictability with IP services. </a:t>
            </a:r>
          </a:p>
          <a:p>
            <a:pPr>
              <a:lnSpc>
                <a:spcPct val="100000"/>
              </a:lnSpc>
            </a:pPr>
            <a:r>
              <a:rPr lang="en-US" dirty="0" smtClean="0"/>
              <a:t>An SLA is a contract between the network provider and its customers, or between a network department and internal corporate customers. </a:t>
            </a:r>
          </a:p>
          <a:p>
            <a:pPr>
              <a:lnSpc>
                <a:spcPct val="100000"/>
              </a:lnSpc>
            </a:pPr>
            <a:r>
              <a:rPr lang="en-US" dirty="0" smtClean="0"/>
              <a:t>It provides a form of guarantee to customers about the level of user experience.</a:t>
            </a:r>
          </a:p>
          <a:p>
            <a:pPr>
              <a:lnSpc>
                <a:spcPct val="100000"/>
              </a:lnSpc>
            </a:pPr>
            <a:r>
              <a:rPr lang="en-US" dirty="0" smtClean="0"/>
              <a:t>An SLA specifies connectivity and performance agreements for an end-user service from a service provider. </a:t>
            </a:r>
          </a:p>
          <a:p>
            <a:pPr>
              <a:lnSpc>
                <a:spcPct val="100000"/>
              </a:lnSpc>
            </a:pPr>
            <a:r>
              <a:rPr lang="en-US" dirty="0" smtClean="0"/>
              <a:t>The SLA typically outlines the minimum level of service and the expected level of service. </a:t>
            </a:r>
          </a:p>
          <a:p>
            <a:pPr>
              <a:lnSpc>
                <a:spcPct val="100000"/>
              </a:lnSpc>
            </a:pPr>
            <a:r>
              <a:rPr lang="en-US" dirty="0" smtClean="0"/>
              <a:t>The networking department can use the SLAs to verify that the service provider is meeting its own SLAs or to define service levels for critical business applications. </a:t>
            </a:r>
          </a:p>
          <a:p>
            <a:pPr>
              <a:lnSpc>
                <a:spcPct val="100000"/>
              </a:lnSpc>
            </a:pPr>
            <a:r>
              <a:rPr lang="en-US" dirty="0" smtClean="0"/>
              <a:t>An SLA can also be used as the basis for planning budgets and justifying network expenditures.</a:t>
            </a:r>
          </a:p>
          <a:p>
            <a:pPr>
              <a:lnSpc>
                <a:spcPct val="100000"/>
              </a:lnSpc>
            </a:pPr>
            <a:r>
              <a:rPr lang="en-US" dirty="0" smtClean="0"/>
              <a:t>Administrators can ultimately reduce the mean time to repair (MTTR) by proactively isolating network issues. </a:t>
            </a:r>
          </a:p>
          <a:p>
            <a:pPr>
              <a:lnSpc>
                <a:spcPct val="100000"/>
              </a:lnSpc>
            </a:pPr>
            <a:r>
              <a:rPr lang="en-US" dirty="0" smtClean="0"/>
              <a:t>They can change the network configuration based on optimized performance metrics. </a:t>
            </a:r>
          </a:p>
          <a:p>
            <a:pPr>
              <a:lnSpc>
                <a:spcPct val="100000"/>
              </a:lnSpc>
            </a:pPr>
            <a:r>
              <a:rPr lang="en-US" dirty="0" smtClean="0"/>
              <a:t>Typically, the technical components of an SLA contain a guarantee level for network availability, network performance in terms of round-trip time (RTT), and network response in terms of latency, jitter, and packet loss. </a:t>
            </a:r>
          </a:p>
          <a:p>
            <a:pPr>
              <a:lnSpc>
                <a:spcPct val="100000"/>
              </a:lnSpc>
            </a:pPr>
            <a:r>
              <a:rPr lang="en-US" dirty="0" smtClean="0"/>
              <a:t>The specifics of an SLA vary depending on the applications an organization is supporting in the network.</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fontScale="92500" lnSpcReduction="10000"/>
          </a:bodyPr>
          <a:lstStyle/>
          <a:p>
            <a:pPr>
              <a:lnSpc>
                <a:spcPct val="100000"/>
              </a:lnSpc>
            </a:pPr>
            <a:r>
              <a:rPr lang="en-US" dirty="0" smtClean="0"/>
              <a:t>The network has become increasingly critical for customers, and any downtime or degradation can adversely impact revenue. </a:t>
            </a:r>
          </a:p>
          <a:p>
            <a:pPr>
              <a:lnSpc>
                <a:spcPct val="100000"/>
              </a:lnSpc>
            </a:pPr>
            <a:r>
              <a:rPr lang="en-US" dirty="0" smtClean="0"/>
              <a:t>Companies need some form of predictability with IP services. </a:t>
            </a:r>
          </a:p>
          <a:p>
            <a:pPr>
              <a:lnSpc>
                <a:spcPct val="100000"/>
              </a:lnSpc>
            </a:pPr>
            <a:r>
              <a:rPr lang="en-US" dirty="0" smtClean="0"/>
              <a:t>An SLA is a contract between the network provider and its customers, or between a network department and internal corporate customers. </a:t>
            </a:r>
          </a:p>
          <a:p>
            <a:pPr>
              <a:lnSpc>
                <a:spcPct val="100000"/>
              </a:lnSpc>
            </a:pPr>
            <a:r>
              <a:rPr lang="en-US" dirty="0" smtClean="0"/>
              <a:t>It provides a form of guarantee to customers about the level of user experience.</a:t>
            </a:r>
          </a:p>
          <a:p>
            <a:pPr>
              <a:lnSpc>
                <a:spcPct val="100000"/>
              </a:lnSpc>
            </a:pPr>
            <a:r>
              <a:rPr lang="en-US" dirty="0" smtClean="0"/>
              <a:t>An SLA specifies connectivity and performance agreements for an end-user service from a service provider. </a:t>
            </a:r>
          </a:p>
          <a:p>
            <a:pPr>
              <a:lnSpc>
                <a:spcPct val="100000"/>
              </a:lnSpc>
            </a:pPr>
            <a:r>
              <a:rPr lang="en-US" dirty="0" smtClean="0"/>
              <a:t>The SLA typically outlines the minimum level of service and the expected level of service. </a:t>
            </a:r>
          </a:p>
          <a:p>
            <a:pPr>
              <a:lnSpc>
                <a:spcPct val="100000"/>
              </a:lnSpc>
            </a:pPr>
            <a:r>
              <a:rPr lang="en-US" dirty="0" smtClean="0"/>
              <a:t>The networking department can use the SLAs to verify that the service provider is meeting its own SLAs or to define service levels for critical business applications. </a:t>
            </a:r>
          </a:p>
          <a:p>
            <a:pPr>
              <a:lnSpc>
                <a:spcPct val="100000"/>
              </a:lnSpc>
            </a:pPr>
            <a:r>
              <a:rPr lang="en-US" dirty="0" smtClean="0"/>
              <a:t>An SLA can also be used as the basis for planning budgets and justifying network expenditures.</a:t>
            </a:r>
          </a:p>
          <a:p>
            <a:pPr>
              <a:lnSpc>
                <a:spcPct val="100000"/>
              </a:lnSpc>
            </a:pPr>
            <a:r>
              <a:rPr lang="en-US" dirty="0" smtClean="0"/>
              <a:t>Administrators can ultimately reduce the mean time to repair (MTTR) by proactively isolating network issues. </a:t>
            </a:r>
          </a:p>
          <a:p>
            <a:pPr>
              <a:lnSpc>
                <a:spcPct val="100000"/>
              </a:lnSpc>
            </a:pPr>
            <a:r>
              <a:rPr lang="en-US" dirty="0" smtClean="0"/>
              <a:t>They can change the network configuration based on optimized performance metrics. </a:t>
            </a:r>
          </a:p>
          <a:p>
            <a:pPr>
              <a:lnSpc>
                <a:spcPct val="100000"/>
              </a:lnSpc>
            </a:pPr>
            <a:r>
              <a:rPr lang="en-US" dirty="0" smtClean="0"/>
              <a:t>Typically, the technical components of an SLA contain a guarantee level for network availability, network performance in terms of round-trip time (RTT), and network response in terms of latency, jitter, and packet loss. </a:t>
            </a:r>
          </a:p>
          <a:p>
            <a:pPr>
              <a:lnSpc>
                <a:spcPct val="100000"/>
              </a:lnSpc>
            </a:pPr>
            <a:r>
              <a:rPr lang="en-US" dirty="0" smtClean="0"/>
              <a:t>The specifics of an SLA vary depending on the applications an organization is supporting in the network.</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48</a:t>
            </a:fld>
            <a:endParaRPr lang="en-US" dirty="0"/>
          </a:p>
        </p:txBody>
      </p:sp>
    </p:spTree>
    <p:extLst>
      <p:ext uri="{BB962C8B-B14F-4D97-AF65-F5344CB8AC3E}">
        <p14:creationId xmlns:p14="http://schemas.microsoft.com/office/powerpoint/2010/main" val="2857522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Just like CDP, when LLDP is enabled the command </a:t>
            </a:r>
            <a:r>
              <a:rPr lang="en-US" b="1" dirty="0">
                <a:latin typeface="Arial" charset="0"/>
              </a:rPr>
              <a:t>show </a:t>
            </a:r>
            <a:r>
              <a:rPr lang="en-US" b="1" dirty="0" err="1">
                <a:latin typeface="Arial" charset="0"/>
              </a:rPr>
              <a:t>lldp</a:t>
            </a:r>
            <a:r>
              <a:rPr lang="en-US" b="1" dirty="0">
                <a:latin typeface="Arial" charset="0"/>
              </a:rPr>
              <a:t> </a:t>
            </a:r>
            <a:r>
              <a:rPr lang="en-US" dirty="0">
                <a:latin typeface="Arial" charset="0"/>
              </a:rPr>
              <a:t>neighbor displays a summary of which devices are seen on which ports.</a:t>
            </a:r>
          </a:p>
          <a:p>
            <a:r>
              <a:rPr lang="en-US">
                <a:latin typeface="Arial" charset="0"/>
              </a:rPr>
              <a:t>You </a:t>
            </a:r>
            <a:r>
              <a:rPr lang="en-US" dirty="0">
                <a:latin typeface="Arial" charset="0"/>
              </a:rPr>
              <a:t>can get more detailed information about all neighbors with the command </a:t>
            </a:r>
            <a:r>
              <a:rPr lang="en-US" b="1" dirty="0">
                <a:latin typeface="Arial" charset="0"/>
              </a:rPr>
              <a:t>show </a:t>
            </a:r>
            <a:r>
              <a:rPr lang="en-US" b="1" dirty="0" err="1">
                <a:latin typeface="Arial" charset="0"/>
              </a:rPr>
              <a:t>lldp</a:t>
            </a:r>
            <a:r>
              <a:rPr lang="en-US" b="1" dirty="0">
                <a:latin typeface="Arial" charset="0"/>
              </a:rPr>
              <a:t> neighbor detail</a:t>
            </a:r>
            <a:r>
              <a:rPr lang="en-US" dirty="0">
                <a:latin typeface="Arial" charset="0"/>
              </a:rPr>
              <a:t>. If you need detailed information about only one neighbor on one link, you can also use, for example, </a:t>
            </a:r>
            <a:r>
              <a:rPr lang="en-US" b="1" dirty="0">
                <a:latin typeface="Arial" charset="0"/>
              </a:rPr>
              <a:t>show </a:t>
            </a:r>
            <a:r>
              <a:rPr lang="en-US" b="1" dirty="0" err="1">
                <a:latin typeface="Arial" charset="0"/>
              </a:rPr>
              <a:t>lldp</a:t>
            </a:r>
            <a:r>
              <a:rPr lang="en-US" b="1" dirty="0">
                <a:latin typeface="Arial" charset="0"/>
              </a:rPr>
              <a:t> neighbor interface f0/8 detail</a:t>
            </a:r>
            <a:r>
              <a:rPr lang="en-US" dirty="0">
                <a:latin typeface="Arial" charset="0"/>
              </a:rPr>
              <a: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lnSpcReduction="10000"/>
          </a:bodyPr>
          <a:lstStyle/>
          <a:p>
            <a:pPr>
              <a:lnSpc>
                <a:spcPct val="100000"/>
              </a:lnSpc>
            </a:pPr>
            <a:r>
              <a:rPr lang="en-US" dirty="0" smtClean="0"/>
              <a:t>Certain measurements also enable jitter data to be collected.</a:t>
            </a:r>
          </a:p>
          <a:p>
            <a:pPr>
              <a:lnSpc>
                <a:spcPct val="100000"/>
              </a:lnSpc>
            </a:pPr>
            <a:r>
              <a:rPr lang="en-US" dirty="0" smtClean="0"/>
              <a:t>Following are several common functions for IP SLA measurements:</a:t>
            </a:r>
          </a:p>
          <a:p>
            <a:pPr lvl="1">
              <a:lnSpc>
                <a:spcPct val="100000"/>
              </a:lnSpc>
            </a:pPr>
            <a:r>
              <a:rPr lang="en-US" dirty="0" smtClean="0"/>
              <a:t>Edge-to-edge network availability monitoring</a:t>
            </a:r>
          </a:p>
          <a:p>
            <a:pPr lvl="1">
              <a:lnSpc>
                <a:spcPct val="100000"/>
              </a:lnSpc>
            </a:pPr>
            <a:r>
              <a:rPr lang="en-US" dirty="0" smtClean="0"/>
              <a:t>Network performance monitoring and network performance visibility</a:t>
            </a:r>
          </a:p>
          <a:p>
            <a:pPr lvl="1">
              <a:lnSpc>
                <a:spcPct val="100000"/>
              </a:lnSpc>
            </a:pPr>
            <a:r>
              <a:rPr lang="en-US" dirty="0" smtClean="0"/>
              <a:t>VoIP, video, and virtual private network (VPN) monitoring</a:t>
            </a:r>
          </a:p>
          <a:p>
            <a:pPr lvl="1">
              <a:lnSpc>
                <a:spcPct val="100000"/>
              </a:lnSpc>
            </a:pPr>
            <a:r>
              <a:rPr lang="en-US" dirty="0" smtClean="0"/>
              <a:t>IP service network health readiness or assessment</a:t>
            </a:r>
          </a:p>
          <a:p>
            <a:pPr lvl="1">
              <a:lnSpc>
                <a:spcPct val="100000"/>
              </a:lnSpc>
            </a:pPr>
            <a:r>
              <a:rPr lang="en-US" dirty="0" smtClean="0"/>
              <a:t>Multiprotocol Label Switching (MPLS) network monitoring</a:t>
            </a:r>
          </a:p>
          <a:p>
            <a:pPr lvl="1">
              <a:lnSpc>
                <a:spcPct val="100000"/>
              </a:lnSpc>
            </a:pPr>
            <a:r>
              <a:rPr lang="en-US" dirty="0" smtClean="0"/>
              <a:t>Troubleshooting of network operation</a:t>
            </a:r>
          </a:p>
          <a:p>
            <a:pPr>
              <a:lnSpc>
                <a:spcPct val="100000"/>
              </a:lnSpc>
            </a:pPr>
            <a:r>
              <a:rPr lang="en-US" dirty="0" smtClean="0"/>
              <a:t>IP SLA measurement uses a variety of operations and actively generated traffic probes to gather many types of measurement statistics:</a:t>
            </a:r>
          </a:p>
          <a:p>
            <a:pPr lvl="1">
              <a:lnSpc>
                <a:spcPct val="100000"/>
              </a:lnSpc>
            </a:pPr>
            <a:r>
              <a:rPr lang="en-US" dirty="0" smtClean="0"/>
              <a:t>Network latency and response time</a:t>
            </a:r>
          </a:p>
          <a:p>
            <a:pPr lvl="1">
              <a:lnSpc>
                <a:spcPct val="100000"/>
              </a:lnSpc>
            </a:pPr>
            <a:r>
              <a:rPr lang="en-US" dirty="0" smtClean="0"/>
              <a:t>Packet loss statistics</a:t>
            </a:r>
          </a:p>
          <a:p>
            <a:pPr lvl="1">
              <a:lnSpc>
                <a:spcPct val="100000"/>
              </a:lnSpc>
            </a:pPr>
            <a:r>
              <a:rPr lang="en-US" dirty="0" smtClean="0"/>
              <a:t>Network jitter and voice quality scoring</a:t>
            </a:r>
          </a:p>
          <a:p>
            <a:pPr lvl="1">
              <a:lnSpc>
                <a:spcPct val="100000"/>
              </a:lnSpc>
            </a:pPr>
            <a:r>
              <a:rPr lang="en-US" dirty="0" smtClean="0"/>
              <a:t>End-to-end network connectivity</a:t>
            </a:r>
          </a:p>
          <a:p>
            <a:pPr>
              <a:lnSpc>
                <a:spcPct val="100000"/>
              </a:lnSpc>
            </a:pPr>
            <a:r>
              <a:rPr lang="en-US" dirty="0" smtClean="0"/>
              <a:t>Multiple IP SLA operations (measurements) can run in a network at one time. Reporting tools use SNMP to extract the data into a database and then report on it. </a:t>
            </a:r>
          </a:p>
          <a:p>
            <a:pPr>
              <a:lnSpc>
                <a:spcPct val="100000"/>
              </a:lnSpc>
            </a:pPr>
            <a:r>
              <a:rPr lang="en-US" dirty="0" smtClean="0"/>
              <a:t>IP SLA measurements enable the network manager to verify service guarantees, which increases network reliability by validating network performance, proactively identifying network issues, and easing the deployment of new IP services.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57</a:t>
            </a:fld>
            <a:endParaRPr lang="en-US" dirty="0"/>
          </a:p>
        </p:txBody>
      </p:sp>
      <p:sp>
        <p:nvSpPr>
          <p:cNvPr id="968706" name="Rectangle 2"/>
          <p:cNvSpPr>
            <a:spLocks noGrp="1" noRot="1" noChangeAspect="1" noChangeArrowheads="1" noTextEdit="1"/>
          </p:cNvSpPr>
          <p:nvPr>
            <p:ph type="sldImg"/>
          </p:nvPr>
        </p:nvSpPr>
        <p:spPr>
          <a:xfrm>
            <a:off x="1143000" y="687388"/>
            <a:ext cx="4572000" cy="3429000"/>
          </a:xfrm>
          <a:ln/>
        </p:spPr>
      </p:sp>
      <p:sp>
        <p:nvSpPr>
          <p:cNvPr id="968707" name="Rectangle 3"/>
          <p:cNvSpPr>
            <a:spLocks noGrp="1" noChangeArrowheads="1"/>
          </p:cNvSpPr>
          <p:nvPr>
            <p:ph type="body" idx="1"/>
          </p:nvPr>
        </p:nvSpPr>
        <p:spPr>
          <a:xfrm>
            <a:off x="914712" y="4344026"/>
            <a:ext cx="5028579" cy="4112926"/>
          </a:xfrm>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marR="0" latinLnBrk="0">
              <a:lnSpc>
                <a:spcPct val="100000"/>
              </a:lnSpc>
              <a:buClrTx/>
              <a:buFontTx/>
              <a:buChar char="•"/>
              <a:tabLst/>
              <a:defRPr/>
            </a:pPr>
            <a:r>
              <a:rPr lang="en-US" dirty="0" smtClean="0"/>
              <a:t>The </a:t>
            </a:r>
            <a:r>
              <a:rPr lang="en-US" b="1" dirty="0" smtClean="0"/>
              <a:t>show </a:t>
            </a:r>
            <a:r>
              <a:rPr lang="en-US" b="1" dirty="0" err="1" smtClean="0"/>
              <a:t>ip</a:t>
            </a:r>
            <a:r>
              <a:rPr lang="en-US" b="1" dirty="0" smtClean="0"/>
              <a:t> </a:t>
            </a:r>
            <a:r>
              <a:rPr lang="en-US" b="1" dirty="0" err="1" smtClean="0"/>
              <a:t>sla</a:t>
            </a:r>
            <a:r>
              <a:rPr lang="en-US" b="1" dirty="0" smtClean="0"/>
              <a:t> statistics </a:t>
            </a:r>
            <a:r>
              <a:rPr lang="en-US" dirty="0" smtClean="0"/>
              <a:t>command displays, among other parameters, the number of successes and number of failures. </a:t>
            </a:r>
          </a:p>
          <a:p>
            <a:pPr marR="0" latinLnBrk="0">
              <a:lnSpc>
                <a:spcPct val="100000"/>
              </a:lnSpc>
              <a:buClrTx/>
              <a:buFontTx/>
              <a:buChar char="•"/>
              <a:tabLst/>
              <a:defRPr/>
            </a:pPr>
            <a:r>
              <a:rPr lang="en-US" dirty="0" smtClean="0"/>
              <a:t>It also shows if the test is still being run. </a:t>
            </a:r>
          </a:p>
          <a:p>
            <a:pPr marR="0" latinLnBrk="0">
              <a:lnSpc>
                <a:spcPct val="100000"/>
              </a:lnSpc>
              <a:buClrTx/>
              <a:buFontTx/>
              <a:buChar char="•"/>
              <a:tabLst/>
              <a:defRPr/>
            </a:pPr>
            <a:r>
              <a:rPr lang="en-US" dirty="0" smtClean="0"/>
              <a:t>Here we see that the test in active state, having succeeded 177 times and failed 6 times when the command was issued. </a:t>
            </a:r>
          </a:p>
          <a:p>
            <a:pPr marR="0" latinLnBrk="0">
              <a:lnSpc>
                <a:spcPct val="100000"/>
              </a:lnSpc>
              <a:buClrTx/>
              <a:buFontTx/>
              <a:buChar char="•"/>
              <a:tabLst/>
              <a:defRPr/>
            </a:pPr>
            <a:r>
              <a:rPr lang="en-US" dirty="0" smtClean="0"/>
              <a:t>Monitoring these statistics over time can tell you if there is a connection issue discovered through the IP SLA test.</a:t>
            </a:r>
          </a:p>
          <a:p>
            <a:pPr>
              <a:lnSpc>
                <a:spcPct val="100000"/>
              </a:lnSpc>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41332" y="4306549"/>
            <a:ext cx="6108640" cy="4183194"/>
          </a:xfrm>
          <a:noFill/>
          <a:ln w="9525">
            <a:noFill/>
            <a:miter lim="800000"/>
            <a:headEnd/>
            <a:tailEnd/>
          </a:ln>
          <a:effectLst/>
        </p:spPr>
        <p:txBody>
          <a:bodyPr vert="horz" wrap="square" lIns="95667" tIns="50185" rIns="95667" bIns="50185" numCol="1" anchor="t" anchorCtr="0" compatLnSpc="1">
            <a:prstTxWarp prst="textNoShape">
              <a:avLst/>
            </a:prstTxWarp>
            <a:normAutofit fontScale="92500"/>
          </a:bodyPr>
          <a:lstStyle/>
          <a:p>
            <a:pPr>
              <a:lnSpc>
                <a:spcPct val="100000"/>
              </a:lnSpc>
              <a:buNone/>
            </a:pPr>
            <a:r>
              <a:rPr lang="en-US" sz="1000" dirty="0" smtClean="0"/>
              <a:t>The figure shows the sequence of events that occurs for each IP SLA operation that requires a responder on the target:</a:t>
            </a:r>
          </a:p>
          <a:p>
            <a:pPr marL="228600" indent="-228600">
              <a:lnSpc>
                <a:spcPct val="100000"/>
              </a:lnSpc>
              <a:buFont typeface="+mj-lt"/>
              <a:buAutoNum type="arabicPeriod"/>
            </a:pPr>
            <a:r>
              <a:rPr lang="en-US" sz="1000" dirty="0" smtClean="0"/>
              <a:t>At the start of the control phase, the IP SLA source sends a control message with the configured IP SLA operation information to IP SLA control port UDP 1967 on the target router. </a:t>
            </a:r>
          </a:p>
          <a:p>
            <a:pPr marL="228600" indent="-228600">
              <a:lnSpc>
                <a:spcPct val="100000"/>
              </a:lnSpc>
              <a:buFont typeface="+mj-lt"/>
              <a:buAutoNum type="arabicPeriod"/>
            </a:pPr>
            <a:r>
              <a:rPr lang="en-US" sz="1000" dirty="0" smtClean="0"/>
              <a:t>The control message carries information such as protocol, port number, and duration:</a:t>
            </a:r>
          </a:p>
          <a:p>
            <a:pPr lvl="1">
              <a:lnSpc>
                <a:spcPct val="100000"/>
              </a:lnSpc>
            </a:pPr>
            <a:r>
              <a:rPr lang="en-US" sz="1000" dirty="0" smtClean="0"/>
              <a:t>If MD5 authentication is enabled, MD5 checksum is sent with the control message.</a:t>
            </a:r>
          </a:p>
          <a:p>
            <a:pPr lvl="1">
              <a:lnSpc>
                <a:spcPct val="100000"/>
              </a:lnSpc>
            </a:pPr>
            <a:r>
              <a:rPr lang="en-US" sz="1000" dirty="0" smtClean="0"/>
              <a:t>If the authentication of the message is enabled, the responder verifies it; if the authentication fails, the responder returns an authentication failure message.</a:t>
            </a:r>
          </a:p>
          <a:p>
            <a:pPr lvl="1">
              <a:lnSpc>
                <a:spcPct val="100000"/>
              </a:lnSpc>
            </a:pPr>
            <a:r>
              <a:rPr lang="en-US" sz="1000" dirty="0" smtClean="0"/>
              <a:t>If the IP SLA measurement operation does not receive a response from a responder, it tries to retransmit the control message and eventually times out.</a:t>
            </a:r>
          </a:p>
          <a:p>
            <a:pPr marL="228600" indent="-228600">
              <a:lnSpc>
                <a:spcPct val="100000"/>
              </a:lnSpc>
              <a:buFont typeface="+mj-lt"/>
              <a:buAutoNum type="arabicPeriod" startAt="2"/>
            </a:pPr>
            <a:r>
              <a:rPr lang="en-US" sz="1000" dirty="0" smtClean="0"/>
              <a:t>If the responder processes the control message, it sends an OK message to the source router and listens on the port specified in the control message for a specified duration. </a:t>
            </a:r>
          </a:p>
          <a:p>
            <a:pPr marL="228600" indent="-228600">
              <a:lnSpc>
                <a:spcPct val="100000"/>
              </a:lnSpc>
              <a:buFont typeface="+mj-lt"/>
              <a:buAutoNum type="arabicPeriod" startAt="2"/>
            </a:pPr>
            <a:r>
              <a:rPr lang="en-US" sz="1000" dirty="0" smtClean="0"/>
              <a:t>If the responder cannot process the control message, it returns an error. In the figure, UDP port 2020 will be used for the IP SLA test packets.</a:t>
            </a:r>
          </a:p>
          <a:p>
            <a:pPr marL="228600" indent="-228600">
              <a:lnSpc>
                <a:spcPct val="100000"/>
              </a:lnSpc>
              <a:buFont typeface="+mj-lt"/>
              <a:buAutoNum type="arabicPeriod" startAt="2"/>
            </a:pPr>
            <a:r>
              <a:rPr lang="en-US" sz="1000" dirty="0" smtClean="0"/>
              <a:t>If the return code of control message is OK, the IP SLA operation moves to the probing phase, where it sends one or more test packets to the responder for response time computations. </a:t>
            </a:r>
          </a:p>
          <a:p>
            <a:pPr marL="228600" indent="-228600">
              <a:lnSpc>
                <a:spcPct val="100000"/>
              </a:lnSpc>
              <a:buFont typeface="+mj-lt"/>
              <a:buAutoNum type="arabicPeriod" startAt="2"/>
            </a:pPr>
            <a:r>
              <a:rPr lang="en-US" sz="1000" dirty="0" smtClean="0"/>
              <a:t>The return code is available in the show ip sla statistics command. In the figure, these test messages are sent on control port 2020.</a:t>
            </a:r>
          </a:p>
          <a:p>
            <a:pPr marL="228600" indent="-228600">
              <a:lnSpc>
                <a:spcPct val="100000"/>
              </a:lnSpc>
              <a:buFont typeface="+mj-lt"/>
              <a:buAutoNum type="arabicPeriod" startAt="2"/>
            </a:pPr>
            <a:r>
              <a:rPr lang="en-US" sz="1000" dirty="0" smtClean="0"/>
              <a:t>The responder accepts the test packets and responds. </a:t>
            </a:r>
          </a:p>
          <a:p>
            <a:pPr marL="228600" indent="-228600">
              <a:lnSpc>
                <a:spcPct val="100000"/>
              </a:lnSpc>
              <a:buFont typeface="+mj-lt"/>
              <a:buAutoNum type="arabicPeriod" startAt="2"/>
            </a:pPr>
            <a:r>
              <a:rPr lang="en-US" sz="1000" dirty="0" smtClean="0"/>
              <a:t>Based on the type of operation, the responder might add an “in” timestamp and an “out” timestamp in the response packet payload to account for CPU time spent in measuring unidirectional packet loss, latency, and jitter to a Cisco device. </a:t>
            </a:r>
          </a:p>
          <a:p>
            <a:pPr marL="228600" indent="-228600">
              <a:lnSpc>
                <a:spcPct val="100000"/>
              </a:lnSpc>
              <a:buFont typeface="+mj-lt"/>
              <a:buAutoNum type="arabicPeriod" startAt="2"/>
            </a:pPr>
            <a:r>
              <a:rPr lang="en-US" sz="1000" dirty="0" smtClean="0"/>
              <a:t>These timestamps help the IP SLA source to make accurate assessments on one-way delay and the processing time in the target routers. </a:t>
            </a:r>
          </a:p>
          <a:p>
            <a:pPr marL="228600" indent="-228600">
              <a:lnSpc>
                <a:spcPct val="100000"/>
              </a:lnSpc>
              <a:buFont typeface="+mj-lt"/>
              <a:buAutoNum type="arabicPeriod" startAt="2"/>
            </a:pPr>
            <a:r>
              <a:rPr lang="en-US" sz="1000" dirty="0" smtClean="0"/>
              <a:t>The responder disables the user-specified port when it responds to the IP SLA measurements packet or when a specified time expires.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fontScale="70000" lnSpcReduction="20000"/>
          </a:bodyPr>
          <a:lstStyle/>
          <a:p>
            <a:pPr>
              <a:lnSpc>
                <a:spcPct val="120000"/>
              </a:lnSpc>
            </a:pPr>
            <a:r>
              <a:rPr lang="en-US" dirty="0" smtClean="0"/>
              <a:t>The figure illustrates the use of IP SLA responder timestamps in round-trip calculations. </a:t>
            </a:r>
          </a:p>
          <a:p>
            <a:pPr>
              <a:lnSpc>
                <a:spcPct val="120000"/>
              </a:lnSpc>
            </a:pPr>
            <a:r>
              <a:rPr lang="en-US" dirty="0" smtClean="0"/>
              <a:t>The IP SLA source uses four timestamps for the round-trip time (RTT) calculation. The IP SLA source sends a test packet at time T1.</a:t>
            </a:r>
          </a:p>
          <a:p>
            <a:pPr>
              <a:lnSpc>
                <a:spcPct val="120000"/>
              </a:lnSpc>
            </a:pPr>
            <a:r>
              <a:rPr lang="en-US" dirty="0" smtClean="0"/>
              <a:t>The IP SLA responder includes both the receipt time (T2) and the transmitted time (T3). </a:t>
            </a:r>
          </a:p>
          <a:p>
            <a:pPr>
              <a:lnSpc>
                <a:spcPct val="120000"/>
              </a:lnSpc>
            </a:pPr>
            <a:r>
              <a:rPr lang="en-US" dirty="0" smtClean="0"/>
              <a:t>Because of other high-priority processes, routers can take tens of milliseconds to process incoming packets. </a:t>
            </a:r>
          </a:p>
          <a:p>
            <a:pPr>
              <a:lnSpc>
                <a:spcPct val="120000"/>
              </a:lnSpc>
            </a:pPr>
            <a:r>
              <a:rPr lang="en-US" dirty="0" smtClean="0"/>
              <a:t>The delay affects the response times because the reply to test packets might be sitting in a queue while waiting to be processed. </a:t>
            </a:r>
          </a:p>
          <a:p>
            <a:pPr>
              <a:lnSpc>
                <a:spcPct val="120000"/>
              </a:lnSpc>
            </a:pPr>
            <a:r>
              <a:rPr lang="en-US" dirty="0" smtClean="0"/>
              <a:t>This </a:t>
            </a:r>
            <a:r>
              <a:rPr lang="en-US" dirty="0" err="1" smtClean="0"/>
              <a:t>timestamping</a:t>
            </a:r>
            <a:r>
              <a:rPr lang="en-US" dirty="0" smtClean="0"/>
              <a:t> is made with a granularity of </a:t>
            </a:r>
            <a:r>
              <a:rPr lang="en-US" dirty="0" err="1" smtClean="0"/>
              <a:t>submilliseconds</a:t>
            </a:r>
            <a:r>
              <a:rPr lang="en-US" dirty="0" smtClean="0"/>
              <a:t>. </a:t>
            </a:r>
          </a:p>
          <a:p>
            <a:pPr>
              <a:lnSpc>
                <a:spcPct val="120000"/>
              </a:lnSpc>
            </a:pPr>
            <a:r>
              <a:rPr lang="en-US" dirty="0" smtClean="0"/>
              <a:t>At times of high network activity, an ICMP ping test often shows a long and inaccurate response time, whereas an IP SLA–based responder shows an accurate response time. </a:t>
            </a:r>
          </a:p>
          <a:p>
            <a:pPr>
              <a:lnSpc>
                <a:spcPct val="120000"/>
              </a:lnSpc>
            </a:pPr>
            <a:r>
              <a:rPr lang="en-US" dirty="0" smtClean="0"/>
              <a:t>The IP SLA source subtracts T2 from T3 to produce the time spent processing the test packet in the IP SLA responder. </a:t>
            </a:r>
          </a:p>
          <a:p>
            <a:pPr>
              <a:lnSpc>
                <a:spcPct val="120000"/>
              </a:lnSpc>
            </a:pPr>
            <a:r>
              <a:rPr lang="en-US" dirty="0" smtClean="0"/>
              <a:t>This time is represented by a delta value. </a:t>
            </a:r>
          </a:p>
          <a:p>
            <a:pPr>
              <a:lnSpc>
                <a:spcPct val="120000"/>
              </a:lnSpc>
            </a:pPr>
            <a:r>
              <a:rPr lang="en-US" dirty="0" smtClean="0"/>
              <a:t>The delta value is then subtracted from the overall RTT. </a:t>
            </a:r>
          </a:p>
          <a:p>
            <a:pPr>
              <a:lnSpc>
                <a:spcPct val="120000"/>
              </a:lnSpc>
            </a:pPr>
            <a:r>
              <a:rPr lang="en-US" dirty="0" smtClean="0"/>
              <a:t>The same principle is applied by the IP SLA source where the incoming T4 is also taken at the interrupt level to allow for greater accuracy as compared to T5 when the packet is processed. </a:t>
            </a:r>
          </a:p>
          <a:p>
            <a:pPr>
              <a:lnSpc>
                <a:spcPct val="120000"/>
              </a:lnSpc>
            </a:pPr>
            <a:r>
              <a:rPr lang="en-US" dirty="0" smtClean="0"/>
              <a:t>An additional benefit of two timestamps at the IP SLA responder is the ability to track one-way delay, jitter, and directional packet loss. </a:t>
            </a:r>
          </a:p>
          <a:p>
            <a:pPr>
              <a:lnSpc>
                <a:spcPct val="120000"/>
              </a:lnSpc>
            </a:pPr>
            <a:r>
              <a:rPr lang="en-US" dirty="0" smtClean="0"/>
              <a:t>These statistics are critical because a great deal of network behavior is asynchronous. To capture one-way delay measurements, the configuration of both the IP SLA source and IP SLA responder with Network Time Protocol (NTP) is required. </a:t>
            </a:r>
          </a:p>
          <a:p>
            <a:pPr>
              <a:lnSpc>
                <a:spcPct val="120000"/>
              </a:lnSpc>
            </a:pPr>
            <a:r>
              <a:rPr lang="en-US" dirty="0" smtClean="0"/>
              <a:t>Both the source and target need to be synchronized to the same clock source. </a:t>
            </a:r>
          </a:p>
          <a:p>
            <a:pPr>
              <a:lnSpc>
                <a:spcPct val="120000"/>
              </a:lnSpc>
            </a:pPr>
            <a:r>
              <a:rPr lang="en-US" dirty="0" smtClean="0"/>
              <a:t>The IP SLA responder provides enhanced accuracy for measurements, without the need for dedicated third-party external probe devices. </a:t>
            </a:r>
          </a:p>
          <a:p>
            <a:pPr>
              <a:lnSpc>
                <a:spcPct val="120000"/>
              </a:lnSpc>
            </a:pPr>
            <a:r>
              <a:rPr lang="en-US" dirty="0" smtClean="0"/>
              <a:t>It also provides additional statistics, which are not otherwise available via standard ICMP-based measurements.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20000"/>
              </a:lnSpc>
            </a:pPr>
            <a:r>
              <a:rPr lang="en-US" dirty="0" smtClean="0"/>
              <a:t>The 10.1.1.1 device should be configured to answer this message with </a:t>
            </a:r>
            <a:r>
              <a:rPr lang="en-US" b="1" dirty="0" smtClean="0"/>
              <a:t>the ip sla responder </a:t>
            </a:r>
            <a:r>
              <a:rPr lang="en-US" dirty="0" smtClean="0"/>
              <a:t>command. </a:t>
            </a:r>
          </a:p>
          <a:p>
            <a:pPr>
              <a:lnSpc>
                <a:spcPct val="120000"/>
              </a:lnSpc>
            </a:pPr>
            <a:r>
              <a:rPr lang="en-US" dirty="0" smtClean="0"/>
              <a:t>At this point, the type of message is configured, along with its frequency and target address. </a:t>
            </a:r>
          </a:p>
          <a:p>
            <a:pPr>
              <a:lnSpc>
                <a:spcPct val="120000"/>
              </a:lnSpc>
            </a:pPr>
            <a:r>
              <a:rPr lang="en-US" dirty="0" smtClean="0"/>
              <a:t>The next step is to decide when this test should start. </a:t>
            </a:r>
          </a:p>
          <a:p>
            <a:pPr>
              <a:lnSpc>
                <a:spcPct val="120000"/>
              </a:lnSpc>
            </a:pPr>
            <a:r>
              <a:rPr lang="en-US" dirty="0" smtClean="0"/>
              <a:t>This is configured with the </a:t>
            </a:r>
            <a:r>
              <a:rPr lang="en-US" b="1" dirty="0" smtClean="0"/>
              <a:t>ip sla monitor schedule </a:t>
            </a:r>
            <a:r>
              <a:rPr lang="en-US" dirty="0" smtClean="0"/>
              <a:t>command. </a:t>
            </a:r>
          </a:p>
          <a:p>
            <a:pPr>
              <a:lnSpc>
                <a:spcPct val="120000"/>
              </a:lnSpc>
            </a:pPr>
            <a:r>
              <a:rPr lang="en-US" dirty="0" smtClean="0"/>
              <a:t>The test is to start immediately and to last forever.</a:t>
            </a:r>
          </a:p>
          <a:p>
            <a:pPr>
              <a:lnSpc>
                <a:spcPct val="120000"/>
              </a:lnSpc>
            </a:pPr>
            <a:r>
              <a:rPr lang="en-US" dirty="0" smtClean="0"/>
              <a:t>When the IP SLA test has been defined, additional configuration is needed to determine what action should be taken when the test result is received. </a:t>
            </a:r>
          </a:p>
          <a:p>
            <a:pPr>
              <a:lnSpc>
                <a:spcPct val="120000"/>
              </a:lnSpc>
            </a:pPr>
            <a:r>
              <a:rPr lang="en-US" dirty="0" smtClean="0"/>
              <a:t>The </a:t>
            </a:r>
            <a:r>
              <a:rPr lang="en-US" b="1" dirty="0" smtClean="0"/>
              <a:t>track</a:t>
            </a:r>
            <a:r>
              <a:rPr lang="en-US" dirty="0" smtClean="0"/>
              <a:t> command follows the IP SLA test result. </a:t>
            </a:r>
          </a:p>
          <a:p>
            <a:pPr>
              <a:lnSpc>
                <a:spcPct val="120000"/>
              </a:lnSpc>
            </a:pPr>
            <a:r>
              <a:rPr lang="en-US" dirty="0" smtClean="0"/>
              <a:t>Further commands can then be configured to use the track result to decrement interfaces’ priority or activate backup links.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51647" y="4306549"/>
            <a:ext cx="5350048" cy="41831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64</a:t>
            </a:fld>
            <a:endParaRPr lang="en-US" sz="8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dirty="0">
                <a:latin typeface="Arial" charset="0"/>
              </a:rPr>
              <a:t>Step 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D11C6DC-53E2-4429-A04E-7B85B3B58561}" type="slidenum">
              <a:rPr lang="en-US" smtClean="0"/>
              <a:pPr eaLnBrk="1" hangingPunct="1"/>
              <a:t>20</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F6E021-37B4-471C-BE52-AF6F06E8B23E}" type="slidenum">
              <a:rPr lang="en-US" smtClean="0"/>
              <a:pPr eaLnBrk="1" hangingPunct="1"/>
              <a:t>21</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dirty="0">
                <a:latin typeface="Arial" charset="0"/>
              </a:rPr>
              <a:t>Step 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dirty="0">
                <a:latin typeface="Arial" charset="0"/>
              </a:rPr>
              <a:t>Step 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lnSpcReduction="10000"/>
          </a:bodyPr>
          <a:lstStyle/>
          <a:p>
            <a:pPr>
              <a:lnSpc>
                <a:spcPct val="100000"/>
              </a:lnSpc>
            </a:pPr>
            <a:r>
              <a:rPr lang="en-US" dirty="0" smtClean="0"/>
              <a:t>The Cisco IOS system message logging (syslog) process enables a device to report and save important error and notification messages, either locally or to a remote logging server. Syslog messages can be sent to local console connections, the system buffer, or remote syslog servers. </a:t>
            </a:r>
          </a:p>
          <a:p>
            <a:pPr>
              <a:lnSpc>
                <a:spcPct val="100000"/>
              </a:lnSpc>
            </a:pPr>
            <a:r>
              <a:rPr lang="en-US" dirty="0" smtClean="0"/>
              <a:t>Syslog enables text messages to be sent to a syslog server using UDP port 514.</a:t>
            </a:r>
          </a:p>
          <a:p>
            <a:pPr>
              <a:lnSpc>
                <a:spcPct val="100000"/>
              </a:lnSpc>
            </a:pPr>
            <a:r>
              <a:rPr lang="en-US" dirty="0" smtClean="0"/>
              <a:t>Syslog provides a comprehensive reporting mechanism that logs system messages in plain English text. </a:t>
            </a:r>
          </a:p>
          <a:p>
            <a:pPr>
              <a:lnSpc>
                <a:spcPct val="100000"/>
              </a:lnSpc>
            </a:pPr>
            <a:r>
              <a:rPr lang="en-US" dirty="0" smtClean="0"/>
              <a:t>The syslog messages include both messages in a standardized format (called system logging messages, system error messages, or simply system messages) and output from </a:t>
            </a:r>
            <a:r>
              <a:rPr lang="en-US" b="1" dirty="0" smtClean="0"/>
              <a:t>debug</a:t>
            </a:r>
            <a:r>
              <a:rPr lang="en-US" dirty="0" smtClean="0"/>
              <a:t> commands. </a:t>
            </a:r>
          </a:p>
          <a:p>
            <a:pPr>
              <a:lnSpc>
                <a:spcPct val="100000"/>
              </a:lnSpc>
            </a:pPr>
            <a:r>
              <a:rPr lang="en-US" dirty="0" smtClean="0"/>
              <a:t>These messages are generated during network operation to assist with identifying the type and severity of a problem or to aid users in monitoring router activity such as configuration changes. </a:t>
            </a:r>
          </a:p>
          <a:p>
            <a:pPr>
              <a:lnSpc>
                <a:spcPct val="100000"/>
              </a:lnSpc>
            </a:pPr>
            <a:r>
              <a:rPr lang="en-US" dirty="0" smtClean="0"/>
              <a:t>The system message and error reporting service (syslog) is an essential component of any network operating system. </a:t>
            </a:r>
          </a:p>
          <a:p>
            <a:pPr>
              <a:lnSpc>
                <a:spcPct val="100000"/>
              </a:lnSpc>
            </a:pPr>
            <a:r>
              <a:rPr lang="en-US" dirty="0" smtClean="0"/>
              <a:t>The system message service reports system state information to a network manager. </a:t>
            </a:r>
          </a:p>
          <a:p>
            <a:pPr>
              <a:lnSpc>
                <a:spcPct val="100000"/>
              </a:lnSpc>
            </a:pPr>
            <a:r>
              <a:rPr lang="en-US" dirty="0" smtClean="0"/>
              <a:t>Cisco devices produce syslog messages as a result of network events. </a:t>
            </a:r>
          </a:p>
          <a:p>
            <a:pPr>
              <a:lnSpc>
                <a:spcPct val="100000"/>
              </a:lnSpc>
            </a:pPr>
            <a:r>
              <a:rPr lang="en-US" dirty="0" smtClean="0"/>
              <a:t>Every syslog message contains a severity level and a facility.</a:t>
            </a:r>
          </a:p>
          <a:p>
            <a:pPr>
              <a:lnSpc>
                <a:spcPct val="100000"/>
              </a:lnSpc>
            </a:pPr>
            <a:r>
              <a:rPr lang="en-US" dirty="0" smtClean="0"/>
              <a:t>Many networking devices support syslog, including routers, switches, application servers, firewalls, and other network appliances.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The complete list of syslog levels are shown.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j-lt"/>
                <a:cs typeface="Calibri Light" panose="020F0302020204030204" pitchFamily="34" charset="0"/>
              </a:defRPr>
            </a:lvl1pPr>
          </a:lstStyle>
          <a:p>
            <a:r>
              <a:rPr lang="en-US" dirty="0" smtClean="0"/>
              <a:t>Click to edit Master title style</a:t>
            </a:r>
            <a:endParaRPr lang="el-GR" dirty="0"/>
          </a:p>
        </p:txBody>
      </p:sp>
      <p:sp>
        <p:nvSpPr>
          <p:cNvPr id="3" name="Content Placeholder 2"/>
          <p:cNvSpPr>
            <a:spLocks noGrp="1"/>
          </p:cNvSpPr>
          <p:nvPr>
            <p:ph idx="1"/>
          </p:nvPr>
        </p:nvSpPr>
        <p:spPr>
          <a:xfrm>
            <a:off x="655638" y="1196752"/>
            <a:ext cx="7940675"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16227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007940772"/>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2373237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43840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extLst>
      <p:ext uri="{BB962C8B-B14F-4D97-AF65-F5344CB8AC3E}">
        <p14:creationId xmlns:p14="http://schemas.microsoft.com/office/powerpoint/2010/main" val="696906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548640"/>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996726"/>
            <a:ext cx="8423275" cy="774924"/>
          </a:xfrm>
        </p:spPr>
        <p:txBody>
          <a:bodyPr>
            <a:normAutofit/>
          </a:bodyPr>
          <a:lstStyle>
            <a:lvl1pPr marL="11113" indent="-11113">
              <a:buNone/>
              <a:defRPr sz="24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1866900"/>
            <a:ext cx="8445500" cy="4662488"/>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9752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617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22701"/>
            <a:ext cx="8520354" cy="26014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00125"/>
            <a:ext cx="8531225" cy="2732088"/>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09821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448219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dirty="0" smtClean="0"/>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34469401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l-G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492161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Calibri Light" panose="020F0302020204030204" pitchFamily="34" charset="0"/>
              </a:defRPr>
            </a:lvl1pPr>
          </a:lstStyle>
          <a:p>
            <a:r>
              <a:rPr lang="en-US" dirty="0" smtClean="0"/>
              <a:t>Click to edit Master title style</a:t>
            </a:r>
            <a:endParaRPr lang="el-GR" dirty="0"/>
          </a:p>
        </p:txBody>
      </p:sp>
    </p:spTree>
    <p:extLst>
      <p:ext uri="{BB962C8B-B14F-4D97-AF65-F5344CB8AC3E}">
        <p14:creationId xmlns:p14="http://schemas.microsoft.com/office/powerpoint/2010/main" val="209611711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8393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097429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25850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42815668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5638" y="1"/>
            <a:ext cx="8145462"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dirty="0" smtClean="0">
                <a:sym typeface="Lucida Grande" charset="0"/>
              </a:rPr>
              <a:t>Click to edit Master title style</a:t>
            </a:r>
          </a:p>
        </p:txBody>
      </p:sp>
      <p:sp>
        <p:nvSpPr>
          <p:cNvPr id="2051" name="Rectangle 2"/>
          <p:cNvSpPr>
            <a:spLocks noGrp="1" noChangeArrowheads="1"/>
          </p:cNvSpPr>
          <p:nvPr>
            <p:ph type="body" idx="1"/>
          </p:nvPr>
        </p:nvSpPr>
        <p:spPr bwMode="auto">
          <a:xfrm>
            <a:off x="655638" y="1340768"/>
            <a:ext cx="7940675"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dirty="0" smtClean="0">
                <a:sym typeface="Lucida Grande" charset="0"/>
              </a:rPr>
              <a:t>Click to edit Master text styles</a:t>
            </a:r>
          </a:p>
          <a:p>
            <a:pPr lvl="1"/>
            <a:r>
              <a:rPr lang="en-US" altLang="el-GR" dirty="0" smtClean="0">
                <a:sym typeface="Lucida Grande" charset="0"/>
              </a:rPr>
              <a:t>Second level</a:t>
            </a:r>
          </a:p>
          <a:p>
            <a:pPr lvl="2"/>
            <a:r>
              <a:rPr lang="en-US" altLang="el-GR" dirty="0" smtClean="0">
                <a:sym typeface="Lucida Grande" charset="0"/>
              </a:rPr>
              <a:t>Third level</a:t>
            </a:r>
          </a:p>
          <a:p>
            <a:pPr lvl="3"/>
            <a:r>
              <a:rPr lang="en-US" altLang="el-GR" dirty="0" smtClean="0">
                <a:sym typeface="Lucida Grande" charset="0"/>
              </a:rPr>
              <a:t>Fourth level</a:t>
            </a:r>
          </a:p>
          <a:p>
            <a:pPr lvl="4"/>
            <a:r>
              <a:rPr lang="en-US" altLang="el-GR" dirty="0" smtClean="0">
                <a:sym typeface="Lucida Grande" charset="0"/>
              </a:rPr>
              <a:t>Fifth level</a:t>
            </a:r>
          </a:p>
        </p:txBody>
      </p:sp>
      <p:pic>
        <p:nvPicPr>
          <p:cNvPr id="4" name="Picture 2"/>
          <p:cNvPicPr>
            <a:picLocks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8" r:id="rId14"/>
    <p:sldLayoutId id="2147483679" r:id="rId15"/>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belden.com/blog/digital-building/poe-types-what-they-mean-and-how-they-re-used"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cisco.com/en/US/docs/switches/lan/catalyst4500/12.2/25ew/configuration/guide/PoE.htm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9738" y="447675"/>
            <a:ext cx="3684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3692525" cy="3960812"/>
          </a:xfrm>
        </p:spPr>
        <p:txBody>
          <a:bodyPr rIns="88048" anchor="ctr"/>
          <a:lstStyle/>
          <a:p>
            <a:pPr marL="42863" eaLnBrk="1" hangingPunct="1">
              <a:defRPr/>
            </a:pPr>
            <a:r>
              <a:rPr lang="en-US" sz="2400" b="0" dirty="0" smtClean="0"/>
              <a:t>CCNP SWITCH v7.1</a:t>
            </a:r>
            <a:r>
              <a:rPr lang="en-US" sz="2400" b="0" dirty="0" smtClean="0">
                <a:ea typeface="ヒラギノ角ゴ ProN W3" charset="0"/>
                <a:cs typeface="ヒラギノ角ゴ ProN W3" charset="0"/>
              </a:rPr>
              <a:t/>
            </a:r>
            <a:br>
              <a:rPr lang="en-US" sz="2400" b="0" dirty="0" smtClean="0">
                <a:ea typeface="ヒラギノ角ゴ ProN W3" charset="0"/>
                <a:cs typeface="ヒラギノ角ゴ ProN W3" charset="0"/>
              </a:rPr>
            </a:br>
            <a:endParaRPr lang="en-US" sz="2400" b="0" dirty="0" smtClean="0">
              <a:ea typeface="ヒラギノ角ゴ ProN W3" charset="0"/>
              <a:cs typeface="ヒラギノ角ゴ ProN W3" charset="0"/>
            </a:endParaRPr>
          </a:p>
        </p:txBody>
      </p:sp>
      <p:sp>
        <p:nvSpPr>
          <p:cNvPr id="6150" name="Rectangle 5"/>
          <p:cNvSpPr>
            <a:spLocks noGrp="1" noChangeArrowheads="1"/>
          </p:cNvSpPr>
          <p:nvPr>
            <p:ph idx="1"/>
          </p:nvPr>
        </p:nvSpPr>
        <p:spPr>
          <a:xfrm>
            <a:off x="650875" y="4953000"/>
            <a:ext cx="7197725" cy="1905000"/>
          </a:xfrm>
        </p:spPr>
        <p:txBody>
          <a:bodyPr rIns="88048"/>
          <a:lstStyle/>
          <a:p>
            <a:pPr marL="42863" indent="0" algn="ctr" eaLnBrk="1" hangingPunct="1">
              <a:lnSpc>
                <a:spcPct val="90000"/>
              </a:lnSpc>
              <a:buFont typeface="Wingdings" pitchFamily="2" charset="2"/>
              <a:buNone/>
            </a:pPr>
            <a:r>
              <a:rPr lang="en-US" altLang="el-GR" sz="2400" b="1" dirty="0" smtClean="0">
                <a:solidFill>
                  <a:srgbClr val="1A1A1A"/>
                </a:solidFill>
                <a:latin typeface="Calibri" panose="020F0502020204030204" pitchFamily="34" charset="0"/>
                <a:ea typeface="Calibri" panose="020F0502020204030204" pitchFamily="34" charset="0"/>
              </a:rPr>
              <a:t>Chapter </a:t>
            </a:r>
            <a:r>
              <a:rPr lang="en-US" altLang="el-GR" sz="2400" b="1" dirty="0" smtClean="0">
                <a:latin typeface="Calibri" panose="020F0502020204030204" pitchFamily="34" charset="0"/>
                <a:ea typeface="Calibri" panose="020F0502020204030204" pitchFamily="34" charset="0"/>
              </a:rPr>
              <a:t>8</a:t>
            </a:r>
            <a:r>
              <a:rPr lang="en-US" altLang="el-GR" sz="2400" b="1" dirty="0" smtClean="0">
                <a:solidFill>
                  <a:srgbClr val="1A1A1A"/>
                </a:solidFill>
                <a:latin typeface="Calibri" panose="020F0502020204030204" pitchFamily="34" charset="0"/>
                <a:ea typeface="Calibri" panose="020F0502020204030204" pitchFamily="34" charset="0"/>
              </a:rPr>
              <a:t>: Switching Features and Technologies for the Campus Network</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21700" cy="549021"/>
          </a:xfrm>
        </p:spPr>
        <p:txBody>
          <a:bodyPr/>
          <a:lstStyle/>
          <a:p>
            <a:r>
              <a:rPr lang="en-US" dirty="0" smtClean="0">
                <a:solidFill>
                  <a:schemeClr val="accent5">
                    <a:lumMod val="75000"/>
                  </a:schemeClr>
                </a:solidFill>
              </a:rPr>
              <a:t>Displaying LLDP Information</a:t>
            </a:r>
          </a:p>
        </p:txBody>
      </p:sp>
      <p:sp>
        <p:nvSpPr>
          <p:cNvPr id="5" name="Content Placeholder 7"/>
          <p:cNvSpPr>
            <a:spLocks noGrp="1"/>
          </p:cNvSpPr>
          <p:nvPr>
            <p:ph idx="10"/>
          </p:nvPr>
        </p:nvSpPr>
        <p:spPr>
          <a:xfrm>
            <a:off x="251520" y="1196752"/>
            <a:ext cx="8520354" cy="2667362"/>
          </a:xfrm>
        </p:spPr>
        <p:txBody>
          <a:bodyPr/>
          <a:lstStyle/>
          <a:p>
            <a:r>
              <a:rPr lang="en-US" dirty="0" smtClean="0"/>
              <a:t>When LLDP is enabled the command </a:t>
            </a:r>
            <a:r>
              <a:rPr lang="en-US" b="1" dirty="0" smtClean="0">
                <a:latin typeface="Courier New" pitchFamily="49" charset="0"/>
                <a:cs typeface="Courier New" pitchFamily="49" charset="0"/>
              </a:rPr>
              <a:t>show </a:t>
            </a:r>
            <a:r>
              <a:rPr lang="en-US" b="1" dirty="0" err="1" smtClean="0">
                <a:latin typeface="Courier New" pitchFamily="49" charset="0"/>
                <a:cs typeface="Courier New" pitchFamily="49" charset="0"/>
              </a:rPr>
              <a:t>lldp</a:t>
            </a:r>
            <a:r>
              <a:rPr lang="en-US" b="1" dirty="0" smtClean="0">
                <a:latin typeface="Courier New" pitchFamily="49" charset="0"/>
                <a:cs typeface="Courier New" pitchFamily="49" charset="0"/>
              </a:rPr>
              <a:t> neighbor </a:t>
            </a:r>
            <a:r>
              <a:rPr lang="en-US" dirty="0" smtClean="0"/>
              <a:t>displays a summary of which devices are seen on which ports.</a:t>
            </a:r>
          </a:p>
        </p:txBody>
      </p:sp>
      <p:sp>
        <p:nvSpPr>
          <p:cNvPr id="6" name="Content Placeholder 5"/>
          <p:cNvSpPr>
            <a:spLocks noGrp="1"/>
          </p:cNvSpPr>
          <p:nvPr>
            <p:ph sz="quarter" idx="11"/>
          </p:nvPr>
        </p:nvSpPr>
        <p:spPr>
          <a:xfrm>
            <a:off x="251520" y="2852936"/>
            <a:ext cx="8520113" cy="2778397"/>
          </a:xfrm>
        </p:spPr>
        <p:txBody>
          <a:bodyPr/>
          <a:lstStyle/>
          <a:p>
            <a:r>
              <a:rPr lang="en-US" sz="1400" dirty="0" smtClean="0"/>
              <a:t>switch(</a:t>
            </a:r>
            <a:r>
              <a:rPr lang="en-US" sz="1400" dirty="0" err="1" smtClean="0"/>
              <a:t>config</a:t>
            </a:r>
            <a:r>
              <a:rPr lang="en-US" sz="1400" dirty="0" smtClean="0"/>
              <a:t>)# </a:t>
            </a:r>
            <a:r>
              <a:rPr lang="en-US" sz="1400" b="1" dirty="0" err="1" smtClean="0"/>
              <a:t>lldp</a:t>
            </a:r>
            <a:r>
              <a:rPr lang="en-US" sz="1400" b="1" dirty="0" smtClean="0"/>
              <a:t> run</a:t>
            </a:r>
          </a:p>
          <a:p>
            <a:r>
              <a:rPr lang="en-US" sz="1400" dirty="0" smtClean="0"/>
              <a:t>switch(</a:t>
            </a:r>
            <a:r>
              <a:rPr lang="en-US" sz="1400" dirty="0" err="1" smtClean="0"/>
              <a:t>config</a:t>
            </a:r>
            <a:r>
              <a:rPr lang="en-US" sz="1400" dirty="0" smtClean="0"/>
              <a:t>)# </a:t>
            </a:r>
            <a:r>
              <a:rPr lang="en-US" sz="1400" b="1" dirty="0" smtClean="0"/>
              <a:t>end</a:t>
            </a:r>
          </a:p>
          <a:p>
            <a:r>
              <a:rPr lang="en-US" sz="1400" dirty="0" smtClean="0"/>
              <a:t>switch# </a:t>
            </a:r>
            <a:r>
              <a:rPr lang="en-US" sz="1400" b="1" dirty="0" smtClean="0"/>
              <a:t>show </a:t>
            </a:r>
            <a:r>
              <a:rPr lang="en-US" sz="1400" b="1" dirty="0" err="1" smtClean="0"/>
              <a:t>lldp</a:t>
            </a:r>
            <a:r>
              <a:rPr lang="en-US" sz="1400" b="1" dirty="0" smtClean="0"/>
              <a:t> neighbor</a:t>
            </a:r>
          </a:p>
          <a:p>
            <a:r>
              <a:rPr lang="en-US" sz="1400" dirty="0" smtClean="0"/>
              <a:t>Capability codes:</a:t>
            </a:r>
          </a:p>
          <a:p>
            <a:r>
              <a:rPr lang="fr-FR" sz="1400" dirty="0" smtClean="0"/>
              <a:t>	(R) Router, (B) Bridge, (T) </a:t>
            </a:r>
            <a:r>
              <a:rPr lang="fr-FR" sz="1400" dirty="0" err="1" smtClean="0"/>
              <a:t>Telephone</a:t>
            </a:r>
            <a:r>
              <a:rPr lang="fr-FR" sz="1400" dirty="0" smtClean="0"/>
              <a:t>, (C) DOCSIS </a:t>
            </a:r>
            <a:r>
              <a:rPr lang="fr-FR" sz="1400" dirty="0" err="1" smtClean="0"/>
              <a:t>Cable</a:t>
            </a:r>
            <a:r>
              <a:rPr lang="fr-FR" sz="1400" dirty="0" smtClean="0"/>
              <a:t> </a:t>
            </a:r>
            <a:r>
              <a:rPr lang="fr-FR" sz="1400" dirty="0" err="1" smtClean="0"/>
              <a:t>Device</a:t>
            </a:r>
            <a:endParaRPr lang="fr-FR" sz="1400" dirty="0" smtClean="0"/>
          </a:p>
          <a:p>
            <a:r>
              <a:rPr lang="en-US" sz="1400" dirty="0" smtClean="0"/>
              <a:t>	(W) WLAN Access Point, (P) Repeater, (S) Station, (O) Other</a:t>
            </a:r>
          </a:p>
          <a:p>
            <a:r>
              <a:rPr lang="en-US" sz="1400" dirty="0" smtClean="0"/>
              <a:t>Device ID 	Local </a:t>
            </a:r>
            <a:r>
              <a:rPr lang="en-US" sz="1400" dirty="0" err="1" smtClean="0"/>
              <a:t>Intf</a:t>
            </a:r>
            <a:r>
              <a:rPr lang="en-US" sz="1400" dirty="0" smtClean="0"/>
              <a:t> 	Hold-time 	Capability 	Port ID</a:t>
            </a:r>
          </a:p>
          <a:p>
            <a:r>
              <a:rPr lang="it-IT" sz="1400" dirty="0" smtClean="0"/>
              <a:t>c2960-8 		Fa0/8 		120 		B 		Fa0/8</a:t>
            </a:r>
          </a:p>
          <a:p>
            <a:r>
              <a:rPr lang="en-US" sz="1400" dirty="0" smtClean="0"/>
              <a:t>Total entries displayed: 1</a:t>
            </a:r>
          </a:p>
        </p:txBody>
      </p:sp>
    </p:spTree>
    <p:extLst>
      <p:ext uri="{BB962C8B-B14F-4D97-AF65-F5344CB8AC3E}">
        <p14:creationId xmlns:p14="http://schemas.microsoft.com/office/powerpoint/2010/main" val="51393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Displaying LLDP Information</a:t>
            </a:r>
            <a:endParaRPr lang="en-AU"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342639" y="1556792"/>
            <a:ext cx="8771460" cy="4392488"/>
          </a:xfrm>
          <a:prstGeom prst="rect">
            <a:avLst/>
          </a:prstGeom>
        </p:spPr>
      </p:pic>
    </p:spTree>
    <p:extLst>
      <p:ext uri="{BB962C8B-B14F-4D97-AF65-F5344CB8AC3E}">
        <p14:creationId xmlns:p14="http://schemas.microsoft.com/office/powerpoint/2010/main" val="23366067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LLDP Traffic Information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AU" dirty="0" smtClean="0"/>
              <a:t>The </a:t>
            </a:r>
            <a:r>
              <a:rPr lang="en-AU" b="1" dirty="0" smtClean="0"/>
              <a:t>show </a:t>
            </a:r>
            <a:r>
              <a:rPr lang="en-AU" b="1" dirty="0" err="1" smtClean="0"/>
              <a:t>llldp</a:t>
            </a:r>
            <a:r>
              <a:rPr lang="en-AU" b="1" dirty="0" smtClean="0"/>
              <a:t> traffic </a:t>
            </a:r>
            <a:r>
              <a:rPr lang="en-AU" dirty="0" smtClean="0"/>
              <a:t>command shows you the statistics on exchanged LLDP frames between a device and its </a:t>
            </a:r>
            <a:r>
              <a:rPr lang="en-AU" dirty="0" err="1"/>
              <a:t>n</a:t>
            </a:r>
            <a:r>
              <a:rPr lang="en-AU" dirty="0" err="1" smtClean="0"/>
              <a:t>eighbors</a:t>
            </a:r>
            <a:r>
              <a:rPr lang="en-AU" dirty="0" smtClean="0"/>
              <a:t>.</a:t>
            </a:r>
            <a:endParaRPr lang="en-AU" dirty="0"/>
          </a:p>
        </p:txBody>
      </p:sp>
      <p:pic>
        <p:nvPicPr>
          <p:cNvPr id="6" name="Content Placeholder 3"/>
          <p:cNvPicPr>
            <a:picLocks noChangeAspect="1"/>
          </p:cNvPicPr>
          <p:nvPr/>
        </p:nvPicPr>
        <p:blipFill>
          <a:blip r:embed="rId2"/>
          <a:stretch>
            <a:fillRect/>
          </a:stretch>
        </p:blipFill>
        <p:spPr bwMode="auto">
          <a:xfrm>
            <a:off x="655638" y="2204864"/>
            <a:ext cx="8044967" cy="2567737"/>
          </a:xfrm>
          <a:prstGeom prst="rect">
            <a:avLst/>
          </a:prstGeom>
          <a:noFill/>
          <a:ln w="9525" algn="ctr">
            <a:noFill/>
            <a:miter lim="800000"/>
            <a:headEnd/>
            <a:tailEnd/>
          </a:ln>
        </p:spPr>
      </p:pic>
    </p:spTree>
    <p:extLst>
      <p:ext uri="{BB962C8B-B14F-4D97-AF65-F5344CB8AC3E}">
        <p14:creationId xmlns:p14="http://schemas.microsoft.com/office/powerpoint/2010/main" val="255288578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noProof="0" dirty="0" smtClean="0">
                <a:ln>
                  <a:noFill/>
                </a:ln>
                <a:solidFill>
                  <a:schemeClr val="bg1"/>
                </a:solidFill>
                <a:effectLst/>
                <a:uLnTx/>
                <a:uFillTx/>
                <a:latin typeface="+mj-lt"/>
                <a:ea typeface="+mj-ea"/>
                <a:cs typeface="+mj-cs"/>
              </a:rPr>
              <a:t>Power over Ethernet (</a:t>
            </a:r>
            <a:r>
              <a:rPr kumimoji="0" lang="en-US" sz="3000" b="0" i="0" u="none" strike="noStrike" kern="0" cap="none" spc="0" normalizeH="0" noProof="0" dirty="0" err="1" smtClean="0">
                <a:ln>
                  <a:noFill/>
                </a:ln>
                <a:solidFill>
                  <a:schemeClr val="bg1"/>
                </a:solidFill>
                <a:effectLst/>
                <a:uLnTx/>
                <a:uFillTx/>
                <a:latin typeface="+mj-lt"/>
                <a:ea typeface="+mj-ea"/>
                <a:cs typeface="+mj-cs"/>
              </a:rPr>
              <a:t>PoE</a:t>
            </a:r>
            <a:r>
              <a:rPr kumimoji="0" lang="en-US" sz="3000" b="0" i="0" u="none" strike="noStrike" kern="0" cap="none" spc="0" normalizeH="0" noProof="0" dirty="0" smtClean="0">
                <a:ln>
                  <a:noFill/>
                </a:ln>
                <a:solidFill>
                  <a:schemeClr val="bg1"/>
                </a:solidFill>
                <a:effectLst/>
                <a:uLnTx/>
                <a:uFillTx/>
                <a:latin typeface="+mj-lt"/>
                <a:ea typeface="+mj-ea"/>
                <a:cs typeface="+mj-cs"/>
              </a:rPr>
              <a:t>)</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69524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5">
                    <a:lumMod val="75000"/>
                  </a:schemeClr>
                </a:solidFill>
              </a:rPr>
              <a:t>Power over Ethernet</a:t>
            </a:r>
            <a:endParaRPr lang="en-AU" dirty="0">
              <a:solidFill>
                <a:schemeClr val="accent5">
                  <a:lumMod val="75000"/>
                </a:schemeClr>
              </a:solidFill>
            </a:endParaRPr>
          </a:p>
        </p:txBody>
      </p:sp>
      <p:sp>
        <p:nvSpPr>
          <p:cNvPr id="3" name="Content Placeholder 2"/>
          <p:cNvSpPr>
            <a:spLocks noGrp="1"/>
          </p:cNvSpPr>
          <p:nvPr>
            <p:ph idx="1"/>
          </p:nvPr>
        </p:nvSpPr>
        <p:spPr/>
        <p:txBody>
          <a:bodyPr/>
          <a:lstStyle/>
          <a:p>
            <a:r>
              <a:rPr lang="en-AU" dirty="0"/>
              <a:t>Power over E</a:t>
            </a:r>
            <a:r>
              <a:rPr lang="en-US" dirty="0" err="1"/>
              <a:t>thernet</a:t>
            </a:r>
            <a:r>
              <a:rPr lang="en-US" dirty="0"/>
              <a:t> </a:t>
            </a:r>
            <a:r>
              <a:rPr lang="en-AU" dirty="0"/>
              <a:t>(</a:t>
            </a:r>
            <a:r>
              <a:rPr lang="en-US" dirty="0"/>
              <a:t>P</a:t>
            </a:r>
            <a:r>
              <a:rPr lang="en-AU" dirty="0"/>
              <a:t>o</a:t>
            </a:r>
            <a:r>
              <a:rPr lang="en-US" dirty="0"/>
              <a:t>E), also referred to as in-line power, supplies power to devices through the same cable as data.</a:t>
            </a:r>
          </a:p>
          <a:p>
            <a:r>
              <a:rPr lang="en-US" dirty="0"/>
              <a:t>Cisco </a:t>
            </a:r>
            <a:r>
              <a:rPr lang="en-AU" dirty="0"/>
              <a:t>C</a:t>
            </a:r>
            <a:r>
              <a:rPr lang="en-US" dirty="0" err="1"/>
              <a:t>atalyst</a:t>
            </a:r>
            <a:r>
              <a:rPr lang="en-US" dirty="0"/>
              <a:t> switches support P</a:t>
            </a:r>
            <a:r>
              <a:rPr lang="en-AU" dirty="0"/>
              <a:t>o</a:t>
            </a:r>
            <a:r>
              <a:rPr lang="en-US" dirty="0"/>
              <a:t>E</a:t>
            </a:r>
            <a:r>
              <a:rPr lang="en-AU" dirty="0"/>
              <a:t> </a:t>
            </a:r>
            <a:r>
              <a:rPr lang="en-US" dirty="0"/>
              <a:t>on specific models of switches</a:t>
            </a:r>
            <a:r>
              <a:rPr lang="en-US" dirty="0" smtClean="0"/>
              <a:t>.</a:t>
            </a:r>
          </a:p>
          <a:p>
            <a:r>
              <a:rPr lang="en-US" dirty="0"/>
              <a:t>In the Campus network, </a:t>
            </a:r>
            <a:r>
              <a:rPr lang="en-US" dirty="0" err="1" smtClean="0"/>
              <a:t>PoE</a:t>
            </a:r>
            <a:r>
              <a:rPr lang="en-US" dirty="0" smtClean="0"/>
              <a:t> </a:t>
            </a:r>
            <a:r>
              <a:rPr lang="en-US" dirty="0"/>
              <a:t>most commonly uses Cisco </a:t>
            </a:r>
            <a:r>
              <a:rPr lang="en-US" dirty="0" smtClean="0"/>
              <a:t>Catalyst </a:t>
            </a:r>
            <a:r>
              <a:rPr lang="en-US" dirty="0"/>
              <a:t>switches to provide </a:t>
            </a:r>
            <a:r>
              <a:rPr lang="en-US" dirty="0" smtClean="0"/>
              <a:t>power for </a:t>
            </a:r>
            <a:r>
              <a:rPr lang="en-US" dirty="0"/>
              <a:t>wireless access points, IP phones, thin clients, and security </a:t>
            </a:r>
            <a:r>
              <a:rPr lang="en-US" dirty="0" smtClean="0"/>
              <a:t>cameras.</a:t>
            </a:r>
            <a:endParaRPr lang="en-US" dirty="0"/>
          </a:p>
          <a:p>
            <a:r>
              <a:rPr lang="en-US" dirty="0"/>
              <a:t>The figure below is an example of the converged physical </a:t>
            </a:r>
            <a:r>
              <a:rPr lang="en-US" dirty="0" smtClean="0"/>
              <a:t>infrastructure </a:t>
            </a:r>
            <a:r>
              <a:rPr lang="en-US" dirty="0"/>
              <a:t>P</a:t>
            </a:r>
            <a:r>
              <a:rPr lang="en-AU" dirty="0"/>
              <a:t>o</a:t>
            </a:r>
            <a:r>
              <a:rPr lang="en-US" dirty="0"/>
              <a:t>E offers:</a:t>
            </a:r>
            <a:endParaRPr lang="en-AU" dirty="0"/>
          </a:p>
        </p:txBody>
      </p:sp>
      <p:grpSp>
        <p:nvGrpSpPr>
          <p:cNvPr id="4" name="Group 3"/>
          <p:cNvGrpSpPr>
            <a:grpSpLocks noGrp="1" noUngrp="1" noChangeAspect="1"/>
          </p:cNvGrpSpPr>
          <p:nvPr/>
        </p:nvGrpSpPr>
        <p:grpSpPr bwMode="auto">
          <a:xfrm>
            <a:off x="2771800" y="3569712"/>
            <a:ext cx="5112568" cy="3278893"/>
            <a:chOff x="685800" y="1127125"/>
            <a:chExt cx="7772400" cy="4984750"/>
          </a:xfrm>
        </p:grpSpPr>
        <p:pic>
          <p:nvPicPr>
            <p:cNvPr id="5" name="Picture 1" descr="Figure 8-2 Converged Physical Cabling Associated with PoE"/>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127125"/>
              <a:ext cx="77724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5800" y="5768975"/>
              <a:ext cx="7772400" cy="342900"/>
            </a:xfrm>
            <a:prstGeom prst="rect">
              <a:avLst/>
            </a:prstGeom>
            <a:noFill/>
            <a:ln>
              <a:noFill/>
            </a:ln>
          </p:spPr>
          <p:txBody>
            <a:bodyPr anchor="ctr">
              <a:normAutofit fontScale="47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14295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Benefits of </a:t>
            </a:r>
            <a:r>
              <a:rPr lang="en-AU" dirty="0" err="1" smtClean="0">
                <a:solidFill>
                  <a:schemeClr val="accent5">
                    <a:lumMod val="75000"/>
                  </a:schemeClr>
                </a:solidFill>
              </a:rPr>
              <a:t>PoE</a:t>
            </a:r>
            <a:r>
              <a:rPr lang="en-AU" dirty="0" smtClean="0">
                <a:solidFill>
                  <a:schemeClr val="accent5">
                    <a:lumMod val="75000"/>
                  </a:schemeClr>
                </a:solidFill>
              </a:rPr>
              <a:t> in a Campus Network</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err="1" smtClean="0"/>
              <a:t>PoE</a:t>
            </a:r>
            <a:r>
              <a:rPr lang="en-US" dirty="0" smtClean="0"/>
              <a:t> </a:t>
            </a:r>
            <a:r>
              <a:rPr lang="en-US" dirty="0"/>
              <a:t>switches support remote management where power adapters and injectors do not.</a:t>
            </a:r>
          </a:p>
          <a:p>
            <a:r>
              <a:rPr lang="en-US" dirty="0" err="1" smtClean="0"/>
              <a:t>PoE</a:t>
            </a:r>
            <a:r>
              <a:rPr lang="en-US" dirty="0" smtClean="0"/>
              <a:t> </a:t>
            </a:r>
            <a:r>
              <a:rPr lang="en-US" dirty="0"/>
              <a:t>switches allow for </a:t>
            </a:r>
            <a:r>
              <a:rPr lang="en-US" dirty="0" err="1"/>
              <a:t>centralised</a:t>
            </a:r>
            <a:r>
              <a:rPr lang="en-US" dirty="0"/>
              <a:t> methods of backup power.</a:t>
            </a:r>
          </a:p>
          <a:p>
            <a:r>
              <a:rPr lang="en-US" dirty="0" err="1" smtClean="0"/>
              <a:t>PoE</a:t>
            </a:r>
            <a:r>
              <a:rPr lang="en-US" dirty="0" smtClean="0"/>
              <a:t> </a:t>
            </a:r>
            <a:r>
              <a:rPr lang="en-US" dirty="0"/>
              <a:t>requires less configuration </a:t>
            </a:r>
            <a:r>
              <a:rPr lang="en-US" dirty="0" smtClean="0"/>
              <a:t>than a local </a:t>
            </a:r>
            <a:r>
              <a:rPr lang="en-US" dirty="0"/>
              <a:t>power adapter or injector.</a:t>
            </a:r>
          </a:p>
          <a:p>
            <a:r>
              <a:rPr lang="en-US" dirty="0" err="1" smtClean="0"/>
              <a:t>PoE</a:t>
            </a:r>
            <a:r>
              <a:rPr lang="en-US" dirty="0" smtClean="0"/>
              <a:t> </a:t>
            </a:r>
            <a:r>
              <a:rPr lang="en-US" dirty="0"/>
              <a:t>leverages data cabling infrastructure, and no additional power cable is required as with the case with power adapters or injectors</a:t>
            </a:r>
            <a:r>
              <a:rPr lang="en-US" dirty="0" smtClean="0"/>
              <a:t>.</a:t>
            </a:r>
          </a:p>
          <a:p>
            <a:endParaRPr lang="en-US" dirty="0"/>
          </a:p>
          <a:p>
            <a:r>
              <a:rPr lang="en-US" b="1" dirty="0" smtClean="0"/>
              <a:t>Note</a:t>
            </a:r>
            <a:r>
              <a:rPr lang="en-US" dirty="0" smtClean="0"/>
              <a:t> </a:t>
            </a:r>
            <a:r>
              <a:rPr lang="en-US" dirty="0"/>
              <a:t>Cisco highly recommends leveraging alternate and backup power sources when deploying </a:t>
            </a:r>
            <a:r>
              <a:rPr lang="en-US" dirty="0" err="1" smtClean="0"/>
              <a:t>PoE</a:t>
            </a:r>
            <a:r>
              <a:rPr lang="en-US" dirty="0" smtClean="0"/>
              <a:t> </a:t>
            </a:r>
            <a:r>
              <a:rPr lang="en-US" dirty="0"/>
              <a:t>such as an interruptible backup supply (UPS) backup, generator power, and so on. Without backup power in the case of a power failure, Cisco IP phones will cease to function.</a:t>
            </a:r>
            <a:endParaRPr lang="en-AU" dirty="0"/>
          </a:p>
        </p:txBody>
      </p:sp>
    </p:spTree>
    <p:extLst>
      <p:ext uri="{BB962C8B-B14F-4D97-AF65-F5344CB8AC3E}">
        <p14:creationId xmlns:p14="http://schemas.microsoft.com/office/powerpoint/2010/main" val="26550705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err="1" smtClean="0">
                <a:solidFill>
                  <a:schemeClr val="accent5">
                    <a:lumMod val="75000"/>
                  </a:schemeClr>
                </a:solidFill>
              </a:rPr>
              <a:t>PoE</a:t>
            </a:r>
            <a:r>
              <a:rPr lang="en-AU" dirty="0" smtClean="0">
                <a:solidFill>
                  <a:schemeClr val="accent5">
                    <a:lumMod val="75000"/>
                  </a:schemeClr>
                </a:solidFill>
              </a:rPr>
              <a:t> Components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marL="4762" indent="0">
              <a:buNone/>
            </a:pPr>
            <a:r>
              <a:rPr lang="en-US" dirty="0" err="1"/>
              <a:t>PoE</a:t>
            </a:r>
            <a:r>
              <a:rPr lang="en-US" dirty="0"/>
              <a:t> terminology refers are three types of components:</a:t>
            </a:r>
          </a:p>
          <a:p>
            <a:r>
              <a:rPr lang="en-US" b="1" dirty="0"/>
              <a:t>P</a:t>
            </a:r>
            <a:r>
              <a:rPr lang="en-US" b="1" dirty="0" smtClean="0"/>
              <a:t>ower-sourcing </a:t>
            </a:r>
            <a:r>
              <a:rPr lang="en-US" b="1" dirty="0"/>
              <a:t>devices</a:t>
            </a:r>
            <a:r>
              <a:rPr lang="en-US" dirty="0"/>
              <a:t>: these include Cisco </a:t>
            </a:r>
            <a:r>
              <a:rPr lang="en-US" dirty="0" smtClean="0"/>
              <a:t>Catalyst </a:t>
            </a:r>
            <a:r>
              <a:rPr lang="en-US" dirty="0"/>
              <a:t>switches and power injectors.</a:t>
            </a:r>
          </a:p>
          <a:p>
            <a:r>
              <a:rPr lang="en-US" b="1" dirty="0"/>
              <a:t>Powered devices</a:t>
            </a:r>
            <a:r>
              <a:rPr lang="en-US" dirty="0"/>
              <a:t>: include access points, IP phones, and IP cameras. There are numerous other PO E-capable devices, such as </a:t>
            </a:r>
            <a:r>
              <a:rPr lang="en-AU" dirty="0"/>
              <a:t>thin</a:t>
            </a:r>
            <a:r>
              <a:rPr lang="en-US" dirty="0"/>
              <a:t> clients, sensors, wall clocks, and so on. Even switches can be powered through P</a:t>
            </a:r>
            <a:r>
              <a:rPr lang="en-AU" dirty="0" err="1"/>
              <a:t>oE</a:t>
            </a:r>
            <a:r>
              <a:rPr lang="en-US" dirty="0"/>
              <a:t> </a:t>
            </a:r>
            <a:r>
              <a:rPr lang="en-US" dirty="0" smtClean="0"/>
              <a:t>itself</a:t>
            </a:r>
            <a:r>
              <a:rPr lang="en-US" dirty="0"/>
              <a:t>.</a:t>
            </a:r>
          </a:p>
          <a:p>
            <a:r>
              <a:rPr lang="en-US" b="1" dirty="0"/>
              <a:t>Ethernet cabling</a:t>
            </a:r>
            <a:r>
              <a:rPr lang="en-US" dirty="0"/>
              <a:t>: as with standard </a:t>
            </a:r>
            <a:r>
              <a:rPr lang="en-US" dirty="0" smtClean="0"/>
              <a:t>Ethernet</a:t>
            </a:r>
            <a:r>
              <a:rPr lang="en-US" dirty="0"/>
              <a:t>, the distance of </a:t>
            </a:r>
            <a:r>
              <a:rPr lang="en-US" dirty="0" err="1" smtClean="0"/>
              <a:t>PoE</a:t>
            </a:r>
            <a:r>
              <a:rPr lang="en-US" dirty="0" smtClean="0"/>
              <a:t> is </a:t>
            </a:r>
            <a:r>
              <a:rPr lang="en-US" dirty="0"/>
              <a:t>limited to 100 </a:t>
            </a:r>
            <a:r>
              <a:rPr lang="en-US" dirty="0" err="1" smtClean="0"/>
              <a:t>metres</a:t>
            </a:r>
            <a:r>
              <a:rPr lang="en-US" dirty="0" smtClean="0"/>
              <a:t> </a:t>
            </a:r>
            <a:r>
              <a:rPr lang="en-US" dirty="0"/>
              <a:t>with category </a:t>
            </a:r>
            <a:r>
              <a:rPr lang="en-US" dirty="0" smtClean="0"/>
              <a:t>5 </a:t>
            </a:r>
            <a:r>
              <a:rPr lang="en-US" dirty="0"/>
              <a:t>cabling.</a:t>
            </a:r>
            <a:endParaRPr lang="en-AU" dirty="0"/>
          </a:p>
        </p:txBody>
      </p:sp>
    </p:spTree>
    <p:extLst>
      <p:ext uri="{BB962C8B-B14F-4D97-AF65-F5344CB8AC3E}">
        <p14:creationId xmlns:p14="http://schemas.microsoft.com/office/powerpoint/2010/main" val="178998745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err="1" smtClean="0">
                <a:solidFill>
                  <a:schemeClr val="accent5">
                    <a:lumMod val="75000"/>
                  </a:schemeClr>
                </a:solidFill>
              </a:rPr>
              <a:t>PoE</a:t>
            </a:r>
            <a:r>
              <a:rPr lang="en-AU" dirty="0" smtClean="0">
                <a:solidFill>
                  <a:schemeClr val="accent5">
                    <a:lumMod val="75000"/>
                  </a:schemeClr>
                </a:solidFill>
              </a:rPr>
              <a:t> Standards</a:t>
            </a:r>
            <a:endParaRPr lang="en-AU" dirty="0">
              <a:solidFill>
                <a:schemeClr val="accent5">
                  <a:lumMod val="75000"/>
                </a:schemeClr>
              </a:solidFill>
            </a:endParaRPr>
          </a:p>
        </p:txBody>
      </p:sp>
      <p:sp>
        <p:nvSpPr>
          <p:cNvPr id="5" name="Content Placeholder 4"/>
          <p:cNvSpPr>
            <a:spLocks noGrp="1"/>
          </p:cNvSpPr>
          <p:nvPr>
            <p:ph idx="1"/>
          </p:nvPr>
        </p:nvSpPr>
        <p:spPr/>
        <p:txBody>
          <a:bodyPr>
            <a:normAutofit lnSpcReduction="10000"/>
          </a:bodyPr>
          <a:lstStyle/>
          <a:p>
            <a:r>
              <a:rPr lang="en-US" dirty="0"/>
              <a:t>Before standards became available, Cisco originally </a:t>
            </a:r>
            <a:r>
              <a:rPr lang="en-US" dirty="0" smtClean="0"/>
              <a:t>supported </a:t>
            </a:r>
            <a:r>
              <a:rPr lang="en-US" dirty="0"/>
              <a:t>the pre-standard Cisco in-line Power standard (circa 2000).</a:t>
            </a:r>
          </a:p>
          <a:p>
            <a:r>
              <a:rPr lang="en-US" dirty="0"/>
              <a:t>Eventually, standards committees released IEEE standards-based power specification and more recently update this power specification. The specifics are as follows:</a:t>
            </a:r>
          </a:p>
          <a:p>
            <a:r>
              <a:rPr lang="en-AU" b="1" dirty="0"/>
              <a:t>IEEE 802.3af</a:t>
            </a:r>
            <a:r>
              <a:rPr lang="en-US" b="1" dirty="0"/>
              <a:t> </a:t>
            </a:r>
            <a:r>
              <a:rPr lang="en-US" dirty="0"/>
              <a:t>(ratified 2003): this standard provides interoperability between different vendors. Up to 15.4 W of DC power is available for each powered device.</a:t>
            </a:r>
          </a:p>
          <a:p>
            <a:r>
              <a:rPr lang="en-US" b="1" dirty="0"/>
              <a:t>IEEE 802.3</a:t>
            </a:r>
            <a:r>
              <a:rPr lang="en-AU" b="1" dirty="0"/>
              <a:t>at</a:t>
            </a:r>
            <a:r>
              <a:rPr lang="en-US" b="1" dirty="0"/>
              <a:t> </a:t>
            </a:r>
            <a:r>
              <a:rPr lang="en-US" dirty="0"/>
              <a:t>(ratified 2009): this standard is an improvement over the 802.3</a:t>
            </a:r>
            <a:r>
              <a:rPr lang="en-AU" dirty="0" err="1"/>
              <a:t>af</a:t>
            </a:r>
            <a:r>
              <a:rPr lang="en-AU" dirty="0"/>
              <a:t> </a:t>
            </a:r>
            <a:r>
              <a:rPr lang="en-US" dirty="0"/>
              <a:t>standard, and can provide power devices with</a:t>
            </a:r>
            <a:r>
              <a:rPr lang="en-AU" dirty="0"/>
              <a:t> up to</a:t>
            </a:r>
            <a:r>
              <a:rPr lang="en-US" dirty="0"/>
              <a:t> 25.5 W of power. This number can be increased to 50 W and more with implementations that are outside the standard. This standard is known as P</a:t>
            </a:r>
            <a:r>
              <a:rPr lang="en-AU" dirty="0"/>
              <a:t>o</a:t>
            </a:r>
            <a:r>
              <a:rPr lang="en-US" dirty="0"/>
              <a:t>E</a:t>
            </a:r>
            <a:r>
              <a:rPr lang="en-AU" dirty="0"/>
              <a:t>+</a:t>
            </a:r>
            <a:r>
              <a:rPr lang="en-US" dirty="0"/>
              <a:t> or P</a:t>
            </a:r>
            <a:r>
              <a:rPr lang="en-AU" dirty="0"/>
              <a:t>o</a:t>
            </a:r>
            <a:r>
              <a:rPr lang="en-US" dirty="0"/>
              <a:t>E </a:t>
            </a:r>
            <a:r>
              <a:rPr lang="en-AU" dirty="0"/>
              <a:t>P</a:t>
            </a:r>
            <a:r>
              <a:rPr lang="en-US" dirty="0" err="1"/>
              <a:t>lus</a:t>
            </a:r>
            <a:r>
              <a:rPr lang="en-US" dirty="0" smtClean="0"/>
              <a:t>.</a:t>
            </a:r>
          </a:p>
          <a:p>
            <a:r>
              <a:rPr lang="en-US" b="1" dirty="0" smtClean="0"/>
              <a:t>IEEE 802.3bt </a:t>
            </a:r>
            <a:r>
              <a:rPr lang="en-US" dirty="0" smtClean="0"/>
              <a:t>(ratified Sep 27, 2018): </a:t>
            </a:r>
            <a:r>
              <a:rPr lang="en-AU" dirty="0"/>
              <a:t>As the newest </a:t>
            </a:r>
            <a:r>
              <a:rPr lang="en-AU" dirty="0" err="1"/>
              <a:t>PoE</a:t>
            </a:r>
            <a:r>
              <a:rPr lang="en-AU" dirty="0"/>
              <a:t> standard, 802.3bt calls for two power variants: </a:t>
            </a:r>
            <a:r>
              <a:rPr lang="en-AU" dirty="0">
                <a:hlinkClick r:id="rId2"/>
              </a:rPr>
              <a:t>Type 3 (60W) and Type 4 (100W)</a:t>
            </a:r>
            <a:r>
              <a:rPr lang="en-AU" dirty="0"/>
              <a:t>. This means that you can now carry close to 100W of electricity over a single cable to power devices like wireless access points, thermal cameras with PTZ features, LED lighting fixtures and large display </a:t>
            </a:r>
            <a:r>
              <a:rPr lang="en-AU" dirty="0" smtClean="0"/>
              <a:t>screens  Uses </a:t>
            </a:r>
            <a:r>
              <a:rPr lang="en-AU" dirty="0"/>
              <a:t>all four pairs in a 4-pair cable, spreading current flow out among them. Power is transmitted along with data, and is compatible with data rates of up to 10GBASE-T.</a:t>
            </a:r>
          </a:p>
        </p:txBody>
      </p:sp>
    </p:spTree>
    <p:extLst>
      <p:ext uri="{BB962C8B-B14F-4D97-AF65-F5344CB8AC3E}">
        <p14:creationId xmlns:p14="http://schemas.microsoft.com/office/powerpoint/2010/main" val="12039000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err="1" smtClean="0">
                <a:solidFill>
                  <a:schemeClr val="accent5">
                    <a:lumMod val="75000"/>
                  </a:schemeClr>
                </a:solidFill>
              </a:rPr>
              <a:t>PoE</a:t>
            </a:r>
            <a:r>
              <a:rPr lang="en-AU" dirty="0" smtClean="0">
                <a:solidFill>
                  <a:schemeClr val="accent5">
                    <a:lumMod val="75000"/>
                  </a:schemeClr>
                </a:solidFill>
              </a:rPr>
              <a:t> Negotiation</a:t>
            </a:r>
            <a:endParaRPr lang="en-AU" dirty="0">
              <a:solidFill>
                <a:schemeClr val="accent5">
                  <a:lumMod val="75000"/>
                </a:schemeClr>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70457208"/>
              </p:ext>
            </p:extLst>
          </p:nvPr>
        </p:nvGraphicFramePr>
        <p:xfrm>
          <a:off x="160140" y="3068960"/>
          <a:ext cx="8640960" cy="3569150"/>
        </p:xfrm>
        <a:graphic>
          <a:graphicData uri="http://schemas.openxmlformats.org/drawingml/2006/table">
            <a:tbl>
              <a:tblPr firstRow="1" bandRow="1">
                <a:tableStyleId>{5C22544A-7EE6-4342-B048-85BDC9FD1C3A}</a:tableStyleId>
              </a:tblPr>
              <a:tblGrid>
                <a:gridCol w="748010">
                  <a:extLst>
                    <a:ext uri="{9D8B030D-6E8A-4147-A177-3AD203B41FA5}">
                      <a16:colId xmlns:a16="http://schemas.microsoft.com/office/drawing/2014/main" val="20000"/>
                    </a:ext>
                  </a:extLst>
                </a:gridCol>
                <a:gridCol w="2943770">
                  <a:extLst>
                    <a:ext uri="{9D8B030D-6E8A-4147-A177-3AD203B41FA5}">
                      <a16:colId xmlns:a16="http://schemas.microsoft.com/office/drawing/2014/main" val="20001"/>
                    </a:ext>
                  </a:extLst>
                </a:gridCol>
                <a:gridCol w="2744862">
                  <a:extLst>
                    <a:ext uri="{9D8B030D-6E8A-4147-A177-3AD203B41FA5}">
                      <a16:colId xmlns:a16="http://schemas.microsoft.com/office/drawing/2014/main" val="20002"/>
                    </a:ext>
                  </a:extLst>
                </a:gridCol>
                <a:gridCol w="2204318">
                  <a:extLst>
                    <a:ext uri="{9D8B030D-6E8A-4147-A177-3AD203B41FA5}">
                      <a16:colId xmlns:a16="http://schemas.microsoft.com/office/drawing/2014/main" val="20003"/>
                    </a:ext>
                  </a:extLst>
                </a:gridCol>
              </a:tblGrid>
              <a:tr h="846571">
                <a:tc>
                  <a:txBody>
                    <a:bodyPr/>
                    <a:lstStyle/>
                    <a:p>
                      <a:pPr algn="l"/>
                      <a:r>
                        <a:rPr lang="en-AU" b="1" dirty="0"/>
                        <a:t>Class</a:t>
                      </a:r>
                      <a:endParaRPr lang="en-AU" dirty="0"/>
                    </a:p>
                  </a:txBody>
                  <a:tcPr marL="47625" marR="47625" marT="47625" marB="47625"/>
                </a:tc>
                <a:tc>
                  <a:txBody>
                    <a:bodyPr/>
                    <a:lstStyle/>
                    <a:p>
                      <a:pPr algn="l"/>
                      <a:r>
                        <a:rPr lang="en-US" dirty="0" smtClean="0"/>
                        <a:t>Standard</a:t>
                      </a:r>
                      <a:endParaRPr lang="en-US" dirty="0"/>
                    </a:p>
                  </a:txBody>
                  <a:tcPr marL="47625" marR="47625" marT="47625" marB="47625"/>
                </a:tc>
                <a:tc>
                  <a:txBody>
                    <a:bodyPr/>
                    <a:lstStyle/>
                    <a:p>
                      <a:pPr algn="l"/>
                      <a:r>
                        <a:rPr lang="en-US" b="1" dirty="0" smtClean="0"/>
                        <a:t>Maximum </a:t>
                      </a:r>
                      <a:r>
                        <a:rPr lang="en-US" b="1" dirty="0"/>
                        <a:t>PSE Power output level (W)</a:t>
                      </a:r>
                      <a:endParaRPr lang="en-US" dirty="0"/>
                    </a:p>
                  </a:txBody>
                  <a:tcPr marL="47625" marR="47625" marT="47625" marB="47625"/>
                </a:tc>
                <a:tc>
                  <a:txBody>
                    <a:bodyPr/>
                    <a:lstStyle/>
                    <a:p>
                      <a:pPr algn="l"/>
                      <a:r>
                        <a:rPr lang="en-US" b="1" dirty="0"/>
                        <a:t>Range of maximum power used by the PD (W)</a:t>
                      </a:r>
                      <a:endParaRPr lang="en-US" dirty="0"/>
                    </a:p>
                  </a:txBody>
                  <a:tcPr marL="47625" marR="47625" marT="47625" marB="47625"/>
                </a:tc>
                <a:extLst>
                  <a:ext uri="{0D108BD9-81ED-4DB2-BD59-A6C34878D82A}">
                    <a16:rowId xmlns:a16="http://schemas.microsoft.com/office/drawing/2014/main" val="10000"/>
                  </a:ext>
                </a:extLst>
              </a:tr>
              <a:tr h="340736">
                <a:tc>
                  <a:txBody>
                    <a:bodyPr/>
                    <a:lstStyle/>
                    <a:p>
                      <a:pPr algn="ctr"/>
                      <a:r>
                        <a:rPr lang="en-AU" dirty="0"/>
                        <a:t>0</a:t>
                      </a:r>
                    </a:p>
                  </a:txBody>
                  <a:tcPr marL="47625" marR="47625" marT="47625" marB="47625"/>
                </a:tc>
                <a:tc>
                  <a:txBody>
                    <a:bodyPr/>
                    <a:lstStyle/>
                    <a:p>
                      <a:pPr algn="ctr"/>
                      <a:r>
                        <a:rPr lang="en-AU" dirty="0" smtClean="0"/>
                        <a:t>802.3af</a:t>
                      </a:r>
                      <a:endParaRPr lang="en-AU" dirty="0"/>
                    </a:p>
                  </a:txBody>
                  <a:tcPr marL="47625" marR="47625" marT="47625" marB="47625"/>
                </a:tc>
                <a:tc>
                  <a:txBody>
                    <a:bodyPr/>
                    <a:lstStyle/>
                    <a:p>
                      <a:pPr algn="ctr"/>
                      <a:r>
                        <a:rPr lang="en-AU" dirty="0"/>
                        <a:t>15.4</a:t>
                      </a:r>
                    </a:p>
                  </a:txBody>
                  <a:tcPr marL="47625" marR="47625" marT="47625" marB="47625"/>
                </a:tc>
                <a:tc>
                  <a:txBody>
                    <a:bodyPr/>
                    <a:lstStyle/>
                    <a:p>
                      <a:pPr algn="ctr"/>
                      <a:r>
                        <a:rPr lang="en-AU" dirty="0"/>
                        <a:t>0.44 to 12.95</a:t>
                      </a:r>
                    </a:p>
                  </a:txBody>
                  <a:tcPr marL="47625" marR="47625" marT="47625" marB="47625"/>
                </a:tc>
                <a:extLst>
                  <a:ext uri="{0D108BD9-81ED-4DB2-BD59-A6C34878D82A}">
                    <a16:rowId xmlns:a16="http://schemas.microsoft.com/office/drawing/2014/main" val="10001"/>
                  </a:ext>
                </a:extLst>
              </a:tr>
              <a:tr h="340736">
                <a:tc>
                  <a:txBody>
                    <a:bodyPr/>
                    <a:lstStyle/>
                    <a:p>
                      <a:pPr algn="ctr"/>
                      <a:r>
                        <a:rPr lang="en-AU" dirty="0"/>
                        <a:t>1</a:t>
                      </a:r>
                    </a:p>
                  </a:txBody>
                  <a:tcPr marL="47625" marR="47625" marT="47625" marB="47625"/>
                </a:tc>
                <a:tc>
                  <a:txBody>
                    <a:bodyPr/>
                    <a:lstStyle/>
                    <a:p>
                      <a:pPr algn="ctr"/>
                      <a:r>
                        <a:rPr lang="en-AU" dirty="0" smtClean="0"/>
                        <a:t>802.3af</a:t>
                      </a:r>
                      <a:endParaRPr lang="en-AU" dirty="0"/>
                    </a:p>
                  </a:txBody>
                  <a:tcPr marL="47625" marR="47625" marT="47625" marB="47625"/>
                </a:tc>
                <a:tc>
                  <a:txBody>
                    <a:bodyPr/>
                    <a:lstStyle/>
                    <a:p>
                      <a:pPr algn="ctr"/>
                      <a:r>
                        <a:rPr lang="en-AU" dirty="0"/>
                        <a:t>4</a:t>
                      </a:r>
                    </a:p>
                  </a:txBody>
                  <a:tcPr marL="47625" marR="47625" marT="47625" marB="47625"/>
                </a:tc>
                <a:tc>
                  <a:txBody>
                    <a:bodyPr/>
                    <a:lstStyle/>
                    <a:p>
                      <a:pPr algn="ctr"/>
                      <a:r>
                        <a:rPr lang="en-AU" dirty="0"/>
                        <a:t>0.44 to 3.84</a:t>
                      </a:r>
                    </a:p>
                  </a:txBody>
                  <a:tcPr marL="47625" marR="47625" marT="47625" marB="47625"/>
                </a:tc>
                <a:extLst>
                  <a:ext uri="{0D108BD9-81ED-4DB2-BD59-A6C34878D82A}">
                    <a16:rowId xmlns:a16="http://schemas.microsoft.com/office/drawing/2014/main" val="10002"/>
                  </a:ext>
                </a:extLst>
              </a:tr>
              <a:tr h="337224">
                <a:tc>
                  <a:txBody>
                    <a:bodyPr/>
                    <a:lstStyle/>
                    <a:p>
                      <a:pPr algn="ctr"/>
                      <a:r>
                        <a:rPr lang="en-AU" dirty="0" smtClean="0"/>
                        <a:t>2</a:t>
                      </a:r>
                      <a:endParaRPr lang="en-AU" dirty="0"/>
                    </a:p>
                  </a:txBody>
                  <a:tcPr marL="0" marR="0" marT="0" marB="0"/>
                </a:tc>
                <a:tc>
                  <a:txBody>
                    <a:bodyPr/>
                    <a:lstStyle/>
                    <a:p>
                      <a:pPr algn="ctr"/>
                      <a:r>
                        <a:rPr lang="en-AU" dirty="0" smtClean="0"/>
                        <a:t>802.3af</a:t>
                      </a:r>
                      <a:endParaRPr lang="en-AU" dirty="0"/>
                    </a:p>
                  </a:txBody>
                  <a:tcPr/>
                </a:tc>
                <a:tc>
                  <a:txBody>
                    <a:bodyPr/>
                    <a:lstStyle/>
                    <a:p>
                      <a:pPr algn="ctr"/>
                      <a:r>
                        <a:rPr lang="en-AU" dirty="0" smtClean="0"/>
                        <a:t>7</a:t>
                      </a:r>
                      <a:endParaRPr lang="en-AU" dirty="0"/>
                    </a:p>
                  </a:txBody>
                  <a:tcPr/>
                </a:tc>
                <a:tc>
                  <a:txBody>
                    <a:bodyPr/>
                    <a:lstStyle/>
                    <a:p>
                      <a:pPr algn="ctr"/>
                      <a:r>
                        <a:rPr lang="en-AU" dirty="0" smtClean="0"/>
                        <a:t>3.84 to 6.49</a:t>
                      </a:r>
                      <a:endParaRPr lang="en-AU" dirty="0"/>
                    </a:p>
                  </a:txBody>
                  <a:tcPr/>
                </a:tc>
                <a:extLst>
                  <a:ext uri="{0D108BD9-81ED-4DB2-BD59-A6C34878D82A}">
                    <a16:rowId xmlns:a16="http://schemas.microsoft.com/office/drawing/2014/main" val="10003"/>
                  </a:ext>
                </a:extLst>
              </a:tr>
              <a:tr h="337224">
                <a:tc>
                  <a:txBody>
                    <a:bodyPr/>
                    <a:lstStyle/>
                    <a:p>
                      <a:pPr algn="ctr"/>
                      <a:r>
                        <a:rPr lang="en-AU" dirty="0" smtClean="0"/>
                        <a:t>3</a:t>
                      </a:r>
                      <a:endParaRPr lang="en-AU" dirty="0"/>
                    </a:p>
                  </a:txBody>
                  <a:tcPr marL="0" marR="0" marT="0" marB="0"/>
                </a:tc>
                <a:tc>
                  <a:txBody>
                    <a:bodyPr/>
                    <a:lstStyle/>
                    <a:p>
                      <a:pPr algn="ctr"/>
                      <a:r>
                        <a:rPr lang="en-AU" b="1" dirty="0" smtClean="0"/>
                        <a:t>802.3af</a:t>
                      </a:r>
                      <a:endParaRPr lang="en-AU" b="1" dirty="0"/>
                    </a:p>
                  </a:txBody>
                  <a:tcPr/>
                </a:tc>
                <a:tc>
                  <a:txBody>
                    <a:bodyPr/>
                    <a:lstStyle/>
                    <a:p>
                      <a:pPr algn="ctr"/>
                      <a:r>
                        <a:rPr lang="en-AU" dirty="0" smtClean="0"/>
                        <a:t>15.4</a:t>
                      </a:r>
                      <a:endParaRPr lang="en-AU" dirty="0"/>
                    </a:p>
                  </a:txBody>
                  <a:tcPr/>
                </a:tc>
                <a:tc>
                  <a:txBody>
                    <a:bodyPr/>
                    <a:lstStyle/>
                    <a:p>
                      <a:pPr algn="ctr"/>
                      <a:r>
                        <a:rPr lang="en-AU" dirty="0" smtClean="0"/>
                        <a:t>6.49 to 12.95</a:t>
                      </a:r>
                      <a:endParaRPr lang="en-AU" dirty="0"/>
                    </a:p>
                  </a:txBody>
                  <a:tcPr/>
                </a:tc>
                <a:extLst>
                  <a:ext uri="{0D108BD9-81ED-4DB2-BD59-A6C34878D82A}">
                    <a16:rowId xmlns:a16="http://schemas.microsoft.com/office/drawing/2014/main" val="10004"/>
                  </a:ext>
                </a:extLst>
              </a:tr>
              <a:tr h="590140">
                <a:tc>
                  <a:txBody>
                    <a:bodyPr/>
                    <a:lstStyle/>
                    <a:p>
                      <a:pPr algn="ctr"/>
                      <a:r>
                        <a:rPr lang="en-AU" dirty="0" smtClean="0"/>
                        <a:t>4</a:t>
                      </a:r>
                      <a:endParaRPr lang="en-AU" dirty="0"/>
                    </a:p>
                  </a:txBody>
                  <a:tcPr marL="0" marR="0" marT="0" marB="0"/>
                </a:tc>
                <a:tc>
                  <a:txBody>
                    <a:bodyPr/>
                    <a:lstStyle/>
                    <a:p>
                      <a:pPr algn="ctr"/>
                      <a:r>
                        <a:rPr lang="en-AU" dirty="0" smtClean="0"/>
                        <a:t>802.3at </a:t>
                      </a:r>
                      <a:r>
                        <a:rPr lang="en-AU" dirty="0" err="1" smtClean="0"/>
                        <a:t>PoE</a:t>
                      </a:r>
                      <a:r>
                        <a:rPr lang="en-AU" dirty="0" smtClean="0"/>
                        <a:t>+</a:t>
                      </a:r>
                      <a:endParaRPr lang="en-AU" dirty="0"/>
                    </a:p>
                  </a:txBody>
                  <a:tcPr/>
                </a:tc>
                <a:tc>
                  <a:txBody>
                    <a:bodyPr/>
                    <a:lstStyle/>
                    <a:p>
                      <a:pPr algn="ctr"/>
                      <a:r>
                        <a:rPr lang="en-AU" dirty="0" smtClean="0"/>
                        <a:t>30</a:t>
                      </a:r>
                      <a:endParaRPr lang="en-AU" dirty="0"/>
                    </a:p>
                  </a:txBody>
                  <a:tcPr/>
                </a:tc>
                <a:tc>
                  <a:txBody>
                    <a:bodyPr/>
                    <a:lstStyle/>
                    <a:p>
                      <a:pPr algn="ctr"/>
                      <a:r>
                        <a:rPr lang="en-AU" sz="1800" b="0" i="0" kern="1200" dirty="0" smtClean="0">
                          <a:solidFill>
                            <a:schemeClr val="dk1"/>
                          </a:solidFill>
                          <a:effectLst/>
                          <a:latin typeface="+mn-lt"/>
                          <a:ea typeface="+mn-ea"/>
                          <a:cs typeface="+mn-cs"/>
                        </a:rPr>
                        <a:t>12.95 - 25.5</a:t>
                      </a:r>
                      <a:endParaRPr lang="en-AU" dirty="0"/>
                    </a:p>
                  </a:txBody>
                  <a:tcPr/>
                </a:tc>
                <a:extLst>
                  <a:ext uri="{0D108BD9-81ED-4DB2-BD59-A6C34878D82A}">
                    <a16:rowId xmlns:a16="http://schemas.microsoft.com/office/drawing/2014/main" val="10005"/>
                  </a:ext>
                </a:extLst>
              </a:tr>
              <a:tr h="590140">
                <a:tc>
                  <a:txBody>
                    <a:bodyPr/>
                    <a:lstStyle/>
                    <a:p>
                      <a:pPr algn="ctr"/>
                      <a:r>
                        <a:rPr lang="en-AU" dirty="0" smtClean="0"/>
                        <a:t>5-8</a:t>
                      </a:r>
                      <a:endParaRPr lang="en-AU" dirty="0"/>
                    </a:p>
                  </a:txBody>
                  <a:tcPr marL="0" marR="0" marT="0" marB="0"/>
                </a:tc>
                <a:tc>
                  <a:txBody>
                    <a:bodyPr/>
                    <a:lstStyle/>
                    <a:p>
                      <a:pPr algn="ctr"/>
                      <a:r>
                        <a:rPr lang="en-AU" dirty="0" smtClean="0"/>
                        <a:t>802.3bt (Sep 2018)</a:t>
                      </a:r>
                      <a:endParaRPr lang="en-AU" dirty="0"/>
                    </a:p>
                  </a:txBody>
                  <a:tcPr/>
                </a:tc>
                <a:tc>
                  <a:txBody>
                    <a:bodyPr/>
                    <a:lstStyle/>
                    <a:p>
                      <a:pPr algn="ctr"/>
                      <a:r>
                        <a:rPr lang="en-AU" dirty="0" smtClean="0"/>
                        <a:t>45 - </a:t>
                      </a:r>
                      <a:r>
                        <a:rPr lang="en-AU" dirty="0" smtClean="0"/>
                        <a:t>100</a:t>
                      </a:r>
                      <a:endParaRPr lang="en-AU" dirty="0"/>
                    </a:p>
                  </a:txBody>
                  <a:tcPr/>
                </a:tc>
                <a:tc>
                  <a:txBody>
                    <a:bodyPr/>
                    <a:lstStyle/>
                    <a:p>
                      <a:pPr algn="ctr"/>
                      <a:r>
                        <a:rPr lang="en-AU" dirty="0" smtClean="0"/>
                        <a:t>40 - 71</a:t>
                      </a:r>
                      <a:endParaRPr lang="en-AU" dirty="0"/>
                    </a:p>
                  </a:txBody>
                  <a:tcPr/>
                </a:tc>
                <a:extLst>
                  <a:ext uri="{0D108BD9-81ED-4DB2-BD59-A6C34878D82A}">
                    <a16:rowId xmlns:a16="http://schemas.microsoft.com/office/drawing/2014/main" val="3589616795"/>
                  </a:ext>
                </a:extLst>
              </a:tr>
            </a:tbl>
          </a:graphicData>
        </a:graphic>
      </p:graphicFrame>
      <p:sp>
        <p:nvSpPr>
          <p:cNvPr id="8" name="TextBox 7"/>
          <p:cNvSpPr txBox="1"/>
          <p:nvPr/>
        </p:nvSpPr>
        <p:spPr>
          <a:xfrm>
            <a:off x="333823" y="1124744"/>
            <a:ext cx="8424936" cy="1815882"/>
          </a:xfrm>
          <a:prstGeom prst="rect">
            <a:avLst/>
          </a:prstGeom>
          <a:noFill/>
        </p:spPr>
        <p:txBody>
          <a:bodyPr wrap="square" rtlCol="0">
            <a:spAutoFit/>
          </a:bodyPr>
          <a:lstStyle/>
          <a:p>
            <a:pPr marL="285750" indent="-285750">
              <a:buFont typeface="Arial" pitchFamily="34" charset="0"/>
              <a:buChar char="•"/>
            </a:pPr>
            <a:r>
              <a:rPr lang="en-AU" sz="1600" dirty="0" smtClean="0">
                <a:solidFill>
                  <a:schemeClr val="tx2"/>
                </a:solidFill>
                <a:latin typeface="+mn-lt"/>
              </a:rPr>
              <a:t>Cisco switches do not supply power to a port unless it specifically detects the need by the end device.</a:t>
            </a:r>
          </a:p>
          <a:p>
            <a:pPr marL="285750" indent="-285750">
              <a:buFont typeface="Arial" pitchFamily="34" charset="0"/>
              <a:buChar char="•"/>
            </a:pPr>
            <a:r>
              <a:rPr lang="en-AU" sz="1600" dirty="0" smtClean="0">
                <a:solidFill>
                  <a:schemeClr val="tx2"/>
                </a:solidFill>
                <a:latin typeface="+mn-lt"/>
              </a:rPr>
              <a:t>With 802.3af and 802.3at, the switch tries to detect the powered device by supplying a small voltage across the Ethernet cable.</a:t>
            </a:r>
          </a:p>
          <a:p>
            <a:pPr marL="285750" indent="-285750">
              <a:buFont typeface="Arial" pitchFamily="34" charset="0"/>
              <a:buChar char="•"/>
            </a:pPr>
            <a:r>
              <a:rPr lang="en-AU" sz="1600" dirty="0" smtClean="0">
                <a:solidFill>
                  <a:schemeClr val="tx2"/>
                </a:solidFill>
                <a:latin typeface="+mn-lt"/>
              </a:rPr>
              <a:t>The switch measures the resistance, if this is 25K ohm, a powered device is present. </a:t>
            </a:r>
          </a:p>
          <a:p>
            <a:pPr marL="285750" indent="-285750">
              <a:buFont typeface="Arial" pitchFamily="34" charset="0"/>
              <a:buChar char="•"/>
            </a:pPr>
            <a:r>
              <a:rPr lang="en-AU" sz="1600" dirty="0" smtClean="0">
                <a:solidFill>
                  <a:schemeClr val="tx2"/>
                </a:solidFill>
                <a:latin typeface="+mn-lt"/>
              </a:rPr>
              <a:t>The device can provide the switch with power class information. The default class of 0 is used if the switch does not receive class discovery.</a:t>
            </a:r>
            <a:endParaRPr lang="en-AU" sz="1600" dirty="0">
              <a:solidFill>
                <a:schemeClr val="tx2"/>
              </a:solidFill>
              <a:latin typeface="+mn-lt"/>
            </a:endParaRPr>
          </a:p>
        </p:txBody>
      </p:sp>
    </p:spTree>
    <p:extLst>
      <p:ext uri="{BB962C8B-B14F-4D97-AF65-F5344CB8AC3E}">
        <p14:creationId xmlns:p14="http://schemas.microsoft.com/office/powerpoint/2010/main" val="412541168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5">
                    <a:lumMod val="75000"/>
                  </a:schemeClr>
                </a:solidFill>
              </a:rPr>
              <a:t>Cisco Original Inline Power Method</a:t>
            </a:r>
            <a:endParaRPr lang="en-AU" dirty="0">
              <a:solidFill>
                <a:schemeClr val="accent5">
                  <a:lumMod val="75000"/>
                </a:schemeClr>
              </a:solidFill>
            </a:endParaRPr>
          </a:p>
        </p:txBody>
      </p:sp>
      <p:sp>
        <p:nvSpPr>
          <p:cNvPr id="3" name="Content Placeholder 2"/>
          <p:cNvSpPr>
            <a:spLocks noGrp="1"/>
          </p:cNvSpPr>
          <p:nvPr>
            <p:ph idx="1"/>
          </p:nvPr>
        </p:nvSpPr>
        <p:spPr/>
        <p:txBody>
          <a:bodyPr/>
          <a:lstStyle/>
          <a:p>
            <a:r>
              <a:rPr lang="en-US" dirty="0"/>
              <a:t>The original Cisco Inline Power method has a different method of negotiating power than both of the IEEE standards. </a:t>
            </a:r>
            <a:endParaRPr lang="en-US" dirty="0" smtClean="0"/>
          </a:p>
          <a:p>
            <a:r>
              <a:rPr lang="en-US" dirty="0" smtClean="0"/>
              <a:t>The </a:t>
            </a:r>
            <a:r>
              <a:rPr lang="en-US" dirty="0"/>
              <a:t>switch sends out a 340-kHz test tone on the Ethernet cable. A tone is transmitted instead of DC power because the switch must first detect the device before supplying it with power. </a:t>
            </a:r>
            <a:endParaRPr lang="en-US" dirty="0" smtClean="0"/>
          </a:p>
          <a:p>
            <a:r>
              <a:rPr lang="en-US" dirty="0" smtClean="0"/>
              <a:t>The </a:t>
            </a:r>
            <a:r>
              <a:rPr lang="en-US" dirty="0"/>
              <a:t>most appropriate power level is then determined by exchange of CDP information. </a:t>
            </a:r>
            <a:endParaRPr lang="en-US" dirty="0" smtClean="0"/>
          </a:p>
          <a:p>
            <a:r>
              <a:rPr lang="en-US" dirty="0" smtClean="0"/>
              <a:t>The </a:t>
            </a:r>
            <a:r>
              <a:rPr lang="en-US" dirty="0"/>
              <a:t>switch discovers the type of device (for example, a Cisco IP phone) and the power requirements of the device.</a:t>
            </a:r>
            <a:endParaRPr lang="en-AU" dirty="0"/>
          </a:p>
        </p:txBody>
      </p:sp>
    </p:spTree>
    <p:extLst>
      <p:ext uri="{BB962C8B-B14F-4D97-AF65-F5344CB8AC3E}">
        <p14:creationId xmlns:p14="http://schemas.microsoft.com/office/powerpoint/2010/main" val="290619281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rgbClr val="000000"/>
                </a:solidFill>
                <a:latin typeface="+mn-lt"/>
                <a:ea typeface="Calibri" panose="020F0502020204030204" pitchFamily="34" charset="0"/>
              </a:rPr>
              <a:t>Focus on topics</a:t>
            </a:r>
          </a:p>
        </p:txBody>
      </p:sp>
      <p:sp>
        <p:nvSpPr>
          <p:cNvPr id="2" name="Content Placeholder 1"/>
          <p:cNvSpPr>
            <a:spLocks noGrp="1"/>
          </p:cNvSpPr>
          <p:nvPr>
            <p:ph idx="1"/>
          </p:nvPr>
        </p:nvSpPr>
        <p:spPr/>
        <p:txBody>
          <a:bodyPr/>
          <a:lstStyle/>
          <a:p>
            <a:r>
              <a:rPr lang="en-US" sz="2400" dirty="0" smtClean="0"/>
              <a:t>Discovery protocols</a:t>
            </a:r>
          </a:p>
          <a:p>
            <a:r>
              <a:rPr lang="en-US" sz="2400" dirty="0" smtClean="0"/>
              <a:t>Power over Ethernet</a:t>
            </a:r>
          </a:p>
          <a:p>
            <a:r>
              <a:rPr lang="en-US" sz="2400" dirty="0" smtClean="0"/>
              <a:t>SDM templates</a:t>
            </a:r>
          </a:p>
          <a:p>
            <a:r>
              <a:rPr lang="en-US" sz="2400" dirty="0" smtClean="0"/>
              <a:t>Monitoring features</a:t>
            </a:r>
          </a:p>
          <a:p>
            <a:r>
              <a:rPr lang="en-US" sz="2400" dirty="0" smtClean="0"/>
              <a:t>IP SLA</a:t>
            </a:r>
          </a:p>
          <a:p>
            <a:endParaRPr lang="el-GR" dirty="0"/>
          </a:p>
        </p:txBody>
      </p:sp>
      <p:sp>
        <p:nvSpPr>
          <p:cNvPr id="3" name="TextBox 2"/>
          <p:cNvSpPr txBox="1"/>
          <p:nvPr/>
        </p:nvSpPr>
        <p:spPr>
          <a:xfrm>
            <a:off x="8892480" y="6669360"/>
            <a:ext cx="242374" cy="215444"/>
          </a:xfrm>
          <a:prstGeom prst="rect">
            <a:avLst/>
          </a:prstGeom>
          <a:noFill/>
        </p:spPr>
        <p:txBody>
          <a:bodyPr wrap="none" rtlCol="0">
            <a:spAutoFit/>
          </a:bodyPr>
          <a:lstStyle/>
          <a:p>
            <a:fld id="{510265FA-E938-4739-9E61-96226079194A}" type="slidenum">
              <a:rPr lang="en-AU" sz="800" smtClean="0">
                <a:latin typeface="Arial" panose="020B0604020202020204" pitchFamily="34" charset="0"/>
                <a:cs typeface="Arial" panose="020B0604020202020204" pitchFamily="34" charset="0"/>
              </a:rPr>
              <a:t>2</a:t>
            </a:fld>
            <a:endParaRPr lang="en-AU" sz="8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2800" dirty="0" smtClean="0">
                <a:solidFill>
                  <a:schemeClr val="accent5">
                    <a:lumMod val="75000"/>
                  </a:schemeClr>
                </a:solidFill>
              </a:rPr>
              <a:t>Configuring </a:t>
            </a:r>
            <a:r>
              <a:rPr lang="en-US" sz="2800" dirty="0" err="1" smtClean="0">
                <a:solidFill>
                  <a:schemeClr val="accent5">
                    <a:lumMod val="75000"/>
                  </a:schemeClr>
                </a:solidFill>
              </a:rPr>
              <a:t>PoE</a:t>
            </a:r>
            <a:endParaRPr lang="en-US" sz="2800" dirty="0" smtClean="0">
              <a:solidFill>
                <a:schemeClr val="accent5">
                  <a:lumMod val="75000"/>
                </a:schemeClr>
              </a:solidFill>
            </a:endParaRPr>
          </a:p>
        </p:txBody>
      </p:sp>
      <p:sp>
        <p:nvSpPr>
          <p:cNvPr id="617475" name="Rectangle 3"/>
          <p:cNvSpPr>
            <a:spLocks noGrp="1" noChangeArrowheads="1"/>
          </p:cNvSpPr>
          <p:nvPr>
            <p:ph type="body" idx="1"/>
          </p:nvPr>
        </p:nvSpPr>
        <p:spPr>
          <a:xfrm>
            <a:off x="381000" y="2743200"/>
            <a:ext cx="8229600" cy="4114800"/>
          </a:xfrm>
        </p:spPr>
        <p:txBody>
          <a:bodyPr/>
          <a:lstStyle/>
          <a:p>
            <a:pPr eaLnBrk="1" hangingPunct="1">
              <a:lnSpc>
                <a:spcPct val="90000"/>
              </a:lnSpc>
            </a:pPr>
            <a:r>
              <a:rPr lang="en-US" b="1" dirty="0" smtClean="0"/>
              <a:t>auto</a:t>
            </a:r>
          </a:p>
          <a:p>
            <a:pPr lvl="1" eaLnBrk="1" hangingPunct="1">
              <a:lnSpc>
                <a:spcPct val="90000"/>
              </a:lnSpc>
            </a:pPr>
            <a:r>
              <a:rPr lang="en-US" dirty="0" smtClean="0"/>
              <a:t>Default</a:t>
            </a:r>
          </a:p>
          <a:p>
            <a:pPr lvl="1" eaLnBrk="1" hangingPunct="1">
              <a:lnSpc>
                <a:spcPct val="90000"/>
              </a:lnSpc>
            </a:pPr>
            <a:r>
              <a:rPr lang="en-US" dirty="0" smtClean="0"/>
              <a:t>Device and power budget are automatically discovered</a:t>
            </a:r>
          </a:p>
          <a:p>
            <a:pPr lvl="1" eaLnBrk="1" hangingPunct="1">
              <a:lnSpc>
                <a:spcPct val="90000"/>
              </a:lnSpc>
            </a:pPr>
            <a:r>
              <a:rPr lang="en-US" dirty="0" smtClean="0"/>
              <a:t>Default power budget for a switch port is 15.4W</a:t>
            </a:r>
          </a:p>
          <a:p>
            <a:pPr lvl="2" eaLnBrk="1" hangingPunct="1">
              <a:lnSpc>
                <a:spcPct val="90000"/>
              </a:lnSpc>
            </a:pPr>
            <a:r>
              <a:rPr lang="en-US" dirty="0" smtClean="0"/>
              <a:t>Can be changed with </a:t>
            </a:r>
            <a:r>
              <a:rPr lang="en-US" b="1" dirty="0" smtClean="0">
                <a:latin typeface="Courier New" charset="0"/>
              </a:rPr>
              <a:t>max</a:t>
            </a:r>
            <a:r>
              <a:rPr lang="en-US" dirty="0" smtClean="0">
                <a:latin typeface="Courier New" charset="0"/>
              </a:rPr>
              <a:t> </a:t>
            </a:r>
            <a:r>
              <a:rPr lang="en-US" i="1" dirty="0" err="1" smtClean="0">
                <a:latin typeface="Courier New" charset="0"/>
              </a:rPr>
              <a:t>milli</a:t>
            </a:r>
            <a:r>
              <a:rPr lang="en-US" i="1" dirty="0" smtClean="0">
                <a:latin typeface="Courier New" charset="0"/>
              </a:rPr>
              <a:t>-watts</a:t>
            </a:r>
          </a:p>
          <a:p>
            <a:pPr eaLnBrk="1" hangingPunct="1">
              <a:lnSpc>
                <a:spcPct val="90000"/>
              </a:lnSpc>
            </a:pPr>
            <a:r>
              <a:rPr lang="en-US" b="1" dirty="0" smtClean="0"/>
              <a:t>static</a:t>
            </a:r>
          </a:p>
          <a:p>
            <a:pPr lvl="1" eaLnBrk="1" hangingPunct="1">
              <a:lnSpc>
                <a:spcPct val="90000"/>
              </a:lnSpc>
            </a:pPr>
            <a:r>
              <a:rPr lang="en-US" dirty="0" smtClean="0"/>
              <a:t>Configures a static power budget for a switch port</a:t>
            </a:r>
          </a:p>
          <a:p>
            <a:pPr lvl="1" eaLnBrk="1" hangingPunct="1">
              <a:lnSpc>
                <a:spcPct val="90000"/>
              </a:lnSpc>
            </a:pPr>
            <a:r>
              <a:rPr lang="en-US" dirty="0" smtClean="0"/>
              <a:t>For devices that cannot use either power discovery method</a:t>
            </a:r>
          </a:p>
          <a:p>
            <a:pPr eaLnBrk="1" hangingPunct="1">
              <a:lnSpc>
                <a:spcPct val="90000"/>
              </a:lnSpc>
            </a:pPr>
            <a:r>
              <a:rPr lang="en-US" b="1" dirty="0" smtClean="0"/>
              <a:t>never</a:t>
            </a:r>
          </a:p>
          <a:p>
            <a:pPr lvl="1" eaLnBrk="1" hangingPunct="1">
              <a:lnSpc>
                <a:spcPct val="90000"/>
              </a:lnSpc>
            </a:pPr>
            <a:r>
              <a:rPr lang="en-US" dirty="0" smtClean="0"/>
              <a:t>If you want to disable </a:t>
            </a:r>
            <a:r>
              <a:rPr lang="en-US" dirty="0" err="1" smtClean="0"/>
              <a:t>PoE</a:t>
            </a:r>
            <a:r>
              <a:rPr lang="en-US" dirty="0" smtClean="0"/>
              <a:t> on a switch port</a:t>
            </a:r>
          </a:p>
          <a:p>
            <a:pPr lvl="1" eaLnBrk="1" hangingPunct="1">
              <a:lnSpc>
                <a:spcPct val="90000"/>
              </a:lnSpc>
            </a:pPr>
            <a:r>
              <a:rPr lang="en-US" dirty="0" smtClean="0"/>
              <a:t>Power will never be offered and powered devices will never be detected</a:t>
            </a:r>
          </a:p>
        </p:txBody>
      </p:sp>
      <p:sp>
        <p:nvSpPr>
          <p:cNvPr id="14341" name="Rectangle 4"/>
          <p:cNvSpPr>
            <a:spLocks noChangeArrowheads="1"/>
          </p:cNvSpPr>
          <p:nvPr/>
        </p:nvSpPr>
        <p:spPr bwMode="auto">
          <a:xfrm>
            <a:off x="304800" y="1447800"/>
            <a:ext cx="8382000" cy="990600"/>
          </a:xfrm>
          <a:prstGeom prst="rect">
            <a:avLst/>
          </a:prstGeom>
          <a:solidFill>
            <a:schemeClr val="bg1"/>
          </a:solidFill>
          <a:ln w="9525">
            <a:solidFill>
              <a:schemeClr val="tx1"/>
            </a:solidFill>
            <a:miter lim="800000"/>
            <a:headEnd/>
            <a:tailEnd/>
          </a:ln>
        </p:spPr>
        <p:txBody>
          <a:bodyPr/>
          <a:lstStyle/>
          <a:p>
            <a:pPr marL="342900" indent="-342900">
              <a:spcBef>
                <a:spcPct val="20000"/>
              </a:spcBef>
              <a:buClr>
                <a:schemeClr val="bg2"/>
              </a:buClr>
              <a:buFont typeface="Wingdings" charset="2"/>
              <a:buNone/>
            </a:pPr>
            <a:r>
              <a:rPr lang="en-US" sz="1600" dirty="0">
                <a:solidFill>
                  <a:schemeClr val="tx2"/>
                </a:solidFill>
                <a:latin typeface="Courier New" charset="0"/>
              </a:rPr>
              <a:t>Switch(</a:t>
            </a:r>
            <a:r>
              <a:rPr lang="en-US" sz="1600" dirty="0" err="1">
                <a:solidFill>
                  <a:schemeClr val="tx2"/>
                </a:solidFill>
                <a:latin typeface="Courier New" charset="0"/>
              </a:rPr>
              <a:t>config</a:t>
            </a:r>
            <a:r>
              <a:rPr lang="en-US" sz="1600" dirty="0">
                <a:solidFill>
                  <a:schemeClr val="tx2"/>
                </a:solidFill>
                <a:latin typeface="Courier New" charset="0"/>
              </a:rPr>
              <a:t>)# </a:t>
            </a:r>
            <a:r>
              <a:rPr lang="en-US" sz="1600" b="1" dirty="0">
                <a:solidFill>
                  <a:schemeClr val="tx2"/>
                </a:solidFill>
                <a:latin typeface="Courier New" charset="0"/>
              </a:rPr>
              <a:t>interface</a:t>
            </a:r>
            <a:r>
              <a:rPr lang="en-US" sz="1600" dirty="0">
                <a:solidFill>
                  <a:schemeClr val="tx2"/>
                </a:solidFill>
                <a:latin typeface="Courier New" charset="0"/>
              </a:rPr>
              <a:t> </a:t>
            </a:r>
            <a:r>
              <a:rPr lang="en-US" sz="1600" i="1" dirty="0">
                <a:solidFill>
                  <a:schemeClr val="tx2"/>
                </a:solidFill>
                <a:latin typeface="Courier New" charset="0"/>
              </a:rPr>
              <a:t>type mod/</a:t>
            </a:r>
            <a:r>
              <a:rPr lang="en-US" sz="1600" i="1" dirty="0" err="1">
                <a:solidFill>
                  <a:schemeClr val="tx2"/>
                </a:solidFill>
                <a:latin typeface="Courier New" charset="0"/>
              </a:rPr>
              <a:t>num</a:t>
            </a:r>
            <a:endParaRPr lang="en-US" sz="1600" i="1" dirty="0">
              <a:solidFill>
                <a:schemeClr val="tx2"/>
              </a:solidFill>
              <a:latin typeface="Courier New" charset="0"/>
            </a:endParaRPr>
          </a:p>
          <a:p>
            <a:pPr marL="342900" indent="-342900">
              <a:spcBef>
                <a:spcPct val="20000"/>
              </a:spcBef>
              <a:buClr>
                <a:schemeClr val="bg2"/>
              </a:buClr>
              <a:buFont typeface="Wingdings" charset="2"/>
              <a:buNone/>
            </a:pPr>
            <a:r>
              <a:rPr lang="en-US" sz="1600" dirty="0">
                <a:solidFill>
                  <a:schemeClr val="tx2"/>
                </a:solidFill>
                <a:latin typeface="Courier New" charset="0"/>
              </a:rPr>
              <a:t>Switch(</a:t>
            </a:r>
            <a:r>
              <a:rPr lang="en-US" sz="1600" dirty="0" err="1">
                <a:solidFill>
                  <a:schemeClr val="tx2"/>
                </a:solidFill>
                <a:latin typeface="Courier New" charset="0"/>
              </a:rPr>
              <a:t>config</a:t>
            </a:r>
            <a:r>
              <a:rPr lang="en-US" sz="1600" dirty="0">
                <a:solidFill>
                  <a:schemeClr val="tx2"/>
                </a:solidFill>
                <a:latin typeface="Courier New" charset="0"/>
              </a:rPr>
              <a:t>-if)# </a:t>
            </a:r>
            <a:r>
              <a:rPr lang="en-US" sz="1600" b="1" dirty="0">
                <a:solidFill>
                  <a:schemeClr val="tx2"/>
                </a:solidFill>
                <a:latin typeface="Courier New" charset="0"/>
              </a:rPr>
              <a:t>power inline</a:t>
            </a:r>
            <a:r>
              <a:rPr lang="en-US" sz="1600" dirty="0">
                <a:solidFill>
                  <a:schemeClr val="tx2"/>
                </a:solidFill>
                <a:latin typeface="Courier New" charset="0"/>
              </a:rPr>
              <a:t> {</a:t>
            </a:r>
            <a:r>
              <a:rPr lang="en-US" sz="1600" b="1" dirty="0">
                <a:solidFill>
                  <a:schemeClr val="tx2"/>
                </a:solidFill>
                <a:latin typeface="Courier New" charset="0"/>
              </a:rPr>
              <a:t>auto</a:t>
            </a:r>
            <a:r>
              <a:rPr lang="en-US" sz="1600" dirty="0">
                <a:solidFill>
                  <a:schemeClr val="tx2"/>
                </a:solidFill>
                <a:latin typeface="Courier New" charset="0"/>
              </a:rPr>
              <a:t> [</a:t>
            </a:r>
            <a:r>
              <a:rPr lang="en-US" sz="1600" b="1" dirty="0">
                <a:solidFill>
                  <a:schemeClr val="tx2"/>
                </a:solidFill>
                <a:latin typeface="Courier New" charset="0"/>
              </a:rPr>
              <a:t>max</a:t>
            </a:r>
            <a:r>
              <a:rPr lang="en-US" sz="1600" dirty="0">
                <a:solidFill>
                  <a:schemeClr val="tx2"/>
                </a:solidFill>
                <a:latin typeface="Courier New" charset="0"/>
              </a:rPr>
              <a:t> </a:t>
            </a:r>
            <a:r>
              <a:rPr lang="en-US" sz="1600" i="1" dirty="0" err="1">
                <a:solidFill>
                  <a:schemeClr val="tx2"/>
                </a:solidFill>
                <a:latin typeface="Courier New" charset="0"/>
              </a:rPr>
              <a:t>milli</a:t>
            </a:r>
            <a:r>
              <a:rPr lang="en-US" sz="1600" i="1" dirty="0">
                <a:solidFill>
                  <a:schemeClr val="tx2"/>
                </a:solidFill>
                <a:latin typeface="Courier New" charset="0"/>
              </a:rPr>
              <a:t>-watts</a:t>
            </a:r>
            <a:r>
              <a:rPr lang="en-US" sz="1600" dirty="0">
                <a:solidFill>
                  <a:schemeClr val="tx2"/>
                </a:solidFill>
                <a:latin typeface="Courier New" charset="0"/>
              </a:rPr>
              <a:t>] | </a:t>
            </a:r>
            <a:r>
              <a:rPr lang="en-US" sz="1600" b="1" dirty="0">
                <a:solidFill>
                  <a:schemeClr val="tx2"/>
                </a:solidFill>
                <a:latin typeface="Courier New" charset="0"/>
              </a:rPr>
              <a:t>never</a:t>
            </a:r>
            <a:r>
              <a:rPr lang="en-US" sz="1600" dirty="0">
                <a:solidFill>
                  <a:schemeClr val="tx2"/>
                </a:solidFill>
                <a:latin typeface="Courier New" charset="0"/>
              </a:rPr>
              <a:t> | </a:t>
            </a:r>
            <a:r>
              <a:rPr lang="en-US" sz="1600" b="1" dirty="0">
                <a:solidFill>
                  <a:schemeClr val="tx2"/>
                </a:solidFill>
                <a:latin typeface="Courier New" charset="0"/>
              </a:rPr>
              <a:t>static</a:t>
            </a:r>
            <a:r>
              <a:rPr lang="en-US" sz="1600" dirty="0">
                <a:solidFill>
                  <a:schemeClr val="tx2"/>
                </a:solidFill>
                <a:latin typeface="Courier New" charset="0"/>
              </a:rPr>
              <a:t> [</a:t>
            </a:r>
            <a:r>
              <a:rPr lang="en-US" sz="1600" b="1" i="1" dirty="0">
                <a:solidFill>
                  <a:schemeClr val="tx2"/>
                </a:solidFill>
                <a:latin typeface="Courier New" charset="0"/>
              </a:rPr>
              <a:t>max</a:t>
            </a:r>
            <a:r>
              <a:rPr lang="en-US" sz="1600" i="1" dirty="0">
                <a:solidFill>
                  <a:schemeClr val="tx2"/>
                </a:solidFill>
                <a:latin typeface="Courier New" charset="0"/>
              </a:rPr>
              <a:t> </a:t>
            </a:r>
            <a:r>
              <a:rPr lang="en-US" sz="1600" i="1" dirty="0" err="1">
                <a:solidFill>
                  <a:schemeClr val="tx2"/>
                </a:solidFill>
                <a:latin typeface="Courier New" charset="0"/>
              </a:rPr>
              <a:t>milli</a:t>
            </a:r>
            <a:r>
              <a:rPr lang="en-US" sz="1600" i="1" dirty="0">
                <a:solidFill>
                  <a:schemeClr val="tx2"/>
                </a:solidFill>
                <a:latin typeface="Courier New" charset="0"/>
              </a:rPr>
              <a:t>-watts</a:t>
            </a:r>
            <a:r>
              <a:rPr lang="en-US" sz="1600" dirty="0">
                <a:solidFill>
                  <a:schemeClr val="tx2"/>
                </a:solidFill>
                <a:latin typeface="Courier New" charset="0"/>
              </a:rPr>
              <a:t>]}</a:t>
            </a:r>
            <a:endParaRPr lang="en-US" sz="1600" b="1" dirty="0">
              <a:solidFill>
                <a:schemeClr val="tx2"/>
              </a:solidFill>
              <a:latin typeface="Courier New" charset="0"/>
            </a:endParaRPr>
          </a:p>
        </p:txBody>
      </p:sp>
    </p:spTree>
    <p:extLst>
      <p:ext uri="{BB962C8B-B14F-4D97-AF65-F5344CB8AC3E}">
        <p14:creationId xmlns:p14="http://schemas.microsoft.com/office/powerpoint/2010/main" val="27348935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2800" dirty="0" smtClean="0">
                <a:solidFill>
                  <a:schemeClr val="accent5">
                    <a:lumMod val="75000"/>
                  </a:schemeClr>
                </a:solidFill>
              </a:rPr>
              <a:t>Configuring </a:t>
            </a:r>
            <a:r>
              <a:rPr lang="en-US" sz="2800" dirty="0" err="1" smtClean="0">
                <a:solidFill>
                  <a:schemeClr val="accent5">
                    <a:lumMod val="75000"/>
                  </a:schemeClr>
                </a:solidFill>
              </a:rPr>
              <a:t>PoE</a:t>
            </a:r>
            <a:endParaRPr lang="en-US" sz="2800" dirty="0" smtClean="0">
              <a:solidFill>
                <a:schemeClr val="accent5">
                  <a:lumMod val="75000"/>
                </a:schemeClr>
              </a:solidFill>
            </a:endParaRPr>
          </a:p>
        </p:txBody>
      </p:sp>
      <p:sp>
        <p:nvSpPr>
          <p:cNvPr id="15364" name="Rectangle 3"/>
          <p:cNvSpPr>
            <a:spLocks noGrp="1" noChangeArrowheads="1"/>
          </p:cNvSpPr>
          <p:nvPr>
            <p:ph type="body" idx="1"/>
          </p:nvPr>
        </p:nvSpPr>
        <p:spPr>
          <a:xfrm>
            <a:off x="334486" y="5229200"/>
            <a:ext cx="8229600" cy="1066800"/>
          </a:xfrm>
        </p:spPr>
        <p:txBody>
          <a:bodyPr/>
          <a:lstStyle/>
          <a:p>
            <a:pPr eaLnBrk="1" hangingPunct="1"/>
            <a:r>
              <a:rPr lang="en-US" dirty="0" smtClean="0"/>
              <a:t>Configuring Power over Ethernet </a:t>
            </a:r>
          </a:p>
          <a:p>
            <a:pPr eaLnBrk="1" hangingPunct="1"/>
            <a:r>
              <a:rPr lang="en-US" dirty="0" smtClean="0">
                <a:hlinkClick r:id="rId3"/>
              </a:rPr>
              <a:t>http://www.cisco.com/en/US/docs/switches/lan/catalyst4500/12.2/25ew/configuration/guide/PoE.html</a:t>
            </a:r>
            <a:endParaRPr lang="en-US" dirty="0" smtClean="0"/>
          </a:p>
        </p:txBody>
      </p:sp>
      <p:sp>
        <p:nvSpPr>
          <p:cNvPr id="619524" name="Rectangle 4"/>
          <p:cNvSpPr>
            <a:spLocks noChangeArrowheads="1"/>
          </p:cNvSpPr>
          <p:nvPr/>
        </p:nvSpPr>
        <p:spPr bwMode="auto">
          <a:xfrm>
            <a:off x="304800" y="1143000"/>
            <a:ext cx="8839200" cy="3657600"/>
          </a:xfrm>
          <a:prstGeom prst="rect">
            <a:avLst/>
          </a:prstGeom>
          <a:solidFill>
            <a:schemeClr val="bg1"/>
          </a:solidFill>
          <a:ln w="9525">
            <a:solidFill>
              <a:schemeClr val="tx1"/>
            </a:solidFill>
            <a:miter lim="800000"/>
            <a:headEnd/>
            <a:tailEnd/>
          </a:ln>
        </p:spPr>
        <p:txBody>
          <a:bodyPr/>
          <a:lstStyle/>
          <a:p>
            <a:pPr marL="342900" indent="-342900">
              <a:spcBef>
                <a:spcPct val="20000"/>
              </a:spcBef>
              <a:buClr>
                <a:schemeClr val="bg2"/>
              </a:buClr>
              <a:buFont typeface="Wingdings" charset="2"/>
              <a:buNone/>
            </a:pPr>
            <a:r>
              <a:rPr lang="en-US" sz="1400" dirty="0">
                <a:solidFill>
                  <a:schemeClr val="tx2"/>
                </a:solidFill>
                <a:latin typeface="Courier New" charset="0"/>
              </a:rPr>
              <a:t>Switch(</a:t>
            </a:r>
            <a:r>
              <a:rPr lang="en-US" sz="1400" dirty="0" err="1">
                <a:solidFill>
                  <a:schemeClr val="tx2"/>
                </a:solidFill>
                <a:latin typeface="Courier New" charset="0"/>
              </a:rPr>
              <a:t>config</a:t>
            </a:r>
            <a:r>
              <a:rPr lang="en-US" sz="1400" dirty="0">
                <a:solidFill>
                  <a:schemeClr val="tx2"/>
                </a:solidFill>
                <a:latin typeface="Courier New" charset="0"/>
              </a:rPr>
              <a:t>)# </a:t>
            </a:r>
            <a:r>
              <a:rPr lang="en-US" sz="1400" b="1" dirty="0">
                <a:solidFill>
                  <a:schemeClr val="tx2"/>
                </a:solidFill>
                <a:latin typeface="Courier New" charset="0"/>
              </a:rPr>
              <a:t>interface </a:t>
            </a:r>
            <a:r>
              <a:rPr lang="en-US" sz="1400" b="1" dirty="0" err="1">
                <a:solidFill>
                  <a:schemeClr val="tx2"/>
                </a:solidFill>
                <a:latin typeface="Courier New" charset="0"/>
              </a:rPr>
              <a:t>fastethernet</a:t>
            </a:r>
            <a:r>
              <a:rPr lang="en-US" sz="1400" b="1" dirty="0">
                <a:solidFill>
                  <a:schemeClr val="tx2"/>
                </a:solidFill>
                <a:latin typeface="Courier New" charset="0"/>
              </a:rPr>
              <a:t> 0/1 </a:t>
            </a:r>
          </a:p>
          <a:p>
            <a:pPr marL="342900" indent="-342900">
              <a:spcBef>
                <a:spcPct val="20000"/>
              </a:spcBef>
              <a:buClr>
                <a:schemeClr val="bg2"/>
              </a:buClr>
              <a:buFont typeface="Wingdings" charset="2"/>
              <a:buNone/>
            </a:pPr>
            <a:r>
              <a:rPr lang="en-US" sz="1400" dirty="0">
                <a:solidFill>
                  <a:schemeClr val="tx2"/>
                </a:solidFill>
                <a:latin typeface="Courier New" charset="0"/>
              </a:rPr>
              <a:t>Switch(</a:t>
            </a:r>
            <a:r>
              <a:rPr lang="en-US" sz="1400" dirty="0" err="1">
                <a:solidFill>
                  <a:schemeClr val="tx2"/>
                </a:solidFill>
                <a:latin typeface="Courier New" charset="0"/>
              </a:rPr>
              <a:t>config</a:t>
            </a:r>
            <a:r>
              <a:rPr lang="en-US" sz="1400" dirty="0">
                <a:solidFill>
                  <a:schemeClr val="tx2"/>
                </a:solidFill>
                <a:latin typeface="Courier New" charset="0"/>
              </a:rPr>
              <a:t>-if)# </a:t>
            </a:r>
            <a:r>
              <a:rPr lang="en-US" sz="1400" b="1" dirty="0">
                <a:solidFill>
                  <a:schemeClr val="tx2"/>
                </a:solidFill>
                <a:latin typeface="Courier New" charset="0"/>
              </a:rPr>
              <a:t>power inline auto</a:t>
            </a:r>
          </a:p>
          <a:p>
            <a:pPr marL="342900" indent="-342900">
              <a:spcBef>
                <a:spcPct val="20000"/>
              </a:spcBef>
              <a:buClr>
                <a:schemeClr val="bg2"/>
              </a:buClr>
              <a:buFont typeface="Wingdings" charset="2"/>
              <a:buNone/>
            </a:pPr>
            <a:r>
              <a:rPr lang="en-US" sz="1400" dirty="0">
                <a:solidFill>
                  <a:schemeClr val="tx2"/>
                </a:solidFill>
                <a:latin typeface="Courier New" charset="0"/>
              </a:rPr>
              <a:t>Switch#</a:t>
            </a:r>
            <a:r>
              <a:rPr lang="en-US" sz="1400" b="1" dirty="0">
                <a:solidFill>
                  <a:schemeClr val="tx2"/>
                </a:solidFill>
                <a:latin typeface="Courier New" charset="0"/>
              </a:rPr>
              <a:t> show power inline </a:t>
            </a:r>
            <a:r>
              <a:rPr lang="en-US" sz="1400" b="1" dirty="0" err="1">
                <a:solidFill>
                  <a:schemeClr val="tx2"/>
                </a:solidFill>
                <a:latin typeface="Courier New" charset="0"/>
              </a:rPr>
              <a:t>fastethernet</a:t>
            </a:r>
            <a:r>
              <a:rPr lang="en-US" sz="1400" b="1" dirty="0">
                <a:solidFill>
                  <a:schemeClr val="tx2"/>
                </a:solidFill>
                <a:latin typeface="Courier New" charset="0"/>
              </a:rPr>
              <a:t> 0/1</a:t>
            </a:r>
          </a:p>
          <a:p>
            <a:pPr marL="342900" indent="-342900">
              <a:spcBef>
                <a:spcPct val="20000"/>
              </a:spcBef>
              <a:buClr>
                <a:schemeClr val="bg2"/>
              </a:buClr>
              <a:buFont typeface="Wingdings" charset="2"/>
              <a:buNone/>
            </a:pPr>
            <a:r>
              <a:rPr lang="en-US" sz="1400" dirty="0">
                <a:solidFill>
                  <a:schemeClr val="tx2"/>
                </a:solidFill>
                <a:latin typeface="Courier New" charset="0"/>
              </a:rPr>
              <a:t>Available:677(w)  Used:11(w)  Remaining:666(w)</a:t>
            </a:r>
          </a:p>
          <a:p>
            <a:pPr marL="342900" indent="-342900">
              <a:spcBef>
                <a:spcPct val="20000"/>
              </a:spcBef>
              <a:buClr>
                <a:schemeClr val="bg2"/>
              </a:buClr>
              <a:buFont typeface="Wingdings" charset="2"/>
              <a:buNone/>
            </a:pPr>
            <a:r>
              <a:rPr lang="en-US" sz="1400" dirty="0">
                <a:solidFill>
                  <a:schemeClr val="tx2"/>
                </a:solidFill>
                <a:latin typeface="Courier New" charset="0"/>
              </a:rPr>
              <a:t>Interface Admin  </a:t>
            </a:r>
            <a:r>
              <a:rPr lang="en-US" sz="1400" dirty="0" err="1">
                <a:solidFill>
                  <a:schemeClr val="tx2"/>
                </a:solidFill>
                <a:latin typeface="Courier New" charset="0"/>
              </a:rPr>
              <a:t>Oper</a:t>
            </a:r>
            <a:r>
              <a:rPr lang="en-US" sz="1400" dirty="0">
                <a:solidFill>
                  <a:schemeClr val="tx2"/>
                </a:solidFill>
                <a:latin typeface="Courier New" charset="0"/>
              </a:rPr>
              <a:t>            Power(Watts)     Device              Class</a:t>
            </a:r>
          </a:p>
          <a:p>
            <a:pPr marL="342900" indent="-342900">
              <a:spcBef>
                <a:spcPct val="20000"/>
              </a:spcBef>
              <a:buClr>
                <a:schemeClr val="bg2"/>
              </a:buClr>
              <a:buFont typeface="Wingdings" charset="2"/>
              <a:buNone/>
            </a:pPr>
            <a:r>
              <a:rPr lang="en-US" sz="1400" dirty="0">
                <a:solidFill>
                  <a:schemeClr val="tx2"/>
                </a:solidFill>
                <a:latin typeface="Courier New" charset="0"/>
              </a:rPr>
              <a:t>                            From PS    To Device                    </a:t>
            </a:r>
          </a:p>
          <a:p>
            <a:pPr marL="342900" indent="-342900">
              <a:spcBef>
                <a:spcPct val="20000"/>
              </a:spcBef>
              <a:buClr>
                <a:schemeClr val="bg2"/>
              </a:buClr>
              <a:buFont typeface="Wingdings" charset="2"/>
              <a:buNone/>
            </a:pPr>
            <a:r>
              <a:rPr lang="en-US" sz="1400" dirty="0">
                <a:solidFill>
                  <a:schemeClr val="tx2"/>
                </a:solidFill>
                <a:latin typeface="Courier New" charset="0"/>
              </a:rPr>
              <a:t>--------- ------ ---------- ---------- ---------- ------------------- -----</a:t>
            </a:r>
          </a:p>
          <a:p>
            <a:pPr marL="342900" indent="-342900">
              <a:spcBef>
                <a:spcPct val="20000"/>
              </a:spcBef>
              <a:buClr>
                <a:schemeClr val="bg2"/>
              </a:buClr>
              <a:buFont typeface="Wingdings" charset="2"/>
              <a:buNone/>
            </a:pPr>
            <a:r>
              <a:rPr lang="en-US" sz="1400" dirty="0">
                <a:solidFill>
                  <a:schemeClr val="tx2"/>
                </a:solidFill>
                <a:latin typeface="Courier New" charset="0"/>
              </a:rPr>
              <a:t>Fa0/1     auto   on         11.2       10.0       </a:t>
            </a:r>
            <a:r>
              <a:rPr lang="en-US" sz="1400" dirty="0" err="1">
                <a:solidFill>
                  <a:schemeClr val="tx2"/>
                </a:solidFill>
                <a:latin typeface="Courier New" charset="0"/>
              </a:rPr>
              <a:t>Ieee</a:t>
            </a:r>
            <a:r>
              <a:rPr lang="en-US" sz="1400" dirty="0">
                <a:solidFill>
                  <a:schemeClr val="tx2"/>
                </a:solidFill>
                <a:latin typeface="Courier New" charset="0"/>
              </a:rPr>
              <a:t> PD             0    </a:t>
            </a:r>
          </a:p>
          <a:p>
            <a:pPr marL="342900" indent="-342900">
              <a:spcBef>
                <a:spcPct val="20000"/>
              </a:spcBef>
              <a:buClr>
                <a:schemeClr val="bg2"/>
              </a:buClr>
              <a:buFont typeface="Wingdings" charset="2"/>
              <a:buNone/>
            </a:pPr>
            <a:r>
              <a:rPr lang="en-US" sz="1400" dirty="0">
                <a:solidFill>
                  <a:schemeClr val="tx2"/>
                </a:solidFill>
                <a:latin typeface="Courier New" charset="0"/>
              </a:rPr>
              <a:t>Interface  </a:t>
            </a:r>
            <a:r>
              <a:rPr lang="en-US" sz="1400" dirty="0" err="1">
                <a:solidFill>
                  <a:schemeClr val="tx2"/>
                </a:solidFill>
                <a:latin typeface="Courier New" charset="0"/>
              </a:rPr>
              <a:t>AdminPowerMax</a:t>
            </a:r>
            <a:r>
              <a:rPr lang="en-US" sz="1400" dirty="0">
                <a:solidFill>
                  <a:schemeClr val="tx2"/>
                </a:solidFill>
                <a:latin typeface="Courier New" charset="0"/>
              </a:rPr>
              <a:t>   </a:t>
            </a:r>
            <a:r>
              <a:rPr lang="en-US" sz="1400" dirty="0" err="1">
                <a:solidFill>
                  <a:schemeClr val="tx2"/>
                </a:solidFill>
                <a:latin typeface="Courier New" charset="0"/>
              </a:rPr>
              <a:t>AdminConsumption</a:t>
            </a:r>
            <a:r>
              <a:rPr lang="en-US" sz="1400" dirty="0">
                <a:solidFill>
                  <a:schemeClr val="tx2"/>
                </a:solidFill>
                <a:latin typeface="Courier New" charset="0"/>
              </a:rPr>
              <a:t>    </a:t>
            </a:r>
          </a:p>
          <a:p>
            <a:pPr marL="342900" indent="-342900">
              <a:spcBef>
                <a:spcPct val="20000"/>
              </a:spcBef>
              <a:buClr>
                <a:schemeClr val="bg2"/>
              </a:buClr>
              <a:buFont typeface="Wingdings" charset="2"/>
              <a:buNone/>
            </a:pPr>
            <a:r>
              <a:rPr lang="en-US" sz="1400" dirty="0">
                <a:solidFill>
                  <a:schemeClr val="tx2"/>
                </a:solidFill>
                <a:latin typeface="Courier New" charset="0"/>
              </a:rPr>
              <a:t>             (Watts)           (Watts)           </a:t>
            </a:r>
          </a:p>
          <a:p>
            <a:pPr marL="342900" indent="-342900">
              <a:spcBef>
                <a:spcPct val="20000"/>
              </a:spcBef>
              <a:buClr>
                <a:schemeClr val="bg2"/>
              </a:buClr>
              <a:buFont typeface="Wingdings" charset="2"/>
              <a:buNone/>
            </a:pPr>
            <a:r>
              <a:rPr lang="en-US" sz="1400" dirty="0">
                <a:solidFill>
                  <a:schemeClr val="tx2"/>
                </a:solidFill>
                <a:latin typeface="Courier New" charset="0"/>
              </a:rPr>
              <a:t>---------- --------------- --------------------  </a:t>
            </a:r>
          </a:p>
          <a:p>
            <a:pPr marL="342900" indent="-342900">
              <a:spcBef>
                <a:spcPct val="20000"/>
              </a:spcBef>
              <a:buClr>
                <a:schemeClr val="bg2"/>
              </a:buClr>
              <a:buFont typeface="Wingdings" charset="2"/>
              <a:buNone/>
            </a:pPr>
            <a:r>
              <a:rPr lang="en-US" sz="1400" dirty="0">
                <a:solidFill>
                  <a:schemeClr val="tx2"/>
                </a:solidFill>
                <a:latin typeface="Courier New" charset="0"/>
              </a:rPr>
              <a:t>Fa0/1                 15.4                 10.0</a:t>
            </a:r>
          </a:p>
          <a:p>
            <a:pPr marL="342900" indent="-342900">
              <a:spcBef>
                <a:spcPct val="20000"/>
              </a:spcBef>
              <a:buClr>
                <a:schemeClr val="bg2"/>
              </a:buClr>
              <a:buFont typeface="Wingdings" charset="2"/>
              <a:buNone/>
            </a:pPr>
            <a:r>
              <a:rPr lang="en-US" sz="1400" dirty="0">
                <a:solidFill>
                  <a:schemeClr val="tx2"/>
                </a:solidFill>
                <a:latin typeface="Courier New" charset="0"/>
              </a:rPr>
              <a:t>Switch# </a:t>
            </a:r>
          </a:p>
          <a:p>
            <a:pPr marL="342900" indent="-342900">
              <a:spcBef>
                <a:spcPct val="20000"/>
              </a:spcBef>
              <a:buClr>
                <a:schemeClr val="bg2"/>
              </a:buClr>
              <a:buFont typeface="Wingdings" charset="2"/>
              <a:buNone/>
            </a:pPr>
            <a:endParaRPr lang="en-US" sz="1400" dirty="0">
              <a:solidFill>
                <a:schemeClr val="tx2"/>
              </a:solidFill>
              <a:latin typeface="Courier New" charset="0"/>
            </a:endParaRPr>
          </a:p>
        </p:txBody>
      </p:sp>
      <p:sp>
        <p:nvSpPr>
          <p:cNvPr id="619525" name="Rectangle 5"/>
          <p:cNvSpPr>
            <a:spLocks noChangeArrowheads="1"/>
          </p:cNvSpPr>
          <p:nvPr/>
        </p:nvSpPr>
        <p:spPr bwMode="auto">
          <a:xfrm>
            <a:off x="1295400" y="2895600"/>
            <a:ext cx="685800" cy="304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860379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9525"/>
                                        </p:tgtEl>
                                        <p:attrNameLst>
                                          <p:attrName>style.visibility</p:attrName>
                                        </p:attrNameLst>
                                      </p:cBhvr>
                                      <p:to>
                                        <p:strVal val="visible"/>
                                      </p:to>
                                    </p:set>
                                    <p:animEffect transition="in" filter="blinds(horizontal)">
                                      <p:cBhvr>
                                        <p:cTn id="7" dur="500"/>
                                        <p:tgtEl>
                                          <p:spTgt spid="619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noProof="0" dirty="0" smtClean="0">
                <a:ln>
                  <a:noFill/>
                </a:ln>
                <a:solidFill>
                  <a:schemeClr val="bg1"/>
                </a:solidFill>
                <a:effectLst/>
                <a:uLnTx/>
                <a:uFillTx/>
                <a:latin typeface="+mj-lt"/>
                <a:ea typeface="+mj-ea"/>
                <a:cs typeface="+mj-cs"/>
              </a:rPr>
              <a:t>Switching Database Manager (SDM)</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21076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5">
                    <a:lumMod val="75000"/>
                  </a:schemeClr>
                </a:solidFill>
              </a:rPr>
              <a:t>SDM Templates</a:t>
            </a:r>
            <a:endParaRPr lang="en-AU" dirty="0">
              <a:solidFill>
                <a:schemeClr val="accent5">
                  <a:lumMod val="75000"/>
                </a:schemeClr>
              </a:solidFill>
            </a:endParaRPr>
          </a:p>
        </p:txBody>
      </p:sp>
      <p:sp>
        <p:nvSpPr>
          <p:cNvPr id="3" name="Content Placeholder 2"/>
          <p:cNvSpPr>
            <a:spLocks noGrp="1"/>
          </p:cNvSpPr>
          <p:nvPr>
            <p:ph idx="1"/>
          </p:nvPr>
        </p:nvSpPr>
        <p:spPr/>
        <p:txBody>
          <a:bodyPr/>
          <a:lstStyle/>
          <a:p>
            <a:r>
              <a:rPr lang="en-US" dirty="0"/>
              <a:t>The Switching Database Manager (SDM) templates on specific access layer switches (such as Cisco Catalyst 2960, 3560, or 3750) manages how Layer 2 and Layer 3 switching information is maintained in the ternary content-addressable memory (TCAM). </a:t>
            </a:r>
            <a:endParaRPr lang="en-US" dirty="0" smtClean="0"/>
          </a:p>
          <a:p>
            <a:r>
              <a:rPr lang="en-US" dirty="0" smtClean="0"/>
              <a:t>Different </a:t>
            </a:r>
            <a:r>
              <a:rPr lang="en-US" dirty="0"/>
              <a:t>Cisco SDM templates are used for optimal use of system resources for specific features or feature set combination</a:t>
            </a:r>
            <a:r>
              <a:rPr lang="en-US" dirty="0" smtClean="0"/>
              <a:t>.</a:t>
            </a:r>
          </a:p>
          <a:p>
            <a:r>
              <a:rPr lang="en-US" dirty="0"/>
              <a:t>Although the default SDM is configured for optimal use of all features simultaneously, SDM may be tweaked for those corner-case or specific scenarios</a:t>
            </a:r>
            <a:r>
              <a:rPr lang="en-US" dirty="0" smtClean="0"/>
              <a:t>.</a:t>
            </a:r>
          </a:p>
          <a:p>
            <a:r>
              <a:rPr lang="en-US" dirty="0" smtClean="0"/>
              <a:t>The </a:t>
            </a:r>
            <a:r>
              <a:rPr lang="en-US" dirty="0"/>
              <a:t>most common SDM default modification action is when deploying a combination of both IPv4 and IPv6 (dual stack) because IPv6 functionality is not supported with the default template</a:t>
            </a:r>
            <a:endParaRPr lang="en-AU" dirty="0"/>
          </a:p>
        </p:txBody>
      </p:sp>
    </p:spTree>
    <p:extLst>
      <p:ext uri="{BB962C8B-B14F-4D97-AF65-F5344CB8AC3E}">
        <p14:creationId xmlns:p14="http://schemas.microsoft.com/office/powerpoint/2010/main" val="40992791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SDM Template Types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marL="4762" indent="0">
              <a:buNone/>
            </a:pPr>
            <a:r>
              <a:rPr lang="en-US" dirty="0" smtClean="0"/>
              <a:t>The </a:t>
            </a:r>
            <a:r>
              <a:rPr lang="en-US" dirty="0"/>
              <a:t>following SDM templates from a Cisco Catalyst 3750 switch illustrate a few use cases for SDM templates</a:t>
            </a:r>
            <a:r>
              <a:rPr lang="en-US" dirty="0" smtClean="0"/>
              <a:t>:</a:t>
            </a:r>
          </a:p>
          <a:p>
            <a:r>
              <a:rPr lang="en-US" b="1" dirty="0"/>
              <a:t>Default:</a:t>
            </a:r>
            <a:r>
              <a:rPr lang="en-US" dirty="0"/>
              <a:t> The default template; this template provides for a mix of unicast routes, connected, and host routes.</a:t>
            </a:r>
          </a:p>
          <a:p>
            <a:r>
              <a:rPr lang="en-US" b="1" dirty="0"/>
              <a:t>Routing:</a:t>
            </a:r>
            <a:r>
              <a:rPr lang="en-US" dirty="0"/>
              <a:t> As one example, you would enable this template if the device is performing routing in the distribution or core of the network. The device is able to carry numerous routes, but only for IPv4.</a:t>
            </a:r>
          </a:p>
          <a:p>
            <a:r>
              <a:rPr lang="en-US" b="1" dirty="0"/>
              <a:t>Access:</a:t>
            </a:r>
            <a:r>
              <a:rPr lang="en-US" dirty="0"/>
              <a:t> You would enable this template if you have many VLANs. In turn, this template reduces the resources that are allocated to routing.</a:t>
            </a:r>
          </a:p>
          <a:p>
            <a:r>
              <a:rPr lang="en-US" b="1" dirty="0"/>
              <a:t>VLAN:</a:t>
            </a:r>
            <a:r>
              <a:rPr lang="en-US" dirty="0"/>
              <a:t> When you enable this template, you allocate most of the table space to Layer 2 unicasts. You would use this when you have large subnets with many MAC addresses</a:t>
            </a:r>
            <a:r>
              <a:rPr lang="en-US" dirty="0" smtClean="0"/>
              <a:t>.</a:t>
            </a:r>
          </a:p>
          <a:p>
            <a:endParaRPr lang="en-US" dirty="0"/>
          </a:p>
          <a:p>
            <a:pPr marL="4762" indent="0">
              <a:buNone/>
            </a:pPr>
            <a:endParaRPr lang="en-AU" dirty="0"/>
          </a:p>
        </p:txBody>
      </p:sp>
    </p:spTree>
    <p:extLst>
      <p:ext uri="{BB962C8B-B14F-4D97-AF65-F5344CB8AC3E}">
        <p14:creationId xmlns:p14="http://schemas.microsoft.com/office/powerpoint/2010/main" val="185042319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SDM Template Types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marL="4762" indent="0">
              <a:buNone/>
            </a:pPr>
            <a:r>
              <a:rPr lang="en-US" b="1" dirty="0"/>
              <a:t>Dual IPv4 and IPv6:</a:t>
            </a:r>
            <a:r>
              <a:rPr lang="en-US" dirty="0"/>
              <a:t> You would enable this template if you want to turn on the IPv6 capabilities of the device. When enabling this template, you have to choose between default, routing, and VLAN:</a:t>
            </a:r>
          </a:p>
          <a:p>
            <a:r>
              <a:rPr lang="en-US" b="1" dirty="0"/>
              <a:t>Default:</a:t>
            </a:r>
            <a:r>
              <a:rPr lang="en-US" dirty="0"/>
              <a:t> More space is reserved for IPv6 routing and security. There is less reserved space for Layer 2 unicast.</a:t>
            </a:r>
          </a:p>
          <a:p>
            <a:r>
              <a:rPr lang="en-US" b="1" dirty="0"/>
              <a:t>Routing:</a:t>
            </a:r>
            <a:r>
              <a:rPr lang="en-US" dirty="0"/>
              <a:t> More space is reserved for IPv6 routing than IPv4 routing.</a:t>
            </a:r>
          </a:p>
          <a:p>
            <a:r>
              <a:rPr lang="en-US" b="1" dirty="0"/>
              <a:t>VLAN:</a:t>
            </a:r>
            <a:r>
              <a:rPr lang="en-US" dirty="0"/>
              <a:t> Suitable for when you are running a dual-stack environment with lots of VLANs.</a:t>
            </a:r>
          </a:p>
          <a:p>
            <a:pPr marL="4762" indent="0">
              <a:buNone/>
            </a:pPr>
            <a:r>
              <a:rPr lang="en-US" dirty="0" smtClean="0"/>
              <a:t>Note: If </a:t>
            </a:r>
            <a:r>
              <a:rPr lang="en-US" dirty="0"/>
              <a:t>you are attempting to enable IPv6 on a Catalyst switch and the command set is not supported, there may be a need to change the default template to support IPv6.</a:t>
            </a:r>
          </a:p>
          <a:p>
            <a:endParaRPr lang="en-AU" dirty="0"/>
          </a:p>
        </p:txBody>
      </p:sp>
    </p:spTree>
    <p:extLst>
      <p:ext uri="{BB962C8B-B14F-4D97-AF65-F5344CB8AC3E}">
        <p14:creationId xmlns:p14="http://schemas.microsoft.com/office/powerpoint/2010/main" val="32481063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Displaying SDM Resources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marL="4762" indent="0">
              <a:buNone/>
            </a:pPr>
            <a:r>
              <a:rPr lang="en-US" sz="1600" dirty="0">
                <a:latin typeface="Courier New" pitchFamily="49" charset="0"/>
                <a:cs typeface="Courier New" pitchFamily="49" charset="0"/>
              </a:rPr>
              <a:t>Switch# </a:t>
            </a:r>
            <a:r>
              <a:rPr lang="en-US" sz="1600" b="1" dirty="0">
                <a:latin typeface="Courier New" pitchFamily="49" charset="0"/>
                <a:cs typeface="Courier New" pitchFamily="49" charset="0"/>
              </a:rPr>
              <a:t>show </a:t>
            </a:r>
            <a:r>
              <a:rPr lang="en-US" sz="1600" b="1" dirty="0" err="1">
                <a:latin typeface="Courier New" pitchFamily="49" charset="0"/>
                <a:cs typeface="Courier New" pitchFamily="49" charset="0"/>
              </a:rPr>
              <a:t>sdm</a:t>
            </a:r>
            <a:r>
              <a:rPr lang="en-US" sz="1600" b="1" dirty="0">
                <a:latin typeface="Courier New" pitchFamily="49" charset="0"/>
                <a:cs typeface="Courier New" pitchFamily="49" charset="0"/>
              </a:rPr>
              <a:t> prefer</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The current template is "desktop default" template.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The selected template optimizes the resources in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the switch to support this level of features for</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8 routed interfaces and 1024 VLANs.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unicast mac addresses:                 6K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 IGMP groups + multicast routes:   1K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 unicast routes:                   8K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directly-connected IPv4 hosts:         6K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indirect IPv4 routes:                  2K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 policy based routing aces:        0</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IPv4/MAC </a:t>
            </a:r>
            <a:r>
              <a:rPr lang="en-US" sz="1600" dirty="0" err="1">
                <a:latin typeface="Courier New" pitchFamily="49" charset="0"/>
                <a:cs typeface="Courier New" pitchFamily="49" charset="0"/>
              </a:rPr>
              <a:t>qos</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aces</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0.5K</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IPv4/MAC security aces:                1K</a:t>
            </a:r>
            <a:br>
              <a:rPr lang="en-US" sz="1600" dirty="0">
                <a:latin typeface="Courier New" pitchFamily="49" charset="0"/>
                <a:cs typeface="Courier New" pitchFamily="49" charset="0"/>
              </a:rPr>
            </a:br>
            <a:endParaRPr lang="en-AU" sz="1600" dirty="0">
              <a:latin typeface="Courier New" pitchFamily="49" charset="0"/>
              <a:cs typeface="Courier New" pitchFamily="49" charset="0"/>
            </a:endParaRPr>
          </a:p>
        </p:txBody>
      </p:sp>
    </p:spTree>
    <p:extLst>
      <p:ext uri="{BB962C8B-B14F-4D97-AF65-F5344CB8AC3E}">
        <p14:creationId xmlns:p14="http://schemas.microsoft.com/office/powerpoint/2010/main" val="40912650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solidFill>
                  <a:schemeClr val="accent5">
                    <a:lumMod val="75000"/>
                  </a:schemeClr>
                </a:solidFill>
              </a:rPr>
              <a:t>Displaying SDM Resources</a:t>
            </a:r>
          </a:p>
        </p:txBody>
      </p:sp>
      <p:sp>
        <p:nvSpPr>
          <p:cNvPr id="5" name="Content Placeholder 4"/>
          <p:cNvSpPr>
            <a:spLocks noGrp="1"/>
          </p:cNvSpPr>
          <p:nvPr>
            <p:ph idx="1"/>
          </p:nvPr>
        </p:nvSpPr>
        <p:spPr/>
        <p:txBody>
          <a:bodyPr/>
          <a:lstStyle/>
          <a:p>
            <a:pPr marL="4762" indent="0">
              <a:buNone/>
            </a:pPr>
            <a:r>
              <a:rPr lang="en-US" sz="1600" dirty="0">
                <a:latin typeface="Courier New" pitchFamily="49" charset="0"/>
                <a:cs typeface="Courier New" pitchFamily="49" charset="0"/>
              </a:rPr>
              <a:t>Switch# </a:t>
            </a:r>
            <a:r>
              <a:rPr lang="en-US" sz="1600" b="1" dirty="0">
                <a:latin typeface="Courier New" pitchFamily="49" charset="0"/>
                <a:cs typeface="Courier New" pitchFamily="49" charset="0"/>
              </a:rPr>
              <a:t>show </a:t>
            </a:r>
            <a:r>
              <a:rPr lang="en-US" sz="1600" b="1" dirty="0" err="1">
                <a:latin typeface="Courier New" pitchFamily="49" charset="0"/>
                <a:cs typeface="Courier New" pitchFamily="49" charset="0"/>
              </a:rPr>
              <a:t>sdm</a:t>
            </a:r>
            <a:r>
              <a:rPr lang="en-US" sz="1600" b="1" dirty="0">
                <a:latin typeface="Courier New" pitchFamily="49" charset="0"/>
                <a:cs typeface="Courier New" pitchFamily="49" charset="0"/>
              </a:rPr>
              <a:t> prefer</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The current template is "desktop IPv4 and IPv6 default" </a:t>
            </a:r>
            <a:r>
              <a:rPr lang="en-US" sz="1600" dirty="0" smtClean="0">
                <a:latin typeface="Courier New" pitchFamily="49" charset="0"/>
                <a:cs typeface="Courier New" pitchFamily="49" charset="0"/>
              </a:rPr>
              <a:t>template. The </a:t>
            </a:r>
            <a:r>
              <a:rPr lang="en-US" sz="1600" dirty="0">
                <a:latin typeface="Courier New" pitchFamily="49" charset="0"/>
                <a:cs typeface="Courier New" pitchFamily="49" charset="0"/>
              </a:rPr>
              <a:t>selected template optimizes the resources </a:t>
            </a:r>
            <a:r>
              <a:rPr lang="en-US" sz="1600" dirty="0" smtClean="0">
                <a:latin typeface="Courier New" pitchFamily="49" charset="0"/>
                <a:cs typeface="Courier New" pitchFamily="49" charset="0"/>
              </a:rPr>
              <a:t>in</a:t>
            </a:r>
            <a:r>
              <a:rPr lang="en-US" sz="1600" dirty="0">
                <a:latin typeface="Courier New" pitchFamily="49" charset="0"/>
                <a:cs typeface="Courier New" pitchFamily="49" charset="0"/>
              </a:rPr>
              <a:t> the switch to support this level of features </a:t>
            </a:r>
            <a:r>
              <a:rPr lang="en-US" sz="1600" dirty="0" smtClean="0">
                <a:latin typeface="Courier New" pitchFamily="49" charset="0"/>
                <a:cs typeface="Courier New" pitchFamily="49" charset="0"/>
              </a:rPr>
              <a:t>for 8 </a:t>
            </a:r>
            <a:r>
              <a:rPr lang="en-US" sz="1600" dirty="0">
                <a:latin typeface="Courier New" pitchFamily="49" charset="0"/>
                <a:cs typeface="Courier New" pitchFamily="49" charset="0"/>
              </a:rPr>
              <a:t>routed interfaces and 1024 VLANs.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unicast mac addresses:                 2K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 IGMP groups + multicast routes:   1K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 unicast routes:                   3K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directly-connected IPv4 hosts:         2K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indirect IPv4 routes:                  1K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IPv6 multicast groups:                 1.125k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directly-connected IPv6 addresses:     2K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indirect IPv6 unicast routes:          1K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 policy based routing aces:        0</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IPv4/MAC </a:t>
            </a:r>
            <a:r>
              <a:rPr lang="en-US" sz="1600" dirty="0" err="1">
                <a:latin typeface="Courier New" pitchFamily="49" charset="0"/>
                <a:cs typeface="Courier New" pitchFamily="49" charset="0"/>
              </a:rPr>
              <a:t>qos</a:t>
            </a:r>
            <a:r>
              <a:rPr lang="en-US" sz="1600" dirty="0">
                <a:latin typeface="Courier New" pitchFamily="49" charset="0"/>
                <a:cs typeface="Courier New" pitchFamily="49" charset="0"/>
              </a:rPr>
              <a:t> aces:                     0.5K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IPv4/MAC security aces:                1K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IPv6 policy based routing aces:        0</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IPv6 </a:t>
            </a:r>
            <a:r>
              <a:rPr lang="en-US" sz="1600" dirty="0" err="1">
                <a:latin typeface="Courier New" pitchFamily="49" charset="0"/>
                <a:cs typeface="Courier New" pitchFamily="49" charset="0"/>
              </a:rPr>
              <a:t>qos</a:t>
            </a:r>
            <a:r>
              <a:rPr lang="en-US" sz="1600" dirty="0">
                <a:latin typeface="Courier New" pitchFamily="49" charset="0"/>
                <a:cs typeface="Courier New" pitchFamily="49" charset="0"/>
              </a:rPr>
              <a:t> aces:                         0.625k</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number of IPv6 security aces:                    0.5K</a:t>
            </a:r>
            <a:endParaRPr lang="en-AU" sz="1600" dirty="0">
              <a:latin typeface="Courier New" pitchFamily="49" charset="0"/>
              <a:cs typeface="Courier New" pitchFamily="49" charset="0"/>
            </a:endParaRPr>
          </a:p>
        </p:txBody>
      </p:sp>
    </p:spTree>
    <p:extLst>
      <p:ext uri="{BB962C8B-B14F-4D97-AF65-F5344CB8AC3E}">
        <p14:creationId xmlns:p14="http://schemas.microsoft.com/office/powerpoint/2010/main" val="32740293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Choosing the Right SDM Template</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a:t>It is a best practice to change the SDM template only if you have a good reason to do so</a:t>
            </a:r>
            <a:r>
              <a:rPr lang="en-US" dirty="0" smtClean="0"/>
              <a:t>.</a:t>
            </a:r>
          </a:p>
          <a:p>
            <a:r>
              <a:rPr lang="en-US" dirty="0"/>
              <a:t>Ideally for access switches, you should </a:t>
            </a:r>
            <a:r>
              <a:rPr lang="en-US" dirty="0" smtClean="0"/>
              <a:t>not </a:t>
            </a:r>
            <a:r>
              <a:rPr lang="en-US" dirty="0"/>
              <a:t>change the template for IPv6 usage unless directed by a Cisco advisor or </a:t>
            </a:r>
            <a:r>
              <a:rPr lang="en-US" dirty="0" smtClean="0"/>
              <a:t>architect.</a:t>
            </a:r>
          </a:p>
          <a:p>
            <a:r>
              <a:rPr lang="en-US" dirty="0" smtClean="0"/>
              <a:t>Always </a:t>
            </a:r>
            <a:r>
              <a:rPr lang="en-US" dirty="0"/>
              <a:t>investigate the amount of systems resources being used prior to considering changes to the SDM template</a:t>
            </a:r>
            <a:r>
              <a:rPr lang="en-US" dirty="0" smtClean="0"/>
              <a:t>.</a:t>
            </a:r>
          </a:p>
          <a:p>
            <a:r>
              <a:rPr lang="en-US" dirty="0"/>
              <a:t>To verify the amount of resources being used, use the command </a:t>
            </a:r>
            <a:r>
              <a:rPr lang="en-US" b="1" dirty="0"/>
              <a:t>show platform </a:t>
            </a:r>
            <a:r>
              <a:rPr lang="en-US" b="1" dirty="0" err="1"/>
              <a:t>tcam</a:t>
            </a:r>
            <a:r>
              <a:rPr lang="en-US" b="1" dirty="0"/>
              <a:t> utilization</a:t>
            </a:r>
            <a:r>
              <a:rPr lang="en-US" dirty="0"/>
              <a:t>.</a:t>
            </a:r>
          </a:p>
          <a:p>
            <a:r>
              <a:rPr lang="en-US" dirty="0"/>
              <a:t>To verify the SDM template that is currently in use, use the command </a:t>
            </a:r>
            <a:r>
              <a:rPr lang="en-US" b="1" dirty="0"/>
              <a:t>show </a:t>
            </a:r>
            <a:r>
              <a:rPr lang="en-US" b="1" dirty="0" err="1"/>
              <a:t>sdm</a:t>
            </a:r>
            <a:r>
              <a:rPr lang="en-US" b="1" dirty="0"/>
              <a:t> prefer</a:t>
            </a:r>
            <a:r>
              <a:rPr lang="en-US" dirty="0"/>
              <a:t>.</a:t>
            </a:r>
          </a:p>
          <a:p>
            <a:r>
              <a:rPr lang="en-US" dirty="0"/>
              <a:t>To change the template to dual stack, use the command </a:t>
            </a:r>
            <a:r>
              <a:rPr lang="en-US" b="1" dirty="0" err="1"/>
              <a:t>sdm</a:t>
            </a:r>
            <a:r>
              <a:rPr lang="en-US" b="1" dirty="0"/>
              <a:t> prefer dual-ipv4-and-ipv6 default</a:t>
            </a:r>
            <a:r>
              <a:rPr lang="en-US" dirty="0"/>
              <a:t>.</a:t>
            </a:r>
          </a:p>
          <a:p>
            <a:r>
              <a:rPr lang="en-US" dirty="0"/>
              <a:t>When changing the SDM template, a reload of the switch is required.</a:t>
            </a:r>
          </a:p>
          <a:p>
            <a:r>
              <a:rPr lang="en-US" dirty="0"/>
              <a:t>The concept of SDM templates is applicable to Cisco Catalyst 3750 and other platforms; specific Catalyst platforms such as the Catalyst 6500 that do not use SDM templates have a similar method to adjust allocation of finite resources.</a:t>
            </a:r>
            <a:endParaRPr lang="en-AU" dirty="0"/>
          </a:p>
        </p:txBody>
      </p:sp>
    </p:spTree>
    <p:extLst>
      <p:ext uri="{BB962C8B-B14F-4D97-AF65-F5344CB8AC3E}">
        <p14:creationId xmlns:p14="http://schemas.microsoft.com/office/powerpoint/2010/main" val="26413493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noProof="0" dirty="0" smtClean="0">
                <a:ln>
                  <a:noFill/>
                </a:ln>
                <a:solidFill>
                  <a:schemeClr val="bg1"/>
                </a:solidFill>
                <a:effectLst/>
                <a:uLnTx/>
                <a:uFillTx/>
                <a:latin typeface="+mj-lt"/>
                <a:ea typeface="+mj-ea"/>
                <a:cs typeface="+mj-cs"/>
              </a:rPr>
              <a:t>Monitoring Features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2512162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3"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172" name="Rectangle 32"/>
          <p:cNvSpPr>
            <a:spLocks noGrp="1" noChangeArrowheads="1"/>
          </p:cNvSpPr>
          <p:nvPr>
            <p:ph type="title" idx="4294967295"/>
          </p:nvPr>
        </p:nvSpPr>
        <p:spPr>
          <a:xfrm>
            <a:off x="293688" y="1841500"/>
            <a:ext cx="2940050" cy="2743200"/>
          </a:xfrm>
          <a:prstGeom prst="rect">
            <a:avLst/>
          </a:prstGeom>
          <a:noFill/>
        </p:spPr>
        <p:txBody>
          <a:bodyPr anchor="ctr"/>
          <a:lstStyle/>
          <a:p>
            <a:r>
              <a:rPr lang="en-US" sz="3000" b="0" dirty="0" smtClean="0">
                <a:solidFill>
                  <a:schemeClr val="bg1"/>
                </a:solidFill>
              </a:rPr>
              <a:t>Discovery Protocols</a:t>
            </a:r>
          </a:p>
        </p:txBody>
      </p:sp>
    </p:spTree>
    <p:extLst>
      <p:ext uri="{BB962C8B-B14F-4D97-AF65-F5344CB8AC3E}">
        <p14:creationId xmlns:p14="http://schemas.microsoft.com/office/powerpoint/2010/main" val="280307271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lumMod val="75000"/>
                  </a:schemeClr>
                </a:solidFill>
              </a:rPr>
              <a:t>Syslog</a:t>
            </a:r>
          </a:p>
        </p:txBody>
      </p:sp>
      <p:sp>
        <p:nvSpPr>
          <p:cNvPr id="8" name="Content Placeholder 7"/>
          <p:cNvSpPr>
            <a:spLocks noGrp="1"/>
          </p:cNvSpPr>
          <p:nvPr>
            <p:ph idx="1"/>
          </p:nvPr>
        </p:nvSpPr>
        <p:spPr>
          <a:xfrm>
            <a:off x="251520" y="1196752"/>
            <a:ext cx="3894137" cy="5328592"/>
          </a:xfrm>
        </p:spPr>
        <p:txBody>
          <a:bodyPr>
            <a:normAutofit fontScale="92500" lnSpcReduction="20000"/>
          </a:bodyPr>
          <a:lstStyle/>
          <a:p>
            <a:r>
              <a:rPr lang="en-US" dirty="0" smtClean="0"/>
              <a:t>System Message Logging</a:t>
            </a:r>
          </a:p>
          <a:p>
            <a:r>
              <a:rPr lang="en-US" dirty="0" smtClean="0"/>
              <a:t>Enables device to report error and notification messages.</a:t>
            </a:r>
          </a:p>
          <a:p>
            <a:r>
              <a:rPr lang="en-US" dirty="0" smtClean="0"/>
              <a:t>Uses UDP port 514.</a:t>
            </a:r>
          </a:p>
          <a:p>
            <a:r>
              <a:rPr lang="en-US" dirty="0" smtClean="0"/>
              <a:t>Every message contains a severity level and a facility.</a:t>
            </a:r>
          </a:p>
          <a:p>
            <a:r>
              <a:rPr lang="en-US" dirty="0" smtClean="0"/>
              <a:t>Routers, switches, application servers, firewalls, and other network appliances support syslog.</a:t>
            </a:r>
          </a:p>
          <a:p>
            <a:endParaRPr lang="en-US" dirty="0" smtClean="0"/>
          </a:p>
        </p:txBody>
      </p:sp>
      <p:pic>
        <p:nvPicPr>
          <p:cNvPr id="6" name="Picture 2"/>
          <p:cNvPicPr>
            <a:picLocks noGrp="1" noChangeAspect="1" noChangeArrowheads="1"/>
          </p:cNvPicPr>
          <p:nvPr>
            <p:ph idx="4294967295"/>
          </p:nvPr>
        </p:nvPicPr>
        <p:blipFill>
          <a:blip r:embed="rId3" cstate="print"/>
          <a:stretch>
            <a:fillRect/>
          </a:stretch>
        </p:blipFill>
        <p:spPr bwMode="auto">
          <a:xfrm>
            <a:off x="4702175" y="1902802"/>
            <a:ext cx="4067175" cy="3612784"/>
          </a:xfrm>
          <a:prstGeom prst="rect">
            <a:avLst/>
          </a:prstGeom>
          <a:noFill/>
          <a:ln w="9525">
            <a:noFill/>
            <a:miter lim="800000"/>
            <a:headEnd/>
            <a:tailEnd/>
          </a:ln>
        </p:spPr>
      </p:pic>
    </p:spTree>
    <p:extLst>
      <p:ext uri="{BB962C8B-B14F-4D97-AF65-F5344CB8AC3E}">
        <p14:creationId xmlns:p14="http://schemas.microsoft.com/office/powerpoint/2010/main" val="184061385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2208" cy="548640"/>
          </a:xfrm>
        </p:spPr>
        <p:txBody>
          <a:bodyPr/>
          <a:lstStyle/>
          <a:p>
            <a:r>
              <a:rPr lang="en-US" dirty="0" smtClean="0">
                <a:solidFill>
                  <a:schemeClr val="accent5">
                    <a:lumMod val="75000"/>
                  </a:schemeClr>
                </a:solidFill>
              </a:rPr>
              <a:t>Syslog Severity Levels</a:t>
            </a:r>
          </a:p>
        </p:txBody>
      </p:sp>
      <p:sp>
        <p:nvSpPr>
          <p:cNvPr id="8" name="Content Placeholder 7"/>
          <p:cNvSpPr>
            <a:spLocks noGrp="1"/>
          </p:cNvSpPr>
          <p:nvPr>
            <p:ph sz="quarter" idx="10"/>
          </p:nvPr>
        </p:nvSpPr>
        <p:spPr>
          <a:xfrm>
            <a:off x="251520" y="1124744"/>
            <a:ext cx="8423275" cy="507609"/>
          </a:xfrm>
        </p:spPr>
        <p:txBody>
          <a:bodyPr>
            <a:normAutofit/>
          </a:bodyPr>
          <a:lstStyle/>
          <a:p>
            <a:r>
              <a:rPr lang="en-US" dirty="0" smtClean="0"/>
              <a:t>Smaller numerical levels are the more critical syslog alarms.</a:t>
            </a:r>
          </a:p>
        </p:txBody>
      </p:sp>
      <p:graphicFrame>
        <p:nvGraphicFramePr>
          <p:cNvPr id="5" name="Content Placeholder 9"/>
          <p:cNvGraphicFramePr>
            <a:graphicFrameLocks noGrp="1"/>
          </p:cNvGraphicFramePr>
          <p:nvPr>
            <p:ph sz="quarter" idx="11"/>
          </p:nvPr>
        </p:nvGraphicFramePr>
        <p:xfrm>
          <a:off x="279400" y="1866901"/>
          <a:ext cx="8392652" cy="4268427"/>
        </p:xfrm>
        <a:graphic>
          <a:graphicData uri="http://schemas.openxmlformats.org/drawingml/2006/table">
            <a:tbl>
              <a:tblPr firstRow="1" bandRow="1">
                <a:tableStyleId>{5C22544A-7EE6-4342-B048-85BDC9FD1C3A}</a:tableStyleId>
              </a:tblPr>
              <a:tblGrid>
                <a:gridCol w="4019517">
                  <a:extLst>
                    <a:ext uri="{9D8B030D-6E8A-4147-A177-3AD203B41FA5}">
                      <a16:colId xmlns:a16="http://schemas.microsoft.com/office/drawing/2014/main" val="20000"/>
                    </a:ext>
                  </a:extLst>
                </a:gridCol>
                <a:gridCol w="4373135">
                  <a:extLst>
                    <a:ext uri="{9D8B030D-6E8A-4147-A177-3AD203B41FA5}">
                      <a16:colId xmlns:a16="http://schemas.microsoft.com/office/drawing/2014/main" val="20001"/>
                    </a:ext>
                  </a:extLst>
                </a:gridCol>
              </a:tblGrid>
              <a:tr h="458683">
                <a:tc>
                  <a:txBody>
                    <a:bodyPr/>
                    <a:lstStyle/>
                    <a:p>
                      <a:r>
                        <a:rPr lang="en-US" dirty="0" smtClean="0"/>
                        <a:t>Syslog Severity</a:t>
                      </a:r>
                      <a:endParaRPr lang="en-US" dirty="0"/>
                    </a:p>
                  </a:txBody>
                  <a:tcPr marL="149084" marR="149084"/>
                </a:tc>
                <a:tc>
                  <a:txBody>
                    <a:bodyPr/>
                    <a:lstStyle/>
                    <a:p>
                      <a:r>
                        <a:rPr lang="en-US" dirty="0" smtClean="0"/>
                        <a:t>Severity Level</a:t>
                      </a:r>
                      <a:endParaRPr lang="en-US" dirty="0"/>
                    </a:p>
                  </a:txBody>
                  <a:tcPr marL="149084" marR="149084"/>
                </a:tc>
                <a:extLst>
                  <a:ext uri="{0D108BD9-81ED-4DB2-BD59-A6C34878D82A}">
                    <a16:rowId xmlns:a16="http://schemas.microsoft.com/office/drawing/2014/main" val="10000"/>
                  </a:ext>
                </a:extLst>
              </a:tr>
              <a:tr h="533702">
                <a:tc>
                  <a:txBody>
                    <a:bodyPr/>
                    <a:lstStyle/>
                    <a:p>
                      <a:r>
                        <a:rPr lang="en-US" dirty="0" smtClean="0"/>
                        <a:t>Emergency</a:t>
                      </a:r>
                      <a:endParaRPr lang="en-US" dirty="0"/>
                    </a:p>
                  </a:txBody>
                  <a:tcPr marL="149084" marR="149084"/>
                </a:tc>
                <a:tc>
                  <a:txBody>
                    <a:bodyPr/>
                    <a:lstStyle/>
                    <a:p>
                      <a:r>
                        <a:rPr lang="en-US" dirty="0" smtClean="0"/>
                        <a:t>Level 0,</a:t>
                      </a:r>
                      <a:r>
                        <a:rPr lang="en-US" baseline="0" dirty="0" smtClean="0"/>
                        <a:t> highest level</a:t>
                      </a:r>
                      <a:endParaRPr lang="en-US" dirty="0"/>
                    </a:p>
                  </a:txBody>
                  <a:tcPr marL="149084" marR="149084"/>
                </a:tc>
                <a:extLst>
                  <a:ext uri="{0D108BD9-81ED-4DB2-BD59-A6C34878D82A}">
                    <a16:rowId xmlns:a16="http://schemas.microsoft.com/office/drawing/2014/main" val="10001"/>
                  </a:ext>
                </a:extLst>
              </a:tr>
              <a:tr h="480336">
                <a:tc>
                  <a:txBody>
                    <a:bodyPr/>
                    <a:lstStyle/>
                    <a:p>
                      <a:r>
                        <a:rPr lang="en-US" dirty="0" smtClean="0"/>
                        <a:t>Alert</a:t>
                      </a:r>
                      <a:endParaRPr lang="en-US" dirty="0"/>
                    </a:p>
                  </a:txBody>
                  <a:tcPr marL="149084" marR="149084"/>
                </a:tc>
                <a:tc>
                  <a:txBody>
                    <a:bodyPr/>
                    <a:lstStyle/>
                    <a:p>
                      <a:r>
                        <a:rPr lang="en-US" dirty="0" smtClean="0"/>
                        <a:t>Level 1</a:t>
                      </a:r>
                      <a:endParaRPr lang="en-US" dirty="0"/>
                    </a:p>
                  </a:txBody>
                  <a:tcPr marL="149084" marR="149084"/>
                </a:tc>
                <a:extLst>
                  <a:ext uri="{0D108BD9-81ED-4DB2-BD59-A6C34878D82A}">
                    <a16:rowId xmlns:a16="http://schemas.microsoft.com/office/drawing/2014/main" val="10002"/>
                  </a:ext>
                </a:extLst>
              </a:tr>
              <a:tr h="523032">
                <a:tc>
                  <a:txBody>
                    <a:bodyPr/>
                    <a:lstStyle/>
                    <a:p>
                      <a:r>
                        <a:rPr lang="en-US" dirty="0" smtClean="0"/>
                        <a:t>Critical</a:t>
                      </a:r>
                      <a:endParaRPr lang="en-US" dirty="0"/>
                    </a:p>
                  </a:txBody>
                  <a:tcPr marL="149084" marR="149084"/>
                </a:tc>
                <a:tc>
                  <a:txBody>
                    <a:bodyPr/>
                    <a:lstStyle/>
                    <a:p>
                      <a:r>
                        <a:rPr lang="en-US" dirty="0" smtClean="0"/>
                        <a:t>Level 2</a:t>
                      </a:r>
                      <a:endParaRPr lang="en-US" dirty="0"/>
                    </a:p>
                  </a:txBody>
                  <a:tcPr marL="149084" marR="149084"/>
                </a:tc>
                <a:extLst>
                  <a:ext uri="{0D108BD9-81ED-4DB2-BD59-A6C34878D82A}">
                    <a16:rowId xmlns:a16="http://schemas.microsoft.com/office/drawing/2014/main" val="10003"/>
                  </a:ext>
                </a:extLst>
              </a:tr>
              <a:tr h="469661">
                <a:tc>
                  <a:txBody>
                    <a:bodyPr/>
                    <a:lstStyle/>
                    <a:p>
                      <a:r>
                        <a:rPr lang="en-US" dirty="0" smtClean="0"/>
                        <a:t>Error</a:t>
                      </a:r>
                      <a:endParaRPr lang="en-US" dirty="0"/>
                    </a:p>
                  </a:txBody>
                  <a:tcPr marL="149084" marR="149084"/>
                </a:tc>
                <a:tc>
                  <a:txBody>
                    <a:bodyPr/>
                    <a:lstStyle/>
                    <a:p>
                      <a:r>
                        <a:rPr lang="en-US" dirty="0" smtClean="0"/>
                        <a:t>Level 3</a:t>
                      </a:r>
                      <a:endParaRPr lang="en-US" dirty="0"/>
                    </a:p>
                  </a:txBody>
                  <a:tcPr marL="149084" marR="149084"/>
                </a:tc>
                <a:extLst>
                  <a:ext uri="{0D108BD9-81ED-4DB2-BD59-A6C34878D82A}">
                    <a16:rowId xmlns:a16="http://schemas.microsoft.com/office/drawing/2014/main" val="10004"/>
                  </a:ext>
                </a:extLst>
              </a:tr>
              <a:tr h="426964">
                <a:tc>
                  <a:txBody>
                    <a:bodyPr/>
                    <a:lstStyle/>
                    <a:p>
                      <a:r>
                        <a:rPr lang="en-US" dirty="0" smtClean="0"/>
                        <a:t>Warning</a:t>
                      </a:r>
                      <a:endParaRPr lang="en-US" dirty="0"/>
                    </a:p>
                  </a:txBody>
                  <a:tcPr marL="149084" marR="149084"/>
                </a:tc>
                <a:tc>
                  <a:txBody>
                    <a:bodyPr/>
                    <a:lstStyle/>
                    <a:p>
                      <a:r>
                        <a:rPr lang="en-US" dirty="0" smtClean="0"/>
                        <a:t>Level 4</a:t>
                      </a:r>
                      <a:endParaRPr lang="en-US" dirty="0"/>
                    </a:p>
                  </a:txBody>
                  <a:tcPr marL="149084" marR="149084"/>
                </a:tc>
                <a:extLst>
                  <a:ext uri="{0D108BD9-81ED-4DB2-BD59-A6C34878D82A}">
                    <a16:rowId xmlns:a16="http://schemas.microsoft.com/office/drawing/2014/main" val="10005"/>
                  </a:ext>
                </a:extLst>
              </a:tr>
              <a:tr h="458683">
                <a:tc>
                  <a:txBody>
                    <a:bodyPr/>
                    <a:lstStyle/>
                    <a:p>
                      <a:r>
                        <a:rPr lang="en-US" dirty="0" smtClean="0"/>
                        <a:t>Notice</a:t>
                      </a:r>
                      <a:endParaRPr lang="en-US" dirty="0"/>
                    </a:p>
                  </a:txBody>
                  <a:tcPr marL="149084" marR="149084"/>
                </a:tc>
                <a:tc>
                  <a:txBody>
                    <a:bodyPr/>
                    <a:lstStyle/>
                    <a:p>
                      <a:r>
                        <a:rPr lang="en-US" dirty="0" smtClean="0"/>
                        <a:t>Level</a:t>
                      </a:r>
                      <a:r>
                        <a:rPr lang="en-US" baseline="0" dirty="0" smtClean="0"/>
                        <a:t> 5</a:t>
                      </a:r>
                      <a:endParaRPr lang="en-US" dirty="0"/>
                    </a:p>
                  </a:txBody>
                  <a:tcPr marL="149084" marR="149084"/>
                </a:tc>
                <a:extLst>
                  <a:ext uri="{0D108BD9-81ED-4DB2-BD59-A6C34878D82A}">
                    <a16:rowId xmlns:a16="http://schemas.microsoft.com/office/drawing/2014/main" val="10006"/>
                  </a:ext>
                </a:extLst>
              </a:tr>
              <a:tr h="458683">
                <a:tc>
                  <a:txBody>
                    <a:bodyPr/>
                    <a:lstStyle/>
                    <a:p>
                      <a:r>
                        <a:rPr lang="en-US" dirty="0" smtClean="0"/>
                        <a:t>Informational</a:t>
                      </a:r>
                      <a:endParaRPr lang="en-US" dirty="0"/>
                    </a:p>
                  </a:txBody>
                  <a:tcPr marL="149084" marR="149084"/>
                </a:tc>
                <a:tc>
                  <a:txBody>
                    <a:bodyPr/>
                    <a:lstStyle/>
                    <a:p>
                      <a:r>
                        <a:rPr lang="en-US" dirty="0" smtClean="0"/>
                        <a:t>Level 6</a:t>
                      </a:r>
                      <a:endParaRPr lang="en-US" dirty="0"/>
                    </a:p>
                  </a:txBody>
                  <a:tcPr marL="149084" marR="149084"/>
                </a:tc>
                <a:extLst>
                  <a:ext uri="{0D108BD9-81ED-4DB2-BD59-A6C34878D82A}">
                    <a16:rowId xmlns:a16="http://schemas.microsoft.com/office/drawing/2014/main" val="10007"/>
                  </a:ext>
                </a:extLst>
              </a:tr>
              <a:tr h="458683">
                <a:tc>
                  <a:txBody>
                    <a:bodyPr/>
                    <a:lstStyle/>
                    <a:p>
                      <a:r>
                        <a:rPr lang="en-US" dirty="0" smtClean="0"/>
                        <a:t>Debugging</a:t>
                      </a:r>
                      <a:endParaRPr lang="en-US" dirty="0"/>
                    </a:p>
                  </a:txBody>
                  <a:tcPr marL="149084" marR="149084"/>
                </a:tc>
                <a:tc>
                  <a:txBody>
                    <a:bodyPr/>
                    <a:lstStyle/>
                    <a:p>
                      <a:r>
                        <a:rPr lang="en-US" dirty="0" smtClean="0"/>
                        <a:t>Level 7</a:t>
                      </a:r>
                      <a:endParaRPr lang="en-US" dirty="0"/>
                    </a:p>
                  </a:txBody>
                  <a:tcPr marL="149084" marR="149084"/>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4422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Syslog Facilities</a:t>
            </a:r>
          </a:p>
        </p:txBody>
      </p:sp>
      <p:sp>
        <p:nvSpPr>
          <p:cNvPr id="5" name="Content Placeholder 7"/>
          <p:cNvSpPr>
            <a:spLocks noGrp="1"/>
          </p:cNvSpPr>
          <p:nvPr>
            <p:ph idx="1"/>
          </p:nvPr>
        </p:nvSpPr>
        <p:spPr/>
        <p:txBody>
          <a:bodyPr/>
          <a:lstStyle/>
          <a:p>
            <a:r>
              <a:rPr lang="en-US" dirty="0" smtClean="0"/>
              <a:t>Service identifiers.</a:t>
            </a:r>
          </a:p>
          <a:p>
            <a:r>
              <a:rPr lang="en-US" dirty="0" smtClean="0"/>
              <a:t>Identify and categorize system state data for error and event message reporting.</a:t>
            </a:r>
          </a:p>
          <a:p>
            <a:r>
              <a:rPr lang="en-US" dirty="0" smtClean="0"/>
              <a:t>Cisco IOS has more than 500 facilities.</a:t>
            </a:r>
          </a:p>
          <a:p>
            <a:r>
              <a:rPr lang="en-US" dirty="0" smtClean="0"/>
              <a:t>Most common syslog facilities:</a:t>
            </a:r>
          </a:p>
          <a:p>
            <a:pPr lvl="1"/>
            <a:r>
              <a:rPr lang="en-US" dirty="0" smtClean="0"/>
              <a:t>IP</a:t>
            </a:r>
          </a:p>
          <a:p>
            <a:pPr lvl="1"/>
            <a:r>
              <a:rPr lang="en-US" dirty="0" smtClean="0"/>
              <a:t>OSPF</a:t>
            </a:r>
          </a:p>
          <a:p>
            <a:pPr lvl="1"/>
            <a:r>
              <a:rPr lang="en-US" dirty="0" smtClean="0"/>
              <a:t>SYS operating system</a:t>
            </a:r>
          </a:p>
          <a:p>
            <a:pPr lvl="1"/>
            <a:r>
              <a:rPr lang="en-US" dirty="0" smtClean="0"/>
              <a:t>IP Security (IPsec)</a:t>
            </a:r>
          </a:p>
          <a:p>
            <a:pPr lvl="1"/>
            <a:r>
              <a:rPr lang="en-US" dirty="0" smtClean="0"/>
              <a:t>Route Switch Processor (RSP)</a:t>
            </a:r>
          </a:p>
          <a:p>
            <a:pPr lvl="1"/>
            <a:r>
              <a:rPr lang="en-US" dirty="0" smtClean="0"/>
              <a:t>Interface (IF)</a:t>
            </a:r>
          </a:p>
        </p:txBody>
      </p:sp>
    </p:spTree>
    <p:extLst>
      <p:ext uri="{BB962C8B-B14F-4D97-AF65-F5344CB8AC3E}">
        <p14:creationId xmlns:p14="http://schemas.microsoft.com/office/powerpoint/2010/main" val="376047341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lumMod val="75000"/>
                  </a:schemeClr>
                </a:solidFill>
              </a:rPr>
              <a:t>Syslog Message Format</a:t>
            </a:r>
          </a:p>
        </p:txBody>
      </p:sp>
      <p:sp>
        <p:nvSpPr>
          <p:cNvPr id="5" name="Content Placeholder 4"/>
          <p:cNvSpPr>
            <a:spLocks noGrp="1"/>
          </p:cNvSpPr>
          <p:nvPr>
            <p:ph idx="11"/>
          </p:nvPr>
        </p:nvSpPr>
        <p:spPr>
          <a:xfrm>
            <a:off x="279400" y="3052916"/>
            <a:ext cx="8520354" cy="3414221"/>
          </a:xfrm>
        </p:spPr>
        <p:txBody>
          <a:bodyPr>
            <a:noAutofit/>
          </a:bodyPr>
          <a:lstStyle/>
          <a:p>
            <a:r>
              <a:rPr lang="en-US" sz="1800" dirty="0" smtClean="0"/>
              <a:t>System messages begin with a percent sign (%)</a:t>
            </a:r>
          </a:p>
          <a:p>
            <a:r>
              <a:rPr lang="en-US" sz="1800" b="1" dirty="0" smtClean="0"/>
              <a:t>Facility: </a:t>
            </a:r>
            <a:r>
              <a:rPr lang="en-US" sz="1800" dirty="0" smtClean="0"/>
              <a:t>A code consisting of two or more uppercase letters that indicates the hardware device, protocol, or a module of the system software.</a:t>
            </a:r>
          </a:p>
          <a:p>
            <a:r>
              <a:rPr lang="en-US" sz="1800" b="1" dirty="0" smtClean="0"/>
              <a:t>Severity</a:t>
            </a:r>
            <a:r>
              <a:rPr lang="en-US" sz="1800" dirty="0" smtClean="0"/>
              <a:t>: A single-digit code from 0 to 7 that reflects the severity of the condition. The lower the number, the more serious the situation.</a:t>
            </a:r>
          </a:p>
          <a:p>
            <a:r>
              <a:rPr lang="en-US" sz="1800" b="1" dirty="0" smtClean="0"/>
              <a:t>Mnemonic:</a:t>
            </a:r>
            <a:r>
              <a:rPr lang="en-US" sz="1800" dirty="0" smtClean="0"/>
              <a:t> A code that uniquely identifies the error message.</a:t>
            </a:r>
          </a:p>
          <a:p>
            <a:r>
              <a:rPr lang="en-US" sz="1800" b="1" dirty="0" smtClean="0"/>
              <a:t>Message-text: </a:t>
            </a:r>
            <a:r>
              <a:rPr lang="en-US" sz="1800" dirty="0" smtClean="0"/>
              <a:t>A text string describing the condition. This portion of the message sometimes contains detailed information about the event, including terminal port numbers, network addresses, or addresses that correspond to locations in the system memory address space.</a:t>
            </a:r>
          </a:p>
        </p:txBody>
      </p:sp>
      <p:pic>
        <p:nvPicPr>
          <p:cNvPr id="6" name="Picture 2"/>
          <p:cNvPicPr>
            <a:picLocks noGrp="1" noChangeAspect="1" noChangeArrowheads="1"/>
          </p:cNvPicPr>
          <p:nvPr>
            <p:ph idx="10"/>
          </p:nvPr>
        </p:nvPicPr>
        <p:blipFill>
          <a:blip r:embed="rId3" cstate="print"/>
          <a:stretch>
            <a:fillRect/>
          </a:stretch>
        </p:blipFill>
        <p:spPr bwMode="auto">
          <a:xfrm>
            <a:off x="279400" y="995570"/>
            <a:ext cx="8520113" cy="1875877"/>
          </a:xfrm>
          <a:prstGeom prst="rect">
            <a:avLst/>
          </a:prstGeom>
          <a:noFill/>
          <a:ln w="9525">
            <a:noFill/>
            <a:miter lim="800000"/>
            <a:headEnd/>
            <a:tailEnd/>
          </a:ln>
        </p:spPr>
      </p:pic>
    </p:spTree>
    <p:extLst>
      <p:ext uri="{BB962C8B-B14F-4D97-AF65-F5344CB8AC3E}">
        <p14:creationId xmlns:p14="http://schemas.microsoft.com/office/powerpoint/2010/main" val="1704096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Sample Syslog Messages</a:t>
            </a:r>
          </a:p>
        </p:txBody>
      </p:sp>
      <p:sp>
        <p:nvSpPr>
          <p:cNvPr id="8" name="Content Placeholder 7"/>
          <p:cNvSpPr>
            <a:spLocks noGrp="1"/>
          </p:cNvSpPr>
          <p:nvPr>
            <p:ph type="body" sz="quarter" idx="10"/>
          </p:nvPr>
        </p:nvSpPr>
        <p:spPr/>
        <p:txBody>
          <a:bodyPr>
            <a:normAutofit/>
          </a:bodyPr>
          <a:lstStyle/>
          <a:p>
            <a:r>
              <a:rPr lang="en-US" sz="1600" dirty="0" smtClean="0"/>
              <a:t>08:01:13: %LINEPROTO-5-UPDOWN: Line protocol on Interface FastEthernet0/5, changed state to up</a:t>
            </a:r>
          </a:p>
          <a:p>
            <a:r>
              <a:rPr lang="en-US" sz="1600" dirty="0" smtClean="0"/>
              <a:t>08:01:23: %DUAL-5-NBRCHANGE: EIGRP-IPv4:(1) 1: Neighbor 10.1.1.1 (Vlan1) is up: new adjacency</a:t>
            </a:r>
          </a:p>
          <a:p>
            <a:r>
              <a:rPr lang="en-US" sz="1600" dirty="0" smtClean="0"/>
              <a:t>08:02:31: %LINK-3-UPDOWN: Interface FastEthernet0/8, changed state to up</a:t>
            </a:r>
          </a:p>
          <a:p>
            <a:r>
              <a:rPr lang="en-US" sz="1600" dirty="0" smtClean="0"/>
              <a:t>08:18:20: %LINEPROTO-5-UPDOWN: Line protocol on Interface FastEthernet0/5, changed state to down</a:t>
            </a:r>
          </a:p>
          <a:p>
            <a:r>
              <a:rPr lang="en-US" sz="1600" dirty="0" smtClean="0"/>
              <a:t>08:18:22: %LINEPROTO-5-UPDOWN: Line protocol on Interface FastEthernet0/5, changed state to up</a:t>
            </a:r>
          </a:p>
          <a:p>
            <a:r>
              <a:rPr lang="en-US" sz="1600" dirty="0" smtClean="0"/>
              <a:t>08:18:24: %LINEPROTO-5-UPDOWN: Line protocol on Interface FastEthernet0/2, changed state to down</a:t>
            </a:r>
          </a:p>
          <a:p>
            <a:r>
              <a:rPr lang="en-US" sz="1600" dirty="0" smtClean="0"/>
              <a:t>08:18:24: %ILPOWER-5-IEEE_DISCONNECT: Interface Fa0/2: PD removed</a:t>
            </a:r>
          </a:p>
          <a:p>
            <a:r>
              <a:rPr lang="en-US" sz="1600" dirty="0" smtClean="0"/>
              <a:t>08:18:26: %LINK-3-UPDOWN: Interface FastEthernet0/2, changed state to down</a:t>
            </a:r>
          </a:p>
          <a:p>
            <a:r>
              <a:rPr lang="en-US" sz="1600" dirty="0" smtClean="0"/>
              <a:t>08:19:49: %ILPOWER-7-DETECT: Interface Fa0/2: Power Device detected: Cisco PD</a:t>
            </a:r>
          </a:p>
          <a:p>
            <a:r>
              <a:rPr lang="en-US" sz="1600" dirty="0" smtClean="0"/>
              <a:t>08:19:53: %LINK-3-UPDOWN: Interface FastEthernet0/2, changed state to up</a:t>
            </a:r>
          </a:p>
          <a:p>
            <a:r>
              <a:rPr lang="en-US" sz="1600" dirty="0" smtClean="0"/>
              <a:t>08:19:53: %LINEPROTO-5-UPDOWN: Line protocol on Interface FastEthernet0/2, changed state to up</a:t>
            </a:r>
          </a:p>
        </p:txBody>
      </p:sp>
    </p:spTree>
    <p:extLst>
      <p:ext uri="{BB962C8B-B14F-4D97-AF65-F5344CB8AC3E}">
        <p14:creationId xmlns:p14="http://schemas.microsoft.com/office/powerpoint/2010/main" val="3097635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179512" y="620688"/>
            <a:ext cx="8521700" cy="549021"/>
          </a:xfrm>
        </p:spPr>
        <p:txBody>
          <a:bodyPr/>
          <a:lstStyle/>
          <a:p>
            <a:r>
              <a:rPr lang="en-US" dirty="0" smtClean="0">
                <a:solidFill>
                  <a:schemeClr val="accent5">
                    <a:lumMod val="75000"/>
                  </a:schemeClr>
                </a:solidFill>
              </a:rPr>
              <a:t>Configuring Syslog (1)</a:t>
            </a:r>
            <a:endParaRPr lang="en-US" dirty="0">
              <a:solidFill>
                <a:schemeClr val="accent5">
                  <a:lumMod val="75000"/>
                </a:schemeClr>
              </a:solidFill>
            </a:endParaRPr>
          </a:p>
        </p:txBody>
      </p:sp>
      <p:sp>
        <p:nvSpPr>
          <p:cNvPr id="4" name="Content Placeholder 12"/>
          <p:cNvSpPr>
            <a:spLocks noGrp="1"/>
          </p:cNvSpPr>
          <p:nvPr>
            <p:ph idx="10"/>
          </p:nvPr>
        </p:nvSpPr>
        <p:spPr>
          <a:xfrm>
            <a:off x="179512" y="1196752"/>
            <a:ext cx="8520354" cy="2667362"/>
          </a:xfrm>
        </p:spPr>
        <p:txBody>
          <a:bodyPr/>
          <a:lstStyle/>
          <a:p>
            <a:r>
              <a:rPr lang="en-US" dirty="0" smtClean="0"/>
              <a:t>To configure a syslog server, use the </a:t>
            </a:r>
            <a:r>
              <a:rPr lang="en-US" b="1" dirty="0" smtClean="0">
                <a:latin typeface="Courier New" pitchFamily="49" charset="0"/>
                <a:cs typeface="Courier New" pitchFamily="49" charset="0"/>
              </a:rPr>
              <a:t>logging </a:t>
            </a:r>
            <a:r>
              <a:rPr lang="en-US" i="1" dirty="0" err="1" smtClean="0">
                <a:latin typeface="Courier New" pitchFamily="49" charset="0"/>
                <a:cs typeface="Courier New" pitchFamily="49" charset="0"/>
              </a:rPr>
              <a:t>ip_addr</a:t>
            </a:r>
            <a:r>
              <a:rPr lang="en-US" b="1" dirty="0" smtClean="0">
                <a:latin typeface="Courier New" pitchFamily="49" charset="0"/>
                <a:cs typeface="Courier New" pitchFamily="49" charset="0"/>
              </a:rPr>
              <a:t> </a:t>
            </a:r>
            <a:r>
              <a:rPr lang="en-US" dirty="0" smtClean="0"/>
              <a:t>global configuration command.</a:t>
            </a:r>
          </a:p>
          <a:p>
            <a:r>
              <a:rPr lang="en-US" dirty="0" smtClean="0"/>
              <a:t>To which severity levels of messages are sent to the syslog server, use the global configuration command </a:t>
            </a:r>
            <a:r>
              <a:rPr lang="en-US" b="1" dirty="0" smtClean="0">
                <a:latin typeface="Courier New" pitchFamily="49" charset="0"/>
                <a:cs typeface="Courier New" pitchFamily="49" charset="0"/>
              </a:rPr>
              <a:t>logging trap </a:t>
            </a:r>
            <a:r>
              <a:rPr lang="en-US" i="1" dirty="0" smtClean="0">
                <a:latin typeface="Courier New" pitchFamily="49" charset="0"/>
                <a:cs typeface="Courier New" pitchFamily="49" charset="0"/>
              </a:rPr>
              <a:t>level</a:t>
            </a:r>
            <a:r>
              <a:rPr lang="en-US" dirty="0" smtClean="0"/>
              <a:t>.</a:t>
            </a:r>
            <a:endParaRPr lang="en-US" dirty="0"/>
          </a:p>
        </p:txBody>
      </p:sp>
      <p:sp>
        <p:nvSpPr>
          <p:cNvPr id="8" name="Content Placeholder 7"/>
          <p:cNvSpPr>
            <a:spLocks noGrp="1"/>
          </p:cNvSpPr>
          <p:nvPr>
            <p:ph sz="quarter" idx="11"/>
          </p:nvPr>
        </p:nvSpPr>
        <p:spPr/>
        <p:txBody>
          <a:bodyPr>
            <a:normAutofit/>
          </a:bodyPr>
          <a:lstStyle/>
          <a:p>
            <a:r>
              <a:rPr lang="en-US" sz="1400" dirty="0" smtClean="0"/>
              <a:t>Switch(</a:t>
            </a:r>
            <a:r>
              <a:rPr lang="en-US" sz="1400" dirty="0" err="1" smtClean="0"/>
              <a:t>config</a:t>
            </a:r>
            <a:r>
              <a:rPr lang="en-US" sz="1400" dirty="0" smtClean="0"/>
              <a:t>)# </a:t>
            </a:r>
            <a:r>
              <a:rPr lang="en-US" sz="1400" b="1" dirty="0" smtClean="0"/>
              <a:t>logging trap ?</a:t>
            </a:r>
          </a:p>
          <a:p>
            <a:r>
              <a:rPr lang="en-US" sz="1400" dirty="0" smtClean="0"/>
              <a:t>&lt;0-7&gt; 		Logging severity level</a:t>
            </a:r>
          </a:p>
          <a:p>
            <a:r>
              <a:rPr lang="en-US" sz="1400" dirty="0" smtClean="0"/>
              <a:t>alerts 		Immediate action needed 		(severity=1)</a:t>
            </a:r>
          </a:p>
          <a:p>
            <a:r>
              <a:rPr lang="en-US" sz="1400" dirty="0" smtClean="0"/>
              <a:t>critical 	Critical conditions 		(severity=2)</a:t>
            </a:r>
          </a:p>
          <a:p>
            <a:r>
              <a:rPr lang="en-US" sz="1400" dirty="0" smtClean="0"/>
              <a:t>debugging 	Debugging messages 		(severity=7)</a:t>
            </a:r>
          </a:p>
          <a:p>
            <a:r>
              <a:rPr lang="en-US" sz="1400" dirty="0" smtClean="0"/>
              <a:t>emergencies 	System is unusable 		(severity=0)</a:t>
            </a:r>
          </a:p>
          <a:p>
            <a:r>
              <a:rPr lang="en-US" sz="1400" dirty="0" smtClean="0"/>
              <a:t>errors 		Error conditions 			(severity=3)</a:t>
            </a:r>
          </a:p>
          <a:p>
            <a:r>
              <a:rPr lang="en-US" sz="1400" dirty="0" smtClean="0"/>
              <a:t>informational 	Informational messages 		(severity=6)</a:t>
            </a:r>
          </a:p>
          <a:p>
            <a:r>
              <a:rPr lang="en-US" sz="1400" dirty="0" smtClean="0"/>
              <a:t>notifications 	Normal but significant conditions 	(severity=5)</a:t>
            </a:r>
          </a:p>
          <a:p>
            <a:r>
              <a:rPr lang="en-US" sz="1400" dirty="0" smtClean="0"/>
              <a:t>warnings 	Warning conditions 		(severity=4)</a:t>
            </a:r>
            <a:endParaRPr lang="en-US" sz="1400" b="1" dirty="0" smtClean="0"/>
          </a:p>
        </p:txBody>
      </p:sp>
    </p:spTree>
    <p:extLst>
      <p:ext uri="{BB962C8B-B14F-4D97-AF65-F5344CB8AC3E}">
        <p14:creationId xmlns:p14="http://schemas.microsoft.com/office/powerpoint/2010/main" val="31362259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251520" y="548680"/>
            <a:ext cx="8521700" cy="549021"/>
          </a:xfrm>
        </p:spPr>
        <p:txBody>
          <a:bodyPr>
            <a:normAutofit/>
          </a:bodyPr>
          <a:lstStyle/>
          <a:p>
            <a:r>
              <a:rPr lang="en-US" dirty="0" smtClean="0">
                <a:solidFill>
                  <a:schemeClr val="accent5">
                    <a:lumMod val="75000"/>
                  </a:schemeClr>
                </a:solidFill>
              </a:rPr>
              <a:t>Configuring Syslog (2)</a:t>
            </a:r>
            <a:endParaRPr lang="en-US" dirty="0">
              <a:solidFill>
                <a:schemeClr val="accent5">
                  <a:lumMod val="75000"/>
                </a:schemeClr>
              </a:solidFill>
            </a:endParaRPr>
          </a:p>
        </p:txBody>
      </p:sp>
      <p:sp>
        <p:nvSpPr>
          <p:cNvPr id="13" name="Content Placeholder 12"/>
          <p:cNvSpPr>
            <a:spLocks noGrp="1"/>
          </p:cNvSpPr>
          <p:nvPr>
            <p:ph idx="10"/>
          </p:nvPr>
        </p:nvSpPr>
        <p:spPr>
          <a:xfrm>
            <a:off x="179512" y="1268760"/>
            <a:ext cx="8520354" cy="1440160"/>
          </a:xfrm>
        </p:spPr>
        <p:txBody>
          <a:bodyPr>
            <a:normAutofit/>
          </a:bodyPr>
          <a:lstStyle/>
          <a:p>
            <a:r>
              <a:rPr lang="en-US" dirty="0" smtClean="0"/>
              <a:t>To configure logging to the buffer of the local switch, use the command </a:t>
            </a:r>
            <a:r>
              <a:rPr lang="en-US" b="1" dirty="0" smtClean="0">
                <a:latin typeface="Courier New" pitchFamily="49" charset="0"/>
                <a:cs typeface="Courier New" pitchFamily="49" charset="0"/>
              </a:rPr>
              <a:t>logging buffered</a:t>
            </a:r>
            <a:r>
              <a:rPr lang="en-US" dirty="0" smtClean="0">
                <a:latin typeface="Courier New" pitchFamily="49" charset="0"/>
                <a:cs typeface="Courier New" pitchFamily="49" charset="0"/>
              </a:rPr>
              <a:t>.</a:t>
            </a:r>
            <a:endParaRPr lang="en-US" dirty="0"/>
          </a:p>
        </p:txBody>
      </p:sp>
      <p:sp>
        <p:nvSpPr>
          <p:cNvPr id="15" name="Text Placeholder 14"/>
          <p:cNvSpPr>
            <a:spLocks noGrp="1"/>
          </p:cNvSpPr>
          <p:nvPr>
            <p:ph sz="quarter" idx="11"/>
          </p:nvPr>
        </p:nvSpPr>
        <p:spPr>
          <a:xfrm>
            <a:off x="279400" y="2212258"/>
            <a:ext cx="8520113" cy="4328241"/>
          </a:xfrm>
        </p:spPr>
        <p:txBody>
          <a:bodyPr>
            <a:normAutofit/>
          </a:bodyPr>
          <a:lstStyle/>
          <a:p>
            <a:r>
              <a:rPr lang="en-US" sz="1400" dirty="0" smtClean="0"/>
              <a:t>Switch(config)# </a:t>
            </a:r>
            <a:r>
              <a:rPr lang="en-US" sz="1400" b="1" dirty="0" smtClean="0"/>
              <a:t>logging buffered ?</a:t>
            </a:r>
          </a:p>
          <a:p>
            <a:r>
              <a:rPr lang="en-US" sz="1400" dirty="0" smtClean="0"/>
              <a:t>&lt;0-7&gt; 			Logging severity level</a:t>
            </a:r>
          </a:p>
          <a:p>
            <a:r>
              <a:rPr lang="en-US" sz="1400" dirty="0" smtClean="0"/>
              <a:t>&lt;4096-2147483647&gt; 	Logging buffer size</a:t>
            </a:r>
          </a:p>
          <a:p>
            <a:r>
              <a:rPr lang="en-US" sz="1400" dirty="0" smtClean="0"/>
              <a:t>alerts 			Immediate action needed 		(severity=1)</a:t>
            </a:r>
          </a:p>
          <a:p>
            <a:r>
              <a:rPr lang="en-US" sz="1400" dirty="0" smtClean="0"/>
              <a:t>critical 		Critical conditions 		(severity=2)</a:t>
            </a:r>
          </a:p>
          <a:p>
            <a:r>
              <a:rPr lang="en-US" sz="1400" dirty="0" smtClean="0"/>
              <a:t>debugging 		Debugging messages		(severity=7)</a:t>
            </a:r>
          </a:p>
          <a:p>
            <a:r>
              <a:rPr lang="en-US" sz="1400" dirty="0" smtClean="0"/>
              <a:t>discriminator 		Establish MD-Buffer association</a:t>
            </a:r>
          </a:p>
          <a:p>
            <a:r>
              <a:rPr lang="en-US" sz="1400" dirty="0" smtClean="0"/>
              <a:t>emergencies 		System is unusable 		(severity=0)</a:t>
            </a:r>
          </a:p>
          <a:p>
            <a:r>
              <a:rPr lang="en-US" sz="1400" dirty="0" smtClean="0"/>
              <a:t>errors 			Error conditions 			(severity=3)</a:t>
            </a:r>
          </a:p>
          <a:p>
            <a:r>
              <a:rPr lang="en-US" sz="1400" dirty="0" smtClean="0"/>
              <a:t>informational 		</a:t>
            </a:r>
            <a:r>
              <a:rPr lang="en-US" sz="1400" dirty="0" err="1" smtClean="0"/>
              <a:t>Informational</a:t>
            </a:r>
            <a:r>
              <a:rPr lang="en-US" sz="1400" dirty="0" smtClean="0"/>
              <a:t> messages 		(severity=6)</a:t>
            </a:r>
          </a:p>
          <a:p>
            <a:r>
              <a:rPr lang="en-US" sz="1400" dirty="0" smtClean="0"/>
              <a:t>notifications 		Normal but significant conditions 	(severity=5)</a:t>
            </a:r>
          </a:p>
          <a:p>
            <a:r>
              <a:rPr lang="en-US" sz="1400" dirty="0" smtClean="0"/>
              <a:t>warnings 		Warning conditions 		(severity=4)</a:t>
            </a:r>
          </a:p>
          <a:p>
            <a:r>
              <a:rPr lang="en-US" sz="1400" dirty="0" smtClean="0"/>
              <a:t>xml 			Enable logging in XML to XML logging buffer</a:t>
            </a:r>
          </a:p>
        </p:txBody>
      </p:sp>
    </p:spTree>
    <p:extLst>
      <p:ext uri="{BB962C8B-B14F-4D97-AF65-F5344CB8AC3E}">
        <p14:creationId xmlns:p14="http://schemas.microsoft.com/office/powerpoint/2010/main" val="706941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251520" y="692696"/>
            <a:ext cx="8521700" cy="549021"/>
          </a:xfrm>
        </p:spPr>
        <p:txBody>
          <a:bodyPr>
            <a:normAutofit/>
          </a:bodyPr>
          <a:lstStyle/>
          <a:p>
            <a:r>
              <a:rPr lang="en-US" dirty="0" smtClean="0">
                <a:solidFill>
                  <a:schemeClr val="accent5">
                    <a:lumMod val="75000"/>
                  </a:schemeClr>
                </a:solidFill>
              </a:rPr>
              <a:t>Verifying Syslog Configuration</a:t>
            </a:r>
            <a:endParaRPr lang="en-US" dirty="0">
              <a:solidFill>
                <a:schemeClr val="accent5">
                  <a:lumMod val="75000"/>
                </a:schemeClr>
              </a:solidFill>
            </a:endParaRPr>
          </a:p>
        </p:txBody>
      </p:sp>
      <p:sp>
        <p:nvSpPr>
          <p:cNvPr id="13" name="Content Placeholder 12"/>
          <p:cNvSpPr>
            <a:spLocks noGrp="1"/>
          </p:cNvSpPr>
          <p:nvPr>
            <p:ph idx="10"/>
          </p:nvPr>
        </p:nvSpPr>
        <p:spPr>
          <a:xfrm>
            <a:off x="251520" y="1340768"/>
            <a:ext cx="8520354" cy="2667362"/>
          </a:xfrm>
        </p:spPr>
        <p:txBody>
          <a:bodyPr>
            <a:normAutofit/>
          </a:bodyPr>
          <a:lstStyle/>
          <a:p>
            <a:r>
              <a:rPr lang="en-US" kern="1200" dirty="0" smtClean="0">
                <a:latin typeface="Arial" charset="0"/>
              </a:rPr>
              <a:t>Use the </a:t>
            </a:r>
            <a:r>
              <a:rPr lang="en-US" b="1" kern="1200" dirty="0" smtClean="0">
                <a:latin typeface="Courier New" pitchFamily="49" charset="0"/>
                <a:cs typeface="Courier New" pitchFamily="49" charset="0"/>
              </a:rPr>
              <a:t>show logging </a:t>
            </a:r>
            <a:r>
              <a:rPr lang="en-US" kern="1200" dirty="0" smtClean="0">
                <a:latin typeface="Arial" charset="0"/>
              </a:rPr>
              <a:t>command to display the content of the local log files. </a:t>
            </a:r>
          </a:p>
          <a:p>
            <a:r>
              <a:rPr lang="en-US" kern="1200" dirty="0" smtClean="0">
                <a:latin typeface="Arial" charset="0"/>
              </a:rPr>
              <a:t>Use </a:t>
            </a:r>
            <a:r>
              <a:rPr lang="en-US" dirty="0" smtClean="0"/>
              <a:t>the pipe argument (|) in combination with keywords such as </a:t>
            </a:r>
            <a:r>
              <a:rPr lang="en-US" b="1" dirty="0" smtClean="0">
                <a:latin typeface="Courier New" pitchFamily="49" charset="0"/>
                <a:cs typeface="Courier New" pitchFamily="49" charset="0"/>
              </a:rPr>
              <a:t>include</a:t>
            </a:r>
            <a:r>
              <a:rPr lang="en-US" b="1" dirty="0" smtClean="0"/>
              <a:t> </a:t>
            </a:r>
            <a:r>
              <a:rPr lang="en-US" dirty="0" smtClean="0"/>
              <a:t>or</a:t>
            </a:r>
            <a:r>
              <a:rPr lang="en-US" b="1" dirty="0" smtClean="0"/>
              <a:t> </a:t>
            </a:r>
            <a:r>
              <a:rPr lang="en-US" b="1" dirty="0" smtClean="0">
                <a:latin typeface="Courier New" pitchFamily="49" charset="0"/>
                <a:cs typeface="Courier New" pitchFamily="49" charset="0"/>
              </a:rPr>
              <a:t>begin</a:t>
            </a:r>
            <a:r>
              <a:rPr lang="en-US" b="1" dirty="0" smtClean="0"/>
              <a:t> </a:t>
            </a:r>
            <a:r>
              <a:rPr lang="en-US" dirty="0" smtClean="0"/>
              <a:t>to filter the output.</a:t>
            </a:r>
            <a:endParaRPr lang="en-US" dirty="0"/>
          </a:p>
        </p:txBody>
      </p:sp>
      <p:sp>
        <p:nvSpPr>
          <p:cNvPr id="15" name="Text Placeholder 14"/>
          <p:cNvSpPr>
            <a:spLocks noGrp="1"/>
          </p:cNvSpPr>
          <p:nvPr>
            <p:ph sz="quarter" idx="11"/>
          </p:nvPr>
        </p:nvSpPr>
        <p:spPr>
          <a:xfrm>
            <a:off x="251520" y="3501008"/>
            <a:ext cx="8520113" cy="3118873"/>
          </a:xfrm>
        </p:spPr>
        <p:txBody>
          <a:bodyPr>
            <a:normAutofit fontScale="92500"/>
          </a:bodyPr>
          <a:lstStyle/>
          <a:p>
            <a:r>
              <a:rPr lang="en-US" dirty="0" smtClean="0"/>
              <a:t>Switch# </a:t>
            </a:r>
            <a:r>
              <a:rPr lang="en-US" b="1" dirty="0" smtClean="0"/>
              <a:t>show logging | include LINK-3</a:t>
            </a:r>
          </a:p>
          <a:p>
            <a:r>
              <a:rPr lang="en-US" dirty="0" err="1" smtClean="0"/>
              <a:t>2d20h</a:t>
            </a:r>
            <a:r>
              <a:rPr lang="en-US" dirty="0" smtClean="0"/>
              <a:t>: %LINK-3-UPDOWN: Interface FastEthernet0/1, changed state to up</a:t>
            </a:r>
          </a:p>
          <a:p>
            <a:r>
              <a:rPr lang="en-US" dirty="0" err="1" smtClean="0"/>
              <a:t>2d20h</a:t>
            </a:r>
            <a:r>
              <a:rPr lang="en-US" dirty="0" smtClean="0"/>
              <a:t>: %LINK-3-UPDOWN: Interface FastEthernet0/2, changed state to up</a:t>
            </a:r>
          </a:p>
          <a:p>
            <a:r>
              <a:rPr lang="en-US" dirty="0" smtClean="0"/>
              <a:t>2d20h: %LINK-3-UPDOWN: Interface FastEthernet0/1, changed state to up</a:t>
            </a:r>
          </a:p>
          <a:p>
            <a:pPr lvl="0">
              <a:defRPr/>
            </a:pPr>
            <a:r>
              <a:rPr lang="en-US" dirty="0" smtClean="0"/>
              <a:t>Switch# </a:t>
            </a:r>
            <a:r>
              <a:rPr lang="en-US" b="1" dirty="0" smtClean="0"/>
              <a:t>show logging | begin %DUAL</a:t>
            </a:r>
          </a:p>
          <a:p>
            <a:pPr lvl="0">
              <a:defRPr/>
            </a:pPr>
            <a:r>
              <a:rPr lang="en-US" dirty="0" smtClean="0"/>
              <a:t>2d22h: %DUAL-5-NBRCHANGE: EIGRP-IPv4:(10) 10: Neighbor 10.1.253.13</a:t>
            </a:r>
          </a:p>
          <a:p>
            <a:pPr lvl="0">
              <a:defRPr/>
            </a:pPr>
            <a:r>
              <a:rPr lang="en-US" dirty="0" smtClean="0"/>
              <a:t>(FastEthernet0/11) is down: interface down</a:t>
            </a:r>
          </a:p>
          <a:p>
            <a:pPr lvl="0">
              <a:defRPr/>
            </a:pPr>
            <a:r>
              <a:rPr lang="en-US" dirty="0" smtClean="0"/>
              <a:t>2d22h: %LINK-3-UPDOWN: Interface FastEthernet0/11, changed state to down</a:t>
            </a:r>
          </a:p>
          <a:p>
            <a:pPr lvl="0">
              <a:defRPr/>
            </a:pPr>
            <a:r>
              <a:rPr lang="en-US" dirty="0" smtClean="0"/>
              <a:t>2d22h: %LINEPROTO-5-UPDOWN: Line protocol on Interface FastEthernet0/11, changed state to down</a:t>
            </a:r>
          </a:p>
          <a:p>
            <a:endParaRPr lang="en-US" dirty="0" smtClean="0"/>
          </a:p>
        </p:txBody>
      </p:sp>
    </p:spTree>
    <p:extLst>
      <p:ext uri="{BB962C8B-B14F-4D97-AF65-F5344CB8AC3E}">
        <p14:creationId xmlns:p14="http://schemas.microsoft.com/office/powerpoint/2010/main" val="3754765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5">
                    <a:lumMod val="75000"/>
                  </a:schemeClr>
                </a:solidFill>
              </a:rPr>
              <a:t>SPAN and RSPAN</a:t>
            </a:r>
            <a:endParaRPr lang="en-AU" dirty="0">
              <a:solidFill>
                <a:schemeClr val="accent5">
                  <a:lumMod val="75000"/>
                </a:schemeClr>
              </a:solidFill>
            </a:endParaRPr>
          </a:p>
        </p:txBody>
      </p:sp>
      <p:sp>
        <p:nvSpPr>
          <p:cNvPr id="3" name="Content Placeholder 2"/>
          <p:cNvSpPr>
            <a:spLocks noGrp="1"/>
          </p:cNvSpPr>
          <p:nvPr>
            <p:ph idx="1"/>
          </p:nvPr>
        </p:nvSpPr>
        <p:spPr/>
        <p:txBody>
          <a:bodyPr/>
          <a:lstStyle/>
          <a:p>
            <a:r>
              <a:rPr lang="en-US" dirty="0"/>
              <a:t>The </a:t>
            </a:r>
            <a:r>
              <a:rPr lang="en-US" dirty="0" smtClean="0"/>
              <a:t>Switch Port Analyzer (SPAN) </a:t>
            </a:r>
            <a:r>
              <a:rPr lang="en-US" dirty="0"/>
              <a:t>feature allows you to instruct a switch to send copies of packets seen on one port, multiple ports, or a VLAN to another port on the same switch</a:t>
            </a:r>
            <a:r>
              <a:rPr lang="en-US" dirty="0" smtClean="0"/>
              <a:t>.</a:t>
            </a:r>
          </a:p>
          <a:p>
            <a:r>
              <a:rPr lang="en-US" dirty="0" smtClean="0"/>
              <a:t>To </a:t>
            </a:r>
            <a:r>
              <a:rPr lang="en-US" dirty="0"/>
              <a:t>capture and analyze the traffic flowing from PC1 to PC2 on the sniffer, SPAN configuration is required. </a:t>
            </a:r>
            <a:endParaRPr lang="en-AU" dirty="0"/>
          </a:p>
        </p:txBody>
      </p:sp>
      <p:grpSp>
        <p:nvGrpSpPr>
          <p:cNvPr id="7" name="Group 3"/>
          <p:cNvGrpSpPr>
            <a:grpSpLocks noGrp="1" noUngrp="1" noChangeAspect="1"/>
          </p:cNvGrpSpPr>
          <p:nvPr/>
        </p:nvGrpSpPr>
        <p:grpSpPr bwMode="auto">
          <a:xfrm>
            <a:off x="755576" y="2996952"/>
            <a:ext cx="7772400" cy="3624263"/>
            <a:chOff x="685800" y="1806575"/>
            <a:chExt cx="7772400" cy="3624263"/>
          </a:xfrm>
        </p:grpSpPr>
        <p:pic>
          <p:nvPicPr>
            <p:cNvPr id="8" name="Picture 1" descr="Figure 8-3 Example Use of SPA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806575"/>
              <a:ext cx="777240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5087938"/>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81618058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solidFill>
                  <a:schemeClr val="accent5">
                    <a:lumMod val="75000"/>
                  </a:schemeClr>
                </a:solidFill>
              </a:rPr>
              <a:t>SPAN and RSPAN</a:t>
            </a:r>
          </a:p>
        </p:txBody>
      </p:sp>
      <p:sp>
        <p:nvSpPr>
          <p:cNvPr id="5" name="Content Placeholder 4"/>
          <p:cNvSpPr>
            <a:spLocks noGrp="1"/>
          </p:cNvSpPr>
          <p:nvPr>
            <p:ph idx="1"/>
          </p:nvPr>
        </p:nvSpPr>
        <p:spPr/>
        <p:txBody>
          <a:bodyPr/>
          <a:lstStyle/>
          <a:p>
            <a:r>
              <a:rPr lang="en-US" dirty="0"/>
              <a:t>SPAN also supports monitoring traffic from an entire VLAN. In a single switch, this feature may be useful. </a:t>
            </a:r>
            <a:endParaRPr lang="en-US" dirty="0" smtClean="0"/>
          </a:p>
          <a:p>
            <a:r>
              <a:rPr lang="en-US" dirty="0" smtClean="0"/>
              <a:t>However</a:t>
            </a:r>
            <a:r>
              <a:rPr lang="en-US" dirty="0"/>
              <a:t>, in a large network, the sniffer may not have the processing power to capture traffic for all the </a:t>
            </a:r>
            <a:r>
              <a:rPr lang="en-US" dirty="0" smtClean="0"/>
              <a:t>communication </a:t>
            </a:r>
            <a:r>
              <a:rPr lang="en-US" dirty="0"/>
              <a:t>on a </a:t>
            </a:r>
            <a:r>
              <a:rPr lang="en-US" dirty="0" smtClean="0"/>
              <a:t>VLAN.</a:t>
            </a:r>
          </a:p>
          <a:p>
            <a:r>
              <a:rPr lang="en-US" dirty="0"/>
              <a:t>SPAN features two different port types. The source port is a port that is monitored for traffic analysis. SPAN can copy ingress, egress, or ingress and egress traffic from a </a:t>
            </a:r>
            <a:r>
              <a:rPr lang="en-US" dirty="0" smtClean="0"/>
              <a:t>source.</a:t>
            </a:r>
            <a:endParaRPr lang="en-AU" dirty="0"/>
          </a:p>
        </p:txBody>
      </p:sp>
      <p:grpSp>
        <p:nvGrpSpPr>
          <p:cNvPr id="6" name="Group 3"/>
          <p:cNvGrpSpPr>
            <a:grpSpLocks noGrp="1" noUngrp="1" noChangeAspect="1"/>
          </p:cNvGrpSpPr>
          <p:nvPr/>
        </p:nvGrpSpPr>
        <p:grpSpPr bwMode="auto">
          <a:xfrm>
            <a:off x="1956026" y="3429000"/>
            <a:ext cx="5702932" cy="3235855"/>
            <a:chOff x="685800" y="1414463"/>
            <a:chExt cx="7772400" cy="4410075"/>
          </a:xfrm>
        </p:grpSpPr>
        <p:pic>
          <p:nvPicPr>
            <p:cNvPr id="7" name="Picture 1" descr="Figure 8-4 SPAN Terminology"/>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414463"/>
              <a:ext cx="77724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481638"/>
              <a:ext cx="7772400" cy="342900"/>
            </a:xfrm>
            <a:prstGeom prst="rect">
              <a:avLst/>
            </a:prstGeom>
            <a:noFill/>
            <a:ln>
              <a:noFill/>
            </a:ln>
          </p:spPr>
          <p:txBody>
            <a:bodyPr anchor="ctr">
              <a:normAutofit fontScale="5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88620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5">
                    <a:lumMod val="75000"/>
                  </a:schemeClr>
                </a:solidFill>
              </a:rPr>
              <a:t>Cisco Discovery Protocol (CDP)</a:t>
            </a:r>
            <a:endParaRPr lang="en-AU" dirty="0">
              <a:solidFill>
                <a:schemeClr val="accent5">
                  <a:lumMod val="75000"/>
                </a:schemeClr>
              </a:solidFill>
            </a:endParaRPr>
          </a:p>
        </p:txBody>
      </p:sp>
      <p:sp>
        <p:nvSpPr>
          <p:cNvPr id="3" name="Content Placeholder 2"/>
          <p:cNvSpPr>
            <a:spLocks noGrp="1"/>
          </p:cNvSpPr>
          <p:nvPr>
            <p:ph idx="1"/>
          </p:nvPr>
        </p:nvSpPr>
        <p:spPr/>
        <p:txBody>
          <a:bodyPr/>
          <a:lstStyle/>
          <a:p>
            <a:r>
              <a:rPr lang="en-AU" dirty="0" smtClean="0"/>
              <a:t>Cisco Discovery Protocol (CDP) was the original link layer protocol for the exchange of information</a:t>
            </a:r>
          </a:p>
          <a:p>
            <a:r>
              <a:rPr lang="en-AU" dirty="0" smtClean="0"/>
              <a:t>For many years, network operations and </a:t>
            </a:r>
            <a:r>
              <a:rPr lang="en-AU" dirty="0" err="1" smtClean="0"/>
              <a:t>troubleshooters</a:t>
            </a:r>
            <a:r>
              <a:rPr lang="en-AU" dirty="0" smtClean="0"/>
              <a:t> used CDP as the first-step in building topology, troubleshooting, and so on</a:t>
            </a:r>
          </a:p>
          <a:p>
            <a:r>
              <a:rPr lang="en-AU" dirty="0" smtClean="0"/>
              <a:t>Many network tools leveraged CDP for </a:t>
            </a:r>
            <a:r>
              <a:rPr lang="en-AU" dirty="0" err="1" smtClean="0"/>
              <a:t>neighbor</a:t>
            </a:r>
            <a:r>
              <a:rPr lang="en-AU" dirty="0" smtClean="0"/>
              <a:t> information and mapping.</a:t>
            </a:r>
          </a:p>
          <a:p>
            <a:r>
              <a:rPr lang="en-AU" dirty="0" smtClean="0"/>
              <a:t>However, being a Cisco proprietary protocol, it could not be used interoperability, so the IEEE Link Layer Discovery Protocol  (LLDP) was formulated.</a:t>
            </a:r>
            <a:endParaRPr lang="en-AU" dirty="0"/>
          </a:p>
        </p:txBody>
      </p:sp>
    </p:spTree>
    <p:extLst>
      <p:ext uri="{BB962C8B-B14F-4D97-AF65-F5344CB8AC3E}">
        <p14:creationId xmlns:p14="http://schemas.microsoft.com/office/powerpoint/2010/main" val="358089062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solidFill>
                  <a:schemeClr val="accent5">
                    <a:lumMod val="75000"/>
                  </a:schemeClr>
                </a:solidFill>
              </a:rPr>
              <a:t>SPAN and RSPAN</a:t>
            </a:r>
          </a:p>
        </p:txBody>
      </p:sp>
      <p:sp>
        <p:nvSpPr>
          <p:cNvPr id="5" name="Content Placeholder 4"/>
          <p:cNvSpPr>
            <a:spLocks noGrp="1"/>
          </p:cNvSpPr>
          <p:nvPr>
            <p:ph idx="1"/>
          </p:nvPr>
        </p:nvSpPr>
        <p:spPr>
          <a:xfrm>
            <a:off x="323528" y="1196752"/>
            <a:ext cx="8280920" cy="2088232"/>
          </a:xfrm>
        </p:spPr>
        <p:txBody>
          <a:bodyPr/>
          <a:lstStyle/>
          <a:p>
            <a:r>
              <a:rPr lang="en-US" dirty="0"/>
              <a:t>Alternatively, you can specify a source VLAN, where all ports in the source VLAN become sources of SPAN traffic</a:t>
            </a:r>
            <a:r>
              <a:rPr lang="en-US" dirty="0" smtClean="0"/>
              <a:t>.</a:t>
            </a:r>
          </a:p>
          <a:p>
            <a:r>
              <a:rPr lang="en-US" dirty="0"/>
              <a:t>Each SPAN session can have either ports or VLANs as sources, but not both</a:t>
            </a:r>
            <a:r>
              <a:rPr lang="en-US" dirty="0" smtClean="0"/>
              <a:t>.</a:t>
            </a:r>
          </a:p>
          <a:p>
            <a:r>
              <a:rPr lang="en-US" dirty="0"/>
              <a:t>Remote SPAN (RSPAN) feature takes the SPAN feature beyond a single switch to a network.</a:t>
            </a:r>
            <a:endParaRPr lang="en-AU" dirty="0"/>
          </a:p>
        </p:txBody>
      </p:sp>
      <p:grpSp>
        <p:nvGrpSpPr>
          <p:cNvPr id="6" name="Group 3"/>
          <p:cNvGrpSpPr>
            <a:grpSpLocks noGrp="1" noUngrp="1" noChangeAspect="1"/>
          </p:cNvGrpSpPr>
          <p:nvPr/>
        </p:nvGrpSpPr>
        <p:grpSpPr bwMode="auto">
          <a:xfrm>
            <a:off x="3923928" y="2875627"/>
            <a:ext cx="4933677" cy="3485823"/>
            <a:chOff x="685800" y="873125"/>
            <a:chExt cx="7772400" cy="5491163"/>
          </a:xfrm>
        </p:grpSpPr>
        <p:pic>
          <p:nvPicPr>
            <p:cNvPr id="7" name="Picture 1" descr="Figure 8-5 Example of RSPA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873125"/>
              <a:ext cx="7772400" cy="511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022082"/>
              <a:ext cx="7772400" cy="342206"/>
            </a:xfrm>
            <a:prstGeom prst="rect">
              <a:avLst/>
            </a:prstGeom>
            <a:noFill/>
            <a:ln>
              <a:noFill/>
            </a:ln>
          </p:spPr>
          <p:txBody>
            <a:bodyPr anchor="ctr">
              <a:normAutofit fontScale="40000" lnSpcReduction="20000"/>
            </a:bodyPr>
            <a:lstStyle/>
            <a:p>
              <a:pPr algn="ctr" fontAlgn="auto">
                <a:spcBef>
                  <a:spcPts val="0"/>
                </a:spcBef>
                <a:spcAft>
                  <a:spcPts val="0"/>
                </a:spcAft>
                <a:defRPr/>
              </a:pPr>
              <a:endParaRPr lang="en-US" sz="2400" dirty="0">
                <a:latin typeface="+mn-lt"/>
                <a:cs typeface="+mn-cs"/>
              </a:endParaRPr>
            </a:p>
          </p:txBody>
        </p:sp>
      </p:grpSp>
      <p:sp>
        <p:nvSpPr>
          <p:cNvPr id="9" name="Content Placeholder 4"/>
          <p:cNvSpPr txBox="1">
            <a:spLocks/>
          </p:cNvSpPr>
          <p:nvPr/>
        </p:nvSpPr>
        <p:spPr bwMode="auto">
          <a:xfrm>
            <a:off x="395536" y="3237918"/>
            <a:ext cx="3312368" cy="3116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Calibri Light" panose="020F0302020204030204" pitchFamily="34" charset="0"/>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Calibri Light" panose="020F0302020204030204" pitchFamily="34" charset="0"/>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Calibri Light" panose="020F0302020204030204" pitchFamily="34" charset="0"/>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r>
              <a:rPr lang="en-US" dirty="0"/>
              <a:t>In terms of configuration, RSPAN consists of the following:</a:t>
            </a:r>
          </a:p>
          <a:p>
            <a:r>
              <a:rPr lang="en-US" dirty="0"/>
              <a:t>RSPAN source session</a:t>
            </a:r>
          </a:p>
          <a:p>
            <a:r>
              <a:rPr lang="en-US" dirty="0"/>
              <a:t>RSPAN VLAN</a:t>
            </a:r>
          </a:p>
          <a:p>
            <a:r>
              <a:rPr lang="en-US" dirty="0"/>
              <a:t>RSPAN destination session</a:t>
            </a:r>
          </a:p>
          <a:p>
            <a:pPr marL="4762" indent="0">
              <a:buNone/>
            </a:pPr>
            <a:endParaRPr lang="en-AU" dirty="0"/>
          </a:p>
        </p:txBody>
      </p:sp>
    </p:spTree>
    <p:extLst>
      <p:ext uri="{BB962C8B-B14F-4D97-AF65-F5344CB8AC3E}">
        <p14:creationId xmlns:p14="http://schemas.microsoft.com/office/powerpoint/2010/main" val="340321077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SPAN Configuration</a:t>
            </a:r>
            <a:endParaRPr lang="en-AU" dirty="0">
              <a:solidFill>
                <a:schemeClr val="accent5">
                  <a:lumMod val="75000"/>
                </a:schemeClr>
              </a:solidFill>
            </a:endParaRPr>
          </a:p>
        </p:txBody>
      </p:sp>
      <p:sp>
        <p:nvSpPr>
          <p:cNvPr id="5" name="Content Placeholder 4"/>
          <p:cNvSpPr>
            <a:spLocks noGrp="1"/>
          </p:cNvSpPr>
          <p:nvPr>
            <p:ph idx="1"/>
          </p:nvPr>
        </p:nvSpPr>
        <p:spPr>
          <a:xfrm>
            <a:off x="251520" y="1196752"/>
            <a:ext cx="8568952" cy="5661249"/>
          </a:xfrm>
        </p:spPr>
        <p:txBody>
          <a:bodyPr/>
          <a:lstStyle/>
          <a:p>
            <a:r>
              <a:rPr lang="en-US" dirty="0" smtClean="0"/>
              <a:t>A </a:t>
            </a:r>
            <a:r>
              <a:rPr lang="en-US" dirty="0"/>
              <a:t>destination port cannot be a source port or vice versa.</a:t>
            </a:r>
          </a:p>
          <a:p>
            <a:r>
              <a:rPr lang="en-US" dirty="0"/>
              <a:t>The number of destination ports is platform dependent; some platforms allow for more than one destination.</a:t>
            </a:r>
          </a:p>
          <a:p>
            <a:r>
              <a:rPr lang="en-US" dirty="0"/>
              <a:t>Destination ports do not act as normal ports and do not participate in spanning tree and so on. Normal traffic flows through a destination. Be careful not to connect anything besides an end device to a SPAN destination port.</a:t>
            </a:r>
          </a:p>
          <a:p>
            <a:r>
              <a:rPr lang="en-US" dirty="0"/>
              <a:t>The SPAN session is identified by a session </a:t>
            </a:r>
            <a:r>
              <a:rPr lang="en-US" dirty="0" smtClean="0"/>
              <a:t>number</a:t>
            </a:r>
          </a:p>
          <a:p>
            <a:r>
              <a:rPr lang="en-US" b="1" dirty="0" smtClean="0"/>
              <a:t>Step 1:  </a:t>
            </a:r>
            <a:r>
              <a:rPr lang="en-US" dirty="0" smtClean="0"/>
              <a:t>Associate </a:t>
            </a:r>
            <a:r>
              <a:rPr lang="en-US" dirty="0"/>
              <a:t>SPAN session with source ports or VLANs by using the following command:</a:t>
            </a:r>
            <a:r>
              <a:rPr lang="en-US" dirty="0" smtClean="0"/>
              <a:t> </a:t>
            </a:r>
            <a:r>
              <a:rPr lang="en-AU" sz="1600" b="1" dirty="0">
                <a:latin typeface="Courier New" pitchFamily="49" charset="0"/>
                <a:cs typeface="Courier New" pitchFamily="49" charset="0"/>
              </a:rPr>
              <a:t>monitor session</a:t>
            </a:r>
            <a:r>
              <a:rPr lang="en-AU" sz="1600" dirty="0">
                <a:latin typeface="Courier New" pitchFamily="49" charset="0"/>
                <a:cs typeface="Courier New" pitchFamily="49" charset="0"/>
              </a:rPr>
              <a:t> </a:t>
            </a:r>
            <a:r>
              <a:rPr lang="en-AU" sz="1600" i="1" dirty="0">
                <a:latin typeface="Courier New" pitchFamily="49" charset="0"/>
                <a:cs typeface="Courier New" pitchFamily="49" charset="0"/>
              </a:rPr>
              <a:t>number</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source</a:t>
            </a:r>
            <a:r>
              <a:rPr lang="en-AU" sz="1600" dirty="0">
                <a:latin typeface="Courier New" pitchFamily="49" charset="0"/>
                <a:cs typeface="Courier New" pitchFamily="49" charset="0"/>
              </a:rPr>
              <a:t> </a:t>
            </a:r>
            <a:r>
              <a:rPr lang="en-AU" sz="1600" i="1" dirty="0" smtClean="0">
                <a:latin typeface="Courier New" pitchFamily="49" charset="0"/>
                <a:cs typeface="Courier New" pitchFamily="49" charset="0"/>
              </a:rPr>
              <a:t>interface/</a:t>
            </a:r>
            <a:r>
              <a:rPr lang="en-AU" sz="1600" i="1" dirty="0" err="1" smtClean="0">
                <a:latin typeface="Courier New" pitchFamily="49" charset="0"/>
                <a:cs typeface="Courier New" pitchFamily="49" charset="0"/>
              </a:rPr>
              <a:t>vlans</a:t>
            </a:r>
            <a:endParaRPr lang="en-AU" sz="1600" i="1" dirty="0" smtClean="0">
              <a:latin typeface="Courier New" pitchFamily="49" charset="0"/>
              <a:cs typeface="Courier New" pitchFamily="49" charset="0"/>
            </a:endParaRPr>
          </a:p>
          <a:p>
            <a:r>
              <a:rPr lang="en-AU" b="1" dirty="0" smtClean="0">
                <a:cs typeface="Courier New" pitchFamily="49" charset="0"/>
              </a:rPr>
              <a:t>Step 2: </a:t>
            </a:r>
            <a:r>
              <a:rPr lang="en-AU" dirty="0" smtClean="0">
                <a:cs typeface="Courier New" pitchFamily="49" charset="0"/>
              </a:rPr>
              <a:t>A</a:t>
            </a:r>
            <a:r>
              <a:rPr lang="en-US" dirty="0" err="1" smtClean="0"/>
              <a:t>ssociate</a:t>
            </a:r>
            <a:r>
              <a:rPr lang="en-US" dirty="0" smtClean="0"/>
              <a:t> </a:t>
            </a:r>
            <a:r>
              <a:rPr lang="en-US" dirty="0"/>
              <a:t>destination port with SPAN session number by using the following command</a:t>
            </a:r>
            <a:r>
              <a:rPr lang="en-US" dirty="0" smtClean="0"/>
              <a:t>:</a:t>
            </a:r>
            <a:r>
              <a:rPr lang="en-AU" b="1" dirty="0">
                <a:latin typeface="Courier New" pitchFamily="49" charset="0"/>
                <a:cs typeface="Courier New" pitchFamily="49" charset="0"/>
              </a:rPr>
              <a:t> </a:t>
            </a:r>
            <a:r>
              <a:rPr lang="en-AU" sz="1600" b="1" dirty="0">
                <a:latin typeface="Courier New" pitchFamily="49" charset="0"/>
                <a:cs typeface="Courier New" pitchFamily="49" charset="0"/>
              </a:rPr>
              <a:t>monitor session</a:t>
            </a:r>
            <a:r>
              <a:rPr lang="en-AU" sz="1600" dirty="0">
                <a:latin typeface="Courier New" pitchFamily="49" charset="0"/>
                <a:cs typeface="Courier New" pitchFamily="49" charset="0"/>
              </a:rPr>
              <a:t> </a:t>
            </a:r>
            <a:r>
              <a:rPr lang="en-AU" sz="1600" i="1" dirty="0">
                <a:latin typeface="Courier New" pitchFamily="49" charset="0"/>
                <a:cs typeface="Courier New" pitchFamily="49" charset="0"/>
              </a:rPr>
              <a:t>number</a:t>
            </a:r>
            <a:r>
              <a:rPr lang="en-AU" sz="1600" dirty="0">
                <a:latin typeface="Courier New" pitchFamily="49" charset="0"/>
                <a:cs typeface="Courier New" pitchFamily="49" charset="0"/>
              </a:rPr>
              <a:t> </a:t>
            </a:r>
            <a:r>
              <a:rPr lang="en-AU" sz="1600" b="1" dirty="0" smtClean="0">
                <a:latin typeface="Courier New" pitchFamily="49" charset="0"/>
                <a:cs typeface="Courier New" pitchFamily="49" charset="0"/>
              </a:rPr>
              <a:t>destination</a:t>
            </a:r>
            <a:r>
              <a:rPr lang="en-AU" sz="1600" dirty="0" smtClean="0">
                <a:latin typeface="Courier New" pitchFamily="49" charset="0"/>
                <a:cs typeface="Courier New" pitchFamily="49" charset="0"/>
              </a:rPr>
              <a:t> </a:t>
            </a:r>
            <a:r>
              <a:rPr lang="en-AU" sz="1600" i="1" dirty="0">
                <a:latin typeface="Courier New" pitchFamily="49" charset="0"/>
                <a:cs typeface="Courier New" pitchFamily="49" charset="0"/>
              </a:rPr>
              <a:t>interface/</a:t>
            </a:r>
            <a:r>
              <a:rPr lang="en-AU" sz="1600" i="1" dirty="0" err="1">
                <a:latin typeface="Courier New" pitchFamily="49" charset="0"/>
                <a:cs typeface="Courier New" pitchFamily="49" charset="0"/>
              </a:rPr>
              <a:t>vlans</a:t>
            </a:r>
            <a:endParaRPr lang="en-AU" sz="1600" b="1" dirty="0" smtClean="0">
              <a:latin typeface="Courier New" pitchFamily="49" charset="0"/>
              <a:cs typeface="Courier New" pitchFamily="49" charset="0"/>
            </a:endParaRPr>
          </a:p>
          <a:p>
            <a:endParaRPr lang="en-AU" sz="1600" i="1" dirty="0">
              <a:cs typeface="Courier New" pitchFamily="49" charset="0"/>
            </a:endParaRPr>
          </a:p>
        </p:txBody>
      </p:sp>
      <p:sp>
        <p:nvSpPr>
          <p:cNvPr id="8" name="Rectangle 7"/>
          <p:cNvSpPr/>
          <p:nvPr/>
        </p:nvSpPr>
        <p:spPr bwMode="auto">
          <a:xfrm>
            <a:off x="1835696" y="6550594"/>
            <a:ext cx="6552728" cy="289091"/>
          </a:xfrm>
          <a:prstGeom prst="rect">
            <a:avLst/>
          </a:prstGeom>
          <a:noFill/>
          <a:ln>
            <a:noFill/>
          </a:ln>
        </p:spPr>
        <p:txBody>
          <a:bodyPr anchor="ctr">
            <a:normAutofit fontScale="62500" lnSpcReduction="20000"/>
          </a:bodyPr>
          <a:lstStyle/>
          <a:p>
            <a:pPr algn="ctr" fontAlgn="auto">
              <a:spcBef>
                <a:spcPts val="0"/>
              </a:spcBef>
              <a:spcAft>
                <a:spcPts val="0"/>
              </a:spcAft>
              <a:defRPr/>
            </a:pPr>
            <a:endParaRPr lang="en-US" sz="2400" dirty="0">
              <a:latin typeface="+mn-lt"/>
              <a:cs typeface="+mn-cs"/>
            </a:endParaRPr>
          </a:p>
        </p:txBody>
      </p:sp>
    </p:spTree>
    <p:extLst>
      <p:ext uri="{BB962C8B-B14F-4D97-AF65-F5344CB8AC3E}">
        <p14:creationId xmlns:p14="http://schemas.microsoft.com/office/powerpoint/2010/main" val="304517389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solidFill>
                  <a:schemeClr val="accent5">
                    <a:lumMod val="75000"/>
                  </a:schemeClr>
                </a:solidFill>
              </a:rPr>
              <a:t>SPAN </a:t>
            </a:r>
            <a:r>
              <a:rPr lang="en-AU" dirty="0" smtClean="0">
                <a:solidFill>
                  <a:schemeClr val="accent5">
                    <a:lumMod val="75000"/>
                  </a:schemeClr>
                </a:solidFill>
              </a:rPr>
              <a:t>Configuration Example</a:t>
            </a:r>
            <a:endParaRPr lang="en-AU" dirty="0">
              <a:solidFill>
                <a:schemeClr val="accent5">
                  <a:lumMod val="75000"/>
                </a:schemeClr>
              </a:solidFill>
            </a:endParaRPr>
          </a:p>
        </p:txBody>
      </p:sp>
      <p:sp>
        <p:nvSpPr>
          <p:cNvPr id="5" name="Content Placeholder 4"/>
          <p:cNvSpPr>
            <a:spLocks noGrp="1"/>
          </p:cNvSpPr>
          <p:nvPr>
            <p:ph idx="1"/>
          </p:nvPr>
        </p:nvSpPr>
        <p:spPr>
          <a:xfrm>
            <a:off x="655638" y="1196753"/>
            <a:ext cx="7940675" cy="4680520"/>
          </a:xfrm>
        </p:spPr>
        <p:txBody>
          <a:bodyPr/>
          <a:lstStyle/>
          <a:p>
            <a:r>
              <a:rPr lang="en-AU" dirty="0">
                <a:latin typeface="Courier New" pitchFamily="49" charset="0"/>
                <a:cs typeface="Courier New" pitchFamily="49" charset="0"/>
              </a:rPr>
              <a:t>Switch1(</a:t>
            </a:r>
            <a:r>
              <a:rPr lang="en-AU" dirty="0" err="1">
                <a:latin typeface="Courier New" pitchFamily="49" charset="0"/>
                <a:cs typeface="Courier New" pitchFamily="49" charset="0"/>
              </a:rPr>
              <a:t>config</a:t>
            </a:r>
            <a:r>
              <a:rPr lang="en-AU" dirty="0">
                <a:latin typeface="Courier New" pitchFamily="49" charset="0"/>
                <a:cs typeface="Courier New" pitchFamily="49" charset="0"/>
              </a:rPr>
              <a:t>)# </a:t>
            </a:r>
            <a:r>
              <a:rPr lang="en-AU" b="1" dirty="0">
                <a:latin typeface="Courier New" pitchFamily="49" charset="0"/>
                <a:cs typeface="Courier New" pitchFamily="49" charset="0"/>
              </a:rPr>
              <a:t>monitor session 1 source interface </a:t>
            </a:r>
            <a:r>
              <a:rPr lang="en-AU" b="1" dirty="0" err="1">
                <a:latin typeface="Courier New" pitchFamily="49" charset="0"/>
                <a:cs typeface="Courier New" pitchFamily="49" charset="0"/>
              </a:rPr>
              <a:t>GigabitEthernet</a:t>
            </a:r>
            <a:r>
              <a:rPr lang="en-AU" b="1" dirty="0">
                <a:latin typeface="Courier New" pitchFamily="49" charset="0"/>
                <a:cs typeface="Courier New" pitchFamily="49" charset="0"/>
              </a:rPr>
              <a:t> 0/1</a:t>
            </a:r>
            <a:r>
              <a:rPr lang="en-AU" dirty="0">
                <a:latin typeface="Courier New" pitchFamily="49" charset="0"/>
                <a:cs typeface="Courier New" pitchFamily="49" charset="0"/>
              </a:rPr>
              <a:t/>
            </a:r>
            <a:br>
              <a:rPr lang="en-AU" dirty="0">
                <a:latin typeface="Courier New" pitchFamily="49" charset="0"/>
                <a:cs typeface="Courier New" pitchFamily="49" charset="0"/>
              </a:rPr>
            </a:br>
            <a:r>
              <a:rPr lang="en-AU" dirty="0">
                <a:latin typeface="Courier New" pitchFamily="49" charset="0"/>
                <a:cs typeface="Courier New" pitchFamily="49" charset="0"/>
              </a:rPr>
              <a:t>Switch1(</a:t>
            </a:r>
            <a:r>
              <a:rPr lang="en-AU" dirty="0" err="1">
                <a:latin typeface="Courier New" pitchFamily="49" charset="0"/>
                <a:cs typeface="Courier New" pitchFamily="49" charset="0"/>
              </a:rPr>
              <a:t>config</a:t>
            </a:r>
            <a:r>
              <a:rPr lang="en-AU" dirty="0">
                <a:latin typeface="Courier New" pitchFamily="49" charset="0"/>
                <a:cs typeface="Courier New" pitchFamily="49" charset="0"/>
              </a:rPr>
              <a:t>)# </a:t>
            </a:r>
            <a:r>
              <a:rPr lang="en-AU" b="1" dirty="0">
                <a:latin typeface="Courier New" pitchFamily="49" charset="0"/>
                <a:cs typeface="Courier New" pitchFamily="49" charset="0"/>
              </a:rPr>
              <a:t>monitor session 1 destination interface </a:t>
            </a:r>
            <a:r>
              <a:rPr lang="en-AU" b="1" dirty="0" err="1">
                <a:latin typeface="Courier New" pitchFamily="49" charset="0"/>
                <a:cs typeface="Courier New" pitchFamily="49" charset="0"/>
              </a:rPr>
              <a:t>GigabitEthernet</a:t>
            </a:r>
            <a:r>
              <a:rPr lang="en-AU" b="1" dirty="0">
                <a:latin typeface="Courier New" pitchFamily="49" charset="0"/>
                <a:cs typeface="Courier New" pitchFamily="49" charset="0"/>
              </a:rPr>
              <a:t> 0/2</a:t>
            </a:r>
            <a:br>
              <a:rPr lang="en-AU" b="1" dirty="0">
                <a:latin typeface="Courier New" pitchFamily="49" charset="0"/>
                <a:cs typeface="Courier New" pitchFamily="49" charset="0"/>
              </a:rPr>
            </a:br>
            <a:r>
              <a:rPr lang="en-AU" dirty="0">
                <a:latin typeface="Courier New" pitchFamily="49" charset="0"/>
                <a:cs typeface="Courier New" pitchFamily="49" charset="0"/>
              </a:rPr>
              <a:t/>
            </a:r>
            <a:br>
              <a:rPr lang="en-AU" dirty="0">
                <a:latin typeface="Courier New" pitchFamily="49" charset="0"/>
                <a:cs typeface="Courier New" pitchFamily="49" charset="0"/>
              </a:rPr>
            </a:br>
            <a:r>
              <a:rPr lang="en-AU" dirty="0" smtClean="0">
                <a:latin typeface="Courier New" pitchFamily="49" charset="0"/>
                <a:cs typeface="Courier New" pitchFamily="49" charset="0"/>
              </a:rPr>
              <a:t>Switch1# </a:t>
            </a:r>
            <a:r>
              <a:rPr lang="en-AU" b="1" dirty="0">
                <a:latin typeface="Courier New" pitchFamily="49" charset="0"/>
                <a:cs typeface="Courier New" pitchFamily="49" charset="0"/>
              </a:rPr>
              <a:t>show monitor</a:t>
            </a:r>
            <a:r>
              <a:rPr lang="en-AU" dirty="0">
                <a:latin typeface="Courier New" pitchFamily="49" charset="0"/>
                <a:cs typeface="Courier New" pitchFamily="49" charset="0"/>
              </a:rPr>
              <a:t/>
            </a:r>
            <a:br>
              <a:rPr lang="en-AU" dirty="0">
                <a:latin typeface="Courier New" pitchFamily="49" charset="0"/>
                <a:cs typeface="Courier New" pitchFamily="49" charset="0"/>
              </a:rPr>
            </a:br>
            <a:r>
              <a:rPr lang="en-AU" dirty="0">
                <a:latin typeface="Courier New" pitchFamily="49" charset="0"/>
                <a:cs typeface="Courier New" pitchFamily="49" charset="0"/>
              </a:rPr>
              <a:t>Session 1</a:t>
            </a:r>
            <a:br>
              <a:rPr lang="en-AU" dirty="0">
                <a:latin typeface="Courier New" pitchFamily="49" charset="0"/>
                <a:cs typeface="Courier New" pitchFamily="49" charset="0"/>
              </a:rPr>
            </a:br>
            <a:r>
              <a:rPr lang="en-AU" dirty="0">
                <a:latin typeface="Courier New" pitchFamily="49" charset="0"/>
                <a:cs typeface="Courier New" pitchFamily="49" charset="0"/>
              </a:rPr>
              <a:t>---------</a:t>
            </a:r>
            <a:br>
              <a:rPr lang="en-AU" dirty="0">
                <a:latin typeface="Courier New" pitchFamily="49" charset="0"/>
                <a:cs typeface="Courier New" pitchFamily="49" charset="0"/>
              </a:rPr>
            </a:br>
            <a:r>
              <a:rPr lang="en-AU" dirty="0">
                <a:latin typeface="Courier New" pitchFamily="49" charset="0"/>
                <a:cs typeface="Courier New" pitchFamily="49" charset="0"/>
              </a:rPr>
              <a:t>Type                   : Local Session</a:t>
            </a:r>
            <a:br>
              <a:rPr lang="en-AU" dirty="0">
                <a:latin typeface="Courier New" pitchFamily="49" charset="0"/>
                <a:cs typeface="Courier New" pitchFamily="49" charset="0"/>
              </a:rPr>
            </a:br>
            <a:r>
              <a:rPr lang="en-AU" dirty="0">
                <a:latin typeface="Courier New" pitchFamily="49" charset="0"/>
                <a:cs typeface="Courier New" pitchFamily="49" charset="0"/>
              </a:rPr>
              <a:t>Source Ports           :</a:t>
            </a:r>
            <a:br>
              <a:rPr lang="en-AU" dirty="0">
                <a:latin typeface="Courier New" pitchFamily="49" charset="0"/>
                <a:cs typeface="Courier New" pitchFamily="49" charset="0"/>
              </a:rPr>
            </a:br>
            <a:r>
              <a:rPr lang="en-AU" dirty="0">
                <a:latin typeface="Courier New" pitchFamily="49" charset="0"/>
                <a:cs typeface="Courier New" pitchFamily="49" charset="0"/>
              </a:rPr>
              <a:t>    Both               : Gi0/1</a:t>
            </a:r>
            <a:br>
              <a:rPr lang="en-AU" dirty="0">
                <a:latin typeface="Courier New" pitchFamily="49" charset="0"/>
                <a:cs typeface="Courier New" pitchFamily="49" charset="0"/>
              </a:rPr>
            </a:br>
            <a:r>
              <a:rPr lang="en-AU" dirty="0">
                <a:latin typeface="Courier New" pitchFamily="49" charset="0"/>
                <a:cs typeface="Courier New" pitchFamily="49" charset="0"/>
              </a:rPr>
              <a:t>Destination Ports      : Gi0/2</a:t>
            </a:r>
            <a:br>
              <a:rPr lang="en-AU" dirty="0">
                <a:latin typeface="Courier New" pitchFamily="49" charset="0"/>
                <a:cs typeface="Courier New" pitchFamily="49" charset="0"/>
              </a:rPr>
            </a:br>
            <a:r>
              <a:rPr lang="en-AU" dirty="0">
                <a:latin typeface="Courier New" pitchFamily="49" charset="0"/>
                <a:cs typeface="Courier New" pitchFamily="49" charset="0"/>
              </a:rPr>
              <a:t>    Encapsulation      : Native</a:t>
            </a:r>
            <a:br>
              <a:rPr lang="en-AU" dirty="0">
                <a:latin typeface="Courier New" pitchFamily="49" charset="0"/>
                <a:cs typeface="Courier New" pitchFamily="49" charset="0"/>
              </a:rPr>
            </a:br>
            <a:r>
              <a:rPr lang="en-AU" dirty="0">
                <a:latin typeface="Courier New" pitchFamily="49" charset="0"/>
                <a:cs typeface="Courier New" pitchFamily="49" charset="0"/>
              </a:rPr>
              <a:t>          Ingress      : Disabled</a:t>
            </a:r>
          </a:p>
        </p:txBody>
      </p:sp>
      <p:pic>
        <p:nvPicPr>
          <p:cNvPr id="2" name="Picture 1"/>
          <p:cNvPicPr>
            <a:picLocks noChangeAspect="1"/>
          </p:cNvPicPr>
          <p:nvPr/>
        </p:nvPicPr>
        <p:blipFill>
          <a:blip r:embed="rId2"/>
          <a:stretch>
            <a:fillRect/>
          </a:stretch>
        </p:blipFill>
        <p:spPr>
          <a:xfrm>
            <a:off x="690646" y="5296953"/>
            <a:ext cx="6553768" cy="1304657"/>
          </a:xfrm>
          <a:prstGeom prst="rect">
            <a:avLst/>
          </a:prstGeom>
        </p:spPr>
      </p:pic>
    </p:spTree>
    <p:extLst>
      <p:ext uri="{BB962C8B-B14F-4D97-AF65-F5344CB8AC3E}">
        <p14:creationId xmlns:p14="http://schemas.microsoft.com/office/powerpoint/2010/main" val="413592824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Remote SPAN  (RSPAN)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a:t>Cisco’s RSPAN feature is a revolutionary feature that allows creating SPAN sessions that cross physical switch boundaries</a:t>
            </a:r>
            <a:r>
              <a:rPr lang="en-US" dirty="0" smtClean="0"/>
              <a:t>.</a:t>
            </a:r>
          </a:p>
          <a:p>
            <a:r>
              <a:rPr lang="en-US" dirty="0"/>
              <a:t>With RSPAN, because the source and destination ports are on different switches, a special and unique VLAN is required to transport the traffic from one switch to another</a:t>
            </a:r>
            <a:r>
              <a:rPr lang="en-US" dirty="0" smtClean="0"/>
              <a:t>.</a:t>
            </a:r>
          </a:p>
          <a:p>
            <a:r>
              <a:rPr lang="en-US" dirty="0"/>
              <a:t>You configure this VLAN as any other VLAN, but in addition, you enter the </a:t>
            </a:r>
            <a:r>
              <a:rPr lang="en-US" b="1" dirty="0"/>
              <a:t>remote-span</a:t>
            </a:r>
            <a:r>
              <a:rPr lang="en-US" dirty="0"/>
              <a:t> keyword in VLAN configuration mode</a:t>
            </a:r>
            <a:r>
              <a:rPr lang="en-US" dirty="0" smtClean="0"/>
              <a:t>.</a:t>
            </a:r>
          </a:p>
          <a:p>
            <a:r>
              <a:rPr lang="en-US" dirty="0"/>
              <a:t>You need to define this VLAN on all switches in the path and allow the VLAN on trunk ports between the source and destination</a:t>
            </a:r>
            <a:r>
              <a:rPr lang="en-US" dirty="0" smtClean="0"/>
              <a:t>.</a:t>
            </a:r>
          </a:p>
          <a:p>
            <a:r>
              <a:rPr lang="en-US" dirty="0"/>
              <a:t>Remote SPAN uses two sessions, one session as the source and one session to copy or receive the traffic from a VLAN.</a:t>
            </a:r>
            <a:endParaRPr lang="en-AU" dirty="0"/>
          </a:p>
        </p:txBody>
      </p:sp>
    </p:spTree>
    <p:extLst>
      <p:ext uri="{BB962C8B-B14F-4D97-AF65-F5344CB8AC3E}">
        <p14:creationId xmlns:p14="http://schemas.microsoft.com/office/powerpoint/2010/main" val="22740200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solidFill>
                  <a:schemeClr val="accent5">
                    <a:lumMod val="75000"/>
                  </a:schemeClr>
                </a:solidFill>
              </a:rPr>
              <a:t>Remote SPAN  (RSPAN</a:t>
            </a:r>
            <a:r>
              <a:rPr lang="en-AU" dirty="0" smtClean="0">
                <a:solidFill>
                  <a:schemeClr val="accent5">
                    <a:lumMod val="75000"/>
                  </a:schemeClr>
                </a:solidFill>
              </a:rPr>
              <a:t>) Example</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a:t>RSPAN needs to be set up for the sniffer attached to SW2 and needs to be configured to view the traffic to and from the PC attached to SW1</a:t>
            </a:r>
            <a:r>
              <a:rPr lang="en-US" dirty="0" smtClean="0"/>
              <a:t>.</a:t>
            </a:r>
          </a:p>
          <a:p>
            <a:pPr marL="4762" indent="0">
              <a:buNone/>
            </a:pPr>
            <a:r>
              <a:rPr lang="en-AU" sz="1600" dirty="0">
                <a:latin typeface="Courier New" pitchFamily="49" charset="0"/>
                <a:cs typeface="Courier New" pitchFamily="49" charset="0"/>
              </a:rPr>
              <a:t>SW1(</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vlan 100</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SW1(</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-vlan)# </a:t>
            </a:r>
            <a:r>
              <a:rPr lang="en-AU" sz="1600" b="1" dirty="0">
                <a:latin typeface="Courier New" pitchFamily="49" charset="0"/>
                <a:cs typeface="Courier New" pitchFamily="49" charset="0"/>
              </a:rPr>
              <a:t>name RSPAN-VLAN</a:t>
            </a:r>
            <a:br>
              <a:rPr lang="en-AU" sz="1600" b="1" dirty="0">
                <a:latin typeface="Courier New" pitchFamily="49" charset="0"/>
                <a:cs typeface="Courier New" pitchFamily="49" charset="0"/>
              </a:rPr>
            </a:br>
            <a:r>
              <a:rPr lang="en-AU" sz="1600" dirty="0">
                <a:latin typeface="Courier New" pitchFamily="49" charset="0"/>
                <a:cs typeface="Courier New" pitchFamily="49" charset="0"/>
              </a:rPr>
              <a:t>SW1(</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-vlan)# </a:t>
            </a:r>
            <a:r>
              <a:rPr lang="en-AU" sz="1600" b="1" dirty="0">
                <a:latin typeface="Courier New" pitchFamily="49" charset="0"/>
                <a:cs typeface="Courier New" pitchFamily="49" charset="0"/>
              </a:rPr>
              <a:t>remote-span</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SW1(</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-vlan)# </a:t>
            </a:r>
            <a:r>
              <a:rPr lang="en-AU" sz="1600" b="1" dirty="0">
                <a:latin typeface="Courier New" pitchFamily="49" charset="0"/>
                <a:cs typeface="Courier New" pitchFamily="49" charset="0"/>
              </a:rPr>
              <a:t>exit</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SW1(</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monitor session 2 source interface GigabitEthernet0/1</a:t>
            </a:r>
            <a:br>
              <a:rPr lang="en-AU" sz="1600" b="1" dirty="0">
                <a:latin typeface="Courier New" pitchFamily="49" charset="0"/>
                <a:cs typeface="Courier New" pitchFamily="49" charset="0"/>
              </a:rPr>
            </a:br>
            <a:r>
              <a:rPr lang="en-AU" sz="1600" dirty="0" smtClean="0">
                <a:latin typeface="Courier New" pitchFamily="49" charset="0"/>
                <a:cs typeface="Courier New" pitchFamily="49" charset="0"/>
              </a:rPr>
              <a:t>SW1(</a:t>
            </a:r>
            <a:r>
              <a:rPr lang="en-AU" sz="1600" dirty="0" err="1" smtClean="0">
                <a:latin typeface="Courier New" pitchFamily="49" charset="0"/>
                <a:cs typeface="Courier New" pitchFamily="49" charset="0"/>
              </a:rPr>
              <a:t>config</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monitor session 2 destination remote vlan </a:t>
            </a:r>
            <a:r>
              <a:rPr lang="en-AU" sz="1600" b="1" dirty="0" smtClean="0">
                <a:latin typeface="Courier New" pitchFamily="49" charset="0"/>
                <a:cs typeface="Courier New" pitchFamily="49" charset="0"/>
              </a:rPr>
              <a:t>100</a:t>
            </a:r>
          </a:p>
          <a:p>
            <a:pPr marL="4762" indent="0">
              <a:buNone/>
            </a:pPr>
            <a:r>
              <a:rPr lang="en-AU" sz="1600" dirty="0">
                <a:latin typeface="Courier New" pitchFamily="49" charset="0"/>
                <a:cs typeface="Courier New" pitchFamily="49" charset="0"/>
              </a:rPr>
              <a:t>SW2(</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vlan 100</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SW2(</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-vlan)# </a:t>
            </a:r>
            <a:r>
              <a:rPr lang="en-AU" sz="1600" b="1" dirty="0">
                <a:latin typeface="Courier New" pitchFamily="49" charset="0"/>
                <a:cs typeface="Courier New" pitchFamily="49" charset="0"/>
              </a:rPr>
              <a:t>name RSPAN-VLAN</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SW2(</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-vlan)# </a:t>
            </a:r>
            <a:r>
              <a:rPr lang="en-AU" sz="1600" b="1" dirty="0">
                <a:latin typeface="Courier New" pitchFamily="49" charset="0"/>
                <a:cs typeface="Courier New" pitchFamily="49" charset="0"/>
              </a:rPr>
              <a:t>remote-span</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SW2(</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-vlan)# </a:t>
            </a:r>
            <a:r>
              <a:rPr lang="en-AU" sz="1600" b="1" dirty="0">
                <a:latin typeface="Courier New" pitchFamily="49" charset="0"/>
                <a:cs typeface="Courier New" pitchFamily="49" charset="0"/>
              </a:rPr>
              <a:t>exit</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SW2(</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monitor session 2 destination interface </a:t>
            </a:r>
            <a:r>
              <a:rPr lang="en-AU" sz="1600" b="1" dirty="0" err="1">
                <a:latin typeface="Courier New" pitchFamily="49" charset="0"/>
                <a:cs typeface="Courier New" pitchFamily="49" charset="0"/>
              </a:rPr>
              <a:t>GigabitEthernet</a:t>
            </a:r>
            <a:r>
              <a:rPr lang="en-AU" sz="1600" b="1" dirty="0">
                <a:latin typeface="Courier New" pitchFamily="49" charset="0"/>
                <a:cs typeface="Courier New" pitchFamily="49" charset="0"/>
              </a:rPr>
              <a:t> 0/2</a:t>
            </a:r>
            <a:br>
              <a:rPr lang="en-AU" sz="1600" b="1" dirty="0">
                <a:latin typeface="Courier New" pitchFamily="49" charset="0"/>
                <a:cs typeface="Courier New" pitchFamily="49" charset="0"/>
              </a:rPr>
            </a:br>
            <a:r>
              <a:rPr lang="en-AU" sz="1600" dirty="0">
                <a:latin typeface="Courier New" pitchFamily="49" charset="0"/>
                <a:cs typeface="Courier New" pitchFamily="49" charset="0"/>
              </a:rPr>
              <a:t>SW2(</a:t>
            </a:r>
            <a:r>
              <a:rPr lang="en-AU" sz="1600" dirty="0" err="1">
                <a:latin typeface="Courier New" pitchFamily="49" charset="0"/>
                <a:cs typeface="Courier New" pitchFamily="49" charset="0"/>
              </a:rPr>
              <a:t>config</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monitor session 2 source remote vlan 100</a:t>
            </a:r>
          </a:p>
        </p:txBody>
      </p:sp>
      <p:grpSp>
        <p:nvGrpSpPr>
          <p:cNvPr id="6" name="Group 3"/>
          <p:cNvGrpSpPr>
            <a:grpSpLocks noGrp="1" noUngrp="1" noChangeAspect="1"/>
          </p:cNvGrpSpPr>
          <p:nvPr/>
        </p:nvGrpSpPr>
        <p:grpSpPr bwMode="auto">
          <a:xfrm>
            <a:off x="2627784" y="5482271"/>
            <a:ext cx="5684168" cy="1369959"/>
            <a:chOff x="685800" y="2682875"/>
            <a:chExt cx="7772400" cy="1873250"/>
          </a:xfrm>
        </p:grpSpPr>
        <p:pic>
          <p:nvPicPr>
            <p:cNvPr id="7" name="Picture 1" descr="Figure 8-7 RSPA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682875"/>
              <a:ext cx="77724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4213225"/>
              <a:ext cx="7772400" cy="342900"/>
            </a:xfrm>
            <a:prstGeom prst="rect">
              <a:avLst/>
            </a:prstGeom>
            <a:noFill/>
            <a:ln>
              <a:noFill/>
            </a:ln>
          </p:spPr>
          <p:txBody>
            <a:bodyPr anchor="ctr">
              <a:normAutofit fontScale="5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54955338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Verifying RSPAN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a:t>When verifying the configuration, the output of the </a:t>
            </a:r>
            <a:r>
              <a:rPr lang="en-US" b="1" dirty="0"/>
              <a:t>show monitor</a:t>
            </a:r>
            <a:r>
              <a:rPr lang="en-US" dirty="0"/>
              <a:t> </a:t>
            </a:r>
            <a:endParaRPr lang="en-US" dirty="0" smtClean="0"/>
          </a:p>
          <a:p>
            <a:r>
              <a:rPr lang="en-AU" sz="1600" dirty="0">
                <a:latin typeface="Courier New" pitchFamily="49" charset="0"/>
                <a:cs typeface="Courier New" pitchFamily="49" charset="0"/>
              </a:rPr>
              <a:t>SW1# </a:t>
            </a:r>
            <a:r>
              <a:rPr lang="en-AU" sz="1600" b="1" dirty="0">
                <a:latin typeface="Courier New" pitchFamily="49" charset="0"/>
                <a:cs typeface="Courier New" pitchFamily="49" charset="0"/>
              </a:rPr>
              <a:t>show monitor</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Session 2</a:t>
            </a:r>
            <a:br>
              <a:rPr lang="en-AU" sz="1600" dirty="0">
                <a:latin typeface="Courier New" pitchFamily="49" charset="0"/>
                <a:cs typeface="Courier New" pitchFamily="49" charset="0"/>
              </a:rPr>
            </a:br>
            <a:r>
              <a:rPr lang="en-AU" sz="1600" dirty="0">
                <a:latin typeface="Courier New" pitchFamily="49" charset="0"/>
                <a:cs typeface="Courier New" pitchFamily="49" charset="0"/>
              </a:rPr>
              <a:t>---------</a:t>
            </a:r>
            <a:br>
              <a:rPr lang="en-AU" sz="1600" dirty="0">
                <a:latin typeface="Courier New" pitchFamily="49" charset="0"/>
                <a:cs typeface="Courier New" pitchFamily="49" charset="0"/>
              </a:rPr>
            </a:br>
            <a:r>
              <a:rPr lang="en-AU" sz="1600" dirty="0">
                <a:latin typeface="Courier New" pitchFamily="49" charset="0"/>
                <a:cs typeface="Courier New" pitchFamily="49" charset="0"/>
              </a:rPr>
              <a:t>Type                   : Remote Source Session</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Source Ports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    Both               : Gi0/2</a:t>
            </a:r>
            <a:br>
              <a:rPr lang="en-AU" sz="1600" dirty="0">
                <a:latin typeface="Courier New" pitchFamily="49" charset="0"/>
                <a:cs typeface="Courier New" pitchFamily="49" charset="0"/>
              </a:rPr>
            </a:br>
            <a:r>
              <a:rPr lang="en-AU" sz="1600" dirty="0" err="1">
                <a:latin typeface="Courier New" pitchFamily="49" charset="0"/>
                <a:cs typeface="Courier New" pitchFamily="49" charset="0"/>
              </a:rPr>
              <a:t>Dest</a:t>
            </a:r>
            <a:r>
              <a:rPr lang="en-AU" sz="1600" dirty="0">
                <a:latin typeface="Courier New" pitchFamily="49" charset="0"/>
                <a:cs typeface="Courier New" pitchFamily="49" charset="0"/>
              </a:rPr>
              <a:t> RSPAN VLAN        : 100</a:t>
            </a:r>
            <a:br>
              <a:rPr lang="en-AU" sz="1600" dirty="0">
                <a:latin typeface="Courier New" pitchFamily="49" charset="0"/>
                <a:cs typeface="Courier New" pitchFamily="49" charset="0"/>
              </a:rPr>
            </a:b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smtClean="0">
                <a:latin typeface="Courier New" pitchFamily="49" charset="0"/>
                <a:cs typeface="Courier New" pitchFamily="49" charset="0"/>
              </a:rPr>
              <a:t>SW2</a:t>
            </a:r>
            <a:r>
              <a:rPr lang="en-AU" sz="1600" dirty="0">
                <a:latin typeface="Courier New" pitchFamily="49" charset="0"/>
                <a:cs typeface="Courier New" pitchFamily="49" charset="0"/>
              </a:rPr>
              <a:t># </a:t>
            </a:r>
            <a:r>
              <a:rPr lang="en-AU" sz="1600" b="1" dirty="0">
                <a:latin typeface="Courier New" pitchFamily="49" charset="0"/>
                <a:cs typeface="Courier New" pitchFamily="49" charset="0"/>
              </a:rPr>
              <a:t>show monitor</a:t>
            </a: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
            </a:r>
            <a:br>
              <a:rPr lang="en-AU" sz="1600" dirty="0">
                <a:latin typeface="Courier New" pitchFamily="49" charset="0"/>
                <a:cs typeface="Courier New" pitchFamily="49" charset="0"/>
              </a:rPr>
            </a:br>
            <a:r>
              <a:rPr lang="en-AU" sz="1600" dirty="0">
                <a:latin typeface="Courier New" pitchFamily="49" charset="0"/>
                <a:cs typeface="Courier New" pitchFamily="49" charset="0"/>
              </a:rPr>
              <a:t>---------</a:t>
            </a:r>
            <a:br>
              <a:rPr lang="en-AU" sz="1600" dirty="0">
                <a:latin typeface="Courier New" pitchFamily="49" charset="0"/>
                <a:cs typeface="Courier New" pitchFamily="49" charset="0"/>
              </a:rPr>
            </a:br>
            <a:r>
              <a:rPr lang="en-AU" sz="1600" dirty="0">
                <a:latin typeface="Courier New" pitchFamily="49" charset="0"/>
                <a:cs typeface="Courier New" pitchFamily="49" charset="0"/>
              </a:rPr>
              <a:t>Type                   : Remote Destination Session</a:t>
            </a:r>
            <a:br>
              <a:rPr lang="en-AU" sz="1600" dirty="0">
                <a:latin typeface="Courier New" pitchFamily="49" charset="0"/>
                <a:cs typeface="Courier New" pitchFamily="49" charset="0"/>
              </a:rPr>
            </a:br>
            <a:r>
              <a:rPr lang="en-AU" sz="1600" dirty="0">
                <a:latin typeface="Courier New" pitchFamily="49" charset="0"/>
                <a:cs typeface="Courier New" pitchFamily="49" charset="0"/>
              </a:rPr>
              <a:t>Source RSPAN VLAN      : 100</a:t>
            </a:r>
            <a:br>
              <a:rPr lang="en-AU" sz="1600" dirty="0">
                <a:latin typeface="Courier New" pitchFamily="49" charset="0"/>
                <a:cs typeface="Courier New" pitchFamily="49" charset="0"/>
              </a:rPr>
            </a:br>
            <a:r>
              <a:rPr lang="en-AU" sz="1600" dirty="0">
                <a:latin typeface="Courier New" pitchFamily="49" charset="0"/>
                <a:cs typeface="Courier New" pitchFamily="49" charset="0"/>
              </a:rPr>
              <a:t>Destination Ports      : Gi0/2</a:t>
            </a:r>
            <a:br>
              <a:rPr lang="en-AU" sz="1600" dirty="0">
                <a:latin typeface="Courier New" pitchFamily="49" charset="0"/>
                <a:cs typeface="Courier New" pitchFamily="49" charset="0"/>
              </a:rPr>
            </a:br>
            <a:r>
              <a:rPr lang="en-AU" sz="1600" dirty="0">
                <a:latin typeface="Courier New" pitchFamily="49" charset="0"/>
                <a:cs typeface="Courier New" pitchFamily="49" charset="0"/>
              </a:rPr>
              <a:t>    Encapsulation      : Native</a:t>
            </a:r>
            <a:br>
              <a:rPr lang="en-AU" sz="1600" dirty="0">
                <a:latin typeface="Courier New" pitchFamily="49" charset="0"/>
                <a:cs typeface="Courier New" pitchFamily="49" charset="0"/>
              </a:rPr>
            </a:br>
            <a:r>
              <a:rPr lang="en-AU" sz="1600" dirty="0">
                <a:latin typeface="Courier New" pitchFamily="49" charset="0"/>
                <a:cs typeface="Courier New" pitchFamily="49" charset="0"/>
              </a:rPr>
              <a:t>          </a:t>
            </a:r>
            <a:r>
              <a:rPr lang="en-AU" sz="1600" dirty="0" smtClean="0">
                <a:latin typeface="Courier New" pitchFamily="49" charset="0"/>
                <a:cs typeface="Courier New" pitchFamily="49" charset="0"/>
              </a:rPr>
              <a:t>Ingress</a:t>
            </a:r>
            <a:r>
              <a:rPr lang="en-AU" sz="1600" dirty="0">
                <a:latin typeface="Courier New" pitchFamily="49" charset="0"/>
                <a:cs typeface="Courier New" pitchFamily="49" charset="0"/>
              </a:rPr>
              <a:t>      : </a:t>
            </a:r>
            <a:r>
              <a:rPr lang="en-AU" sz="1600" dirty="0" smtClean="0">
                <a:latin typeface="Courier New" pitchFamily="49" charset="0"/>
                <a:cs typeface="Courier New" pitchFamily="49" charset="0"/>
              </a:rPr>
              <a:t>Disabled</a:t>
            </a:r>
          </a:p>
          <a:p>
            <a:r>
              <a:rPr lang="en-US" sz="1600" dirty="0" smtClean="0"/>
              <a:t>It </a:t>
            </a:r>
            <a:r>
              <a:rPr lang="en-US" sz="1600" dirty="0"/>
              <a:t>is also important that you verify that the VLAN is configured correctly as RSPAN VLAN on both switches. You can verify this by using the </a:t>
            </a:r>
            <a:r>
              <a:rPr lang="en-US" sz="1600" b="1" dirty="0"/>
              <a:t>show vlan remote-span </a:t>
            </a:r>
            <a:r>
              <a:rPr lang="en-US" sz="1600" dirty="0"/>
              <a:t>command.</a:t>
            </a:r>
            <a:endParaRPr lang="en-AU" sz="1600" dirty="0">
              <a:latin typeface="Courier New" pitchFamily="49" charset="0"/>
              <a:cs typeface="Courier New" pitchFamily="49" charset="0"/>
            </a:endParaRPr>
          </a:p>
        </p:txBody>
      </p:sp>
    </p:spTree>
    <p:extLst>
      <p:ext uri="{BB962C8B-B14F-4D97-AF65-F5344CB8AC3E}">
        <p14:creationId xmlns:p14="http://schemas.microsoft.com/office/powerpoint/2010/main" val="329868131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smtClean="0">
                <a:ln>
                  <a:noFill/>
                </a:ln>
                <a:solidFill>
                  <a:schemeClr val="bg1"/>
                </a:solidFill>
                <a:effectLst/>
                <a:uLnTx/>
                <a:uFillTx/>
                <a:latin typeface="+mj-lt"/>
                <a:ea typeface="+mj-ea"/>
                <a:cs typeface="+mj-cs"/>
              </a:rPr>
              <a:t>IP SLA</a:t>
            </a:r>
          </a:p>
        </p:txBody>
      </p:sp>
    </p:spTree>
    <p:extLst>
      <p:ext uri="{BB962C8B-B14F-4D97-AF65-F5344CB8AC3E}">
        <p14:creationId xmlns:p14="http://schemas.microsoft.com/office/powerpoint/2010/main" val="167387735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lumMod val="75000"/>
                  </a:schemeClr>
                </a:solidFill>
              </a:rPr>
              <a:t>Introduction to IP Service Level Agreement</a:t>
            </a:r>
          </a:p>
        </p:txBody>
      </p:sp>
      <p:sp>
        <p:nvSpPr>
          <p:cNvPr id="8" name="Content Placeholder 7"/>
          <p:cNvSpPr>
            <a:spLocks noGrp="1"/>
          </p:cNvSpPr>
          <p:nvPr>
            <p:ph idx="10"/>
          </p:nvPr>
        </p:nvSpPr>
        <p:spPr/>
        <p:txBody>
          <a:bodyPr>
            <a:noAutofit/>
          </a:bodyPr>
          <a:lstStyle/>
          <a:p>
            <a:r>
              <a:rPr lang="pt-PT" sz="2000" dirty="0"/>
              <a:t>An SLA </a:t>
            </a:r>
            <a:r>
              <a:rPr lang="en-US" sz="2000" dirty="0"/>
              <a:t>(service level agreement) is a contract between the network provider and its customers, or between a network department and internal corporate customers. It provides a form of guarantee to customers about the level of user experience.</a:t>
            </a:r>
          </a:p>
          <a:p>
            <a:r>
              <a:rPr lang="en-US" sz="2000" dirty="0"/>
              <a:t>SLA may contain specifics about connectivity and performance agreements for an </a:t>
            </a:r>
            <a:r>
              <a:rPr lang="en-US" sz="2000" dirty="0" err="1"/>
              <a:t>enduser</a:t>
            </a:r>
            <a:r>
              <a:rPr lang="en-US" sz="2000" dirty="0"/>
              <a:t> service from a service provider. </a:t>
            </a:r>
          </a:p>
          <a:p>
            <a:r>
              <a:rPr lang="en-US" sz="2000" dirty="0"/>
              <a:t>An SLA typically outlines the minimum level of service and the expected level of service. </a:t>
            </a:r>
          </a:p>
        </p:txBody>
      </p:sp>
    </p:spTree>
    <p:extLst>
      <p:ext uri="{BB962C8B-B14F-4D97-AF65-F5344CB8AC3E}">
        <p14:creationId xmlns:p14="http://schemas.microsoft.com/office/powerpoint/2010/main" val="34973775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lumMod val="75000"/>
                  </a:schemeClr>
                </a:solidFill>
              </a:rPr>
              <a:t>Introduction to IP Service Level Agreement</a:t>
            </a:r>
          </a:p>
        </p:txBody>
      </p:sp>
      <p:sp>
        <p:nvSpPr>
          <p:cNvPr id="8" name="Content Placeholder 7"/>
          <p:cNvSpPr>
            <a:spLocks noGrp="1"/>
          </p:cNvSpPr>
          <p:nvPr>
            <p:ph idx="10"/>
          </p:nvPr>
        </p:nvSpPr>
        <p:spPr/>
        <p:txBody>
          <a:bodyPr>
            <a:noAutofit/>
          </a:bodyPr>
          <a:lstStyle/>
          <a:p>
            <a:r>
              <a:rPr lang="en-US" sz="2000" dirty="0"/>
              <a:t>An SLA can also be used as the basis for planning budgets </a:t>
            </a:r>
            <a:r>
              <a:rPr lang="pt-PT" sz="2000" dirty="0"/>
              <a:t>and justifying network expenditures.</a:t>
            </a:r>
          </a:p>
          <a:p>
            <a:r>
              <a:rPr lang="en-US" sz="2000" dirty="0"/>
              <a:t>Overall, the IP SLA feature provides real-time feedback about network reachability. For features such as voice and video, network availability with stable jitter and latency are important. </a:t>
            </a:r>
          </a:p>
          <a:p>
            <a:r>
              <a:rPr lang="en-US" sz="2000" dirty="0"/>
              <a:t>The IP SLA provides the feedback necessary to ensure the network can sustain real-time applications as well as mission-critical applications such as web portal or ordering. </a:t>
            </a:r>
            <a:endParaRPr lang="pt-PT" sz="2000" dirty="0"/>
          </a:p>
        </p:txBody>
      </p:sp>
    </p:spTree>
    <p:extLst>
      <p:ext uri="{BB962C8B-B14F-4D97-AF65-F5344CB8AC3E}">
        <p14:creationId xmlns:p14="http://schemas.microsoft.com/office/powerpoint/2010/main" val="810110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92847" y="405719"/>
            <a:ext cx="8521700" cy="777621"/>
          </a:xfrm>
        </p:spPr>
        <p:txBody>
          <a:bodyPr>
            <a:normAutofit/>
          </a:bodyPr>
          <a:lstStyle/>
          <a:p>
            <a:r>
              <a:rPr lang="en-US" dirty="0" smtClean="0">
                <a:solidFill>
                  <a:schemeClr val="accent5">
                    <a:lumMod val="75000"/>
                  </a:schemeClr>
                </a:solidFill>
              </a:rPr>
              <a:t>Additional functions and Uses for </a:t>
            </a:r>
            <a:r>
              <a:rPr lang="en-US" dirty="0">
                <a:solidFill>
                  <a:schemeClr val="accent5">
                    <a:lumMod val="75000"/>
                  </a:schemeClr>
                </a:solidFill>
              </a:rPr>
              <a:t>IP SLA </a:t>
            </a:r>
            <a:endParaRPr lang="en-AU" dirty="0">
              <a:solidFill>
                <a:schemeClr val="accent5">
                  <a:lumMod val="75000"/>
                </a:schemeClr>
              </a:solidFill>
            </a:endParaRPr>
          </a:p>
        </p:txBody>
      </p:sp>
      <p:sp>
        <p:nvSpPr>
          <p:cNvPr id="6" name="Content Placeholder 5"/>
          <p:cNvSpPr>
            <a:spLocks noGrp="1"/>
          </p:cNvSpPr>
          <p:nvPr>
            <p:ph idx="1"/>
          </p:nvPr>
        </p:nvSpPr>
        <p:spPr>
          <a:xfrm>
            <a:off x="265954" y="1205753"/>
            <a:ext cx="8520354" cy="5324139"/>
          </a:xfrm>
        </p:spPr>
        <p:txBody>
          <a:bodyPr>
            <a:normAutofit/>
          </a:bodyPr>
          <a:lstStyle/>
          <a:p>
            <a:pPr lvl="1"/>
            <a:r>
              <a:rPr lang="en-US" sz="2000" dirty="0" smtClean="0"/>
              <a:t>Edge-to-edge </a:t>
            </a:r>
            <a:r>
              <a:rPr lang="en-US" sz="2000" dirty="0"/>
              <a:t>network availability monitoring</a:t>
            </a:r>
          </a:p>
          <a:p>
            <a:pPr lvl="1"/>
            <a:r>
              <a:rPr lang="en-US" sz="2000" dirty="0"/>
              <a:t>Network performance monitoring and network performance visibility</a:t>
            </a:r>
          </a:p>
          <a:p>
            <a:pPr lvl="1"/>
            <a:r>
              <a:rPr lang="en-US" sz="2000" dirty="0"/>
              <a:t>VoIP, video, and virtual private network (VPN) monitoring</a:t>
            </a:r>
          </a:p>
          <a:p>
            <a:pPr lvl="1"/>
            <a:r>
              <a:rPr lang="en-US" sz="2000" dirty="0"/>
              <a:t>IP service network health readiness or assessment</a:t>
            </a:r>
          </a:p>
          <a:p>
            <a:pPr lvl="1"/>
            <a:r>
              <a:rPr lang="en-US" sz="2000" dirty="0"/>
              <a:t>Multiprotocol Label Switching (MPLS) network monitoring</a:t>
            </a:r>
          </a:p>
          <a:p>
            <a:pPr lvl="1"/>
            <a:r>
              <a:rPr lang="en-US" sz="2000" dirty="0"/>
              <a:t>Troubleshooting of network operation</a:t>
            </a:r>
          </a:p>
          <a:p>
            <a:endParaRPr lang="en-AU" dirty="0"/>
          </a:p>
        </p:txBody>
      </p:sp>
    </p:spTree>
    <p:extLst>
      <p:ext uri="{BB962C8B-B14F-4D97-AF65-F5344CB8AC3E}">
        <p14:creationId xmlns:p14="http://schemas.microsoft.com/office/powerpoint/2010/main" val="40113724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Introduction to LLDP</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AU" dirty="0" smtClean="0"/>
              <a:t>All current Cisco devices support LLDP.</a:t>
            </a:r>
          </a:p>
          <a:p>
            <a:r>
              <a:rPr lang="en-AU" dirty="0" smtClean="0"/>
              <a:t>The table below recaps the differences between CDP and LLDP</a:t>
            </a:r>
          </a:p>
          <a:p>
            <a:endParaRPr lang="en-AU" dirty="0"/>
          </a:p>
          <a:p>
            <a:endParaRPr lang="en-AU" dirty="0" smtClean="0"/>
          </a:p>
          <a:p>
            <a:endParaRPr lang="en-AU" dirty="0"/>
          </a:p>
          <a:p>
            <a:endParaRPr lang="en-AU" dirty="0" smtClean="0"/>
          </a:p>
          <a:p>
            <a:endParaRPr lang="en-AU" dirty="0"/>
          </a:p>
          <a:p>
            <a:r>
              <a:rPr lang="en-AU" dirty="0" smtClean="0"/>
              <a:t>An advantage of LLDP over CDP is that is allows for customization. LLDP can carry a lot of information that is relevant to your network</a:t>
            </a:r>
          </a:p>
          <a:p>
            <a:r>
              <a:rPr lang="en-AU" dirty="0" smtClean="0"/>
              <a:t>As a result, LLDP is not that lightweight.</a:t>
            </a:r>
          </a:p>
          <a:p>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2096743566"/>
              </p:ext>
            </p:extLst>
          </p:nvPr>
        </p:nvGraphicFramePr>
        <p:xfrm>
          <a:off x="395536" y="2132856"/>
          <a:ext cx="7704856" cy="174752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672408">
                  <a:extLst>
                    <a:ext uri="{9D8B030D-6E8A-4147-A177-3AD203B41FA5}">
                      <a16:colId xmlns:a16="http://schemas.microsoft.com/office/drawing/2014/main" val="20002"/>
                    </a:ext>
                  </a:extLst>
                </a:gridCol>
              </a:tblGrid>
              <a:tr h="226824">
                <a:tc>
                  <a:txBody>
                    <a:bodyPr/>
                    <a:lstStyle/>
                    <a:p>
                      <a:endParaRPr lang="en-AU" dirty="0"/>
                    </a:p>
                  </a:txBody>
                  <a:tcPr/>
                </a:tc>
                <a:tc>
                  <a:txBody>
                    <a:bodyPr/>
                    <a:lstStyle/>
                    <a:p>
                      <a:r>
                        <a:rPr lang="en-AU" dirty="0" smtClean="0"/>
                        <a:t>CDP</a:t>
                      </a:r>
                      <a:endParaRPr lang="en-AU" dirty="0"/>
                    </a:p>
                  </a:txBody>
                  <a:tcPr/>
                </a:tc>
                <a:tc>
                  <a:txBody>
                    <a:bodyPr/>
                    <a:lstStyle/>
                    <a:p>
                      <a:r>
                        <a:rPr lang="en-AU" dirty="0" smtClean="0"/>
                        <a:t>LLDP</a:t>
                      </a:r>
                      <a:endParaRPr lang="en-AU" dirty="0"/>
                    </a:p>
                  </a:txBody>
                  <a:tcPr/>
                </a:tc>
                <a:extLst>
                  <a:ext uri="{0D108BD9-81ED-4DB2-BD59-A6C34878D82A}">
                    <a16:rowId xmlns:a16="http://schemas.microsoft.com/office/drawing/2014/main" val="10000"/>
                  </a:ext>
                </a:extLst>
              </a:tr>
              <a:tr h="370840">
                <a:tc>
                  <a:txBody>
                    <a:bodyPr/>
                    <a:lstStyle/>
                    <a:p>
                      <a:r>
                        <a:rPr lang="en-AU" dirty="0" smtClean="0"/>
                        <a:t>Standard</a:t>
                      </a:r>
                      <a:endParaRPr lang="en-AU" dirty="0"/>
                    </a:p>
                  </a:txBody>
                  <a:tcPr/>
                </a:tc>
                <a:tc>
                  <a:txBody>
                    <a:bodyPr/>
                    <a:lstStyle/>
                    <a:p>
                      <a:r>
                        <a:rPr lang="en-AU" dirty="0" smtClean="0"/>
                        <a:t>No, Cisco proprietary</a:t>
                      </a:r>
                      <a:endParaRPr lang="en-AU" dirty="0"/>
                    </a:p>
                  </a:txBody>
                  <a:tcPr/>
                </a:tc>
                <a:tc>
                  <a:txBody>
                    <a:bodyPr/>
                    <a:lstStyle/>
                    <a:p>
                      <a:r>
                        <a:rPr lang="en-AU" dirty="0" smtClean="0"/>
                        <a:t>Defined as IEEE 802.1AB</a:t>
                      </a:r>
                      <a:endParaRPr lang="en-AU" dirty="0"/>
                    </a:p>
                  </a:txBody>
                  <a:tcPr/>
                </a:tc>
                <a:extLst>
                  <a:ext uri="{0D108BD9-81ED-4DB2-BD59-A6C34878D82A}">
                    <a16:rowId xmlns:a16="http://schemas.microsoft.com/office/drawing/2014/main" val="10001"/>
                  </a:ext>
                </a:extLst>
              </a:tr>
              <a:tr h="370840">
                <a:tc>
                  <a:txBody>
                    <a:bodyPr/>
                    <a:lstStyle/>
                    <a:p>
                      <a:r>
                        <a:rPr lang="en-AU" dirty="0" smtClean="0"/>
                        <a:t>Runs at</a:t>
                      </a:r>
                      <a:endParaRPr lang="en-AU" dirty="0"/>
                    </a:p>
                  </a:txBody>
                  <a:tcPr/>
                </a:tc>
                <a:tc>
                  <a:txBody>
                    <a:bodyPr/>
                    <a:lstStyle/>
                    <a:p>
                      <a:r>
                        <a:rPr lang="en-AU" dirty="0" smtClean="0"/>
                        <a:t>Layer 2: Data link layer</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Layer 2: Data link layer</a:t>
                      </a:r>
                      <a:endParaRPr lang="en-AU" dirty="0"/>
                    </a:p>
                  </a:txBody>
                  <a:tcPr/>
                </a:tc>
                <a:extLst>
                  <a:ext uri="{0D108BD9-81ED-4DB2-BD59-A6C34878D82A}">
                    <a16:rowId xmlns:a16="http://schemas.microsoft.com/office/drawing/2014/main" val="10002"/>
                  </a:ext>
                </a:extLst>
              </a:tr>
              <a:tr h="370840">
                <a:tc>
                  <a:txBody>
                    <a:bodyPr/>
                    <a:lstStyle/>
                    <a:p>
                      <a:r>
                        <a:rPr lang="en-AU" dirty="0" smtClean="0"/>
                        <a:t>Benefits</a:t>
                      </a:r>
                      <a:endParaRPr lang="en-AU" dirty="0"/>
                    </a:p>
                  </a:txBody>
                  <a:tcPr/>
                </a:tc>
                <a:tc>
                  <a:txBody>
                    <a:bodyPr/>
                    <a:lstStyle/>
                    <a:p>
                      <a:r>
                        <a:rPr lang="en-AU" dirty="0" smtClean="0"/>
                        <a:t>Lightweight, may contain Cisco-specific information</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Highly customizable</a:t>
                      </a:r>
                      <a:endParaRPr lang="en-AU"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294838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IP SLA Feedback</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marL="4762" indent="0">
              <a:buNone/>
            </a:pPr>
            <a:r>
              <a:rPr lang="en-US" sz="2000" dirty="0"/>
              <a:t>From a network perspective, IP SLA provides feedback on these functions (among others):</a:t>
            </a:r>
          </a:p>
          <a:p>
            <a:r>
              <a:rPr lang="en-US" sz="2000" dirty="0"/>
              <a:t> Gather information of VoIP quality.</a:t>
            </a:r>
          </a:p>
          <a:p>
            <a:r>
              <a:rPr lang="en-US" sz="2000" dirty="0"/>
              <a:t> Track interfaces to influence behavior of first-hop redundancy protocols (Hot Standby Router Protocol [HSRP], Virtual Router Redundancy Protocol [VRRP], Gateway Load Balancing Protocol [GLBP]).</a:t>
            </a:r>
          </a:p>
          <a:p>
            <a:r>
              <a:rPr lang="en-US" sz="2000" dirty="0"/>
              <a:t> When thresholds are breached, schedule further IP SLA tests that will tell you more about your network.</a:t>
            </a:r>
          </a:p>
          <a:p>
            <a:r>
              <a:rPr lang="en-US" sz="2000" dirty="0"/>
              <a:t> When a threshold is breached send an SNMP trap.</a:t>
            </a:r>
          </a:p>
          <a:p>
            <a:endParaRPr lang="en-AU" sz="2000" dirty="0"/>
          </a:p>
        </p:txBody>
      </p:sp>
    </p:spTree>
    <p:extLst>
      <p:ext uri="{BB962C8B-B14F-4D97-AF65-F5344CB8AC3E}">
        <p14:creationId xmlns:p14="http://schemas.microsoft.com/office/powerpoint/2010/main" val="183237189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accent5">
                    <a:lumMod val="75000"/>
                  </a:schemeClr>
                </a:solidFill>
              </a:rPr>
              <a:t>Types of measurement statistics</a:t>
            </a:r>
            <a:endParaRPr lang="en-AU" dirty="0">
              <a:solidFill>
                <a:schemeClr val="accent5">
                  <a:lumMod val="75000"/>
                </a:schemeClr>
              </a:solidFill>
            </a:endParaRPr>
          </a:p>
        </p:txBody>
      </p:sp>
      <p:sp>
        <p:nvSpPr>
          <p:cNvPr id="3" name="Content Placeholder 2"/>
          <p:cNvSpPr>
            <a:spLocks noGrp="1"/>
          </p:cNvSpPr>
          <p:nvPr>
            <p:ph idx="1"/>
          </p:nvPr>
        </p:nvSpPr>
        <p:spPr/>
        <p:txBody>
          <a:bodyPr/>
          <a:lstStyle/>
          <a:p>
            <a:pPr marL="4762" indent="0">
              <a:buNone/>
            </a:pPr>
            <a:r>
              <a:rPr lang="en-US" sz="2000" dirty="0" smtClean="0"/>
              <a:t>IP </a:t>
            </a:r>
            <a:r>
              <a:rPr lang="en-US" sz="2000" dirty="0"/>
              <a:t>SLA measures various operation characters via actively generated traffic probes. These probes gather statistics such as the following:</a:t>
            </a:r>
          </a:p>
          <a:p>
            <a:r>
              <a:rPr lang="en-US" sz="2000" dirty="0"/>
              <a:t> Network latency and response time</a:t>
            </a:r>
          </a:p>
          <a:p>
            <a:r>
              <a:rPr lang="en-US" sz="2000" dirty="0"/>
              <a:t> Packet-loss statistics</a:t>
            </a:r>
          </a:p>
          <a:p>
            <a:r>
              <a:rPr lang="en-US" sz="2000" dirty="0"/>
              <a:t> Network jitter and voice quality scoring</a:t>
            </a:r>
          </a:p>
          <a:p>
            <a:r>
              <a:rPr lang="en-US" sz="2000" dirty="0"/>
              <a:t> End-to-end network </a:t>
            </a:r>
            <a:r>
              <a:rPr lang="en-US" sz="2000" dirty="0" smtClean="0"/>
              <a:t>connectivity</a:t>
            </a:r>
          </a:p>
          <a:p>
            <a:pPr marL="4762" indent="0">
              <a:buNone/>
            </a:pPr>
            <a:r>
              <a:rPr lang="en-US" sz="2000" dirty="0" smtClean="0"/>
              <a:t>Multiple </a:t>
            </a:r>
            <a:r>
              <a:rPr lang="en-US" sz="2000" dirty="0"/>
              <a:t>IP SLA operations (measurements) can be running in a network at any given time. Reporting tools then can use SNMP to extract the data into a database and then report on it.</a:t>
            </a:r>
          </a:p>
          <a:p>
            <a:endParaRPr lang="en-AU" dirty="0"/>
          </a:p>
        </p:txBody>
      </p:sp>
    </p:spTree>
    <p:extLst>
      <p:ext uri="{BB962C8B-B14F-4D97-AF65-F5344CB8AC3E}">
        <p14:creationId xmlns:p14="http://schemas.microsoft.com/office/powerpoint/2010/main" val="135283669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5">
                    <a:lumMod val="75000"/>
                  </a:schemeClr>
                </a:solidFill>
              </a:rPr>
              <a:t>Simple example of an IP SLA Test</a:t>
            </a:r>
            <a:endParaRPr lang="en-AU" dirty="0">
              <a:solidFill>
                <a:schemeClr val="accent5">
                  <a:lumMod val="75000"/>
                </a:schemeClr>
              </a:solidFill>
            </a:endParaRPr>
          </a:p>
        </p:txBody>
      </p:sp>
      <p:sp>
        <p:nvSpPr>
          <p:cNvPr id="6" name="Content Placeholder 5"/>
          <p:cNvSpPr>
            <a:spLocks noGrp="1"/>
          </p:cNvSpPr>
          <p:nvPr>
            <p:ph idx="1"/>
          </p:nvPr>
        </p:nvSpPr>
        <p:spPr>
          <a:xfrm>
            <a:off x="467544" y="1106488"/>
            <a:ext cx="8333556" cy="5661249"/>
          </a:xfrm>
        </p:spPr>
        <p:txBody>
          <a:bodyPr/>
          <a:lstStyle/>
          <a:p>
            <a:r>
              <a:rPr lang="en-US" sz="2000" dirty="0"/>
              <a:t>A simple example of an IP SLA test is the ICMP echo test. IP SLA uses ICMP Echo Request and Response packets to test availability of far-end devices. </a:t>
            </a:r>
            <a:endParaRPr lang="en-US" sz="2000" dirty="0" smtClean="0"/>
          </a:p>
          <a:p>
            <a:r>
              <a:rPr lang="en-US" sz="2000" dirty="0" smtClean="0"/>
              <a:t>The </a:t>
            </a:r>
            <a:r>
              <a:rPr lang="en-US" sz="2000" dirty="0"/>
              <a:t>far-end device can be any device with IP capabilities such as router, switch, PC, or server</a:t>
            </a:r>
            <a:r>
              <a:rPr lang="en-US" sz="2000" dirty="0" smtClean="0"/>
              <a:t>.</a:t>
            </a:r>
            <a:endParaRPr lang="en-AU" sz="2000" dirty="0"/>
          </a:p>
          <a:p>
            <a:r>
              <a:rPr lang="en-US" sz="2000" dirty="0"/>
              <a:t>Overall, the IP SLA feature provides real-time feedback about network reachability</a:t>
            </a:r>
            <a:r>
              <a:rPr lang="en-US" sz="2000" dirty="0" smtClean="0"/>
              <a:t>.</a:t>
            </a:r>
          </a:p>
          <a:p>
            <a:r>
              <a:rPr lang="en-US" sz="2000" dirty="0"/>
              <a:t>For features such as voice and video, network availability with stable jitter and latency are important.</a:t>
            </a:r>
            <a:endParaRPr lang="en-AU" sz="2000" dirty="0"/>
          </a:p>
        </p:txBody>
      </p:sp>
      <p:grpSp>
        <p:nvGrpSpPr>
          <p:cNvPr id="7" name="Group 3"/>
          <p:cNvGrpSpPr>
            <a:grpSpLocks noGrp="1" noUngrp="1" noChangeAspect="1"/>
          </p:cNvGrpSpPr>
          <p:nvPr/>
        </p:nvGrpSpPr>
        <p:grpSpPr bwMode="auto">
          <a:xfrm>
            <a:off x="633924" y="4344850"/>
            <a:ext cx="7772400" cy="2397725"/>
            <a:chOff x="685800" y="2246313"/>
            <a:chExt cx="7772400" cy="2746375"/>
          </a:xfrm>
        </p:grpSpPr>
        <p:pic>
          <p:nvPicPr>
            <p:cNvPr id="8" name="Picture 1" descr="Figure 8-8 IP SLA ICMP Echo Test Example"/>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246313"/>
              <a:ext cx="77724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4649788"/>
              <a:ext cx="7772400" cy="342900"/>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77122032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lumMod val="75000"/>
                  </a:schemeClr>
                </a:solidFill>
              </a:rPr>
              <a:t>IP SLA Source and Responder</a:t>
            </a:r>
          </a:p>
        </p:txBody>
      </p:sp>
      <p:sp>
        <p:nvSpPr>
          <p:cNvPr id="8" name="Content Placeholder 7"/>
          <p:cNvSpPr>
            <a:spLocks noGrp="1"/>
          </p:cNvSpPr>
          <p:nvPr>
            <p:ph idx="1"/>
          </p:nvPr>
        </p:nvSpPr>
        <p:spPr/>
        <p:txBody>
          <a:bodyPr>
            <a:noAutofit/>
          </a:bodyPr>
          <a:lstStyle/>
          <a:p>
            <a:r>
              <a:rPr lang="en-US" sz="2000" dirty="0" smtClean="0"/>
              <a:t>IP SLA source is where all IP SLA measurement probe operations are configured either by CLI or through an SNMP tool that supports IP SLA operation. </a:t>
            </a:r>
          </a:p>
          <a:p>
            <a:r>
              <a:rPr lang="en-US" sz="2000" dirty="0" smtClean="0"/>
              <a:t>Source is also the Cisco IOS device that sends probe packets. </a:t>
            </a:r>
          </a:p>
          <a:p>
            <a:r>
              <a:rPr lang="en-US" sz="2000" dirty="0" smtClean="0"/>
              <a:t>Destination of probe might be another Cisco router or another network target, such as a web server or IP host.</a:t>
            </a:r>
          </a:p>
          <a:p>
            <a:r>
              <a:rPr lang="en-US" sz="2000" dirty="0" smtClean="0"/>
              <a:t>Although destination of probe can be any IP device, measurement accuracy is improved with IP SLA responder. </a:t>
            </a:r>
          </a:p>
          <a:p>
            <a:r>
              <a:rPr lang="en-US" sz="2000" dirty="0" smtClean="0"/>
              <a:t>IP SLA responder is  device running Cisco IOS and is configured as IP SLA measurement responder with the </a:t>
            </a:r>
            <a:r>
              <a:rPr lang="en-US" sz="2000" b="1" dirty="0" err="1" smtClean="0">
                <a:latin typeface="Courier New" pitchFamily="49" charset="0"/>
                <a:cs typeface="Courier New" pitchFamily="49" charset="0"/>
              </a:rPr>
              <a:t>ip</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sla</a:t>
            </a:r>
            <a:r>
              <a:rPr lang="en-US" sz="2000" b="1" dirty="0" smtClean="0">
                <a:latin typeface="Courier New" pitchFamily="49" charset="0"/>
                <a:cs typeface="Courier New" pitchFamily="49" charset="0"/>
              </a:rPr>
              <a:t> responder </a:t>
            </a:r>
            <a:r>
              <a:rPr lang="en-US" sz="2000" dirty="0" smtClean="0"/>
              <a:t>configuration command.</a:t>
            </a:r>
          </a:p>
          <a:p>
            <a:r>
              <a:rPr lang="en-US" sz="2000" dirty="0"/>
              <a:t>The responder adds a time stamp to the packets sent so the IP SLA source can take into account any latency that occurred while the responder is processing the test packets</a:t>
            </a:r>
            <a:r>
              <a:rPr lang="en-US" sz="2000" dirty="0" smtClean="0"/>
              <a:t>.</a:t>
            </a:r>
          </a:p>
          <a:p>
            <a:r>
              <a:rPr lang="en-US" sz="2000" dirty="0"/>
              <a:t>For this test to work properly, both the source and responder clocks need to be synchronized through Network Time Protocol (NTP).</a:t>
            </a:r>
            <a:endParaRPr lang="en-US" sz="2000" dirty="0" smtClean="0"/>
          </a:p>
        </p:txBody>
      </p:sp>
    </p:spTree>
    <p:extLst>
      <p:ext uri="{BB962C8B-B14F-4D97-AF65-F5344CB8AC3E}">
        <p14:creationId xmlns:p14="http://schemas.microsoft.com/office/powerpoint/2010/main" val="21134444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lumMod val="75000"/>
                  </a:schemeClr>
                </a:solidFill>
              </a:rPr>
              <a:t>IP SLA Measurements</a:t>
            </a:r>
          </a:p>
        </p:txBody>
      </p:sp>
      <p:sp>
        <p:nvSpPr>
          <p:cNvPr id="5" name="Content Placeholder 4"/>
          <p:cNvSpPr>
            <a:spLocks noGrp="1"/>
          </p:cNvSpPr>
          <p:nvPr>
            <p:ph idx="11"/>
          </p:nvPr>
        </p:nvSpPr>
        <p:spPr>
          <a:xfrm>
            <a:off x="301114" y="5208511"/>
            <a:ext cx="8520354" cy="1296144"/>
          </a:xfrm>
        </p:spPr>
        <p:txBody>
          <a:bodyPr>
            <a:normAutofit/>
          </a:bodyPr>
          <a:lstStyle/>
          <a:p>
            <a:r>
              <a:rPr lang="en-US" sz="2000" dirty="0" smtClean="0"/>
              <a:t>In Cisco IOS, IP SLA measurement enables configuration of router to send synthetic traffic to host or router configured to respond.</a:t>
            </a:r>
          </a:p>
          <a:p>
            <a:r>
              <a:rPr lang="en-US" sz="2000" dirty="0" smtClean="0"/>
              <a:t>One-way travel times and packet loss are gathered.</a:t>
            </a:r>
          </a:p>
        </p:txBody>
      </p:sp>
      <p:pic>
        <p:nvPicPr>
          <p:cNvPr id="6" name="Picture 2"/>
          <p:cNvPicPr>
            <a:picLocks noGrp="1" noChangeAspect="1" noChangeArrowheads="1"/>
          </p:cNvPicPr>
          <p:nvPr>
            <p:ph idx="10"/>
          </p:nvPr>
        </p:nvPicPr>
        <p:blipFill>
          <a:blip r:embed="rId3" cstate="print"/>
          <a:stretch>
            <a:fillRect/>
          </a:stretch>
        </p:blipFill>
        <p:spPr bwMode="auto">
          <a:xfrm>
            <a:off x="1619672" y="1106043"/>
            <a:ext cx="6364461" cy="4009876"/>
          </a:xfrm>
          <a:prstGeom prst="rect">
            <a:avLst/>
          </a:prstGeom>
          <a:noFill/>
          <a:ln w="9525">
            <a:noFill/>
            <a:miter lim="800000"/>
            <a:headEnd/>
            <a:tailEnd/>
          </a:ln>
        </p:spPr>
      </p:pic>
    </p:spTree>
    <p:extLst>
      <p:ext uri="{BB962C8B-B14F-4D97-AF65-F5344CB8AC3E}">
        <p14:creationId xmlns:p14="http://schemas.microsoft.com/office/powerpoint/2010/main" val="8855186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solidFill>
                  <a:schemeClr val="accent5">
                    <a:lumMod val="75000"/>
                  </a:schemeClr>
                </a:solidFill>
              </a:rPr>
              <a:t>IP SLA </a:t>
            </a:r>
            <a:r>
              <a:rPr lang="en-AU" dirty="0" smtClean="0">
                <a:solidFill>
                  <a:schemeClr val="accent5">
                    <a:lumMod val="75000"/>
                  </a:schemeClr>
                </a:solidFill>
              </a:rPr>
              <a:t>Configuration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a:t>To implement IP SLA network performance measurement, you need to perform the following tasks:</a:t>
            </a:r>
          </a:p>
          <a:p>
            <a:pPr marL="304800" lvl="1" indent="0">
              <a:buNone/>
            </a:pPr>
            <a:r>
              <a:rPr lang="en-US" b="1" dirty="0"/>
              <a:t>Step 1.</a:t>
            </a:r>
            <a:r>
              <a:rPr lang="en-US" dirty="0"/>
              <a:t> Enable the IP SLAs responder, if required.</a:t>
            </a:r>
          </a:p>
          <a:p>
            <a:pPr marL="304800" lvl="1" indent="0">
              <a:buNone/>
            </a:pPr>
            <a:r>
              <a:rPr lang="en-US" b="1" dirty="0"/>
              <a:t>Step 2.</a:t>
            </a:r>
            <a:r>
              <a:rPr lang="en-US" dirty="0"/>
              <a:t> Configure the required IP SLA’s operation type.</a:t>
            </a:r>
          </a:p>
          <a:p>
            <a:pPr marL="304800" lvl="1" indent="0">
              <a:buNone/>
            </a:pPr>
            <a:r>
              <a:rPr lang="en-US" b="1" dirty="0"/>
              <a:t>Step 3.</a:t>
            </a:r>
            <a:r>
              <a:rPr lang="en-US" dirty="0"/>
              <a:t> Configure any options available for the specified operation type.</a:t>
            </a:r>
          </a:p>
          <a:p>
            <a:pPr marL="304800" lvl="1" indent="0">
              <a:buNone/>
            </a:pPr>
            <a:r>
              <a:rPr lang="en-US" b="1" dirty="0"/>
              <a:t>Step 4.</a:t>
            </a:r>
            <a:r>
              <a:rPr lang="en-US" dirty="0"/>
              <a:t> Configure threshold conditions, if required.</a:t>
            </a:r>
          </a:p>
          <a:p>
            <a:pPr marL="304800" lvl="1" indent="0">
              <a:buNone/>
            </a:pPr>
            <a:r>
              <a:rPr lang="en-US" b="1" dirty="0"/>
              <a:t>Step 5.</a:t>
            </a:r>
            <a:r>
              <a:rPr lang="en-US" dirty="0"/>
              <a:t> Schedule the operation to run, and then let the operation run for a period of time to gather statistics.</a:t>
            </a:r>
          </a:p>
          <a:p>
            <a:pPr marL="304800" lvl="1" indent="0">
              <a:buNone/>
            </a:pPr>
            <a:r>
              <a:rPr lang="en-US" b="1" dirty="0"/>
              <a:t>Step 6.</a:t>
            </a:r>
            <a:r>
              <a:rPr lang="en-US" dirty="0"/>
              <a:t> Display and interpret the results of the operation using the Cisco IOS CLI or a network management system (NMS) with SNMP.</a:t>
            </a:r>
          </a:p>
          <a:p>
            <a:pPr marL="304800" lvl="1" indent="0">
              <a:buNone/>
            </a:pP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ip</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sla</a:t>
            </a:r>
            <a:r>
              <a:rPr lang="en-AU" sz="1600" b="1" dirty="0">
                <a:latin typeface="Courier New" panose="02070309020205020404" pitchFamily="49" charset="0"/>
                <a:cs typeface="Courier New" panose="02070309020205020404" pitchFamily="49" charset="0"/>
              </a:rPr>
              <a:t> 12</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config-ip-sla</a:t>
            </a:r>
            <a:r>
              <a:rPr lang="en-AU" sz="1600"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icmp</a:t>
            </a:r>
            <a:r>
              <a:rPr lang="en-AU" sz="1600" b="1" dirty="0">
                <a:latin typeface="Courier New" panose="02070309020205020404" pitchFamily="49" charset="0"/>
                <a:cs typeface="Courier New" panose="02070309020205020404" pitchFamily="49" charset="0"/>
              </a:rPr>
              <a:t>-echo 192.168.139.134</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a:t>
            </a:r>
            <a:r>
              <a:rPr lang="en-AU" sz="1600" dirty="0" err="1">
                <a:latin typeface="Courier New" panose="02070309020205020404" pitchFamily="49" charset="0"/>
                <a:cs typeface="Courier New" panose="02070309020205020404" pitchFamily="49" charset="0"/>
              </a:rPr>
              <a:t>ip</a:t>
            </a:r>
            <a:r>
              <a:rPr lang="en-AU" sz="1600" dirty="0">
                <a:latin typeface="Courier New" panose="02070309020205020404" pitchFamily="49" charset="0"/>
                <a:cs typeface="Courier New" panose="02070309020205020404" pitchFamily="49" charset="0"/>
              </a:rPr>
              <a:t>-</a:t>
            </a:r>
            <a:r>
              <a:rPr lang="en-AU" sz="1600" dirty="0" err="1">
                <a:latin typeface="Courier New" panose="02070309020205020404" pitchFamily="49" charset="0"/>
                <a:cs typeface="Courier New" panose="02070309020205020404" pitchFamily="49" charset="0"/>
              </a:rPr>
              <a:t>sla</a:t>
            </a:r>
            <a:r>
              <a:rPr lang="en-AU" sz="1600" dirty="0">
                <a:latin typeface="Courier New" panose="02070309020205020404" pitchFamily="49" charset="0"/>
                <a:cs typeface="Courier New" panose="02070309020205020404" pitchFamily="49" charset="0"/>
              </a:rPr>
              <a:t>-echo)# </a:t>
            </a:r>
            <a:r>
              <a:rPr lang="en-AU" sz="1600" b="1" dirty="0">
                <a:latin typeface="Courier New" panose="02070309020205020404" pitchFamily="49" charset="0"/>
                <a:cs typeface="Courier New" panose="02070309020205020404" pitchFamily="49" charset="0"/>
              </a:rPr>
              <a:t>frequency 30</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a:t>
            </a:r>
            <a:r>
              <a:rPr lang="en-AU" sz="1600" dirty="0" err="1">
                <a:latin typeface="Courier New" panose="02070309020205020404" pitchFamily="49" charset="0"/>
                <a:cs typeface="Courier New" panose="02070309020205020404" pitchFamily="49" charset="0"/>
              </a:rPr>
              <a:t>ip</a:t>
            </a:r>
            <a:r>
              <a:rPr lang="en-AU" sz="1600" dirty="0">
                <a:latin typeface="Courier New" panose="02070309020205020404" pitchFamily="49" charset="0"/>
                <a:cs typeface="Courier New" panose="02070309020205020404" pitchFamily="49" charset="0"/>
              </a:rPr>
              <a:t>-</a:t>
            </a:r>
            <a:r>
              <a:rPr lang="en-AU" sz="1600" dirty="0" err="1">
                <a:latin typeface="Courier New" panose="02070309020205020404" pitchFamily="49" charset="0"/>
                <a:cs typeface="Courier New" panose="02070309020205020404" pitchFamily="49" charset="0"/>
              </a:rPr>
              <a:t>sla</a:t>
            </a:r>
            <a:r>
              <a:rPr lang="en-AU" sz="1600" dirty="0">
                <a:latin typeface="Courier New" panose="02070309020205020404" pitchFamily="49" charset="0"/>
                <a:cs typeface="Courier New" panose="02070309020205020404" pitchFamily="49" charset="0"/>
              </a:rPr>
              <a:t>-echo)# </a:t>
            </a:r>
            <a:r>
              <a:rPr lang="en-AU" sz="1600" b="1" dirty="0">
                <a:latin typeface="Courier New" panose="02070309020205020404" pitchFamily="49" charset="0"/>
                <a:cs typeface="Courier New" panose="02070309020205020404" pitchFamily="49" charset="0"/>
              </a:rPr>
              <a:t>exit</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ip</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sla</a:t>
            </a:r>
            <a:r>
              <a:rPr lang="en-AU" sz="1600" b="1" dirty="0">
                <a:latin typeface="Courier New" panose="02070309020205020404" pitchFamily="49" charset="0"/>
                <a:cs typeface="Courier New" panose="02070309020205020404" pitchFamily="49" charset="0"/>
              </a:rPr>
              <a:t> schedule 5 start-time now life forever</a:t>
            </a:r>
            <a:r>
              <a:rPr lang="en-AU" sz="1600" dirty="0">
                <a:latin typeface="Courier New" panose="02070309020205020404" pitchFamily="49" charset="0"/>
                <a:cs typeface="Courier New" panose="02070309020205020404" pitchFamily="49" charset="0"/>
              </a:rPr>
              <a:t/>
            </a:r>
            <a:br>
              <a:rPr lang="en-AU" sz="1600" dirty="0">
                <a:latin typeface="Courier New" panose="02070309020205020404" pitchFamily="49" charset="0"/>
                <a:cs typeface="Courier New" panose="02070309020205020404" pitchFamily="49" charset="0"/>
              </a:rPr>
            </a:br>
            <a:r>
              <a:rPr lang="en-AU" sz="1600" dirty="0">
                <a:latin typeface="Courier New" panose="02070309020205020404" pitchFamily="49" charset="0"/>
                <a:cs typeface="Courier New" panose="02070309020205020404" pitchFamily="49" charset="0"/>
              </a:rPr>
              <a:t>Switch(</a:t>
            </a:r>
            <a:r>
              <a:rPr lang="en-AU" sz="1600" dirty="0" err="1">
                <a:latin typeface="Courier New" panose="02070309020205020404" pitchFamily="49" charset="0"/>
                <a:cs typeface="Courier New" panose="02070309020205020404" pitchFamily="49" charset="0"/>
              </a:rPr>
              <a:t>config</a:t>
            </a:r>
            <a:r>
              <a:rPr lang="en-AU" sz="1600" dirty="0">
                <a:latin typeface="Courier New" panose="02070309020205020404" pitchFamily="49" charset="0"/>
                <a:cs typeface="Courier New" panose="02070309020205020404" pitchFamily="49" charset="0"/>
              </a:rPr>
              <a:t>)# </a:t>
            </a:r>
            <a:r>
              <a:rPr lang="en-AU" sz="1600" b="1" dirty="0">
                <a:latin typeface="Courier New" panose="02070309020205020404" pitchFamily="49" charset="0"/>
                <a:cs typeface="Courier New" panose="02070309020205020404" pitchFamily="49" charset="0"/>
              </a:rPr>
              <a:t>end</a:t>
            </a:r>
            <a:endParaRPr lang="en-AU"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242897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Verify the configuration of IP SLA </a:t>
            </a:r>
            <a:endParaRPr lang="en-AU" dirty="0">
              <a:solidFill>
                <a:schemeClr val="accent5">
                  <a:lumMod val="75000"/>
                </a:schemeClr>
              </a:solidFill>
            </a:endParaRPr>
          </a:p>
        </p:txBody>
      </p:sp>
      <p:sp>
        <p:nvSpPr>
          <p:cNvPr id="5" name="Content Placeholder 4"/>
          <p:cNvSpPr>
            <a:spLocks noGrp="1"/>
          </p:cNvSpPr>
          <p:nvPr>
            <p:ph idx="1"/>
          </p:nvPr>
        </p:nvSpPr>
        <p:spPr>
          <a:xfrm>
            <a:off x="655638" y="1196752"/>
            <a:ext cx="8164834" cy="5661249"/>
          </a:xfrm>
        </p:spPr>
        <p:txBody>
          <a:bodyPr/>
          <a:lstStyle/>
          <a:p>
            <a:pPr marL="4762" indent="0">
              <a:buNone/>
            </a:pPr>
            <a:r>
              <a:rPr lang="en-US" dirty="0"/>
              <a:t>To verify the configuration of IP SLA, leverage the </a:t>
            </a:r>
            <a:r>
              <a:rPr lang="en-US" b="1" dirty="0"/>
              <a:t>show </a:t>
            </a:r>
            <a:r>
              <a:rPr lang="en-US" b="1" dirty="0" err="1"/>
              <a:t>ip</a:t>
            </a:r>
            <a:r>
              <a:rPr lang="en-US" b="1" dirty="0"/>
              <a:t> </a:t>
            </a:r>
            <a:r>
              <a:rPr lang="en-US" b="1" dirty="0" err="1"/>
              <a:t>sla</a:t>
            </a:r>
            <a:r>
              <a:rPr lang="en-US" b="1" dirty="0"/>
              <a:t> configuration</a:t>
            </a:r>
            <a:r>
              <a:rPr lang="en-US" dirty="0"/>
              <a:t> </a:t>
            </a:r>
            <a:r>
              <a:rPr lang="en-US" i="1" dirty="0"/>
              <a:t>operation-number</a:t>
            </a:r>
            <a:r>
              <a:rPr lang="en-US" dirty="0"/>
              <a:t> command</a:t>
            </a:r>
            <a:r>
              <a:rPr lang="en-US" dirty="0" smtClean="0"/>
              <a:t>.</a:t>
            </a:r>
          </a:p>
          <a:p>
            <a:pPr marL="304800" lvl="1" indent="0">
              <a:buNone/>
            </a:pPr>
            <a:r>
              <a:rPr lang="en-US" sz="1050" dirty="0">
                <a:latin typeface="Courier New" panose="02070309020205020404" pitchFamily="49" charset="0"/>
                <a:cs typeface="Courier New" panose="02070309020205020404" pitchFamily="49" charset="0"/>
              </a:rPr>
              <a:t>Switch# </a:t>
            </a:r>
            <a:r>
              <a:rPr lang="en-US" sz="1050" b="1" dirty="0">
                <a:latin typeface="Courier New" panose="02070309020205020404" pitchFamily="49" charset="0"/>
                <a:cs typeface="Courier New" panose="02070309020205020404" pitchFamily="49" charset="0"/>
              </a:rPr>
              <a:t>show </a:t>
            </a:r>
            <a:r>
              <a:rPr lang="en-US" sz="1050" b="1" dirty="0" err="1">
                <a:latin typeface="Courier New" panose="02070309020205020404" pitchFamily="49" charset="0"/>
                <a:cs typeface="Courier New" panose="02070309020205020404" pitchFamily="49" charset="0"/>
              </a:rPr>
              <a:t>ip</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sla</a:t>
            </a:r>
            <a:r>
              <a:rPr lang="en-US" sz="1050" b="1" dirty="0">
                <a:latin typeface="Courier New" panose="02070309020205020404" pitchFamily="49" charset="0"/>
                <a:cs typeface="Courier New" panose="02070309020205020404" pitchFamily="49" charset="0"/>
              </a:rPr>
              <a:t> configuration 22</a:t>
            </a:r>
            <a:br>
              <a:rPr lang="en-US" sz="1050" b="1"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IP SLAs, Infrastructure Engine-II.</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Entry number: 12</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Owner:</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Tag:</a:t>
            </a:r>
            <a:br>
              <a:rPr lang="en-US" sz="1050" dirty="0">
                <a:latin typeface="Courier New" panose="02070309020205020404" pitchFamily="49" charset="0"/>
                <a:cs typeface="Courier New" panose="02070309020205020404" pitchFamily="49" charset="0"/>
              </a:rPr>
            </a:br>
            <a:r>
              <a:rPr lang="en-US" sz="1050" dirty="0">
                <a:solidFill>
                  <a:srgbClr val="FF0000"/>
                </a:solidFill>
                <a:latin typeface="Courier New" panose="02070309020205020404" pitchFamily="49" charset="0"/>
                <a:cs typeface="Courier New" panose="02070309020205020404" pitchFamily="49" charset="0"/>
              </a:rPr>
              <a:t>Type of operation to perform: echo</a:t>
            </a:r>
            <a:br>
              <a:rPr lang="en-US" sz="1050" dirty="0">
                <a:solidFill>
                  <a:srgbClr val="FF0000"/>
                </a:solidFill>
                <a:latin typeface="Courier New" panose="02070309020205020404" pitchFamily="49" charset="0"/>
                <a:cs typeface="Courier New" panose="02070309020205020404" pitchFamily="49" charset="0"/>
              </a:rPr>
            </a:br>
            <a:r>
              <a:rPr lang="en-US" sz="1050" dirty="0">
                <a:solidFill>
                  <a:srgbClr val="FF0000"/>
                </a:solidFill>
                <a:latin typeface="Courier New" panose="02070309020205020404" pitchFamily="49" charset="0"/>
                <a:cs typeface="Courier New" panose="02070309020205020404" pitchFamily="49" charset="0"/>
              </a:rPr>
              <a:t>Target address: 192.168.139.134</a:t>
            </a:r>
            <a:br>
              <a:rPr lang="en-US" sz="1050" dirty="0">
                <a:solidFill>
                  <a:srgbClr val="FF0000"/>
                </a:solidFill>
                <a:latin typeface="Courier New" panose="02070309020205020404" pitchFamily="49" charset="0"/>
                <a:cs typeface="Courier New" panose="02070309020205020404" pitchFamily="49" charset="0"/>
              </a:rPr>
            </a:br>
            <a:r>
              <a:rPr lang="en-US" sz="1050" dirty="0">
                <a:solidFill>
                  <a:srgbClr val="FF0000"/>
                </a:solidFill>
                <a:latin typeface="Courier New" panose="02070309020205020404" pitchFamily="49" charset="0"/>
                <a:cs typeface="Courier New" panose="02070309020205020404" pitchFamily="49" charset="0"/>
              </a:rPr>
              <a:t>Source address: 0.0.0.0</a:t>
            </a:r>
            <a:br>
              <a:rPr lang="en-US" sz="1050" dirty="0">
                <a:solidFill>
                  <a:srgbClr val="FF0000"/>
                </a:solidFill>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Request size (ARR data portion): 28</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Operation timeout (milliseconds): 5000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Type Of Service parameters: 0x0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Verify data: No</a:t>
            </a:r>
            <a:br>
              <a:rPr lang="en-US" sz="1050" dirty="0">
                <a:latin typeface="Courier New" panose="02070309020205020404" pitchFamily="49" charset="0"/>
                <a:cs typeface="Courier New" panose="02070309020205020404" pitchFamily="49" charset="0"/>
              </a:rPr>
            </a:br>
            <a:r>
              <a:rPr lang="en-US" sz="1050" dirty="0" err="1">
                <a:latin typeface="Courier New" panose="02070309020205020404" pitchFamily="49" charset="0"/>
                <a:cs typeface="Courier New" panose="02070309020205020404" pitchFamily="49" charset="0"/>
              </a:rPr>
              <a:t>Vrf</a:t>
            </a:r>
            <a:r>
              <a:rPr lang="en-US" sz="1050" dirty="0">
                <a:latin typeface="Courier New" panose="02070309020205020404" pitchFamily="49" charset="0"/>
                <a:cs typeface="Courier New" panose="02070309020205020404" pitchFamily="49" charset="0"/>
              </a:rPr>
              <a:t> Name:</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Schedule:</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dirty="0">
                <a:solidFill>
                  <a:srgbClr val="FF0000"/>
                </a:solidFill>
                <a:latin typeface="Courier New" panose="02070309020205020404" pitchFamily="49" charset="0"/>
                <a:cs typeface="Courier New" panose="02070309020205020404" pitchFamily="49" charset="0"/>
              </a:rPr>
              <a:t>Operation frequency (seconds): </a:t>
            </a:r>
            <a:r>
              <a:rPr lang="en-US" sz="1050" dirty="0" smtClean="0">
                <a:solidFill>
                  <a:srgbClr val="FF0000"/>
                </a:solidFill>
                <a:latin typeface="Courier New" panose="02070309020205020404" pitchFamily="49" charset="0"/>
                <a:cs typeface="Courier New" panose="02070309020205020404" pitchFamily="49" charset="0"/>
              </a:rPr>
              <a:t>30</a:t>
            </a:r>
            <a:r>
              <a:rPr lang="en-US" sz="1050" dirty="0">
                <a:solidFill>
                  <a:srgbClr val="FF0000"/>
                </a:solidFill>
                <a:latin typeface="Courier New" panose="02070309020205020404" pitchFamily="49" charset="0"/>
                <a:cs typeface="Courier New" panose="02070309020205020404" pitchFamily="49" charset="0"/>
              </a:rPr>
              <a:t/>
            </a:r>
            <a:br>
              <a:rPr lang="en-US" sz="1050" dirty="0">
                <a:solidFill>
                  <a:srgbClr val="FF0000"/>
                </a:solidFill>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Next Scheduled Start Time: Pending trigger</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Group Scheduled : FALSE</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Randomly Scheduled : FALSE</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Life (seconds): 3600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Entry </a:t>
            </a:r>
            <a:r>
              <a:rPr lang="en-US" sz="1050" dirty="0" err="1">
                <a:latin typeface="Courier New" panose="02070309020205020404" pitchFamily="49" charset="0"/>
                <a:cs typeface="Courier New" panose="02070309020205020404" pitchFamily="49" charset="0"/>
              </a:rPr>
              <a:t>Ageout</a:t>
            </a:r>
            <a:r>
              <a:rPr lang="en-US" sz="1050" dirty="0">
                <a:latin typeface="Courier New" panose="02070309020205020404" pitchFamily="49" charset="0"/>
                <a:cs typeface="Courier New" panose="02070309020205020404" pitchFamily="49" charset="0"/>
              </a:rPr>
              <a:t> (seconds): never</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Recurring (Starting Everyday): FALSE</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Status of entry (SNMP </a:t>
            </a:r>
            <a:r>
              <a:rPr lang="en-US" sz="1050" dirty="0" err="1">
                <a:latin typeface="Courier New" panose="02070309020205020404" pitchFamily="49" charset="0"/>
                <a:cs typeface="Courier New" panose="02070309020205020404" pitchFamily="49" charset="0"/>
              </a:rPr>
              <a:t>RowStatus</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notInService</a:t>
            </a:r>
            <a:r>
              <a:rPr lang="en-US" sz="1050" dirty="0">
                <a:latin typeface="Courier New" panose="02070309020205020404" pitchFamily="49" charset="0"/>
                <a:cs typeface="Courier New" panose="02070309020205020404" pitchFamily="49" charset="0"/>
              </a:rPr>
              <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Threshold (milliseconds): 5000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Distribution Statistics:</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Number of statistic hours kept: 2</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Number of statistic distribution buckets kept: 1</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Statistic distribution interval (milliseconds): 20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History Statistics:</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Number of history Lives kept: 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Number of history Buckets kept: 15</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History Filter Type: None</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Enhanced History:</a:t>
            </a:r>
            <a:endParaRPr lang="en-AU"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809275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179512" y="692696"/>
            <a:ext cx="8521700" cy="549021"/>
          </a:xfrm>
        </p:spPr>
        <p:txBody>
          <a:bodyPr/>
          <a:lstStyle/>
          <a:p>
            <a:r>
              <a:rPr lang="en-US" dirty="0" smtClean="0">
                <a:solidFill>
                  <a:schemeClr val="accent5">
                    <a:lumMod val="75000"/>
                  </a:schemeClr>
                </a:solidFill>
              </a:rPr>
              <a:t>Verifying IP SLA Configuration</a:t>
            </a:r>
            <a:endParaRPr lang="en-US" dirty="0">
              <a:solidFill>
                <a:schemeClr val="accent5">
                  <a:lumMod val="75000"/>
                </a:schemeClr>
              </a:solidFill>
            </a:endParaRPr>
          </a:p>
        </p:txBody>
      </p:sp>
      <p:sp>
        <p:nvSpPr>
          <p:cNvPr id="13" name="Content Placeholder 12"/>
          <p:cNvSpPr>
            <a:spLocks noGrp="1"/>
          </p:cNvSpPr>
          <p:nvPr>
            <p:ph idx="10"/>
          </p:nvPr>
        </p:nvSpPr>
        <p:spPr>
          <a:xfrm>
            <a:off x="179512" y="1268760"/>
            <a:ext cx="8520354" cy="2667362"/>
          </a:xfrm>
        </p:spPr>
        <p:txBody>
          <a:bodyPr/>
          <a:lstStyle/>
          <a:p>
            <a:r>
              <a:rPr lang="en-US" dirty="0" smtClean="0"/>
              <a:t>When IP SLA is configured, the test is conducted as per the scheduled configuration. The test might succeed or fail. If you do not monitor the test results, it might fail silently. </a:t>
            </a:r>
          </a:p>
          <a:p>
            <a:r>
              <a:rPr lang="en-US" dirty="0" smtClean="0"/>
              <a:t>To display information about the test, use the show </a:t>
            </a:r>
            <a:r>
              <a:rPr lang="en-US" dirty="0" err="1" smtClean="0"/>
              <a:t>ip</a:t>
            </a:r>
            <a:r>
              <a:rPr lang="en-US" dirty="0" smtClean="0"/>
              <a:t> </a:t>
            </a:r>
            <a:r>
              <a:rPr lang="en-US" dirty="0" err="1" smtClean="0"/>
              <a:t>sla</a:t>
            </a:r>
            <a:r>
              <a:rPr lang="en-US" dirty="0" smtClean="0"/>
              <a:t> statistics command. </a:t>
            </a:r>
            <a:endParaRPr lang="en-US" dirty="0"/>
          </a:p>
        </p:txBody>
      </p:sp>
      <p:sp>
        <p:nvSpPr>
          <p:cNvPr id="7" name="Content Placeholder 6"/>
          <p:cNvSpPr>
            <a:spLocks noGrp="1"/>
          </p:cNvSpPr>
          <p:nvPr>
            <p:ph sz="quarter" idx="11"/>
          </p:nvPr>
        </p:nvSpPr>
        <p:spPr/>
        <p:txBody>
          <a:bodyPr/>
          <a:lstStyle/>
          <a:p>
            <a:r>
              <a:rPr lang="en-US" dirty="0" smtClean="0"/>
              <a:t>Switch# </a:t>
            </a:r>
            <a:r>
              <a:rPr lang="en-US" b="1" dirty="0" smtClean="0"/>
              <a:t>show </a:t>
            </a:r>
            <a:r>
              <a:rPr lang="en-US" b="1" dirty="0" err="1" smtClean="0"/>
              <a:t>ip</a:t>
            </a:r>
            <a:r>
              <a:rPr lang="en-US" b="1" dirty="0" smtClean="0"/>
              <a:t> </a:t>
            </a:r>
            <a:r>
              <a:rPr lang="en-US" b="1" dirty="0" err="1" smtClean="0"/>
              <a:t>sla</a:t>
            </a:r>
            <a:r>
              <a:rPr lang="en-US" b="1" dirty="0" smtClean="0"/>
              <a:t> statistics</a:t>
            </a:r>
          </a:p>
          <a:p>
            <a:r>
              <a:rPr lang="en-US" dirty="0" smtClean="0"/>
              <a:t>Round Trip Time (RTT) for Index 1</a:t>
            </a:r>
          </a:p>
          <a:p>
            <a:r>
              <a:rPr lang="en-US" dirty="0" smtClean="0"/>
              <a:t>Latest RTT: </a:t>
            </a:r>
            <a:r>
              <a:rPr lang="en-US" dirty="0" err="1" smtClean="0"/>
              <a:t>NoConnection</a:t>
            </a:r>
            <a:r>
              <a:rPr lang="en-US" dirty="0" smtClean="0"/>
              <a:t>/Busy/Timeout</a:t>
            </a:r>
          </a:p>
          <a:p>
            <a:r>
              <a:rPr lang="en-US" dirty="0" smtClean="0"/>
              <a:t>Latest operation start time: 11:11:22.533 eastern Thu Jul 9 2010</a:t>
            </a:r>
          </a:p>
          <a:p>
            <a:r>
              <a:rPr lang="en-US" dirty="0" smtClean="0"/>
              <a:t>Latest operation return code: Timeout</a:t>
            </a:r>
          </a:p>
          <a:p>
            <a:r>
              <a:rPr lang="en-US" dirty="0" smtClean="0"/>
              <a:t>Over thresholds occurred: FALSE</a:t>
            </a:r>
          </a:p>
          <a:p>
            <a:r>
              <a:rPr lang="en-US" dirty="0" smtClean="0"/>
              <a:t>Number of successes: 177</a:t>
            </a:r>
          </a:p>
          <a:p>
            <a:r>
              <a:rPr lang="en-US" dirty="0" smtClean="0"/>
              <a:t>Number of failures: 6</a:t>
            </a:r>
          </a:p>
          <a:p>
            <a:r>
              <a:rPr lang="en-US" dirty="0" smtClean="0"/>
              <a:t>Operation time to live: Forever</a:t>
            </a:r>
          </a:p>
          <a:p>
            <a:r>
              <a:rPr lang="en-US" dirty="0" smtClean="0"/>
              <a:t>Operational state of entry: Active</a:t>
            </a:r>
          </a:p>
          <a:p>
            <a:r>
              <a:rPr lang="en-US" dirty="0" smtClean="0"/>
              <a:t>Last time this entry was reset: Never</a:t>
            </a:r>
          </a:p>
        </p:txBody>
      </p:sp>
    </p:spTree>
    <p:extLst>
      <p:ext uri="{BB962C8B-B14F-4D97-AF65-F5344CB8AC3E}">
        <p14:creationId xmlns:p14="http://schemas.microsoft.com/office/powerpoint/2010/main" val="3274897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IP SLA Operation with Responder</a:t>
            </a:r>
          </a:p>
        </p:txBody>
      </p:sp>
      <p:sp>
        <p:nvSpPr>
          <p:cNvPr id="9" name="Content Placeholder 8"/>
          <p:cNvSpPr>
            <a:spLocks noGrp="1"/>
          </p:cNvSpPr>
          <p:nvPr>
            <p:ph idx="11"/>
          </p:nvPr>
        </p:nvSpPr>
        <p:spPr>
          <a:xfrm>
            <a:off x="251520" y="4725144"/>
            <a:ext cx="8520354" cy="1924633"/>
          </a:xfrm>
        </p:spPr>
        <p:txBody>
          <a:bodyPr>
            <a:normAutofit/>
          </a:bodyPr>
          <a:lstStyle/>
          <a:p>
            <a:r>
              <a:rPr lang="en-US" sz="2000" dirty="0" smtClean="0"/>
              <a:t>Network manager configures IP SLA operation by defining a target device, protocol, and port number on IP SLA source. Network manager can also configure reaction conditions. Operation is scheduled to be run for a period of time to gather statistics.</a:t>
            </a:r>
          </a:p>
        </p:txBody>
      </p:sp>
      <p:pic>
        <p:nvPicPr>
          <p:cNvPr id="10" name="Picture 2"/>
          <p:cNvPicPr>
            <a:picLocks noGrp="1" noChangeAspect="1" noChangeArrowheads="1"/>
          </p:cNvPicPr>
          <p:nvPr>
            <p:ph idx="10"/>
          </p:nvPr>
        </p:nvPicPr>
        <p:blipFill>
          <a:blip r:embed="rId3" cstate="print"/>
          <a:stretch>
            <a:fillRect/>
          </a:stretch>
        </p:blipFill>
        <p:spPr bwMode="auto">
          <a:xfrm>
            <a:off x="1187624" y="1268760"/>
            <a:ext cx="6877274" cy="3362223"/>
          </a:xfrm>
          <a:prstGeom prst="rect">
            <a:avLst/>
          </a:prstGeom>
          <a:noFill/>
          <a:ln w="9525">
            <a:noFill/>
            <a:miter lim="800000"/>
            <a:headEnd/>
            <a:tailEnd/>
          </a:ln>
        </p:spPr>
      </p:pic>
    </p:spTree>
    <p:extLst>
      <p:ext uri="{BB962C8B-B14F-4D97-AF65-F5344CB8AC3E}">
        <p14:creationId xmlns:p14="http://schemas.microsoft.com/office/powerpoint/2010/main" val="3154380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61721"/>
          </a:xfrm>
        </p:spPr>
        <p:txBody>
          <a:bodyPr>
            <a:normAutofit/>
          </a:bodyPr>
          <a:lstStyle/>
          <a:p>
            <a:pPr>
              <a:defRPr/>
            </a:pPr>
            <a:r>
              <a:rPr lang="en-US" dirty="0" smtClean="0">
                <a:solidFill>
                  <a:schemeClr val="accent5">
                    <a:lumMod val="75000"/>
                  </a:schemeClr>
                </a:solidFill>
              </a:rPr>
              <a:t>IP SLA Responder Timestamps</a:t>
            </a:r>
          </a:p>
        </p:txBody>
      </p:sp>
      <p:sp>
        <p:nvSpPr>
          <p:cNvPr id="8" name="Content Placeholder 7"/>
          <p:cNvSpPr>
            <a:spLocks noGrp="1"/>
          </p:cNvSpPr>
          <p:nvPr>
            <p:ph idx="11"/>
          </p:nvPr>
        </p:nvSpPr>
        <p:spPr>
          <a:xfrm>
            <a:off x="283528" y="4293096"/>
            <a:ext cx="8520354" cy="1512168"/>
          </a:xfrm>
        </p:spPr>
        <p:txBody>
          <a:bodyPr>
            <a:noAutofit/>
          </a:bodyPr>
          <a:lstStyle/>
          <a:p>
            <a:r>
              <a:rPr lang="en-US" sz="2000" dirty="0" smtClean="0"/>
              <a:t>IP SLA responder timestamps are used in round-trip calculations.</a:t>
            </a:r>
          </a:p>
          <a:p>
            <a:r>
              <a:rPr lang="en-US" sz="2000" dirty="0" smtClean="0"/>
              <a:t>IP SLA source sends test packet at time T1.</a:t>
            </a:r>
          </a:p>
          <a:p>
            <a:r>
              <a:rPr lang="en-US" sz="2000" dirty="0" smtClean="0"/>
              <a:t>IP SLA responder includes receipt time (</a:t>
            </a:r>
            <a:r>
              <a:rPr lang="en-US" sz="2000" dirty="0" err="1" smtClean="0"/>
              <a:t>T2</a:t>
            </a:r>
            <a:r>
              <a:rPr lang="en-US" sz="2000" dirty="0" smtClean="0"/>
              <a:t>) and transmitted time (T3).</a:t>
            </a:r>
          </a:p>
        </p:txBody>
      </p:sp>
      <p:pic>
        <p:nvPicPr>
          <p:cNvPr id="7" name="Picture 2"/>
          <p:cNvPicPr>
            <a:picLocks noGrp="1" noChangeAspect="1" noChangeArrowheads="1"/>
          </p:cNvPicPr>
          <p:nvPr>
            <p:ph sz="quarter" idx="12"/>
          </p:nvPr>
        </p:nvPicPr>
        <p:blipFill>
          <a:blip r:embed="rId3" cstate="print"/>
          <a:stretch>
            <a:fillRect/>
          </a:stretch>
        </p:blipFill>
        <p:spPr bwMode="auto">
          <a:xfrm>
            <a:off x="43972" y="1556792"/>
            <a:ext cx="9100028" cy="2086075"/>
          </a:xfrm>
          <a:prstGeom prst="rect">
            <a:avLst/>
          </a:prstGeom>
          <a:noFill/>
          <a:ln w="9525">
            <a:noFill/>
            <a:miter lim="800000"/>
            <a:headEnd/>
            <a:tailEnd/>
          </a:ln>
        </p:spPr>
      </p:pic>
    </p:spTree>
    <p:extLst>
      <p:ext uri="{BB962C8B-B14F-4D97-AF65-F5344CB8AC3E}">
        <p14:creationId xmlns:p14="http://schemas.microsoft.com/office/powerpoint/2010/main" val="2251964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9472" y="52942"/>
            <a:ext cx="8145462" cy="1124743"/>
          </a:xfrm>
        </p:spPr>
        <p:txBody>
          <a:bodyPr/>
          <a:lstStyle/>
          <a:p>
            <a:r>
              <a:rPr lang="en-AU" dirty="0" smtClean="0">
                <a:solidFill>
                  <a:schemeClr val="accent5">
                    <a:lumMod val="75000"/>
                  </a:schemeClr>
                </a:solidFill>
              </a:rPr>
              <a:t>Properties of LLDP</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AU" dirty="0" smtClean="0"/>
              <a:t>The following list captures a few important implementation properties of LLDP:</a:t>
            </a:r>
          </a:p>
          <a:p>
            <a:pPr lvl="1"/>
            <a:r>
              <a:rPr lang="en-AU" dirty="0" smtClean="0"/>
              <a:t>LLDP is unidirectional</a:t>
            </a:r>
          </a:p>
          <a:p>
            <a:pPr lvl="1"/>
            <a:r>
              <a:rPr lang="en-AU" dirty="0" smtClean="0"/>
              <a:t>LLDP operates only in an advertising mode</a:t>
            </a:r>
          </a:p>
          <a:p>
            <a:pPr lvl="1"/>
            <a:r>
              <a:rPr lang="en-AU" dirty="0" smtClean="0"/>
              <a:t>LLDP does not solicit for information or monitor state changes between LLDP modes</a:t>
            </a:r>
          </a:p>
          <a:p>
            <a:pPr lvl="1"/>
            <a:r>
              <a:rPr lang="en-AU" dirty="0" smtClean="0"/>
              <a:t>LLDP leverages a Layer 2 multicast frame to notify </a:t>
            </a:r>
            <a:r>
              <a:rPr lang="en-AU" dirty="0" err="1" smtClean="0"/>
              <a:t>neighbors</a:t>
            </a:r>
            <a:r>
              <a:rPr lang="en-AU" dirty="0" smtClean="0"/>
              <a:t> of itself and its properties</a:t>
            </a:r>
          </a:p>
          <a:p>
            <a:pPr lvl="1"/>
            <a:r>
              <a:rPr lang="en-AU" dirty="0" smtClean="0"/>
              <a:t>LLDP will receive and record all information it receives about its </a:t>
            </a:r>
            <a:r>
              <a:rPr lang="en-AU" dirty="0" err="1" smtClean="0"/>
              <a:t>neighbors</a:t>
            </a:r>
            <a:endParaRPr lang="en-AU" dirty="0" smtClean="0"/>
          </a:p>
          <a:p>
            <a:endParaRPr lang="en-AU" dirty="0"/>
          </a:p>
          <a:p>
            <a:r>
              <a:rPr lang="en-AU" dirty="0" smtClean="0"/>
              <a:t> LLDP uses 01:80:c2:00:00:0e, 01:80:c2:00:00:03, or 01:80:c2:00:00:00 as the destination multicast address.  Note that the 01 as the first octet signifies a Layer 2 multicast address.</a:t>
            </a:r>
            <a:endParaRPr lang="en-AU" dirty="0"/>
          </a:p>
        </p:txBody>
      </p:sp>
    </p:spTree>
    <p:extLst>
      <p:ext uri="{BB962C8B-B14F-4D97-AF65-F5344CB8AC3E}">
        <p14:creationId xmlns:p14="http://schemas.microsoft.com/office/powerpoint/2010/main" val="29265595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IP SLA Responder </a:t>
            </a:r>
            <a:r>
              <a:rPr lang="en-US" dirty="0" smtClean="0">
                <a:solidFill>
                  <a:schemeClr val="accent5">
                    <a:lumMod val="75000"/>
                  </a:schemeClr>
                </a:solidFill>
              </a:rPr>
              <a:t>Timestamps Example</a:t>
            </a:r>
            <a:endParaRPr lang="en-AU" dirty="0">
              <a:solidFill>
                <a:schemeClr val="accent5">
                  <a:lumMod val="75000"/>
                </a:schemeClr>
              </a:solidFill>
            </a:endParaRPr>
          </a:p>
        </p:txBody>
      </p:sp>
      <p:sp>
        <p:nvSpPr>
          <p:cNvPr id="6" name="Content Placeholder 5"/>
          <p:cNvSpPr>
            <a:spLocks noGrp="1"/>
          </p:cNvSpPr>
          <p:nvPr>
            <p:ph idx="1"/>
          </p:nvPr>
        </p:nvSpPr>
        <p:spPr>
          <a:xfrm>
            <a:off x="508801" y="4509120"/>
            <a:ext cx="7940675" cy="2088232"/>
          </a:xfrm>
        </p:spPr>
        <p:txBody>
          <a:bodyPr/>
          <a:lstStyle/>
          <a:p>
            <a:pPr marL="4762" indent="0">
              <a:buNone/>
            </a:pPr>
            <a:r>
              <a:rPr lang="en-US" sz="2400" dirty="0" smtClean="0"/>
              <a:t>Time </a:t>
            </a:r>
            <a:r>
              <a:rPr lang="en-US" sz="2400" dirty="0"/>
              <a:t>is marked from 0 in milliseconds for simplicity. The RTT in this example is calculated as RTT = T5 – (T5-T4) </a:t>
            </a:r>
            <a:r>
              <a:rPr lang="en-US" sz="2400" dirty="0" smtClean="0"/>
              <a:t>- </a:t>
            </a:r>
            <a:r>
              <a:rPr lang="en-US" sz="2400" dirty="0"/>
              <a:t>(T3-T2) </a:t>
            </a:r>
            <a:endParaRPr lang="en-US" sz="2400" dirty="0" smtClean="0"/>
          </a:p>
          <a:p>
            <a:pPr marL="4762" indent="0">
              <a:buNone/>
            </a:pPr>
            <a:r>
              <a:rPr lang="en-US" sz="2400" dirty="0" smtClean="0"/>
              <a:t>= </a:t>
            </a:r>
            <a:r>
              <a:rPr lang="en-US" sz="2400" dirty="0"/>
              <a:t>1.5msec – (1.5msec-1.3msec) – </a:t>
            </a:r>
            <a:r>
              <a:rPr lang="en-US" sz="2400" dirty="0" smtClean="0"/>
              <a:t>(0.7msec -0.5msec</a:t>
            </a:r>
            <a:r>
              <a:rPr lang="en-US" sz="2400" dirty="0"/>
              <a:t>) = 1.1msec.</a:t>
            </a:r>
            <a:endParaRPr lang="en-AU" sz="2400" dirty="0"/>
          </a:p>
        </p:txBody>
      </p:sp>
      <p:grpSp>
        <p:nvGrpSpPr>
          <p:cNvPr id="7" name="Group 3"/>
          <p:cNvGrpSpPr>
            <a:grpSpLocks noGrp="1" noUngrp="1" noChangeAspect="1"/>
          </p:cNvGrpSpPr>
          <p:nvPr/>
        </p:nvGrpSpPr>
        <p:grpSpPr bwMode="auto">
          <a:xfrm>
            <a:off x="179512" y="1412776"/>
            <a:ext cx="8743352" cy="2775158"/>
            <a:chOff x="685800" y="2386013"/>
            <a:chExt cx="7772400" cy="2466975"/>
          </a:xfrm>
        </p:grpSpPr>
        <p:pic>
          <p:nvPicPr>
            <p:cNvPr id="8" name="Picture 1" descr="Figure 8-11 Example of SLA Timestamps"/>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386013"/>
              <a:ext cx="7772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4510088"/>
              <a:ext cx="7772400" cy="342900"/>
            </a:xfrm>
            <a:prstGeom prst="rect">
              <a:avLst/>
            </a:prstGeom>
            <a:noFill/>
            <a:ln>
              <a:noFill/>
            </a:ln>
          </p:spPr>
          <p:txBody>
            <a:bodyPr anchor="ctr">
              <a:normAutofit fontScale="9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86677916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descr="Routing Protocol.jpg"/>
          <p:cNvPicPr>
            <a:picLocks noChangeAspect="1"/>
          </p:cNvPicPr>
          <p:nvPr/>
        </p:nvPicPr>
        <p:blipFill>
          <a:blip r:embed="rId3" cstate="print"/>
          <a:stretch>
            <a:fillRect/>
          </a:stretch>
        </p:blipFill>
        <p:spPr>
          <a:xfrm>
            <a:off x="1999858" y="2689571"/>
            <a:ext cx="5112969" cy="1459410"/>
          </a:xfrm>
          <a:prstGeom prst="rect">
            <a:avLst/>
          </a:prstGeom>
        </p:spPr>
      </p:pic>
      <p:sp>
        <p:nvSpPr>
          <p:cNvPr id="1072130" name="Rectangle 2"/>
          <p:cNvSpPr>
            <a:spLocks noGrp="1" noChangeArrowheads="1"/>
          </p:cNvSpPr>
          <p:nvPr>
            <p:ph type="title"/>
          </p:nvPr>
        </p:nvSpPr>
        <p:spPr>
          <a:xfrm>
            <a:off x="295492" y="620688"/>
            <a:ext cx="8521700" cy="549021"/>
          </a:xfrm>
        </p:spPr>
        <p:txBody>
          <a:bodyPr/>
          <a:lstStyle/>
          <a:p>
            <a:r>
              <a:rPr lang="en-US" dirty="0" smtClean="0">
                <a:solidFill>
                  <a:schemeClr val="accent5">
                    <a:lumMod val="75000"/>
                  </a:schemeClr>
                </a:solidFill>
              </a:rPr>
              <a:t>Configuring IP SLA Example</a:t>
            </a:r>
            <a:endParaRPr lang="en-US" dirty="0">
              <a:solidFill>
                <a:schemeClr val="accent5">
                  <a:lumMod val="75000"/>
                </a:schemeClr>
              </a:solidFill>
            </a:endParaRPr>
          </a:p>
        </p:txBody>
      </p:sp>
      <p:sp>
        <p:nvSpPr>
          <p:cNvPr id="5" name="Content Placeholder 12"/>
          <p:cNvSpPr>
            <a:spLocks noGrp="1"/>
          </p:cNvSpPr>
          <p:nvPr>
            <p:ph idx="10"/>
          </p:nvPr>
        </p:nvSpPr>
        <p:spPr>
          <a:xfrm>
            <a:off x="296165" y="1355890"/>
            <a:ext cx="8520354" cy="2667362"/>
          </a:xfrm>
        </p:spPr>
        <p:txBody>
          <a:bodyPr/>
          <a:lstStyle/>
          <a:p>
            <a:r>
              <a:rPr lang="en-US" dirty="0" smtClean="0"/>
              <a:t>The IP SLA test is done by sending an </a:t>
            </a:r>
            <a:r>
              <a:rPr lang="en-US" dirty="0" err="1" smtClean="0"/>
              <a:t>icmp</a:t>
            </a:r>
            <a:r>
              <a:rPr lang="en-US" dirty="0" smtClean="0"/>
              <a:t>-echo message to the IP address 10.1.1.1 from the local interface Fa0/1 every 10 seconds.</a:t>
            </a:r>
            <a:endParaRPr lang="en-US" dirty="0"/>
          </a:p>
        </p:txBody>
      </p:sp>
      <p:sp>
        <p:nvSpPr>
          <p:cNvPr id="6" name="Content Placeholder 5"/>
          <p:cNvSpPr>
            <a:spLocks noGrp="1"/>
          </p:cNvSpPr>
          <p:nvPr>
            <p:ph sz="quarter" idx="11"/>
          </p:nvPr>
        </p:nvSpPr>
        <p:spPr>
          <a:xfrm>
            <a:off x="279400" y="4409767"/>
            <a:ext cx="8520113" cy="2130731"/>
          </a:xfrm>
        </p:spPr>
        <p:txBody>
          <a:bodyPr/>
          <a:lstStyle/>
          <a:p>
            <a:r>
              <a:rPr lang="it-IT" dirty="0" smtClean="0"/>
              <a:t>SwitchB(config)# </a:t>
            </a:r>
            <a:r>
              <a:rPr lang="it-IT" b="1" dirty="0" smtClean="0"/>
              <a:t>ip sla 11</a:t>
            </a:r>
          </a:p>
          <a:p>
            <a:r>
              <a:rPr lang="en-US" dirty="0" err="1" smtClean="0"/>
              <a:t>SwitchB</a:t>
            </a:r>
            <a:r>
              <a:rPr lang="en-US" dirty="0" smtClean="0"/>
              <a:t>(</a:t>
            </a:r>
            <a:r>
              <a:rPr lang="en-US" dirty="0" err="1" smtClean="0"/>
              <a:t>config-sla</a:t>
            </a:r>
            <a:r>
              <a:rPr lang="en-US" dirty="0" smtClean="0"/>
              <a:t>)# </a:t>
            </a:r>
            <a:r>
              <a:rPr lang="en-US" b="1" dirty="0" err="1" smtClean="0"/>
              <a:t>icmp</a:t>
            </a:r>
            <a:r>
              <a:rPr lang="en-US" b="1" dirty="0" smtClean="0"/>
              <a:t>-echo 10.1.1.1 source-</a:t>
            </a:r>
            <a:r>
              <a:rPr lang="en-US" b="1" dirty="0" err="1" smtClean="0"/>
              <a:t>int</a:t>
            </a:r>
            <a:r>
              <a:rPr lang="en-US" b="1" dirty="0" smtClean="0"/>
              <a:t> fa0/1</a:t>
            </a:r>
          </a:p>
          <a:p>
            <a:r>
              <a:rPr lang="en-US" dirty="0" err="1" smtClean="0"/>
              <a:t>SwitchB</a:t>
            </a:r>
            <a:r>
              <a:rPr lang="en-US" dirty="0" smtClean="0"/>
              <a:t>(</a:t>
            </a:r>
            <a:r>
              <a:rPr lang="en-US" dirty="0" err="1" smtClean="0"/>
              <a:t>config-sla</a:t>
            </a:r>
            <a:r>
              <a:rPr lang="en-US" dirty="0" smtClean="0"/>
              <a:t>)# </a:t>
            </a:r>
            <a:r>
              <a:rPr lang="en-US" b="1" dirty="0" smtClean="0"/>
              <a:t>frequency 10</a:t>
            </a:r>
          </a:p>
          <a:p>
            <a:r>
              <a:rPr lang="en-US" dirty="0" err="1" smtClean="0"/>
              <a:t>SwitchB</a:t>
            </a:r>
            <a:r>
              <a:rPr lang="en-US" dirty="0" smtClean="0"/>
              <a:t>(</a:t>
            </a:r>
            <a:r>
              <a:rPr lang="en-US" dirty="0" err="1" smtClean="0"/>
              <a:t>config-sla</a:t>
            </a:r>
            <a:r>
              <a:rPr lang="en-US" dirty="0" smtClean="0"/>
              <a:t>)# </a:t>
            </a:r>
            <a:r>
              <a:rPr lang="en-US" b="1" dirty="0" smtClean="0"/>
              <a:t>exit</a:t>
            </a:r>
          </a:p>
          <a:p>
            <a:r>
              <a:rPr lang="en-US" dirty="0" err="1" smtClean="0"/>
              <a:t>SwitchB</a:t>
            </a:r>
            <a:r>
              <a:rPr lang="en-US" dirty="0" smtClean="0"/>
              <a:t>(</a:t>
            </a:r>
            <a:r>
              <a:rPr lang="en-US" dirty="0" err="1" smtClean="0"/>
              <a:t>config</a:t>
            </a:r>
            <a:r>
              <a:rPr lang="en-US" dirty="0" smtClean="0"/>
              <a:t>)# </a:t>
            </a:r>
            <a:r>
              <a:rPr lang="en-US" b="1" dirty="0" err="1" smtClean="0"/>
              <a:t>ip</a:t>
            </a:r>
            <a:r>
              <a:rPr lang="en-US" b="1" dirty="0" smtClean="0"/>
              <a:t> </a:t>
            </a:r>
            <a:r>
              <a:rPr lang="en-US" b="1" dirty="0" err="1" smtClean="0"/>
              <a:t>sla</a:t>
            </a:r>
            <a:r>
              <a:rPr lang="en-US" b="1" dirty="0" smtClean="0"/>
              <a:t> schedule 11 life forever start-time now</a:t>
            </a:r>
          </a:p>
          <a:p>
            <a:r>
              <a:rPr lang="en-US" dirty="0" err="1" smtClean="0"/>
              <a:t>SwitchB</a:t>
            </a:r>
            <a:r>
              <a:rPr lang="en-US" dirty="0" smtClean="0"/>
              <a:t>(</a:t>
            </a:r>
            <a:r>
              <a:rPr lang="en-US" dirty="0" err="1" smtClean="0"/>
              <a:t>config</a:t>
            </a:r>
            <a:r>
              <a:rPr lang="en-US" dirty="0" smtClean="0"/>
              <a:t>)# </a:t>
            </a:r>
            <a:r>
              <a:rPr lang="en-US" b="1" dirty="0" smtClean="0"/>
              <a:t>track 1 </a:t>
            </a:r>
            <a:r>
              <a:rPr lang="en-US" b="1" dirty="0" err="1" smtClean="0"/>
              <a:t>ip</a:t>
            </a:r>
            <a:r>
              <a:rPr lang="en-US" b="1" dirty="0" smtClean="0"/>
              <a:t> </a:t>
            </a:r>
            <a:r>
              <a:rPr lang="en-US" b="1" dirty="0" err="1" smtClean="0"/>
              <a:t>sla</a:t>
            </a:r>
            <a:r>
              <a:rPr lang="en-US" b="1" dirty="0" smtClean="0"/>
              <a:t> 11 reachability</a:t>
            </a:r>
          </a:p>
        </p:txBody>
      </p:sp>
    </p:spTree>
    <p:extLst>
      <p:ext uri="{BB962C8B-B14F-4D97-AF65-F5344CB8AC3E}">
        <p14:creationId xmlns:p14="http://schemas.microsoft.com/office/powerpoint/2010/main" val="7177572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5">
                    <a:lumMod val="75000"/>
                  </a:schemeClr>
                </a:solidFill>
              </a:rPr>
              <a:t>IP SLA UDP Jitter example</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r>
              <a:rPr lang="en-US" dirty="0" smtClean="0"/>
              <a:t>The IP SLAs UDP jitter operation was primarily designed to diagnose network suitability for real-time traffic applications such as VoIP, video over IP, or real-time conferencing.</a:t>
            </a:r>
          </a:p>
          <a:p>
            <a:r>
              <a:rPr lang="en-US" dirty="0"/>
              <a:t/>
            </a:r>
            <a:br>
              <a:rPr lang="en-US" dirty="0"/>
            </a:br>
            <a:endParaRPr lang="en-AU" dirty="0"/>
          </a:p>
        </p:txBody>
      </p:sp>
      <p:pic>
        <p:nvPicPr>
          <p:cNvPr id="4" name="Picture 3"/>
          <p:cNvPicPr>
            <a:picLocks noChangeAspect="1"/>
          </p:cNvPicPr>
          <p:nvPr/>
        </p:nvPicPr>
        <p:blipFill>
          <a:blip r:embed="rId2"/>
          <a:stretch>
            <a:fillRect/>
          </a:stretch>
        </p:blipFill>
        <p:spPr>
          <a:xfrm>
            <a:off x="367878" y="2276872"/>
            <a:ext cx="8228435" cy="2088108"/>
          </a:xfrm>
          <a:prstGeom prst="rect">
            <a:avLst/>
          </a:prstGeom>
        </p:spPr>
      </p:pic>
    </p:spTree>
    <p:extLst>
      <p:ext uri="{BB962C8B-B14F-4D97-AF65-F5344CB8AC3E}">
        <p14:creationId xmlns:p14="http://schemas.microsoft.com/office/powerpoint/2010/main" val="375921433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5">
                    <a:lumMod val="75000"/>
                  </a:schemeClr>
                </a:solidFill>
              </a:rPr>
              <a:t>Configuring Authentication for IP SLA</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r>
              <a:rPr lang="en-US" dirty="0"/>
              <a:t>One brief configuration point is that key chains are supported with IP SLAs to ensure authentication of control messages. </a:t>
            </a:r>
            <a:endParaRPr lang="en-US" dirty="0" smtClean="0"/>
          </a:p>
          <a:p>
            <a:r>
              <a:rPr lang="en-US" dirty="0" smtClean="0"/>
              <a:t>Key </a:t>
            </a:r>
            <a:r>
              <a:rPr lang="en-US" dirty="0"/>
              <a:t>chains must be configured on both IP SLA source and responder as a first step. </a:t>
            </a:r>
          </a:p>
          <a:p>
            <a:r>
              <a:rPr lang="en-US" dirty="0" smtClean="0"/>
              <a:t>Switch(</a:t>
            </a:r>
            <a:r>
              <a:rPr lang="en-US" dirty="0" err="1" smtClean="0"/>
              <a:t>config</a:t>
            </a:r>
            <a:r>
              <a:rPr lang="en-US" dirty="0"/>
              <a:t>)# </a:t>
            </a:r>
            <a:r>
              <a:rPr lang="en-US" b="1" dirty="0"/>
              <a:t>key chain MYKEY</a:t>
            </a:r>
            <a:r>
              <a:rPr lang="en-US" dirty="0"/>
              <a:t/>
            </a:r>
            <a:br>
              <a:rPr lang="en-US" dirty="0"/>
            </a:br>
            <a:r>
              <a:rPr lang="en-US" dirty="0"/>
              <a:t>Switch(</a:t>
            </a:r>
            <a:r>
              <a:rPr lang="en-US" dirty="0" err="1"/>
              <a:t>config</a:t>
            </a:r>
            <a:r>
              <a:rPr lang="en-US" dirty="0"/>
              <a:t>-keychain)# </a:t>
            </a:r>
            <a:r>
              <a:rPr lang="en-US" b="1" dirty="0"/>
              <a:t>key 1</a:t>
            </a:r>
            <a:r>
              <a:rPr lang="en-US" dirty="0"/>
              <a:t/>
            </a:r>
            <a:br>
              <a:rPr lang="en-US" dirty="0"/>
            </a:br>
            <a:r>
              <a:rPr lang="en-US" dirty="0"/>
              <a:t>Switch(</a:t>
            </a:r>
            <a:r>
              <a:rPr lang="en-US" dirty="0" err="1"/>
              <a:t>config</a:t>
            </a:r>
            <a:r>
              <a:rPr lang="en-US" dirty="0"/>
              <a:t>-keychain-key)# </a:t>
            </a:r>
            <a:r>
              <a:rPr lang="en-US" b="1" dirty="0"/>
              <a:t>key-string </a:t>
            </a:r>
            <a:r>
              <a:rPr lang="en-US" b="1" dirty="0" err="1"/>
              <a:t>SuperSecretPWD</a:t>
            </a:r>
            <a:r>
              <a:rPr lang="en-US" dirty="0"/>
              <a:t/>
            </a:r>
            <a:br>
              <a:rPr lang="en-US" dirty="0"/>
            </a:br>
            <a:r>
              <a:rPr lang="en-US" dirty="0"/>
              <a:t>Switch(</a:t>
            </a:r>
            <a:r>
              <a:rPr lang="en-US" dirty="0" err="1"/>
              <a:t>config</a:t>
            </a:r>
            <a:r>
              <a:rPr lang="en-US" dirty="0"/>
              <a:t>)# </a:t>
            </a:r>
            <a:r>
              <a:rPr lang="en-US" b="1" dirty="0" err="1"/>
              <a:t>ip</a:t>
            </a:r>
            <a:r>
              <a:rPr lang="en-US" b="1" dirty="0"/>
              <a:t> </a:t>
            </a:r>
            <a:r>
              <a:rPr lang="en-US" b="1" dirty="0" err="1"/>
              <a:t>sla</a:t>
            </a:r>
            <a:r>
              <a:rPr lang="en-US" b="1" dirty="0"/>
              <a:t> key-chain MYKEY</a:t>
            </a:r>
            <a:endParaRPr lang="en-US" dirty="0"/>
          </a:p>
          <a:p>
            <a:r>
              <a:rPr lang="en-US" dirty="0"/>
              <a:t/>
            </a:r>
            <a:br>
              <a:rPr lang="en-US" dirty="0"/>
            </a:br>
            <a:endParaRPr lang="en-AU" dirty="0"/>
          </a:p>
        </p:txBody>
      </p:sp>
    </p:spTree>
    <p:extLst>
      <p:ext uri="{BB962C8B-B14F-4D97-AF65-F5344CB8AC3E}">
        <p14:creationId xmlns:p14="http://schemas.microsoft.com/office/powerpoint/2010/main" val="147808023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dirty="0"/>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24864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Introduction to LLDP</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AU" dirty="0" smtClean="0"/>
              <a:t>The following list defines the most common information exchanged with LLDP with campus switches:</a:t>
            </a:r>
          </a:p>
          <a:p>
            <a:pPr lvl="1"/>
            <a:r>
              <a:rPr lang="en-AU" dirty="0" smtClean="0"/>
              <a:t>System name and description</a:t>
            </a:r>
          </a:p>
          <a:p>
            <a:pPr lvl="1"/>
            <a:r>
              <a:rPr lang="en-AU" dirty="0" smtClean="0"/>
              <a:t>Port name and description</a:t>
            </a:r>
          </a:p>
          <a:p>
            <a:pPr lvl="1"/>
            <a:r>
              <a:rPr lang="en-AU" dirty="0" smtClean="0"/>
              <a:t>Port VLAN and VLAN name</a:t>
            </a:r>
          </a:p>
          <a:p>
            <a:pPr lvl="1"/>
            <a:r>
              <a:rPr lang="en-AU" dirty="0" smtClean="0"/>
              <a:t>Management IP address</a:t>
            </a:r>
          </a:p>
          <a:p>
            <a:pPr lvl="1"/>
            <a:r>
              <a:rPr lang="en-AU" dirty="0" smtClean="0"/>
              <a:t>System Capabilities (</a:t>
            </a:r>
            <a:r>
              <a:rPr lang="en-AU" dirty="0" err="1" smtClean="0"/>
              <a:t>WiFi</a:t>
            </a:r>
            <a:r>
              <a:rPr lang="en-AU" dirty="0" smtClean="0"/>
              <a:t>, routing, switching, and so on)</a:t>
            </a:r>
          </a:p>
          <a:p>
            <a:pPr lvl="1"/>
            <a:r>
              <a:rPr lang="en-AU" dirty="0" smtClean="0"/>
              <a:t>Power over Ethernet</a:t>
            </a:r>
          </a:p>
          <a:p>
            <a:pPr lvl="1"/>
            <a:r>
              <a:rPr lang="en-AU" dirty="0" smtClean="0"/>
              <a:t>Link aggregation</a:t>
            </a:r>
            <a:endParaRPr lang="en-AU" dirty="0"/>
          </a:p>
        </p:txBody>
      </p:sp>
    </p:spTree>
    <p:extLst>
      <p:ext uri="{BB962C8B-B14F-4D97-AF65-F5344CB8AC3E}">
        <p14:creationId xmlns:p14="http://schemas.microsoft.com/office/powerpoint/2010/main" val="13175017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Basic Configuration of LLDP</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smtClean="0"/>
              <a:t>CDP is enabled by default on all Cisco devices, but LLDP may be either enabled or disabled by default, depending on hardware platform and software version.</a:t>
            </a:r>
            <a:endParaRPr lang="en-US" dirty="0"/>
          </a:p>
          <a:p>
            <a:r>
              <a:rPr lang="en-US" dirty="0"/>
              <a:t>The command </a:t>
            </a:r>
            <a:r>
              <a:rPr lang="en-US" b="1" dirty="0" err="1">
                <a:latin typeface="Courier New" pitchFamily="49" charset="0"/>
                <a:cs typeface="Courier New" pitchFamily="49" charset="0"/>
              </a:rPr>
              <a:t>lldp</a:t>
            </a:r>
            <a:r>
              <a:rPr lang="en-US" b="1" dirty="0">
                <a:latin typeface="Courier New" pitchFamily="49" charset="0"/>
                <a:cs typeface="Courier New" pitchFamily="49" charset="0"/>
              </a:rPr>
              <a:t> run </a:t>
            </a:r>
            <a:r>
              <a:rPr lang="en-US" dirty="0">
                <a:cs typeface="Courier New" pitchFamily="49" charset="0"/>
              </a:rPr>
              <a:t>enables LLDP globally</a:t>
            </a:r>
            <a:r>
              <a:rPr lang="en-US" dirty="0" smtClean="0">
                <a:cs typeface="Courier New" pitchFamily="49" charset="0"/>
              </a:rPr>
              <a:t>.</a:t>
            </a:r>
          </a:p>
          <a:p>
            <a:r>
              <a:rPr lang="en-US" dirty="0" smtClean="0">
                <a:cs typeface="Courier New" pitchFamily="49" charset="0"/>
              </a:rPr>
              <a:t>To disable it, use </a:t>
            </a:r>
            <a:r>
              <a:rPr lang="en-US" b="1" dirty="0" smtClean="0">
                <a:latin typeface="Courier New" panose="02070309020205020404" pitchFamily="49" charset="0"/>
                <a:cs typeface="Courier New" panose="02070309020205020404" pitchFamily="49" charset="0"/>
              </a:rPr>
              <a:t>no</a:t>
            </a:r>
            <a:r>
              <a:rPr lang="en-US" b="1" dirty="0" smtClean="0">
                <a:cs typeface="Courier New" pitchFamily="49" charset="0"/>
              </a:rPr>
              <a:t> </a:t>
            </a:r>
            <a:r>
              <a:rPr lang="en-US" b="1" dirty="0" err="1" smtClean="0">
                <a:latin typeface="Courier New" pitchFamily="49" charset="0"/>
                <a:cs typeface="Courier New" pitchFamily="49" charset="0"/>
              </a:rPr>
              <a:t>lldp</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run</a:t>
            </a:r>
            <a:endParaRPr lang="en-US" b="1" dirty="0">
              <a:cs typeface="Courier New" pitchFamily="49" charset="0"/>
            </a:endParaRPr>
          </a:p>
          <a:p>
            <a:r>
              <a:rPr lang="en-US" dirty="0"/>
              <a:t>The command </a:t>
            </a:r>
            <a:r>
              <a:rPr lang="en-US" b="1" dirty="0" err="1">
                <a:latin typeface="Courier New" pitchFamily="49" charset="0"/>
                <a:cs typeface="Courier New" pitchFamily="49" charset="0"/>
              </a:rPr>
              <a:t>lldp</a:t>
            </a:r>
            <a:r>
              <a:rPr lang="en-US" b="1" dirty="0">
                <a:latin typeface="Courier New" pitchFamily="49" charset="0"/>
                <a:cs typeface="Courier New" pitchFamily="49" charset="0"/>
              </a:rPr>
              <a:t> enable </a:t>
            </a:r>
            <a:r>
              <a:rPr lang="en-US" dirty="0">
                <a:cs typeface="Courier New" pitchFamily="49" charset="0"/>
              </a:rPr>
              <a:t>enables LLDP on an interface</a:t>
            </a:r>
            <a:r>
              <a:rPr lang="en-US" dirty="0" smtClean="0">
                <a:cs typeface="Courier New" pitchFamily="49" charset="0"/>
              </a:rPr>
              <a:t>.</a:t>
            </a:r>
          </a:p>
          <a:p>
            <a:r>
              <a:rPr lang="en-US" sz="2000" dirty="0" smtClean="0">
                <a:cs typeface="Courier New" pitchFamily="49" charset="0"/>
              </a:rPr>
              <a:t>In some cases you may want to disable LLDP on a particular interface, for example, to an interface connected to the Internet.</a:t>
            </a:r>
          </a:p>
          <a:p>
            <a:r>
              <a:rPr lang="en-US" sz="2000" dirty="0" smtClean="0">
                <a:cs typeface="Courier New" pitchFamily="49" charset="0"/>
              </a:rPr>
              <a:t>To disable LLDP on a specific interface, you need to disable both LLDP from receiving or transmitting LLDP by using both the </a:t>
            </a:r>
            <a:r>
              <a:rPr lang="en-US" sz="2000" b="1" dirty="0">
                <a:latin typeface="Courier New" panose="02070309020205020404" pitchFamily="49" charset="0"/>
                <a:cs typeface="Courier New" panose="02070309020205020404" pitchFamily="49" charset="0"/>
              </a:rPr>
              <a:t>no</a:t>
            </a:r>
            <a:r>
              <a:rPr lang="en-US" sz="2000" b="1" dirty="0">
                <a:cs typeface="Courier New" pitchFamily="49" charset="0"/>
              </a:rPr>
              <a:t> </a:t>
            </a:r>
            <a:r>
              <a:rPr lang="en-US" sz="2000" b="1" dirty="0" err="1">
                <a:latin typeface="Courier New" pitchFamily="49" charset="0"/>
                <a:cs typeface="Courier New" pitchFamily="49" charset="0"/>
              </a:rPr>
              <a:t>lldp</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receive </a:t>
            </a:r>
            <a:r>
              <a:rPr lang="en-US" sz="2000" dirty="0" smtClean="0">
                <a:cs typeface="Courier New" pitchFamily="49" charset="0"/>
              </a:rPr>
              <a:t>and </a:t>
            </a:r>
            <a:r>
              <a:rPr lang="en-US" sz="2000" b="1" dirty="0">
                <a:latin typeface="Courier New" panose="02070309020205020404" pitchFamily="49" charset="0"/>
                <a:cs typeface="Courier New" panose="02070309020205020404" pitchFamily="49" charset="0"/>
              </a:rPr>
              <a:t>no</a:t>
            </a:r>
            <a:r>
              <a:rPr lang="en-US" sz="2000" b="1" dirty="0">
                <a:cs typeface="Courier New" pitchFamily="49" charset="0"/>
              </a:rPr>
              <a:t> </a:t>
            </a:r>
            <a:r>
              <a:rPr lang="en-US" sz="2000" b="1" dirty="0" err="1" smtClean="0">
                <a:latin typeface="Courier New" pitchFamily="49" charset="0"/>
                <a:cs typeface="Courier New" pitchFamily="49" charset="0"/>
              </a:rPr>
              <a:t>lldp</a:t>
            </a:r>
            <a:r>
              <a:rPr lang="en-US" sz="2000" b="1" dirty="0" smtClean="0">
                <a:latin typeface="Courier New" pitchFamily="49" charset="0"/>
                <a:cs typeface="Courier New" pitchFamily="49" charset="0"/>
              </a:rPr>
              <a:t> transmit </a:t>
            </a:r>
            <a:r>
              <a:rPr lang="en-US" sz="2000" dirty="0" smtClean="0">
                <a:cs typeface="Courier New" pitchFamily="49" charset="0"/>
              </a:rPr>
              <a:t>commands.</a:t>
            </a:r>
            <a:endParaRPr lang="en-US" sz="2000" dirty="0">
              <a:cs typeface="Courier New" pitchFamily="49" charset="0"/>
            </a:endParaRPr>
          </a:p>
          <a:p>
            <a:endParaRPr lang="en-AU" dirty="0"/>
          </a:p>
        </p:txBody>
      </p:sp>
    </p:spTree>
    <p:extLst>
      <p:ext uri="{BB962C8B-B14F-4D97-AF65-F5344CB8AC3E}">
        <p14:creationId xmlns:p14="http://schemas.microsoft.com/office/powerpoint/2010/main" val="8610526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LLDP Configuration Example</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AU" dirty="0"/>
              <a:t>This example shows how to enable LLDP on a device; disable LLDP on some interfaces; configure optional parameters such as hold time, delay time, and update frequency; and disable several LLDP TLVs: </a:t>
            </a:r>
            <a:endParaRPr lang="en-AU" dirty="0" smtClean="0"/>
          </a:p>
          <a:p>
            <a:endParaRPr lang="en-AU" dirty="0"/>
          </a:p>
          <a:p>
            <a:pPr marL="4762" indent="0">
              <a:spcBef>
                <a:spcPts val="0"/>
              </a:spcBef>
              <a:buNone/>
            </a:pPr>
            <a:r>
              <a:rPr lang="en-AU" sz="1400" dirty="0">
                <a:latin typeface="Courier New" panose="02070309020205020404" pitchFamily="49" charset="0"/>
                <a:cs typeface="Courier New" panose="02070309020205020404" pitchFamily="49" charset="0"/>
              </a:rPr>
              <a:t>switch# </a:t>
            </a:r>
            <a:r>
              <a:rPr lang="en-AU" sz="1400" b="1" dirty="0" err="1">
                <a:latin typeface="Courier New" panose="02070309020205020404" pitchFamily="49" charset="0"/>
                <a:cs typeface="Courier New" panose="02070309020205020404" pitchFamily="49" charset="0"/>
              </a:rPr>
              <a:t>config</a:t>
            </a:r>
            <a:r>
              <a:rPr lang="en-AU" sz="1400" b="1" dirty="0">
                <a:latin typeface="Courier New" panose="02070309020205020404" pitchFamily="49" charset="0"/>
                <a:cs typeface="Courier New" panose="02070309020205020404" pitchFamily="49" charset="0"/>
              </a:rPr>
              <a:t> t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Enter configuration commands, one per line. End with CNTL/Z. </a:t>
            </a: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smtClean="0">
                <a:latin typeface="Courier New" panose="02070309020205020404" pitchFamily="49" charset="0"/>
                <a:cs typeface="Courier New" panose="02070309020205020404" pitchFamily="49" charset="0"/>
              </a:rPr>
              <a:t>lldp</a:t>
            </a:r>
            <a:r>
              <a:rPr lang="en-AU" sz="1400" b="1" dirty="0" smtClean="0">
                <a:latin typeface="Courier New" panose="02070309020205020404" pitchFamily="49" charset="0"/>
                <a:cs typeface="Courier New" panose="02070309020205020404" pitchFamily="49" charset="0"/>
              </a:rPr>
              <a:t> run</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interface </a:t>
            </a:r>
            <a:r>
              <a:rPr lang="en-AU" sz="1400" b="1" dirty="0" err="1">
                <a:latin typeface="Courier New" panose="02070309020205020404" pitchFamily="49" charset="0"/>
                <a:cs typeface="Courier New" panose="02070309020205020404" pitchFamily="49" charset="0"/>
              </a:rPr>
              <a:t>ethernet</a:t>
            </a:r>
            <a:r>
              <a:rPr lang="en-AU" sz="1400" b="1" dirty="0">
                <a:latin typeface="Courier New" panose="02070309020205020404" pitchFamily="49" charset="0"/>
                <a:cs typeface="Courier New" panose="02070309020205020404" pitchFamily="49" charset="0"/>
              </a:rPr>
              <a:t> 7/9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a:latin typeface="Courier New" panose="02070309020205020404" pitchFamily="49" charset="0"/>
                <a:cs typeface="Courier New" panose="02070309020205020404" pitchFamily="49" charset="0"/>
              </a:rPr>
              <a:t>no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transmit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a:latin typeface="Courier New" panose="02070309020205020404" pitchFamily="49" charset="0"/>
                <a:cs typeface="Courier New" panose="02070309020205020404" pitchFamily="49" charset="0"/>
              </a:rPr>
              <a:t>no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receive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a:latin typeface="Courier New" panose="02070309020205020404" pitchFamily="49" charset="0"/>
                <a:cs typeface="Courier New" panose="02070309020205020404" pitchFamily="49" charset="0"/>
              </a:rPr>
              <a:t>exit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interface </a:t>
            </a:r>
            <a:r>
              <a:rPr lang="en-AU" sz="1400" b="1" dirty="0" err="1">
                <a:latin typeface="Courier New" panose="02070309020205020404" pitchFamily="49" charset="0"/>
                <a:cs typeface="Courier New" panose="02070309020205020404" pitchFamily="49" charset="0"/>
              </a:rPr>
              <a:t>ethernet</a:t>
            </a:r>
            <a:r>
              <a:rPr lang="en-AU" sz="1400" b="1" dirty="0">
                <a:latin typeface="Courier New" panose="02070309020205020404" pitchFamily="49" charset="0"/>
                <a:cs typeface="Courier New" panose="02070309020205020404" pitchFamily="49" charset="0"/>
              </a:rPr>
              <a:t> 7/10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a:latin typeface="Courier New" panose="02070309020205020404" pitchFamily="49" charset="0"/>
                <a:cs typeface="Courier New" panose="02070309020205020404" pitchFamily="49" charset="0"/>
              </a:rPr>
              <a:t>no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transmit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a:latin typeface="Courier New" panose="02070309020205020404" pitchFamily="49" charset="0"/>
                <a:cs typeface="Courier New" panose="02070309020205020404" pitchFamily="49" charset="0"/>
              </a:rPr>
              <a:t>no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receive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-if)# </a:t>
            </a:r>
            <a:r>
              <a:rPr lang="en-AU" sz="1400" b="1" dirty="0">
                <a:latin typeface="Courier New" panose="02070309020205020404" pitchFamily="49" charset="0"/>
                <a:cs typeface="Courier New" panose="02070309020205020404" pitchFamily="49" charset="0"/>
              </a:rPr>
              <a:t>exit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holdtime</a:t>
            </a:r>
            <a:r>
              <a:rPr lang="en-AU" sz="1400" b="1" dirty="0">
                <a:latin typeface="Courier New" panose="02070309020205020404" pitchFamily="49" charset="0"/>
                <a:cs typeface="Courier New" panose="02070309020205020404" pitchFamily="49" charset="0"/>
              </a:rPr>
              <a:t> 200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reinit</a:t>
            </a:r>
            <a:r>
              <a:rPr lang="en-AU" sz="1400" b="1" dirty="0">
                <a:latin typeface="Courier New" panose="02070309020205020404" pitchFamily="49" charset="0"/>
                <a:cs typeface="Courier New" panose="02070309020205020404" pitchFamily="49" charset="0"/>
              </a:rPr>
              <a:t> 5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timer 50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no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tlv</a:t>
            </a:r>
            <a:r>
              <a:rPr lang="en-AU" sz="1400" b="1" dirty="0">
                <a:latin typeface="Courier New" panose="02070309020205020404" pitchFamily="49" charset="0"/>
                <a:cs typeface="Courier New" panose="02070309020205020404" pitchFamily="49" charset="0"/>
              </a:rPr>
              <a:t>-select port-</a:t>
            </a:r>
            <a:r>
              <a:rPr lang="en-AU" sz="1400" b="1" dirty="0" err="1">
                <a:latin typeface="Courier New" panose="02070309020205020404" pitchFamily="49" charset="0"/>
                <a:cs typeface="Courier New" panose="02070309020205020404" pitchFamily="49" charset="0"/>
              </a:rPr>
              <a:t>vlan</a:t>
            </a:r>
            <a:r>
              <a:rPr lang="en-AU" sz="1400" b="1" dirty="0">
                <a:latin typeface="Courier New" panose="02070309020205020404" pitchFamily="49" charset="0"/>
                <a:cs typeface="Courier New" panose="02070309020205020404" pitchFamily="49" charset="0"/>
              </a:rPr>
              <a:t> </a:t>
            </a: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no </a:t>
            </a:r>
            <a:r>
              <a:rPr lang="en-AU" sz="1400" b="1" dirty="0" err="1">
                <a:latin typeface="Courier New" panose="02070309020205020404" pitchFamily="49" charset="0"/>
                <a:cs typeface="Courier New" panose="02070309020205020404" pitchFamily="49" charset="0"/>
              </a:rPr>
              <a:t>lldp</a:t>
            </a: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tlv</a:t>
            </a:r>
            <a:r>
              <a:rPr lang="en-AU" sz="1400" b="1" dirty="0">
                <a:latin typeface="Courier New" panose="02070309020205020404" pitchFamily="49" charset="0"/>
                <a:cs typeface="Courier New" panose="02070309020205020404" pitchFamily="49" charset="0"/>
              </a:rPr>
              <a:t>-select system-name</a:t>
            </a:r>
            <a:r>
              <a:rPr lang="en-AU" b="1" dirty="0"/>
              <a:t> </a:t>
            </a:r>
            <a:endParaRPr lang="en-AU" dirty="0"/>
          </a:p>
          <a:p>
            <a:endParaRPr lang="en-AU" dirty="0"/>
          </a:p>
        </p:txBody>
      </p:sp>
    </p:spTree>
    <p:extLst>
      <p:ext uri="{BB962C8B-B14F-4D97-AF65-F5344CB8AC3E}">
        <p14:creationId xmlns:p14="http://schemas.microsoft.com/office/powerpoint/2010/main" val="322188923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68902</TotalTime>
  <Pages>0</Pages>
  <Words>7307</Words>
  <Characters>0</Characters>
  <Application>Microsoft Office PowerPoint</Application>
  <PresentationFormat>On-screen Show (4:3)</PresentationFormat>
  <Lines>0</Lines>
  <Paragraphs>619</Paragraphs>
  <Slides>64</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Arial Italic</vt:lpstr>
      <vt:lpstr>Calibri</vt:lpstr>
      <vt:lpstr>Calibri Light</vt:lpstr>
      <vt:lpstr>Courier New</vt:lpstr>
      <vt:lpstr>Lucida Grande</vt:lpstr>
      <vt:lpstr>Wingdings</vt:lpstr>
      <vt:lpstr>ヒラギノ角ゴ ProN W3</vt:lpstr>
      <vt:lpstr>ヒラギノ角ゴ ProN W6</vt:lpstr>
      <vt:lpstr>2_10 10 PPT MWO TEMPLATE_Blk121606</vt:lpstr>
      <vt:lpstr>CCNP SWITCH v7.1 </vt:lpstr>
      <vt:lpstr>Focus on topics</vt:lpstr>
      <vt:lpstr>Discovery Protocols</vt:lpstr>
      <vt:lpstr>Cisco Discovery Protocol (CDP)</vt:lpstr>
      <vt:lpstr>Introduction to LLDP</vt:lpstr>
      <vt:lpstr>Properties of LLDP</vt:lpstr>
      <vt:lpstr>Introduction to LLDP</vt:lpstr>
      <vt:lpstr>Basic Configuration of LLDP</vt:lpstr>
      <vt:lpstr>LLDP Configuration Example</vt:lpstr>
      <vt:lpstr>Displaying LLDP Information</vt:lpstr>
      <vt:lpstr>Displaying LLDP Information</vt:lpstr>
      <vt:lpstr>LLDP Traffic Information</vt:lpstr>
      <vt:lpstr>PowerPoint Presentation</vt:lpstr>
      <vt:lpstr>Power over Ethernet</vt:lpstr>
      <vt:lpstr>Benefits of PoE in a Campus Network</vt:lpstr>
      <vt:lpstr>PoE Components</vt:lpstr>
      <vt:lpstr>PoE Standards</vt:lpstr>
      <vt:lpstr>PoE Negotiation</vt:lpstr>
      <vt:lpstr>Cisco Original Inline Power Method</vt:lpstr>
      <vt:lpstr>Configuring PoE</vt:lpstr>
      <vt:lpstr>Configuring PoE</vt:lpstr>
      <vt:lpstr>PowerPoint Presentation</vt:lpstr>
      <vt:lpstr>SDM Templates</vt:lpstr>
      <vt:lpstr>SDM Template Types</vt:lpstr>
      <vt:lpstr>SDM Template Types</vt:lpstr>
      <vt:lpstr>Displaying SDM Resources</vt:lpstr>
      <vt:lpstr>Displaying SDM Resources</vt:lpstr>
      <vt:lpstr>Choosing the Right SDM Template</vt:lpstr>
      <vt:lpstr>PowerPoint Presentation</vt:lpstr>
      <vt:lpstr>Syslog</vt:lpstr>
      <vt:lpstr>Syslog Severity Levels</vt:lpstr>
      <vt:lpstr>Syslog Facilities</vt:lpstr>
      <vt:lpstr>Syslog Message Format</vt:lpstr>
      <vt:lpstr>Sample Syslog Messages</vt:lpstr>
      <vt:lpstr>Configuring Syslog (1)</vt:lpstr>
      <vt:lpstr>Configuring Syslog (2)</vt:lpstr>
      <vt:lpstr>Verifying Syslog Configuration</vt:lpstr>
      <vt:lpstr>SPAN and RSPAN</vt:lpstr>
      <vt:lpstr>SPAN and RSPAN</vt:lpstr>
      <vt:lpstr>SPAN and RSPAN</vt:lpstr>
      <vt:lpstr>SPAN Configuration</vt:lpstr>
      <vt:lpstr>SPAN Configuration Example</vt:lpstr>
      <vt:lpstr>Remote SPAN  (RSPAN)</vt:lpstr>
      <vt:lpstr>Remote SPAN  (RSPAN) Example</vt:lpstr>
      <vt:lpstr>Verifying RSPAN</vt:lpstr>
      <vt:lpstr>PowerPoint Presentation</vt:lpstr>
      <vt:lpstr>Introduction to IP Service Level Agreement</vt:lpstr>
      <vt:lpstr>Introduction to IP Service Level Agreement</vt:lpstr>
      <vt:lpstr>Additional functions and Uses for IP SLA </vt:lpstr>
      <vt:lpstr>IP SLA Feedback</vt:lpstr>
      <vt:lpstr>Types of measurement statistics</vt:lpstr>
      <vt:lpstr>Simple example of an IP SLA Test</vt:lpstr>
      <vt:lpstr>IP SLA Source and Responder</vt:lpstr>
      <vt:lpstr>IP SLA Measurements</vt:lpstr>
      <vt:lpstr>IP SLA Configuration</vt:lpstr>
      <vt:lpstr>Verify the configuration of IP SLA </vt:lpstr>
      <vt:lpstr>Verifying IP SLA Configuration</vt:lpstr>
      <vt:lpstr>IP SLA Operation with Responder</vt:lpstr>
      <vt:lpstr>IP SLA Responder Timestamps</vt:lpstr>
      <vt:lpstr>IP SLA Responder Timestamps Example</vt:lpstr>
      <vt:lpstr>Configuring IP SLA Example</vt:lpstr>
      <vt:lpstr>IP SLA UDP Jitter example</vt:lpstr>
      <vt:lpstr>Configuring Authentication for IP SLA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v5.0</dc:title>
  <dc:creator>Cisco Systems, Inc.</dc:creator>
  <cp:lastModifiedBy>Glyn Jones</cp:lastModifiedBy>
  <cp:revision>772</cp:revision>
  <dcterms:modified xsi:type="dcterms:W3CDTF">2019-05-02T05:01:40Z</dcterms:modified>
</cp:coreProperties>
</file>