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49" r:id="rId1"/>
  </p:sldMasterIdLst>
  <p:notesMasterIdLst>
    <p:notesMasterId r:id="rId23"/>
  </p:notesMasterIdLst>
  <p:sldIdLst>
    <p:sldId id="256" r:id="rId2"/>
    <p:sldId id="311" r:id="rId3"/>
    <p:sldId id="312" r:id="rId4"/>
    <p:sldId id="313" r:id="rId5"/>
    <p:sldId id="314" r:id="rId6"/>
    <p:sldId id="315" r:id="rId7"/>
    <p:sldId id="316" r:id="rId8"/>
    <p:sldId id="317" r:id="rId9"/>
    <p:sldId id="318" r:id="rId10"/>
    <p:sldId id="319" r:id="rId11"/>
    <p:sldId id="321" r:id="rId12"/>
    <p:sldId id="320" r:id="rId13"/>
    <p:sldId id="322" r:id="rId14"/>
    <p:sldId id="323" r:id="rId15"/>
    <p:sldId id="324" r:id="rId16"/>
    <p:sldId id="325" r:id="rId17"/>
    <p:sldId id="326" r:id="rId18"/>
    <p:sldId id="327" r:id="rId19"/>
    <p:sldId id="328" r:id="rId20"/>
    <p:sldId id="329" r:id="rId21"/>
    <p:sldId id="310"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9096" autoAdjust="0"/>
  </p:normalViewPr>
  <p:slideViewPr>
    <p:cSldViewPr>
      <p:cViewPr varScale="1">
        <p:scale>
          <a:sx n="116" d="100"/>
          <a:sy n="116" d="100"/>
        </p:scale>
        <p:origin x="146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16/10/2018</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21</a:t>
            </a:fld>
            <a:endParaRPr lang="en-US" sz="800"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8712968"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179512" y="1196752"/>
            <a:ext cx="8712968"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16227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00794077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448219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34469401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492161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smtClean="0"/>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097429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25850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42815668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1520" y="1"/>
            <a:ext cx="8640960" cy="1124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213928" y="1196752"/>
            <a:ext cx="8712968"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447675"/>
            <a:ext cx="3684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3692525" cy="3960812"/>
          </a:xfrm>
        </p:spPr>
        <p:txBody>
          <a:bodyPr rIns="88048" anchor="ctr"/>
          <a:lstStyle/>
          <a:p>
            <a:pPr marL="42863" eaLnBrk="1" hangingPunct="1">
              <a:defRPr/>
            </a:pPr>
            <a:r>
              <a:rPr lang="en-US" sz="2400" b="0" dirty="0" smtClean="0"/>
              <a:t>CCNP SWITCH v7.1</a:t>
            </a:r>
            <a:r>
              <a:rPr lang="en-US" sz="2400" b="0" dirty="0" smtClean="0">
                <a:ea typeface="ヒラギノ角ゴ ProN W3" charset="0"/>
                <a:cs typeface="ヒラギノ角ゴ ProN W3" charset="0"/>
              </a:rPr>
              <a:t/>
            </a:r>
            <a:br>
              <a:rPr lang="en-US" sz="2400" b="0" dirty="0" smtClean="0">
                <a:ea typeface="ヒラギノ角ゴ ProN W3" charset="0"/>
                <a:cs typeface="ヒラギノ角ゴ ProN W3"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650875" y="4953000"/>
            <a:ext cx="7197725" cy="1905000"/>
          </a:xfrm>
        </p:spPr>
        <p:txBody>
          <a:bodyPr rIns="88048"/>
          <a:lstStyle/>
          <a:p>
            <a:pPr marL="42863" indent="0" algn="ctr" eaLnBrk="1" hangingPunct="1">
              <a:lnSpc>
                <a:spcPct val="90000"/>
              </a:lnSpc>
              <a:buFont typeface="Wingdings" pitchFamily="2" charset="2"/>
              <a:buNone/>
            </a:pPr>
            <a:r>
              <a:rPr lang="en-US" altLang="el-GR" sz="2400" u="sng" dirty="0" smtClean="0">
                <a:solidFill>
                  <a:srgbClr val="1A1A1A"/>
                </a:solidFill>
                <a:latin typeface="Calibri" panose="020F0502020204030204" pitchFamily="34" charset="0"/>
                <a:ea typeface="Calibri" panose="020F0502020204030204" pitchFamily="34" charset="0"/>
              </a:rPr>
              <a:t>Chapter </a:t>
            </a:r>
            <a:r>
              <a:rPr lang="en-US" altLang="el-GR" sz="2400" u="sng" dirty="0">
                <a:latin typeface="Calibri" panose="020F0502020204030204" pitchFamily="34" charset="0"/>
                <a:ea typeface="Calibri" panose="020F0502020204030204" pitchFamily="34" charset="0"/>
              </a:rPr>
              <a:t>9</a:t>
            </a:r>
            <a:r>
              <a:rPr lang="en-US" altLang="el-GR" sz="2400" u="sng" dirty="0" smtClean="0">
                <a:solidFill>
                  <a:srgbClr val="1A1A1A"/>
                </a:solidFill>
                <a:latin typeface="Calibri" panose="020F0502020204030204" pitchFamily="34" charset="0"/>
                <a:ea typeface="Calibri" panose="020F0502020204030204" pitchFamily="34" charset="0"/>
              </a:rPr>
              <a:t>: High Availability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StackWise</a:t>
            </a:r>
            <a:r>
              <a:rPr lang="en-AU" dirty="0"/>
              <a:t> Benefits</a:t>
            </a:r>
          </a:p>
        </p:txBody>
      </p:sp>
      <p:sp>
        <p:nvSpPr>
          <p:cNvPr id="3" name="Content Placeholder 2"/>
          <p:cNvSpPr>
            <a:spLocks noGrp="1"/>
          </p:cNvSpPr>
          <p:nvPr>
            <p:ph idx="1"/>
          </p:nvPr>
        </p:nvSpPr>
        <p:spPr/>
        <p:txBody>
          <a:bodyPr/>
          <a:lstStyle/>
          <a:p>
            <a:r>
              <a:rPr lang="en-US" dirty="0"/>
              <a:t>You do not have to do anything to bring up the switch before it is ready to operate</a:t>
            </a:r>
            <a:r>
              <a:rPr lang="en-US" dirty="0" smtClean="0"/>
              <a:t>.</a:t>
            </a:r>
          </a:p>
          <a:p>
            <a:r>
              <a:rPr lang="en-US" dirty="0"/>
              <a:t>The switches are united into a single logical unit using special stack interconnect cables that create a bidirectional closed-loop path</a:t>
            </a:r>
            <a:r>
              <a:rPr lang="en-US" dirty="0" smtClean="0"/>
              <a:t>.</a:t>
            </a:r>
          </a:p>
          <a:p>
            <a:r>
              <a:rPr lang="en-US" dirty="0"/>
              <a:t>This bidirectional path acts as a switch fabric for all the connected switches</a:t>
            </a:r>
            <a:r>
              <a:rPr lang="en-US" dirty="0" smtClean="0"/>
              <a:t>.</a:t>
            </a:r>
          </a:p>
          <a:p>
            <a:r>
              <a:rPr lang="en-US" dirty="0"/>
              <a:t>When a break is detected in a cable, the traffic is immediately wrapped back across the remaining path to continue forwarding</a:t>
            </a:r>
            <a:r>
              <a:rPr lang="en-US" dirty="0" smtClean="0"/>
              <a:t>.</a:t>
            </a:r>
          </a:p>
          <a:p>
            <a:r>
              <a:rPr lang="en-US" dirty="0"/>
              <a:t>Multiple switches in a stack can create an </a:t>
            </a:r>
            <a:r>
              <a:rPr lang="en-US" dirty="0" err="1"/>
              <a:t>EtherChannel</a:t>
            </a:r>
            <a:r>
              <a:rPr lang="en-US" dirty="0"/>
              <a:t> connection</a:t>
            </a:r>
            <a:r>
              <a:rPr lang="en-US" dirty="0" smtClean="0"/>
              <a:t>.</a:t>
            </a:r>
          </a:p>
          <a:p>
            <a:r>
              <a:rPr lang="en-US" dirty="0"/>
              <a:t>STP can thus be avoided, doubling the available bandwidth of the existing distribution switches uplinks.</a:t>
            </a:r>
            <a:endParaRPr lang="en-AU" dirty="0"/>
          </a:p>
        </p:txBody>
      </p:sp>
    </p:spTree>
    <p:extLst>
      <p:ext uri="{BB962C8B-B14F-4D97-AF65-F5344CB8AC3E}">
        <p14:creationId xmlns:p14="http://schemas.microsoft.com/office/powerpoint/2010/main" val="3326244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Verifying </a:t>
            </a:r>
            <a:r>
              <a:rPr lang="en-AU" dirty="0" err="1"/>
              <a:t>StackWise</a:t>
            </a:r>
            <a:endParaRPr lang="en-AU" dirty="0"/>
          </a:p>
        </p:txBody>
      </p:sp>
      <p:sp>
        <p:nvSpPr>
          <p:cNvPr id="3" name="Content Placeholder 2"/>
          <p:cNvSpPr>
            <a:spLocks noGrp="1"/>
          </p:cNvSpPr>
          <p:nvPr>
            <p:ph idx="1"/>
          </p:nvPr>
        </p:nvSpPr>
        <p:spPr>
          <a:xfrm>
            <a:off x="181872" y="1124744"/>
            <a:ext cx="8712968" cy="5661249"/>
          </a:xfrm>
        </p:spPr>
        <p:txBody>
          <a:bodyPr/>
          <a:lstStyle/>
          <a:p>
            <a:r>
              <a:rPr lang="en-US" dirty="0"/>
              <a:t>You can verify the status of your stack by using the </a:t>
            </a:r>
            <a:r>
              <a:rPr lang="en-US" b="1" dirty="0"/>
              <a:t>show switch</a:t>
            </a:r>
            <a:r>
              <a:rPr lang="en-US" dirty="0"/>
              <a:t> command with different parameters.</a:t>
            </a:r>
            <a:endParaRPr lang="en-AU" dirty="0"/>
          </a:p>
        </p:txBody>
      </p:sp>
      <p:pic>
        <p:nvPicPr>
          <p:cNvPr id="4" name="Picture 3"/>
          <p:cNvPicPr>
            <a:picLocks noChangeAspect="1"/>
          </p:cNvPicPr>
          <p:nvPr/>
        </p:nvPicPr>
        <p:blipFill>
          <a:blip r:embed="rId2"/>
          <a:stretch>
            <a:fillRect/>
          </a:stretch>
        </p:blipFill>
        <p:spPr>
          <a:xfrm>
            <a:off x="683568" y="1916832"/>
            <a:ext cx="7416824" cy="1288312"/>
          </a:xfrm>
          <a:prstGeom prst="rect">
            <a:avLst/>
          </a:prstGeom>
        </p:spPr>
      </p:pic>
      <p:pic>
        <p:nvPicPr>
          <p:cNvPr id="5" name="Picture 4"/>
          <p:cNvPicPr>
            <a:picLocks noChangeAspect="1"/>
          </p:cNvPicPr>
          <p:nvPr/>
        </p:nvPicPr>
        <p:blipFill>
          <a:blip r:embed="rId3"/>
          <a:stretch>
            <a:fillRect/>
          </a:stretch>
        </p:blipFill>
        <p:spPr>
          <a:xfrm>
            <a:off x="671470" y="3574995"/>
            <a:ext cx="6204785" cy="1215370"/>
          </a:xfrm>
          <a:prstGeom prst="rect">
            <a:avLst/>
          </a:prstGeom>
        </p:spPr>
      </p:pic>
    </p:spTree>
    <p:extLst>
      <p:ext uri="{BB962C8B-B14F-4D97-AF65-F5344CB8AC3E}">
        <p14:creationId xmlns:p14="http://schemas.microsoft.com/office/powerpoint/2010/main" val="139494125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VSS?</a:t>
            </a:r>
          </a:p>
        </p:txBody>
      </p:sp>
      <p:sp>
        <p:nvSpPr>
          <p:cNvPr id="3" name="Content Placeholder 2"/>
          <p:cNvSpPr>
            <a:spLocks noGrp="1"/>
          </p:cNvSpPr>
          <p:nvPr>
            <p:ph idx="1"/>
          </p:nvPr>
        </p:nvSpPr>
        <p:spPr/>
        <p:txBody>
          <a:bodyPr/>
          <a:lstStyle/>
          <a:p>
            <a:r>
              <a:rPr lang="en-US" dirty="0"/>
              <a:t>Virtual Switching System (VSS) is a network system virtualization technology that combines a pair of Catalyst 4500 or 6500 series switches into one virtual switch, increasing the operational efficiency, boosting nonstop communications, and scaling the system bandwidth capacity. </a:t>
            </a:r>
            <a:endParaRPr lang="en-US" dirty="0" smtClean="0"/>
          </a:p>
          <a:p>
            <a:r>
              <a:rPr lang="en-US" dirty="0" smtClean="0"/>
              <a:t>The </a:t>
            </a:r>
            <a:r>
              <a:rPr lang="en-US" dirty="0"/>
              <a:t>VSS simplifies network configuration and operation by reducing the number of Layer 3 routing neighbors and by providing a loop-free Layer 2 topology. </a:t>
            </a:r>
            <a:endParaRPr lang="en-US" dirty="0" smtClean="0"/>
          </a:p>
          <a:p>
            <a:r>
              <a:rPr lang="en-US" dirty="0" smtClean="0"/>
              <a:t>In </a:t>
            </a:r>
            <a:r>
              <a:rPr lang="en-US" dirty="0"/>
              <a:t>the campus switched architecture, VSS is usually deployed in the aggregation layer to avoid the redundancy to the access layer switches in case of the switch failure.</a:t>
            </a:r>
            <a:endParaRPr lang="en-AU" dirty="0"/>
          </a:p>
        </p:txBody>
      </p:sp>
    </p:spTree>
    <p:extLst>
      <p:ext uri="{BB962C8B-B14F-4D97-AF65-F5344CB8AC3E}">
        <p14:creationId xmlns:p14="http://schemas.microsoft.com/office/powerpoint/2010/main" val="1746475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VSS?</a:t>
            </a:r>
          </a:p>
        </p:txBody>
      </p:sp>
      <p:sp>
        <p:nvSpPr>
          <p:cNvPr id="3" name="Content Placeholder 2"/>
          <p:cNvSpPr>
            <a:spLocks noGrp="1"/>
          </p:cNvSpPr>
          <p:nvPr>
            <p:ph idx="1"/>
          </p:nvPr>
        </p:nvSpPr>
        <p:spPr>
          <a:xfrm>
            <a:off x="212557" y="1202855"/>
            <a:ext cx="8712968" cy="5661249"/>
          </a:xfrm>
        </p:spPr>
        <p:txBody>
          <a:bodyPr/>
          <a:lstStyle/>
          <a:p>
            <a:r>
              <a:rPr lang="en-US" dirty="0"/>
              <a:t>VSS is made up of two Catalyst switches and a virtual switch link (VSL) between them. </a:t>
            </a:r>
            <a:endParaRPr lang="en-US" dirty="0" smtClean="0"/>
          </a:p>
          <a:p>
            <a:r>
              <a:rPr lang="en-US" dirty="0" smtClean="0"/>
              <a:t>The </a:t>
            </a:r>
            <a:r>
              <a:rPr lang="en-US" dirty="0"/>
              <a:t>VSL is made of up to eight 10 Gigabit Ethernet connections bundled into an </a:t>
            </a:r>
            <a:r>
              <a:rPr lang="en-US" dirty="0" err="1"/>
              <a:t>EtherChannel</a:t>
            </a:r>
            <a:r>
              <a:rPr lang="en-US" dirty="0"/>
              <a:t>. </a:t>
            </a:r>
            <a:endParaRPr lang="en-US" dirty="0" smtClean="0"/>
          </a:p>
          <a:p>
            <a:r>
              <a:rPr lang="en-US" dirty="0" smtClean="0"/>
              <a:t>VSL </a:t>
            </a:r>
            <a:r>
              <a:rPr lang="en-US" dirty="0"/>
              <a:t>carries the control plane communication between the two VSS members, in addition to regular data traffic</a:t>
            </a:r>
            <a:r>
              <a:rPr lang="en-US" dirty="0" smtClean="0"/>
              <a:t>.</a:t>
            </a:r>
            <a:endParaRPr lang="en-AU" dirty="0"/>
          </a:p>
          <a:p>
            <a:endParaRPr lang="en-AU" dirty="0" smtClean="0"/>
          </a:p>
          <a:p>
            <a:endParaRPr lang="en-AU" dirty="0"/>
          </a:p>
          <a:p>
            <a:endParaRPr lang="en-AU" dirty="0" smtClean="0"/>
          </a:p>
          <a:p>
            <a:endParaRPr lang="en-AU" dirty="0"/>
          </a:p>
          <a:p>
            <a:r>
              <a:rPr lang="en-US" dirty="0" smtClean="0"/>
              <a:t>Once </a:t>
            </a:r>
            <a:r>
              <a:rPr lang="en-US" dirty="0"/>
              <a:t>the VSS is formed, only the control plane of one of the members is active. </a:t>
            </a:r>
            <a:endParaRPr lang="en-US" dirty="0" smtClean="0"/>
          </a:p>
          <a:p>
            <a:r>
              <a:rPr lang="en-US" dirty="0" smtClean="0"/>
              <a:t>The </a:t>
            </a:r>
            <a:r>
              <a:rPr lang="en-US" dirty="0"/>
              <a:t>data plane and switch fabric of both members are active. </a:t>
            </a:r>
            <a:endParaRPr lang="en-US" dirty="0" smtClean="0"/>
          </a:p>
          <a:p>
            <a:r>
              <a:rPr lang="en-US" dirty="0" smtClean="0"/>
              <a:t>Both </a:t>
            </a:r>
            <a:r>
              <a:rPr lang="en-US" dirty="0"/>
              <a:t>chassis are kept in sync with the </a:t>
            </a:r>
            <a:r>
              <a:rPr lang="en-US" dirty="0" err="1"/>
              <a:t>interchassis</a:t>
            </a:r>
            <a:r>
              <a:rPr lang="en-US" dirty="0"/>
              <a:t> SSO mechanism, along with NSF to provide nonstop communication even in the event of failure of one of the member supervisor engines or chassis.</a:t>
            </a:r>
            <a:endParaRPr lang="en-AU" dirty="0"/>
          </a:p>
        </p:txBody>
      </p:sp>
      <p:pic>
        <p:nvPicPr>
          <p:cNvPr id="6" name="Picture 5"/>
          <p:cNvPicPr>
            <a:picLocks noChangeAspect="1"/>
          </p:cNvPicPr>
          <p:nvPr/>
        </p:nvPicPr>
        <p:blipFill>
          <a:blip r:embed="rId2"/>
          <a:stretch>
            <a:fillRect/>
          </a:stretch>
        </p:blipFill>
        <p:spPr>
          <a:xfrm>
            <a:off x="467544" y="3140968"/>
            <a:ext cx="4680520" cy="1724402"/>
          </a:xfrm>
          <a:prstGeom prst="rect">
            <a:avLst/>
          </a:prstGeom>
        </p:spPr>
      </p:pic>
    </p:spTree>
    <p:extLst>
      <p:ext uri="{BB962C8B-B14F-4D97-AF65-F5344CB8AC3E}">
        <p14:creationId xmlns:p14="http://schemas.microsoft.com/office/powerpoint/2010/main" val="38261415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VSS Benefits</a:t>
            </a:r>
          </a:p>
        </p:txBody>
      </p:sp>
      <p:sp>
        <p:nvSpPr>
          <p:cNvPr id="3" name="Content Placeholder 2"/>
          <p:cNvSpPr>
            <a:spLocks noGrp="1"/>
          </p:cNvSpPr>
          <p:nvPr>
            <p:ph idx="1"/>
          </p:nvPr>
        </p:nvSpPr>
        <p:spPr/>
        <p:txBody>
          <a:bodyPr/>
          <a:lstStyle/>
          <a:p>
            <a:r>
              <a:rPr lang="en-US" dirty="0"/>
              <a:t>VSS increases operational efficiency by reducing switch management overhead and simplifying the network. </a:t>
            </a:r>
            <a:endParaRPr lang="en-US" dirty="0" smtClean="0"/>
          </a:p>
          <a:p>
            <a:r>
              <a:rPr lang="en-US" dirty="0" smtClean="0"/>
              <a:t>It </a:t>
            </a:r>
            <a:r>
              <a:rPr lang="en-US" dirty="0"/>
              <a:t>provides a single point of management, IP address, and routing instance</a:t>
            </a:r>
            <a:r>
              <a:rPr lang="en-US" dirty="0" smtClean="0"/>
              <a:t>.</a:t>
            </a:r>
            <a:r>
              <a:rPr lang="en-US" dirty="0"/>
              <a:t> </a:t>
            </a:r>
            <a:endParaRPr lang="en-US" dirty="0" smtClean="0"/>
          </a:p>
          <a:p>
            <a:r>
              <a:rPr lang="en-US" dirty="0" smtClean="0"/>
              <a:t>VSS </a:t>
            </a:r>
            <a:r>
              <a:rPr lang="en-US" dirty="0"/>
              <a:t>can be managed with single management point from which you configure and manage the VSS. </a:t>
            </a:r>
            <a:endParaRPr lang="en-US" dirty="0" smtClean="0"/>
          </a:p>
          <a:p>
            <a:r>
              <a:rPr lang="en-US" dirty="0" smtClean="0"/>
              <a:t>Neighbors </a:t>
            </a:r>
            <a:r>
              <a:rPr lang="en-US" dirty="0"/>
              <a:t>see the VSS as a single Layer 2 switching or Layer 3 routing node, thus reducing the control protocol traffic. </a:t>
            </a:r>
            <a:endParaRPr lang="en-US" dirty="0" smtClean="0"/>
          </a:p>
        </p:txBody>
      </p:sp>
      <p:pic>
        <p:nvPicPr>
          <p:cNvPr id="5" name="Picture 4"/>
          <p:cNvPicPr>
            <a:picLocks noChangeAspect="1"/>
          </p:cNvPicPr>
          <p:nvPr/>
        </p:nvPicPr>
        <p:blipFill>
          <a:blip r:embed="rId2"/>
          <a:stretch>
            <a:fillRect/>
          </a:stretch>
        </p:blipFill>
        <p:spPr>
          <a:xfrm>
            <a:off x="467544" y="3573016"/>
            <a:ext cx="6800000" cy="3095238"/>
          </a:xfrm>
          <a:prstGeom prst="rect">
            <a:avLst/>
          </a:prstGeom>
        </p:spPr>
      </p:pic>
    </p:spTree>
    <p:extLst>
      <p:ext uri="{BB962C8B-B14F-4D97-AF65-F5344CB8AC3E}">
        <p14:creationId xmlns:p14="http://schemas.microsoft.com/office/powerpoint/2010/main" val="1448512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VSS Benefits</a:t>
            </a:r>
          </a:p>
        </p:txBody>
      </p:sp>
      <p:sp>
        <p:nvSpPr>
          <p:cNvPr id="3" name="Content Placeholder 2"/>
          <p:cNvSpPr>
            <a:spLocks noGrp="1"/>
          </p:cNvSpPr>
          <p:nvPr>
            <p:ph idx="1"/>
          </p:nvPr>
        </p:nvSpPr>
        <p:spPr/>
        <p:txBody>
          <a:bodyPr/>
          <a:lstStyle/>
          <a:p>
            <a:r>
              <a:rPr lang="en-US" dirty="0"/>
              <a:t>VSS provides a single VLAN gateway IP address, removing the need for the first-hop redundancy protocol (HSRP, VRRP, GLBP).</a:t>
            </a:r>
          </a:p>
          <a:p>
            <a:r>
              <a:rPr lang="en-US" dirty="0"/>
              <a:t>Multichannel </a:t>
            </a:r>
            <a:r>
              <a:rPr lang="en-US" dirty="0" err="1"/>
              <a:t>EtherChannel</a:t>
            </a:r>
            <a:r>
              <a:rPr lang="en-US" dirty="0"/>
              <a:t> (MEC) allows you to bundle links to two physical switches in VSS, creating a loop-free redundant topology without the need for STP.</a:t>
            </a:r>
          </a:p>
          <a:p>
            <a:r>
              <a:rPr lang="en-US" dirty="0" err="1"/>
              <a:t>Interchassis</a:t>
            </a:r>
            <a:r>
              <a:rPr lang="en-US" dirty="0"/>
              <a:t> </a:t>
            </a:r>
            <a:r>
              <a:rPr lang="en-US" dirty="0" err="1"/>
              <a:t>stateful</a:t>
            </a:r>
            <a:r>
              <a:rPr lang="en-US" dirty="0"/>
              <a:t> failover results in no disruption to applications that rely on network state information (for example, forwarding table info, </a:t>
            </a:r>
            <a:r>
              <a:rPr lang="en-US" dirty="0" err="1"/>
              <a:t>NetFlow</a:t>
            </a:r>
            <a:r>
              <a:rPr lang="en-US" dirty="0"/>
              <a:t>, Network Address Translation, authentication, and authorization). </a:t>
            </a:r>
          </a:p>
          <a:p>
            <a:r>
              <a:rPr lang="en-US" dirty="0"/>
              <a:t>VSS eliminates Layer 2 / Layer 3 protocol </a:t>
            </a:r>
            <a:r>
              <a:rPr lang="en-US" dirty="0" err="1"/>
              <a:t>reconvergence</a:t>
            </a:r>
            <a:r>
              <a:rPr lang="en-US" dirty="0"/>
              <a:t> if a virtual switch member fails, resulting in deterministic </a:t>
            </a:r>
            <a:r>
              <a:rPr lang="en-US" dirty="0" err="1"/>
              <a:t>subsecond</a:t>
            </a:r>
            <a:r>
              <a:rPr lang="en-US" dirty="0"/>
              <a:t> virtual switch recovery.</a:t>
            </a:r>
            <a:endParaRPr lang="en-AU" dirty="0"/>
          </a:p>
          <a:p>
            <a:endParaRPr lang="en-AU" dirty="0"/>
          </a:p>
        </p:txBody>
      </p:sp>
    </p:spTree>
    <p:extLst>
      <p:ext uri="{BB962C8B-B14F-4D97-AF65-F5344CB8AC3E}">
        <p14:creationId xmlns:p14="http://schemas.microsoft.com/office/powerpoint/2010/main" val="355301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Verifying VSS</a:t>
            </a:r>
          </a:p>
        </p:txBody>
      </p:sp>
      <p:sp>
        <p:nvSpPr>
          <p:cNvPr id="3" name="Content Placeholder 2"/>
          <p:cNvSpPr>
            <a:spLocks noGrp="1"/>
          </p:cNvSpPr>
          <p:nvPr>
            <p:ph idx="1"/>
          </p:nvPr>
        </p:nvSpPr>
        <p:spPr/>
        <p:txBody>
          <a:bodyPr/>
          <a:lstStyle/>
          <a:p>
            <a:r>
              <a:rPr lang="en-US" dirty="0"/>
              <a:t>To verify the status of VSS configuration, use the following </a:t>
            </a:r>
            <a:r>
              <a:rPr lang="en-US" b="1" dirty="0"/>
              <a:t>show switch virtual</a:t>
            </a:r>
            <a:r>
              <a:rPr lang="en-US" dirty="0"/>
              <a:t> commands with various parameters</a:t>
            </a:r>
            <a:r>
              <a:rPr lang="en-US" dirty="0" smtClean="0"/>
              <a:t>:</a:t>
            </a:r>
          </a:p>
          <a:p>
            <a:r>
              <a:rPr lang="en-AU" b="1" dirty="0"/>
              <a:t>show switch </a:t>
            </a:r>
            <a:r>
              <a:rPr lang="en-AU" b="1" dirty="0" smtClean="0"/>
              <a:t>virtual</a:t>
            </a:r>
          </a:p>
          <a:p>
            <a:r>
              <a:rPr lang="en-AU" b="1" dirty="0"/>
              <a:t>show switch virtual </a:t>
            </a:r>
            <a:r>
              <a:rPr lang="en-AU" b="1" dirty="0" smtClean="0"/>
              <a:t>link</a:t>
            </a:r>
          </a:p>
          <a:p>
            <a:r>
              <a:rPr lang="en-AU" b="1" dirty="0"/>
              <a:t>show switch virtual </a:t>
            </a:r>
            <a:r>
              <a:rPr lang="en-AU" b="1" dirty="0" smtClean="0"/>
              <a:t>role</a:t>
            </a:r>
          </a:p>
          <a:p>
            <a:r>
              <a:rPr lang="en-US" b="1" dirty="0"/>
              <a:t>show switch virtual link port-channel</a:t>
            </a:r>
            <a:endParaRPr lang="en-AU" dirty="0"/>
          </a:p>
        </p:txBody>
      </p:sp>
    </p:spTree>
    <p:extLst>
      <p:ext uri="{BB962C8B-B14F-4D97-AF65-F5344CB8AC3E}">
        <p14:creationId xmlns:p14="http://schemas.microsoft.com/office/powerpoint/2010/main" val="250537669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Redundant Switch Supervisors</a:t>
            </a:r>
          </a:p>
        </p:txBody>
      </p:sp>
      <p:sp>
        <p:nvSpPr>
          <p:cNvPr id="3" name="Content Placeholder 2"/>
          <p:cNvSpPr>
            <a:spLocks noGrp="1"/>
          </p:cNvSpPr>
          <p:nvPr>
            <p:ph idx="1"/>
          </p:nvPr>
        </p:nvSpPr>
        <p:spPr/>
        <p:txBody>
          <a:bodyPr/>
          <a:lstStyle/>
          <a:p>
            <a:r>
              <a:rPr lang="en-US" dirty="0"/>
              <a:t>The Cisco supervisor engine module is the heart of the Cisco modular switch platforms. The supervisor provides centralized forwarding information and processing. All software processes of a modular switch are run on a supervisor.</a:t>
            </a:r>
          </a:p>
          <a:p>
            <a:r>
              <a:rPr lang="en-US" dirty="0"/>
              <a:t>Redundant supervisors are highly recommended for the aggregation and core layer so that they might help provide faster convergence in case of the primary supervisor failure.</a:t>
            </a:r>
          </a:p>
          <a:p>
            <a:r>
              <a:rPr lang="en-US" dirty="0"/>
              <a:t>Platforms such as the Catalyst 4500, 6500, and 6800 series can accept two supervisor modules that are installed in a single chassis, thus removing a single point of failure. The first supervisor module to successfully boot becomes the active supervisor for the chassis. The other supervisor remains in a standby role, waiting for the active supervisor to fail.</a:t>
            </a:r>
          </a:p>
          <a:p>
            <a:r>
              <a:rPr lang="en-US" dirty="0"/>
              <a:t>The active supervisor provides all switching functions. The standby supervisor, however, is allowed to boot and initialize only to a certain level. When the active module fails, the standby module can proceed to initialize any remaining functions and take over the active role.</a:t>
            </a:r>
          </a:p>
          <a:p>
            <a:endParaRPr lang="en-AU" dirty="0"/>
          </a:p>
        </p:txBody>
      </p:sp>
    </p:spTree>
    <p:extLst>
      <p:ext uri="{BB962C8B-B14F-4D97-AF65-F5344CB8AC3E}">
        <p14:creationId xmlns:p14="http://schemas.microsoft.com/office/powerpoint/2010/main" val="97051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Supervisor Redundancy Modes</a:t>
            </a:r>
          </a:p>
        </p:txBody>
      </p:sp>
      <p:sp>
        <p:nvSpPr>
          <p:cNvPr id="3" name="Content Placeholder 2"/>
          <p:cNvSpPr>
            <a:spLocks noGrp="1"/>
          </p:cNvSpPr>
          <p:nvPr>
            <p:ph idx="1"/>
          </p:nvPr>
        </p:nvSpPr>
        <p:spPr/>
        <p:txBody>
          <a:bodyPr/>
          <a:lstStyle/>
          <a:p>
            <a:r>
              <a:rPr lang="en-US" b="1" dirty="0"/>
              <a:t>Route processor redundancy (RPR):</a:t>
            </a:r>
            <a:r>
              <a:rPr lang="en-US" dirty="0"/>
              <a:t> The redundant supervisor is only partially booted and initialized. When the active module fails, the standby module must reload every other module in the switch and then initialize all the supervisor functions</a:t>
            </a:r>
            <a:r>
              <a:rPr lang="en-US" dirty="0" smtClean="0"/>
              <a:t>.</a:t>
            </a:r>
          </a:p>
          <a:p>
            <a:r>
              <a:rPr lang="en-US" b="1" dirty="0"/>
              <a:t>Route processor redundancy plus (RPR+):</a:t>
            </a:r>
            <a:r>
              <a:rPr lang="en-US" dirty="0"/>
              <a:t> The redundant supervisor is booted, allowing the supervisor and route engine to initialize. No Layer 2 or Layer 3 functions are started. When the active module fails, the standby module finishes initializing without reloading other switch modules. This allows switch ports to retain their state</a:t>
            </a:r>
            <a:r>
              <a:rPr lang="en-US" dirty="0" smtClean="0"/>
              <a:t>.</a:t>
            </a:r>
          </a:p>
          <a:p>
            <a:r>
              <a:rPr lang="en-US" b="1" dirty="0" err="1"/>
              <a:t>Stateful</a:t>
            </a:r>
            <a:r>
              <a:rPr lang="en-US" b="1" dirty="0"/>
              <a:t> switchover (SSO):</a:t>
            </a:r>
            <a:r>
              <a:rPr lang="en-US" dirty="0"/>
              <a:t> The redundant supervisor is fully booted and initialized. Both the startup and running configuration contents are synchronized between the supervisor modules. Layer 2 information is maintained on both supervisors so that hardware switching can continue during a failover. The state of the switch interfaces is also maintained on both supervisors so that links do not flap during a failover.</a:t>
            </a:r>
            <a:endParaRPr lang="en-AU" dirty="0"/>
          </a:p>
        </p:txBody>
      </p:sp>
    </p:spTree>
    <p:extLst>
      <p:ext uri="{BB962C8B-B14F-4D97-AF65-F5344CB8AC3E}">
        <p14:creationId xmlns:p14="http://schemas.microsoft.com/office/powerpoint/2010/main" val="2940308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Supervisor Redundancy Modes</a:t>
            </a:r>
          </a:p>
        </p:txBody>
      </p:sp>
      <p:pic>
        <p:nvPicPr>
          <p:cNvPr id="4" name="Content Placeholder 3"/>
          <p:cNvPicPr>
            <a:picLocks noGrp="1" noChangeAspect="1"/>
          </p:cNvPicPr>
          <p:nvPr>
            <p:ph idx="1"/>
          </p:nvPr>
        </p:nvPicPr>
        <p:blipFill>
          <a:blip r:embed="rId2"/>
          <a:stretch>
            <a:fillRect/>
          </a:stretch>
        </p:blipFill>
        <p:spPr>
          <a:xfrm>
            <a:off x="539552" y="1988840"/>
            <a:ext cx="8148644" cy="2088232"/>
          </a:xfrm>
          <a:prstGeom prst="rect">
            <a:avLst/>
          </a:prstGeom>
        </p:spPr>
      </p:pic>
    </p:spTree>
    <p:extLst>
      <p:ext uri="{BB962C8B-B14F-4D97-AF65-F5344CB8AC3E}">
        <p14:creationId xmlns:p14="http://schemas.microsoft.com/office/powerpoint/2010/main" val="23143587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High Availability</a:t>
            </a:r>
          </a:p>
        </p:txBody>
      </p:sp>
      <p:sp>
        <p:nvSpPr>
          <p:cNvPr id="3" name="Content Placeholder 2"/>
          <p:cNvSpPr>
            <a:spLocks noGrp="1"/>
          </p:cNvSpPr>
          <p:nvPr>
            <p:ph idx="1"/>
          </p:nvPr>
        </p:nvSpPr>
        <p:spPr/>
        <p:txBody>
          <a:bodyPr/>
          <a:lstStyle/>
          <a:p>
            <a:pPr marL="4762" indent="0">
              <a:buNone/>
            </a:pPr>
            <a:r>
              <a:rPr lang="en-US" dirty="0" smtClean="0"/>
              <a:t>The focus of this chapter is:</a:t>
            </a:r>
          </a:p>
          <a:p>
            <a:r>
              <a:rPr lang="en-US" dirty="0" smtClean="0"/>
              <a:t>The </a:t>
            </a:r>
            <a:r>
              <a:rPr lang="en-US" dirty="0"/>
              <a:t>need and basic idea behind switch stacking and </a:t>
            </a:r>
            <a:r>
              <a:rPr lang="en-US" dirty="0" smtClean="0"/>
              <a:t>Virtual Switching System (VSS)</a:t>
            </a:r>
            <a:endParaRPr lang="en-US" dirty="0" smtClean="0"/>
          </a:p>
          <a:p>
            <a:r>
              <a:rPr lang="en-AU" dirty="0" err="1" smtClean="0"/>
              <a:t>StackWise</a:t>
            </a:r>
            <a:endParaRPr lang="en-AU" dirty="0" smtClean="0"/>
          </a:p>
          <a:p>
            <a:r>
              <a:rPr lang="en-AU" dirty="0"/>
              <a:t>The benefits of </a:t>
            </a:r>
            <a:r>
              <a:rPr lang="en-AU" dirty="0" err="1" smtClean="0"/>
              <a:t>StackWise</a:t>
            </a:r>
            <a:endParaRPr lang="en-AU" dirty="0" smtClean="0"/>
          </a:p>
          <a:p>
            <a:r>
              <a:rPr lang="en-AU" dirty="0"/>
              <a:t>Verifying </a:t>
            </a:r>
            <a:r>
              <a:rPr lang="en-AU" dirty="0" err="1" smtClean="0"/>
              <a:t>StackWise</a:t>
            </a:r>
            <a:endParaRPr lang="en-AU" dirty="0" smtClean="0"/>
          </a:p>
          <a:p>
            <a:r>
              <a:rPr lang="en-AU" dirty="0" smtClean="0"/>
              <a:t>VSS</a:t>
            </a:r>
          </a:p>
          <a:p>
            <a:r>
              <a:rPr lang="en-AU" dirty="0"/>
              <a:t>VSS </a:t>
            </a:r>
            <a:r>
              <a:rPr lang="en-AU" dirty="0" smtClean="0"/>
              <a:t>benefits</a:t>
            </a:r>
          </a:p>
          <a:p>
            <a:r>
              <a:rPr lang="en-AU" dirty="0"/>
              <a:t>Verifying </a:t>
            </a:r>
            <a:r>
              <a:rPr lang="en-AU" dirty="0" smtClean="0"/>
              <a:t>VSS</a:t>
            </a:r>
          </a:p>
          <a:p>
            <a:r>
              <a:rPr lang="en-AU" dirty="0"/>
              <a:t>Supervisor </a:t>
            </a:r>
            <a:r>
              <a:rPr lang="en-AU" dirty="0" smtClean="0"/>
              <a:t>redundancy</a:t>
            </a:r>
          </a:p>
          <a:p>
            <a:r>
              <a:rPr lang="en-AU" dirty="0"/>
              <a:t>Supervisor redundancy modes</a:t>
            </a:r>
          </a:p>
        </p:txBody>
      </p:sp>
    </p:spTree>
    <p:extLst>
      <p:ext uri="{BB962C8B-B14F-4D97-AF65-F5344CB8AC3E}">
        <p14:creationId xmlns:p14="http://schemas.microsoft.com/office/powerpoint/2010/main" val="180899472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Nonstop Forwarding</a:t>
            </a:r>
          </a:p>
        </p:txBody>
      </p:sp>
      <p:sp>
        <p:nvSpPr>
          <p:cNvPr id="3" name="Content Placeholder 2"/>
          <p:cNvSpPr>
            <a:spLocks noGrp="1"/>
          </p:cNvSpPr>
          <p:nvPr>
            <p:ph idx="1"/>
          </p:nvPr>
        </p:nvSpPr>
        <p:spPr/>
        <p:txBody>
          <a:bodyPr/>
          <a:lstStyle/>
          <a:p>
            <a:r>
              <a:rPr lang="en-US" dirty="0"/>
              <a:t>NSF is an interactive method that focuses on quickly rebuilding the Routing Information Base (RIB) table after a supervisor switchover. </a:t>
            </a:r>
            <a:endParaRPr lang="en-US" dirty="0" smtClean="0"/>
          </a:p>
          <a:p>
            <a:r>
              <a:rPr lang="en-US" dirty="0" smtClean="0"/>
              <a:t>The </a:t>
            </a:r>
            <a:r>
              <a:rPr lang="en-US" dirty="0"/>
              <a:t>RIB is used to generate the Forwarding Information Base (FIB) table for CEF, which is downloaded to any switch modules that can perform CEF</a:t>
            </a:r>
            <a:r>
              <a:rPr lang="en-US" dirty="0" smtClean="0"/>
              <a:t>.</a:t>
            </a:r>
          </a:p>
          <a:p>
            <a:r>
              <a:rPr lang="en-US" dirty="0" smtClean="0"/>
              <a:t>Both </a:t>
            </a:r>
            <a:r>
              <a:rPr lang="en-US" dirty="0"/>
              <a:t>the Catalyst 4500 and 6500 family supports this feature</a:t>
            </a:r>
            <a:r>
              <a:rPr lang="en-US" dirty="0" smtClean="0"/>
              <a:t>.</a:t>
            </a:r>
          </a:p>
          <a:p>
            <a:pPr marL="4762" indent="0">
              <a:buNone/>
            </a:pPr>
            <a:r>
              <a:rPr lang="en-US" dirty="0"/>
              <a:t>Cisco NSF provides the following benefits</a:t>
            </a:r>
            <a:r>
              <a:rPr lang="en-US" dirty="0" smtClean="0"/>
              <a:t>:</a:t>
            </a:r>
          </a:p>
          <a:p>
            <a:r>
              <a:rPr lang="en-US" b="1" dirty="0"/>
              <a:t>Improved network availability:</a:t>
            </a:r>
            <a:r>
              <a:rPr lang="en-US" dirty="0"/>
              <a:t> NSF continues forwarding network traffic and application state information so that user traffic is not interrupted after a supervisor switchover</a:t>
            </a:r>
            <a:r>
              <a:rPr lang="en-US" dirty="0" smtClean="0"/>
              <a:t>.</a:t>
            </a:r>
          </a:p>
          <a:p>
            <a:r>
              <a:rPr lang="en-US" b="1" dirty="0"/>
              <a:t>Overall network stability:</a:t>
            </a:r>
            <a:r>
              <a:rPr lang="en-US" dirty="0"/>
              <a:t> Network stability is improved by maintaining routing protocol neighbor relationships during supervisor failover.</a:t>
            </a:r>
            <a:endParaRPr lang="en-US" dirty="0" smtClean="0"/>
          </a:p>
          <a:p>
            <a:pPr marL="4762" indent="0">
              <a:buNone/>
            </a:pPr>
            <a:endParaRPr lang="en-AU" dirty="0"/>
          </a:p>
        </p:txBody>
      </p:sp>
    </p:spTree>
    <p:extLst>
      <p:ext uri="{BB962C8B-B14F-4D97-AF65-F5344CB8AC3E}">
        <p14:creationId xmlns:p14="http://schemas.microsoft.com/office/powerpoint/2010/main" val="524646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dirty="0"/>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need for High Availability</a:t>
            </a:r>
            <a:endParaRPr lang="en-AU" dirty="0"/>
          </a:p>
        </p:txBody>
      </p:sp>
      <p:sp>
        <p:nvSpPr>
          <p:cNvPr id="3" name="Content Placeholder 2"/>
          <p:cNvSpPr>
            <a:spLocks noGrp="1"/>
          </p:cNvSpPr>
          <p:nvPr>
            <p:ph idx="1"/>
          </p:nvPr>
        </p:nvSpPr>
        <p:spPr/>
        <p:txBody>
          <a:bodyPr/>
          <a:lstStyle/>
          <a:p>
            <a:r>
              <a:rPr lang="en-US" dirty="0"/>
              <a:t>A network with high availability provides an alternative means that enables constant access to all infrastructure paths and key servers. </a:t>
            </a:r>
            <a:endParaRPr lang="en-US" dirty="0" smtClean="0"/>
          </a:p>
          <a:p>
            <a:r>
              <a:rPr lang="en-US" dirty="0" smtClean="0"/>
              <a:t>High </a:t>
            </a:r>
            <a:r>
              <a:rPr lang="en-US" dirty="0"/>
              <a:t>availability (HA) is not just about adding redundant devices. </a:t>
            </a:r>
            <a:endParaRPr lang="en-US" dirty="0" smtClean="0"/>
          </a:p>
          <a:p>
            <a:r>
              <a:rPr lang="en-US" dirty="0" smtClean="0"/>
              <a:t>It </a:t>
            </a:r>
            <a:r>
              <a:rPr lang="en-US" dirty="0"/>
              <a:t>implies planning to understand where the points of failure occur and designing the network so that an alternative solution exists to compensate for the loss of these points of failure, especially single point of failures</a:t>
            </a:r>
            <a:r>
              <a:rPr lang="en-US" dirty="0" smtClean="0"/>
              <a:t>.</a:t>
            </a:r>
          </a:p>
          <a:p>
            <a:r>
              <a:rPr lang="en-US" dirty="0"/>
              <a:t>HA can be divided into two categories. One is focused on networking devices, and a second one is focused on first-hop gateway redundancy</a:t>
            </a:r>
            <a:r>
              <a:rPr lang="en-US" dirty="0" smtClean="0"/>
              <a:t>.</a:t>
            </a:r>
          </a:p>
          <a:p>
            <a:r>
              <a:rPr lang="en-US" dirty="0"/>
              <a:t>In the case of networking devices, redundant topologies often introduce overhead in terms of management, resiliency, and performance</a:t>
            </a:r>
            <a:r>
              <a:rPr lang="en-US" dirty="0" smtClean="0"/>
              <a:t>.</a:t>
            </a:r>
          </a:p>
          <a:p>
            <a:r>
              <a:rPr lang="en-US" dirty="0"/>
              <a:t>To reduce the number of logical network devices and simplify Layer 2 and Layer 3 network </a:t>
            </a:r>
            <a:r>
              <a:rPr lang="en-US" dirty="0" smtClean="0"/>
              <a:t>topology, </a:t>
            </a:r>
            <a:r>
              <a:rPr lang="en-US" dirty="0"/>
              <a:t>two switch virtualization technologies: </a:t>
            </a:r>
            <a:r>
              <a:rPr lang="en-US" dirty="0" err="1"/>
              <a:t>StackWise</a:t>
            </a:r>
            <a:r>
              <a:rPr lang="en-US" dirty="0"/>
              <a:t> and Virtual Switching System (VSS). </a:t>
            </a:r>
            <a:endParaRPr lang="en-US" dirty="0" smtClean="0"/>
          </a:p>
          <a:p>
            <a:r>
              <a:rPr lang="en-US" dirty="0" smtClean="0"/>
              <a:t>This </a:t>
            </a:r>
            <a:r>
              <a:rPr lang="en-US" dirty="0"/>
              <a:t>chapter also covers supervisor redundancy options such as route processor redundancy (RPR), route processor redundancy plus (RPR+), </a:t>
            </a:r>
            <a:r>
              <a:rPr lang="en-US" dirty="0" err="1"/>
              <a:t>stateful</a:t>
            </a:r>
            <a:r>
              <a:rPr lang="en-US" dirty="0"/>
              <a:t> switchover (SSO), and nonstop forwarding (NSF).</a:t>
            </a:r>
            <a:endParaRPr lang="en-AU" dirty="0"/>
          </a:p>
        </p:txBody>
      </p:sp>
    </p:spTree>
    <p:extLst>
      <p:ext uri="{BB962C8B-B14F-4D97-AF65-F5344CB8AC3E}">
        <p14:creationId xmlns:p14="http://schemas.microsoft.com/office/powerpoint/2010/main" val="24402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Logical Switching Architectures</a:t>
            </a:r>
            <a:endParaRPr lang="en-AU" dirty="0"/>
          </a:p>
        </p:txBody>
      </p:sp>
      <p:sp>
        <p:nvSpPr>
          <p:cNvPr id="3" name="Content Placeholder 2"/>
          <p:cNvSpPr>
            <a:spLocks noGrp="1"/>
          </p:cNvSpPr>
          <p:nvPr>
            <p:ph idx="1"/>
          </p:nvPr>
        </p:nvSpPr>
        <p:spPr/>
        <p:txBody>
          <a:bodyPr/>
          <a:lstStyle/>
          <a:p>
            <a:r>
              <a:rPr lang="en-US" dirty="0" smtClean="0"/>
              <a:t>A </a:t>
            </a:r>
            <a:r>
              <a:rPr lang="en-US" dirty="0"/>
              <a:t>typical switch topology on the access and the distribution </a:t>
            </a:r>
            <a:r>
              <a:rPr lang="en-US" dirty="0" smtClean="0"/>
              <a:t>layer</a:t>
            </a:r>
            <a:r>
              <a:rPr lang="en-US" dirty="0"/>
              <a:t> </a:t>
            </a:r>
            <a:r>
              <a:rPr lang="en-US" dirty="0" smtClean="0"/>
              <a:t>may consist of:</a:t>
            </a:r>
          </a:p>
          <a:p>
            <a:r>
              <a:rPr lang="en-US" dirty="0" smtClean="0"/>
              <a:t>Two </a:t>
            </a:r>
            <a:r>
              <a:rPr lang="en-US" dirty="0"/>
              <a:t>(or more) access switches are sitting next to each other in the same rack to provide enough access ports for all the network devices, each one with two redundant connections to each of the distribution switches.</a:t>
            </a:r>
            <a:endParaRPr lang="en-AU" dirty="0"/>
          </a:p>
        </p:txBody>
      </p:sp>
      <p:pic>
        <p:nvPicPr>
          <p:cNvPr id="4" name="Picture 3"/>
          <p:cNvPicPr>
            <a:picLocks noChangeAspect="1"/>
          </p:cNvPicPr>
          <p:nvPr/>
        </p:nvPicPr>
        <p:blipFill>
          <a:blip r:embed="rId2"/>
          <a:stretch>
            <a:fillRect/>
          </a:stretch>
        </p:blipFill>
        <p:spPr>
          <a:xfrm>
            <a:off x="539552" y="2636912"/>
            <a:ext cx="6485714" cy="3371429"/>
          </a:xfrm>
          <a:prstGeom prst="rect">
            <a:avLst/>
          </a:prstGeom>
        </p:spPr>
      </p:pic>
    </p:spTree>
    <p:extLst>
      <p:ext uri="{BB962C8B-B14F-4D97-AF65-F5344CB8AC3E}">
        <p14:creationId xmlns:p14="http://schemas.microsoft.com/office/powerpoint/2010/main" val="26645822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Logical Switching Architectures</a:t>
            </a:r>
            <a:endParaRPr lang="en-AU" dirty="0"/>
          </a:p>
        </p:txBody>
      </p:sp>
      <p:sp>
        <p:nvSpPr>
          <p:cNvPr id="3" name="Content Placeholder 2"/>
          <p:cNvSpPr>
            <a:spLocks noGrp="1"/>
          </p:cNvSpPr>
          <p:nvPr>
            <p:ph idx="1"/>
          </p:nvPr>
        </p:nvSpPr>
        <p:spPr/>
        <p:txBody>
          <a:bodyPr/>
          <a:lstStyle/>
          <a:p>
            <a:pPr marL="4762" indent="0">
              <a:buNone/>
            </a:pPr>
            <a:r>
              <a:rPr lang="en-US" dirty="0" smtClean="0"/>
              <a:t>This </a:t>
            </a:r>
            <a:r>
              <a:rPr lang="en-US" dirty="0"/>
              <a:t>topology introduces certain overhead in terms of management, resiliency, and performance. </a:t>
            </a:r>
            <a:endParaRPr lang="en-US" dirty="0" smtClean="0"/>
          </a:p>
          <a:p>
            <a:r>
              <a:rPr lang="en-US" dirty="0" smtClean="0"/>
              <a:t>Every </a:t>
            </a:r>
            <a:r>
              <a:rPr lang="en-US" dirty="0"/>
              <a:t>switch demands its own configuration and management, even though you can clearly identify only two different roles: access and distribution. </a:t>
            </a:r>
            <a:endParaRPr lang="en-US" dirty="0" smtClean="0"/>
          </a:p>
          <a:p>
            <a:r>
              <a:rPr lang="en-US" dirty="0" smtClean="0"/>
              <a:t>Every </a:t>
            </a:r>
            <a:r>
              <a:rPr lang="en-US" dirty="0"/>
              <a:t>access switch needs its own uplink to each of the distribution switches to satisfy the redundancy requirements, but one of the uplinks has to be blocked by the Spanning Tree Protocol (STP) to prevent a loop, thus cutting the bandwidth in half. Configuring the Per-VLAN STP (PVSTP) will unequally utilize both uplinks, but with additional management overhead. </a:t>
            </a:r>
            <a:endParaRPr lang="en-US" dirty="0" smtClean="0"/>
          </a:p>
          <a:p>
            <a:r>
              <a:rPr lang="en-US" dirty="0" smtClean="0"/>
              <a:t>Hosts </a:t>
            </a:r>
            <a:r>
              <a:rPr lang="en-US" dirty="0"/>
              <a:t>connected to ASW1 can only communicate with hosts in the same VLAN connected to ASW2 via one of </a:t>
            </a:r>
            <a:r>
              <a:rPr lang="en-US" dirty="0" smtClean="0"/>
              <a:t>the </a:t>
            </a:r>
            <a:r>
              <a:rPr lang="en-US" dirty="0"/>
              <a:t>distribution switches</a:t>
            </a:r>
            <a:r>
              <a:rPr lang="en-US" dirty="0" smtClean="0"/>
              <a:t>.</a:t>
            </a:r>
          </a:p>
          <a:p>
            <a:pPr marL="4762" indent="0">
              <a:buNone/>
            </a:pPr>
            <a:r>
              <a:rPr lang="en-US" dirty="0"/>
              <a:t>To overcome some of these limitations, Cisco proposes the following virtualization solutions</a:t>
            </a:r>
            <a:r>
              <a:rPr lang="en-US" dirty="0" smtClean="0"/>
              <a:t>.</a:t>
            </a:r>
          </a:p>
          <a:p>
            <a:r>
              <a:rPr lang="en-US" b="1" dirty="0" err="1"/>
              <a:t>StackWise</a:t>
            </a:r>
            <a:r>
              <a:rPr lang="en-US" b="1" dirty="0"/>
              <a:t>:</a:t>
            </a:r>
            <a:r>
              <a:rPr lang="en-US" dirty="0"/>
              <a:t> Focused on the access layer </a:t>
            </a:r>
            <a:r>
              <a:rPr lang="en-US" dirty="0" smtClean="0"/>
              <a:t>module</a:t>
            </a:r>
          </a:p>
          <a:p>
            <a:r>
              <a:rPr lang="en-US" b="1" dirty="0"/>
              <a:t>VSS:</a:t>
            </a:r>
            <a:r>
              <a:rPr lang="en-US" dirty="0"/>
              <a:t> Focused on the aggregation layer module</a:t>
            </a:r>
            <a:endParaRPr lang="en-AU" dirty="0"/>
          </a:p>
        </p:txBody>
      </p:sp>
    </p:spTree>
    <p:extLst>
      <p:ext uri="{BB962C8B-B14F-4D97-AF65-F5344CB8AC3E}">
        <p14:creationId xmlns:p14="http://schemas.microsoft.com/office/powerpoint/2010/main" val="3780508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StackWise</a:t>
            </a:r>
            <a:r>
              <a:rPr lang="en-AU" dirty="0"/>
              <a:t>?</a:t>
            </a:r>
          </a:p>
        </p:txBody>
      </p:sp>
      <p:sp>
        <p:nvSpPr>
          <p:cNvPr id="3" name="Content Placeholder 2"/>
          <p:cNvSpPr>
            <a:spLocks noGrp="1"/>
          </p:cNvSpPr>
          <p:nvPr>
            <p:ph idx="1"/>
          </p:nvPr>
        </p:nvSpPr>
        <p:spPr/>
        <p:txBody>
          <a:bodyPr/>
          <a:lstStyle/>
          <a:p>
            <a:r>
              <a:rPr lang="en-US" dirty="0"/>
              <a:t>Cisco </a:t>
            </a:r>
            <a:r>
              <a:rPr lang="en-US" dirty="0" err="1"/>
              <a:t>StackWise</a:t>
            </a:r>
            <a:r>
              <a:rPr lang="en-US" dirty="0"/>
              <a:t> technology provides a method for collectively utilizing the capabilities of a stack of switches. </a:t>
            </a:r>
            <a:endParaRPr lang="en-US" dirty="0" smtClean="0"/>
          </a:p>
          <a:p>
            <a:r>
              <a:rPr lang="en-US" dirty="0" smtClean="0"/>
              <a:t>Configuration </a:t>
            </a:r>
            <a:r>
              <a:rPr lang="en-US" dirty="0"/>
              <a:t>and routing information is shared by every switch in the stack, creating a single switching unit. </a:t>
            </a:r>
            <a:endParaRPr lang="en-US" dirty="0" smtClean="0"/>
          </a:p>
          <a:p>
            <a:r>
              <a:rPr lang="en-US" dirty="0" smtClean="0"/>
              <a:t>Switches </a:t>
            </a:r>
            <a:r>
              <a:rPr lang="en-US" dirty="0"/>
              <a:t>can be added to and deleted from a working stack without affecting performance.</a:t>
            </a:r>
            <a:endParaRPr lang="en-AU" dirty="0"/>
          </a:p>
        </p:txBody>
      </p:sp>
      <p:pic>
        <p:nvPicPr>
          <p:cNvPr id="4" name="Picture 3"/>
          <p:cNvPicPr>
            <a:picLocks noChangeAspect="1"/>
          </p:cNvPicPr>
          <p:nvPr/>
        </p:nvPicPr>
        <p:blipFill>
          <a:blip r:embed="rId2"/>
          <a:stretch>
            <a:fillRect/>
          </a:stretch>
        </p:blipFill>
        <p:spPr>
          <a:xfrm>
            <a:off x="899592" y="3140968"/>
            <a:ext cx="6600000" cy="3638095"/>
          </a:xfrm>
          <a:prstGeom prst="rect">
            <a:avLst/>
          </a:prstGeom>
        </p:spPr>
      </p:pic>
    </p:spTree>
    <p:extLst>
      <p:ext uri="{BB962C8B-B14F-4D97-AF65-F5344CB8AC3E}">
        <p14:creationId xmlns:p14="http://schemas.microsoft.com/office/powerpoint/2010/main" val="2505325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StackWise</a:t>
            </a:r>
            <a:r>
              <a:rPr lang="en-AU" dirty="0"/>
              <a:t>?</a:t>
            </a:r>
          </a:p>
        </p:txBody>
      </p:sp>
      <p:sp>
        <p:nvSpPr>
          <p:cNvPr id="3" name="Content Placeholder 2"/>
          <p:cNvSpPr>
            <a:spLocks noGrp="1"/>
          </p:cNvSpPr>
          <p:nvPr>
            <p:ph idx="1"/>
          </p:nvPr>
        </p:nvSpPr>
        <p:spPr/>
        <p:txBody>
          <a:bodyPr/>
          <a:lstStyle/>
          <a:p>
            <a:pPr marL="4762" indent="0">
              <a:buNone/>
            </a:pPr>
            <a:r>
              <a:rPr lang="en-US" dirty="0" smtClean="0"/>
              <a:t>The </a:t>
            </a:r>
            <a:r>
              <a:rPr lang="en-US" dirty="0"/>
              <a:t>switches are united into a single logical unit, using special stack interconnect cables that create a bidirectional closed-loop path. </a:t>
            </a:r>
            <a:endParaRPr lang="en-US" dirty="0" smtClean="0"/>
          </a:p>
          <a:p>
            <a:pPr marL="4762" indent="0">
              <a:buNone/>
            </a:pPr>
            <a:r>
              <a:rPr lang="en-US" dirty="0" smtClean="0"/>
              <a:t>This </a:t>
            </a:r>
            <a:r>
              <a:rPr lang="en-US" dirty="0"/>
              <a:t>bidirectional path acts as a switch fabric for all the connected switches. </a:t>
            </a:r>
            <a:endParaRPr lang="en-US" dirty="0" smtClean="0"/>
          </a:p>
          <a:p>
            <a:pPr marL="4762" indent="0">
              <a:buNone/>
            </a:pPr>
            <a:r>
              <a:rPr lang="en-US" dirty="0" smtClean="0"/>
              <a:t>Network </a:t>
            </a:r>
            <a:r>
              <a:rPr lang="en-US" dirty="0"/>
              <a:t>topology and routing information is updated continuously through the stack interconnect. </a:t>
            </a:r>
            <a:endParaRPr lang="en-US" dirty="0" smtClean="0"/>
          </a:p>
          <a:p>
            <a:pPr marL="4762" indent="0">
              <a:buNone/>
            </a:pPr>
            <a:r>
              <a:rPr lang="en-US" dirty="0" smtClean="0"/>
              <a:t>All </a:t>
            </a:r>
            <a:r>
              <a:rPr lang="en-US" dirty="0"/>
              <a:t>stack members have full access to the stack interconnect bandwidth. </a:t>
            </a:r>
            <a:endParaRPr lang="en-US" dirty="0" smtClean="0"/>
          </a:p>
          <a:p>
            <a:pPr marL="4762" indent="0">
              <a:buNone/>
            </a:pPr>
            <a:r>
              <a:rPr lang="en-US" dirty="0" smtClean="0"/>
              <a:t>The </a:t>
            </a:r>
            <a:r>
              <a:rPr lang="en-US" dirty="0"/>
              <a:t>stack is managed as a single unit by a master switch, which is elected from one of the stack member switches. </a:t>
            </a:r>
            <a:endParaRPr lang="en-US" dirty="0" smtClean="0"/>
          </a:p>
          <a:p>
            <a:pPr marL="4762" indent="0">
              <a:buNone/>
            </a:pPr>
            <a:r>
              <a:rPr lang="en-US" dirty="0" smtClean="0"/>
              <a:t>Up </a:t>
            </a:r>
            <a:r>
              <a:rPr lang="en-US" dirty="0"/>
              <a:t>to nine separate switches can be joined.</a:t>
            </a:r>
            <a:endParaRPr lang="en-AU" dirty="0"/>
          </a:p>
        </p:txBody>
      </p:sp>
    </p:spTree>
    <p:extLst>
      <p:ext uri="{BB962C8B-B14F-4D97-AF65-F5344CB8AC3E}">
        <p14:creationId xmlns:p14="http://schemas.microsoft.com/office/powerpoint/2010/main" val="4046593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StackWise</a:t>
            </a:r>
            <a:r>
              <a:rPr lang="en-AU" dirty="0"/>
              <a:t>?</a:t>
            </a:r>
          </a:p>
        </p:txBody>
      </p:sp>
      <p:sp>
        <p:nvSpPr>
          <p:cNvPr id="3" name="Content Placeholder 2"/>
          <p:cNvSpPr>
            <a:spLocks noGrp="1"/>
          </p:cNvSpPr>
          <p:nvPr>
            <p:ph idx="1"/>
          </p:nvPr>
        </p:nvSpPr>
        <p:spPr/>
        <p:txBody>
          <a:bodyPr/>
          <a:lstStyle/>
          <a:p>
            <a:r>
              <a:rPr lang="en-US" dirty="0"/>
              <a:t>Each stack of switches has a single IP address and is managed as a single object. </a:t>
            </a:r>
            <a:endParaRPr lang="en-US" dirty="0" smtClean="0"/>
          </a:p>
          <a:p>
            <a:r>
              <a:rPr lang="en-US" dirty="0" smtClean="0"/>
              <a:t>This </a:t>
            </a:r>
            <a:r>
              <a:rPr lang="en-US" dirty="0"/>
              <a:t>single IP management applies to activities such as fault detection, VLAN creation and modification, security, and quality of service (</a:t>
            </a:r>
            <a:r>
              <a:rPr lang="en-US" dirty="0" err="1"/>
              <a:t>QoS</a:t>
            </a:r>
            <a:r>
              <a:rPr lang="en-US" dirty="0"/>
              <a:t>) controls</a:t>
            </a:r>
            <a:r>
              <a:rPr lang="en-US" dirty="0" smtClean="0"/>
              <a:t>.</a:t>
            </a:r>
          </a:p>
          <a:p>
            <a:r>
              <a:rPr lang="en-US" dirty="0" smtClean="0"/>
              <a:t> </a:t>
            </a:r>
            <a:r>
              <a:rPr lang="en-US" dirty="0"/>
              <a:t>Each stack has only one configuration file, which is distributed to each member in the stack. </a:t>
            </a:r>
            <a:endParaRPr lang="en-US" dirty="0" smtClean="0"/>
          </a:p>
          <a:p>
            <a:r>
              <a:rPr lang="en-US" dirty="0" smtClean="0"/>
              <a:t>This </a:t>
            </a:r>
            <a:r>
              <a:rPr lang="en-US" dirty="0"/>
              <a:t>allows each switch in the stack to share the same network topology, MAC address, and routing information. </a:t>
            </a:r>
            <a:endParaRPr lang="en-US" dirty="0" smtClean="0"/>
          </a:p>
          <a:p>
            <a:r>
              <a:rPr lang="en-US" dirty="0" smtClean="0"/>
              <a:t>In </a:t>
            </a:r>
            <a:r>
              <a:rPr lang="en-US" dirty="0"/>
              <a:t>addition, it allows for any member to become the master if the master ever fails.</a:t>
            </a:r>
            <a:endParaRPr lang="en-AU" dirty="0"/>
          </a:p>
        </p:txBody>
      </p:sp>
    </p:spTree>
    <p:extLst>
      <p:ext uri="{BB962C8B-B14F-4D97-AF65-F5344CB8AC3E}">
        <p14:creationId xmlns:p14="http://schemas.microsoft.com/office/powerpoint/2010/main" val="325713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StackWise</a:t>
            </a:r>
            <a:r>
              <a:rPr lang="en-AU" dirty="0"/>
              <a:t> Benefits</a:t>
            </a:r>
          </a:p>
        </p:txBody>
      </p:sp>
      <p:pic>
        <p:nvPicPr>
          <p:cNvPr id="4" name="Picture 3"/>
          <p:cNvPicPr>
            <a:picLocks noChangeAspect="1"/>
          </p:cNvPicPr>
          <p:nvPr/>
        </p:nvPicPr>
        <p:blipFill>
          <a:blip r:embed="rId2"/>
          <a:stretch>
            <a:fillRect/>
          </a:stretch>
        </p:blipFill>
        <p:spPr>
          <a:xfrm>
            <a:off x="179512" y="3717032"/>
            <a:ext cx="6819048" cy="2971429"/>
          </a:xfrm>
          <a:prstGeom prst="rect">
            <a:avLst/>
          </a:prstGeom>
        </p:spPr>
      </p:pic>
      <p:sp>
        <p:nvSpPr>
          <p:cNvPr id="5" name="Content Placeholder 4"/>
          <p:cNvSpPr>
            <a:spLocks noGrp="1"/>
          </p:cNvSpPr>
          <p:nvPr>
            <p:ph idx="1"/>
          </p:nvPr>
        </p:nvSpPr>
        <p:spPr/>
        <p:txBody>
          <a:bodyPr/>
          <a:lstStyle/>
          <a:p>
            <a:r>
              <a:rPr lang="en-US" dirty="0"/>
              <a:t>Multiple switches are used to provide enough access ports</a:t>
            </a:r>
            <a:r>
              <a:rPr lang="en-US" dirty="0" smtClean="0"/>
              <a:t>.</a:t>
            </a:r>
          </a:p>
          <a:p>
            <a:r>
              <a:rPr lang="en-US" dirty="0"/>
              <a:t>The stack, up to nine switches, is managed as a single unit, reducing the number of units that you have to manage in your network</a:t>
            </a:r>
            <a:r>
              <a:rPr lang="en-US" dirty="0" smtClean="0"/>
              <a:t>.</a:t>
            </a:r>
          </a:p>
          <a:p>
            <a:r>
              <a:rPr lang="en-US" dirty="0"/>
              <a:t>Switches can be added to and removed from a working stack without affecting stack performance</a:t>
            </a:r>
            <a:r>
              <a:rPr lang="en-US" dirty="0" smtClean="0"/>
              <a:t>.</a:t>
            </a:r>
          </a:p>
          <a:p>
            <a:r>
              <a:rPr lang="en-US" dirty="0"/>
              <a:t>When a new switch is added, the master switch automatically configures the unit with the currently running IOS image and the configuration of the stack.</a:t>
            </a:r>
            <a:endParaRPr lang="en-AU" dirty="0"/>
          </a:p>
        </p:txBody>
      </p:sp>
    </p:spTree>
    <p:extLst>
      <p:ext uri="{BB962C8B-B14F-4D97-AF65-F5344CB8AC3E}">
        <p14:creationId xmlns:p14="http://schemas.microsoft.com/office/powerpoint/2010/main" val="717145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69046</TotalTime>
  <Pages>0</Pages>
  <Words>1853</Words>
  <Characters>0</Characters>
  <Application>Microsoft Office PowerPoint</Application>
  <PresentationFormat>On-screen Show (4:3)</PresentationFormat>
  <Lines>0</Lines>
  <Paragraphs>112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Italic</vt:lpstr>
      <vt:lpstr>Calibri</vt:lpstr>
      <vt:lpstr>Calibri Light</vt:lpstr>
      <vt:lpstr>Lucida Grande</vt:lpstr>
      <vt:lpstr>Wingdings</vt:lpstr>
      <vt:lpstr>ヒラギノ角ゴ ProN W3</vt:lpstr>
      <vt:lpstr>ヒラギノ角ゴ ProN W6</vt:lpstr>
      <vt:lpstr>2_10 10 PPT MWO TEMPLATE_Blk121606</vt:lpstr>
      <vt:lpstr>CCNP SWITCH v7.1 </vt:lpstr>
      <vt:lpstr>High Availability</vt:lpstr>
      <vt:lpstr>The need for High Availability</vt:lpstr>
      <vt:lpstr>The Need for Logical Switching Architectures</vt:lpstr>
      <vt:lpstr>The Need for Logical Switching Architectures</vt:lpstr>
      <vt:lpstr>What Is StackWise?</vt:lpstr>
      <vt:lpstr>What Is StackWise?</vt:lpstr>
      <vt:lpstr>What Is StackWise?</vt:lpstr>
      <vt:lpstr>StackWise Benefits</vt:lpstr>
      <vt:lpstr>StackWise Benefits</vt:lpstr>
      <vt:lpstr>Verifying StackWise</vt:lpstr>
      <vt:lpstr>What Is VSS?</vt:lpstr>
      <vt:lpstr>What Is VSS?</vt:lpstr>
      <vt:lpstr>VSS Benefits</vt:lpstr>
      <vt:lpstr>VSS Benefits</vt:lpstr>
      <vt:lpstr>Verifying VSS</vt:lpstr>
      <vt:lpstr>Redundant Switch Supervisors</vt:lpstr>
      <vt:lpstr>Supervisor Redundancy Modes</vt:lpstr>
      <vt:lpstr>Supervisor Redundancy Modes</vt:lpstr>
      <vt:lpstr>Nonstop Forwarding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765</cp:revision>
  <dcterms:modified xsi:type="dcterms:W3CDTF">2018-10-16T00:22:33Z</dcterms:modified>
</cp:coreProperties>
</file>