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sldIdLst>
    <p:sldId id="256" r:id="rId5"/>
    <p:sldId id="277" r:id="rId6"/>
    <p:sldId id="261" r:id="rId7"/>
    <p:sldId id="280" r:id="rId8"/>
    <p:sldId id="260" r:id="rId9"/>
    <p:sldId id="258" r:id="rId10"/>
    <p:sldId id="278" r:id="rId11"/>
    <p:sldId id="282" r:id="rId12"/>
    <p:sldId id="283" r:id="rId13"/>
    <p:sldId id="284" r:id="rId14"/>
    <p:sldId id="285" r:id="rId15"/>
    <p:sldId id="262" r:id="rId16"/>
    <p:sldId id="286"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76"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3" autoAdjust="0"/>
    <p:restoredTop sz="85236" autoAdjust="0"/>
  </p:normalViewPr>
  <p:slideViewPr>
    <p:cSldViewPr snapToGrid="0">
      <p:cViewPr varScale="1">
        <p:scale>
          <a:sx n="74" d="100"/>
          <a:sy n="74" d="100"/>
        </p:scale>
        <p:origin x="386" y="50"/>
      </p:cViewPr>
      <p:guideLst>
        <p:guide pos="576"/>
        <p:guide orient="horz" pos="2160"/>
      </p:guideLst>
    </p:cSldViewPr>
  </p:slideViewPr>
  <p:outlineViewPr>
    <p:cViewPr>
      <p:scale>
        <a:sx n="33" d="100"/>
        <a:sy n="33" d="100"/>
      </p:scale>
      <p:origin x="0" y="-1257"/>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7FD71-DE7D-47EA-BD5F-935596C85A92}" type="datetimeFigureOut">
              <a:rPr lang="en-US" smtClean="0"/>
              <a:t>9/7/2021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B89DD0-1E8D-4B61-ADE9-B87318B81BF8}" type="slidenum">
              <a:rPr lang="en-US" smtClean="0"/>
              <a:t>‹#›</a:t>
            </a:fld>
            <a:endParaRPr lang="en-US" dirty="0"/>
          </a:p>
        </p:txBody>
      </p:sp>
    </p:spTree>
    <p:extLst>
      <p:ext uri="{BB962C8B-B14F-4D97-AF65-F5344CB8AC3E}">
        <p14:creationId xmlns:p14="http://schemas.microsoft.com/office/powerpoint/2010/main" val="231853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B89DD0-1E8D-4B61-ADE9-B87318B81BF8}" type="slidenum">
              <a:rPr lang="en-US" smtClean="0"/>
              <a:t>1</a:t>
            </a:fld>
            <a:endParaRPr lang="en-US" dirty="0"/>
          </a:p>
        </p:txBody>
      </p:sp>
    </p:spTree>
    <p:extLst>
      <p:ext uri="{BB962C8B-B14F-4D97-AF65-F5344CB8AC3E}">
        <p14:creationId xmlns:p14="http://schemas.microsoft.com/office/powerpoint/2010/main" val="3227230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Skiable terrain: Once again, Big Mountain is on the top for skiable terrain among it’s in-state competitors and nationally, ranks among the top few with the most terrain.</a:t>
            </a:r>
          </a:p>
        </p:txBody>
      </p:sp>
      <p:sp>
        <p:nvSpPr>
          <p:cNvPr id="4" name="Slide Number Placeholder 3"/>
          <p:cNvSpPr>
            <a:spLocks noGrp="1"/>
          </p:cNvSpPr>
          <p:nvPr>
            <p:ph type="sldNum" sz="quarter" idx="5"/>
          </p:nvPr>
        </p:nvSpPr>
        <p:spPr/>
        <p:txBody>
          <a:bodyPr/>
          <a:lstStyle/>
          <a:p>
            <a:fld id="{4DB89DD0-1E8D-4B61-ADE9-B87318B81BF8}" type="slidenum">
              <a:rPr lang="en-US" smtClean="0"/>
              <a:t>11</a:t>
            </a:fld>
            <a:endParaRPr lang="en-US" dirty="0"/>
          </a:p>
        </p:txBody>
      </p:sp>
    </p:spTree>
    <p:extLst>
      <p:ext uri="{BB962C8B-B14F-4D97-AF65-F5344CB8AC3E}">
        <p14:creationId xmlns:p14="http://schemas.microsoft.com/office/powerpoint/2010/main" val="54258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calculating a ticket price based on feature ranking, the model can also adjust ticket price based on changes in features.</a:t>
            </a:r>
          </a:p>
          <a:p>
            <a:r>
              <a:rPr lang="en-US" dirty="0"/>
              <a:t>Management has been discussing the changes depicted above.  The incremental revenue tied to each scenario should be compared to related cost savings/increases, including initial capital outlays.</a:t>
            </a:r>
          </a:p>
          <a:p>
            <a:endParaRPr lang="en-US" dirty="0"/>
          </a:p>
          <a:p>
            <a:r>
              <a:rPr lang="en-US" dirty="0"/>
              <a:t>*Closing 2 runs has some impact, but the ticket price change is less than 50 cents.</a:t>
            </a:r>
          </a:p>
        </p:txBody>
      </p:sp>
      <p:sp>
        <p:nvSpPr>
          <p:cNvPr id="4" name="Slide Number Placeholder 3"/>
          <p:cNvSpPr>
            <a:spLocks noGrp="1"/>
          </p:cNvSpPr>
          <p:nvPr>
            <p:ph type="sldNum" sz="quarter" idx="5"/>
          </p:nvPr>
        </p:nvSpPr>
        <p:spPr/>
        <p:txBody>
          <a:bodyPr/>
          <a:lstStyle/>
          <a:p>
            <a:fld id="{4DB89DD0-1E8D-4B61-ADE9-B87318B81BF8}" type="slidenum">
              <a:rPr lang="en-US" smtClean="0"/>
              <a:t>13</a:t>
            </a:fld>
            <a:endParaRPr lang="en-US" dirty="0"/>
          </a:p>
        </p:txBody>
      </p:sp>
    </p:spTree>
    <p:extLst>
      <p:ext uri="{BB962C8B-B14F-4D97-AF65-F5344CB8AC3E}">
        <p14:creationId xmlns:p14="http://schemas.microsoft.com/office/powerpoint/2010/main" val="2558622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Big Mountain’s ticket price is currently $81 and reflects a price above the industry average. It has the highest price among resorts in Montana.</a:t>
            </a:r>
          </a:p>
        </p:txBody>
      </p:sp>
      <p:sp>
        <p:nvSpPr>
          <p:cNvPr id="4" name="Slide Number Placeholder 3"/>
          <p:cNvSpPr>
            <a:spLocks noGrp="1"/>
          </p:cNvSpPr>
          <p:nvPr>
            <p:ph type="sldNum" sz="quarter" idx="5"/>
          </p:nvPr>
        </p:nvSpPr>
        <p:spPr/>
        <p:txBody>
          <a:bodyPr/>
          <a:lstStyle/>
          <a:p>
            <a:fld id="{4DB89DD0-1E8D-4B61-ADE9-B87318B81BF8}" type="slidenum">
              <a:rPr lang="en-US" smtClean="0"/>
              <a:t>3</a:t>
            </a:fld>
            <a:endParaRPr lang="en-US" dirty="0"/>
          </a:p>
        </p:txBody>
      </p:sp>
    </p:spTree>
    <p:extLst>
      <p:ext uri="{BB962C8B-B14F-4D97-AF65-F5344CB8AC3E}">
        <p14:creationId xmlns:p14="http://schemas.microsoft.com/office/powerpoint/2010/main" val="3310288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 with best fit, which takes the most important resort features into consideration, generates a ticket price of $96 for Big Mountain. This price appears to better align the resort’s ticket price (according to where it ranks on resort features) in comparison to its peers. However, a $15 increase would make the ticket price $29 higher (43% more) than the next highest priced Montana resort. </a:t>
            </a:r>
          </a:p>
        </p:txBody>
      </p:sp>
      <p:sp>
        <p:nvSpPr>
          <p:cNvPr id="4" name="Slide Number Placeholder 3"/>
          <p:cNvSpPr>
            <a:spLocks noGrp="1"/>
          </p:cNvSpPr>
          <p:nvPr>
            <p:ph type="sldNum" sz="quarter" idx="5"/>
          </p:nvPr>
        </p:nvSpPr>
        <p:spPr/>
        <p:txBody>
          <a:bodyPr/>
          <a:lstStyle/>
          <a:p>
            <a:fld id="{4DB89DD0-1E8D-4B61-ADE9-B87318B81BF8}" type="slidenum">
              <a:rPr lang="en-US" smtClean="0"/>
              <a:t>4</a:t>
            </a:fld>
            <a:endParaRPr lang="en-US" dirty="0"/>
          </a:p>
        </p:txBody>
      </p:sp>
    </p:spTree>
    <p:extLst>
      <p:ext uri="{BB962C8B-B14F-4D97-AF65-F5344CB8AC3E}">
        <p14:creationId xmlns:p14="http://schemas.microsoft.com/office/powerpoint/2010/main" val="21903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Modeled Midpoint = modeled price $96 minus half of margin of error $5.20 ($10.39 divided by 2) = $91 (rounded)</a:t>
            </a:r>
          </a:p>
        </p:txBody>
      </p:sp>
      <p:sp>
        <p:nvSpPr>
          <p:cNvPr id="4" name="Slide Number Placeholder 3"/>
          <p:cNvSpPr>
            <a:spLocks noGrp="1"/>
          </p:cNvSpPr>
          <p:nvPr>
            <p:ph type="sldNum" sz="quarter" idx="5"/>
          </p:nvPr>
        </p:nvSpPr>
        <p:spPr/>
        <p:txBody>
          <a:bodyPr/>
          <a:lstStyle/>
          <a:p>
            <a:fld id="{4DB89DD0-1E8D-4B61-ADE9-B87318B81BF8}" type="slidenum">
              <a:rPr lang="en-US" smtClean="0"/>
              <a:t>5</a:t>
            </a:fld>
            <a:endParaRPr lang="en-US" dirty="0"/>
          </a:p>
        </p:txBody>
      </p:sp>
    </p:spTree>
    <p:extLst>
      <p:ext uri="{BB962C8B-B14F-4D97-AF65-F5344CB8AC3E}">
        <p14:creationId xmlns:p14="http://schemas.microsoft.com/office/powerpoint/2010/main" val="1944259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B89DD0-1E8D-4B61-ADE9-B87318B81BF8}" type="slidenum">
              <a:rPr lang="en-US" smtClean="0"/>
              <a:t>6</a:t>
            </a:fld>
            <a:endParaRPr lang="en-US" dirty="0"/>
          </a:p>
        </p:txBody>
      </p:sp>
    </p:spTree>
    <p:extLst>
      <p:ext uri="{BB962C8B-B14F-4D97-AF65-F5344CB8AC3E}">
        <p14:creationId xmlns:p14="http://schemas.microsoft.com/office/powerpoint/2010/main" val="4211201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good is a ski resort without plenty of fresh snow and some great heights to ski down from? Getting skiers to the slopes without long waits makes for happy visitors who come back year after year. Providing plenty of runs, including some long, adventurous ones, and lots of skiable space for skiers to spread out also make for a great experience.</a:t>
            </a:r>
          </a:p>
          <a:p>
            <a:endParaRPr lang="en-US" dirty="0"/>
          </a:p>
          <a:p>
            <a:r>
              <a:rPr lang="en-US" dirty="0"/>
              <a:t>Trams were also identified as important, but resorts don’t have them!</a:t>
            </a:r>
          </a:p>
        </p:txBody>
      </p:sp>
      <p:sp>
        <p:nvSpPr>
          <p:cNvPr id="4" name="Slide Number Placeholder 3"/>
          <p:cNvSpPr>
            <a:spLocks noGrp="1"/>
          </p:cNvSpPr>
          <p:nvPr>
            <p:ph type="sldNum" sz="quarter" idx="5"/>
          </p:nvPr>
        </p:nvSpPr>
        <p:spPr/>
        <p:txBody>
          <a:bodyPr/>
          <a:lstStyle/>
          <a:p>
            <a:fld id="{4DB89DD0-1E8D-4B61-ADE9-B87318B81BF8}" type="slidenum">
              <a:rPr lang="en-US" smtClean="0"/>
              <a:t>7</a:t>
            </a:fld>
            <a:endParaRPr lang="en-US" dirty="0"/>
          </a:p>
        </p:txBody>
      </p:sp>
    </p:spTree>
    <p:extLst>
      <p:ext uri="{BB962C8B-B14F-4D97-AF65-F5344CB8AC3E}">
        <p14:creationId xmlns:p14="http://schemas.microsoft.com/office/powerpoint/2010/main" val="2044586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of these comparative slides will compare Big Mountain against all other resorts at the top and Big Mountain as compared to Montana resorts at bottom for each feature specified in the title.</a:t>
            </a:r>
          </a:p>
          <a:p>
            <a:endParaRPr lang="en-US" dirty="0"/>
          </a:p>
          <a:p>
            <a:r>
              <a:rPr lang="en-US" dirty="0"/>
              <a:t>Vertical drop: Big Mountain ranks rather high among its industry peers in vertical drop, but there are other resorts with higher drops. </a:t>
            </a:r>
          </a:p>
          <a:p>
            <a:endParaRPr lang="en-US" dirty="0"/>
          </a:p>
          <a:p>
            <a:r>
              <a:rPr lang="en-US" dirty="0"/>
              <a:t>Snow making: Big Mountain also ranks high among peers in snow making and makes the most snow within the state of Montana.</a:t>
            </a:r>
          </a:p>
          <a:p>
            <a:endParaRPr lang="en-US" dirty="0"/>
          </a:p>
          <a:p>
            <a:endParaRPr lang="en-US" dirty="0"/>
          </a:p>
        </p:txBody>
      </p:sp>
      <p:sp>
        <p:nvSpPr>
          <p:cNvPr id="4" name="Slide Number Placeholder 3"/>
          <p:cNvSpPr>
            <a:spLocks noGrp="1"/>
          </p:cNvSpPr>
          <p:nvPr>
            <p:ph type="sldNum" sz="quarter" idx="5"/>
          </p:nvPr>
        </p:nvSpPr>
        <p:spPr/>
        <p:txBody>
          <a:bodyPr/>
          <a:lstStyle/>
          <a:p>
            <a:fld id="{4DB89DD0-1E8D-4B61-ADE9-B87318B81BF8}" type="slidenum">
              <a:rPr lang="en-US" smtClean="0"/>
              <a:t>8</a:t>
            </a:fld>
            <a:endParaRPr lang="en-US" dirty="0"/>
          </a:p>
        </p:txBody>
      </p:sp>
    </p:spTree>
    <p:extLst>
      <p:ext uri="{BB962C8B-B14F-4D97-AF65-F5344CB8AC3E}">
        <p14:creationId xmlns:p14="http://schemas.microsoft.com/office/powerpoint/2010/main" val="2571101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Total chairs and total </a:t>
            </a:r>
            <a:r>
              <a:rPr lang="en-US" dirty="0" err="1"/>
              <a:t>fastQuads</a:t>
            </a:r>
            <a:r>
              <a:rPr lang="en-US" dirty="0"/>
              <a:t>: There are a few competitors on the national scene with more chairs and </a:t>
            </a:r>
            <a:r>
              <a:rPr lang="en-US" dirty="0" err="1"/>
              <a:t>fastQuads</a:t>
            </a:r>
            <a:r>
              <a:rPr lang="en-US" dirty="0"/>
              <a:t> than Big Mountain. However, Big Mountain has the most chairs and </a:t>
            </a:r>
            <a:r>
              <a:rPr lang="en-US" dirty="0" err="1"/>
              <a:t>fastQuads</a:t>
            </a:r>
            <a:r>
              <a:rPr lang="en-US" dirty="0"/>
              <a:t> among resorts in Montana.</a:t>
            </a:r>
          </a:p>
          <a:p>
            <a:endParaRPr lang="en-US" dirty="0"/>
          </a:p>
        </p:txBody>
      </p:sp>
      <p:sp>
        <p:nvSpPr>
          <p:cNvPr id="4" name="Slide Number Placeholder 3"/>
          <p:cNvSpPr>
            <a:spLocks noGrp="1"/>
          </p:cNvSpPr>
          <p:nvPr>
            <p:ph type="sldNum" sz="quarter" idx="5"/>
          </p:nvPr>
        </p:nvSpPr>
        <p:spPr/>
        <p:txBody>
          <a:bodyPr/>
          <a:lstStyle/>
          <a:p>
            <a:fld id="{4DB89DD0-1E8D-4B61-ADE9-B87318B81BF8}" type="slidenum">
              <a:rPr lang="en-US" smtClean="0"/>
              <a:t>9</a:t>
            </a:fld>
            <a:endParaRPr lang="en-US" dirty="0"/>
          </a:p>
        </p:txBody>
      </p:sp>
    </p:spTree>
    <p:extLst>
      <p:ext uri="{BB962C8B-B14F-4D97-AF65-F5344CB8AC3E}">
        <p14:creationId xmlns:p14="http://schemas.microsoft.com/office/powerpoint/2010/main" val="2810810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Total runs: Big Mountain is among the leaders in both national and in-state comparisons. Looks like one resort in Montana has more runs than Big Mountain while another has the same number of runs.</a:t>
            </a:r>
          </a:p>
          <a:p>
            <a:endParaRPr lang="en-US" dirty="0"/>
          </a:p>
          <a:p>
            <a:r>
              <a:rPr lang="en-US" dirty="0"/>
              <a:t>Longest run: There are a handful of resorts in the country that have longer runs, but Big Mountain has the longest run among the Montana resorts.</a:t>
            </a:r>
          </a:p>
          <a:p>
            <a:endParaRPr lang="en-US" dirty="0"/>
          </a:p>
        </p:txBody>
      </p:sp>
      <p:sp>
        <p:nvSpPr>
          <p:cNvPr id="4" name="Slide Number Placeholder 3"/>
          <p:cNvSpPr>
            <a:spLocks noGrp="1"/>
          </p:cNvSpPr>
          <p:nvPr>
            <p:ph type="sldNum" sz="quarter" idx="5"/>
          </p:nvPr>
        </p:nvSpPr>
        <p:spPr/>
        <p:txBody>
          <a:bodyPr/>
          <a:lstStyle/>
          <a:p>
            <a:fld id="{4DB89DD0-1E8D-4B61-ADE9-B87318B81BF8}" type="slidenum">
              <a:rPr lang="en-US" smtClean="0"/>
              <a:t>10</a:t>
            </a:fld>
            <a:endParaRPr lang="en-US" dirty="0"/>
          </a:p>
        </p:txBody>
      </p:sp>
    </p:spTree>
    <p:extLst>
      <p:ext uri="{BB962C8B-B14F-4D97-AF65-F5344CB8AC3E}">
        <p14:creationId xmlns:p14="http://schemas.microsoft.com/office/powerpoint/2010/main" val="4287134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458724" y="411480"/>
            <a:ext cx="11274552" cy="6035040"/>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458724" y="3236493"/>
            <a:ext cx="5149596" cy="1448385"/>
          </a:xfrm>
          <a:solidFill>
            <a:schemeClr val="bg1">
              <a:alpha val="80000"/>
            </a:schemeClr>
          </a:solidFill>
        </p:spPr>
        <p:txBody>
          <a:bodyPr lIns="502920" bIns="137160" anchor="b">
            <a:normAutofit/>
          </a:bodyPr>
          <a:lstStyle>
            <a:lvl1pPr algn="l">
              <a:defRPr sz="3600">
                <a:solidFill>
                  <a:schemeClr val="bg2">
                    <a:lumMod val="50000"/>
                  </a:schemeClr>
                </a:solidFill>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8724" y="4684879"/>
            <a:ext cx="5149596" cy="524794"/>
          </a:xfrm>
          <a:solidFill>
            <a:schemeClr val="bg1">
              <a:alpha val="80000"/>
            </a:schemeClr>
          </a:solidFill>
        </p:spPr>
        <p:txBody>
          <a:bodyPr lIns="502920">
            <a:normAutofit/>
          </a:bodyPr>
          <a:lstStyle>
            <a:lvl1pPr marL="0" indent="0" algn="l">
              <a:buNone/>
              <a:defRPr sz="1400" spc="30" baseline="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457200" y="1825625"/>
            <a:ext cx="114300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97D8F83D-D593-4D91-ADFA-C49B8378676D}"/>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2776643-6C33-46CD-A918-AB0CEA571F00}"/>
              </a:ext>
            </a:extLst>
          </p:cNvPr>
          <p:cNvSpPr/>
          <p:nvPr userDrawn="1"/>
        </p:nvSpPr>
        <p:spPr>
          <a:xfrm>
            <a:off x="6086475" y="1682496"/>
            <a:ext cx="5638800" cy="4572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B6E62D2-A055-4712-92CC-4B02419D51FB}"/>
              </a:ext>
            </a:extLst>
          </p:cNvPr>
          <p:cNvSpPr/>
          <p:nvPr userDrawn="1"/>
        </p:nvSpPr>
        <p:spPr>
          <a:xfrm>
            <a:off x="457200" y="1681163"/>
            <a:ext cx="5638800" cy="4572000"/>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hasCustomPrompt="1"/>
          </p:nvPr>
        </p:nvSpPr>
        <p:spPr>
          <a:xfrm>
            <a:off x="457200" y="365125"/>
            <a:ext cx="10515600" cy="1325563"/>
          </a:xfrm>
        </p:spPr>
        <p:txBody>
          <a:bodyPr/>
          <a:lstStyle>
            <a:lvl1pPr>
              <a:defRPr/>
            </a:lvl1pPr>
          </a:lstStyle>
          <a:p>
            <a:r>
              <a:rPr lang="en-US" dirty="0"/>
              <a:t>CLICK TO ADD TITLE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1289640" y="1844259"/>
            <a:ext cx="3657600" cy="823912"/>
          </a:xfrm>
        </p:spPr>
        <p:txBody>
          <a:bodyPr anchor="ctr" anchorCtr="0">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289640" y="2668171"/>
            <a:ext cx="3657600" cy="3684588"/>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6780133" y="1808163"/>
            <a:ext cx="4703841" cy="823912"/>
          </a:xfrm>
        </p:spPr>
        <p:txBody>
          <a:bodyPr anchor="ctr" anchorCtr="0">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780134" y="2632075"/>
            <a:ext cx="3657600" cy="3684588"/>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82215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4C89FBE-3029-4F92-8308-F830BB1420FF}"/>
              </a:ext>
              <a:ext uri="{C183D7F6-B498-43B3-948B-1728B52AA6E4}">
                <adec:decorative xmlns:adec="http://schemas.microsoft.com/office/drawing/2017/decorative" val="1"/>
              </a:ext>
            </a:extLst>
          </p:cNvPr>
          <p:cNvSpPr/>
          <p:nvPr userDrawn="1"/>
        </p:nvSpPr>
        <p:spPr>
          <a:xfrm>
            <a:off x="7958712" y="1681163"/>
            <a:ext cx="3749040" cy="4572000"/>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E0A4C88-FF32-4096-9EA9-EC22D3682F4C}"/>
              </a:ext>
              <a:ext uri="{C183D7F6-B498-43B3-948B-1728B52AA6E4}">
                <adec:decorative xmlns:adec="http://schemas.microsoft.com/office/drawing/2017/decorative" val="1"/>
              </a:ext>
            </a:extLst>
          </p:cNvPr>
          <p:cNvSpPr/>
          <p:nvPr userDrawn="1"/>
        </p:nvSpPr>
        <p:spPr>
          <a:xfrm>
            <a:off x="4211097" y="1682496"/>
            <a:ext cx="3749040" cy="4572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437559B-132E-4A6E-ADBE-41DB38EC8048}"/>
              </a:ext>
              <a:ext uri="{C183D7F6-B498-43B3-948B-1728B52AA6E4}">
                <adec:decorative xmlns:adec="http://schemas.microsoft.com/office/drawing/2017/decorative" val="1"/>
              </a:ext>
            </a:extLst>
          </p:cNvPr>
          <p:cNvSpPr/>
          <p:nvPr userDrawn="1"/>
        </p:nvSpPr>
        <p:spPr>
          <a:xfrm>
            <a:off x="463176" y="1681163"/>
            <a:ext cx="3749040" cy="45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hasCustomPrompt="1"/>
          </p:nvPr>
        </p:nvSpPr>
        <p:spPr>
          <a:xfrm>
            <a:off x="457200" y="365125"/>
            <a:ext cx="10515600" cy="1325563"/>
          </a:xfrm>
        </p:spPr>
        <p:txBody>
          <a:bodyPr/>
          <a:lstStyle>
            <a:lvl1pPr>
              <a:defRPr/>
            </a:lvl1pPr>
          </a:lstStyle>
          <a:p>
            <a:r>
              <a:rPr lang="en-US" dirty="0"/>
              <a:t>CLICK TO ADD TITLE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839788" y="1966913"/>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839788" y="2790825"/>
            <a:ext cx="2971800" cy="3248025"/>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4610188" y="1966913"/>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610188" y="2790825"/>
            <a:ext cx="2971800" cy="3246120"/>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a:extLst>
              <a:ext uri="{FF2B5EF4-FFF2-40B4-BE49-F238E27FC236}">
                <a16:creationId xmlns:a16="http://schemas.microsoft.com/office/drawing/2014/main" id="{FF7BCB16-19B7-48F6-94CD-563F43988749}"/>
              </a:ext>
            </a:extLst>
          </p:cNvPr>
          <p:cNvSpPr>
            <a:spLocks noGrp="1"/>
          </p:cNvSpPr>
          <p:nvPr>
            <p:ph type="body" sz="quarter" idx="13" hasCustomPrompt="1"/>
          </p:nvPr>
        </p:nvSpPr>
        <p:spPr>
          <a:xfrm>
            <a:off x="8430134" y="1976438"/>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Content Placeholder 5">
            <a:extLst>
              <a:ext uri="{FF2B5EF4-FFF2-40B4-BE49-F238E27FC236}">
                <a16:creationId xmlns:a16="http://schemas.microsoft.com/office/drawing/2014/main" id="{8FBB2F8D-6092-468C-BA48-836286C6B7E1}"/>
              </a:ext>
            </a:extLst>
          </p:cNvPr>
          <p:cNvSpPr>
            <a:spLocks noGrp="1"/>
          </p:cNvSpPr>
          <p:nvPr>
            <p:ph sz="quarter" idx="14"/>
          </p:nvPr>
        </p:nvSpPr>
        <p:spPr>
          <a:xfrm>
            <a:off x="8430134" y="2800350"/>
            <a:ext cx="2971800" cy="3246120"/>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212563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A4DC27-A467-4265-AAB1-754D3F86CCAF}"/>
              </a:ext>
              <a:ext uri="{C183D7F6-B498-43B3-948B-1728B52AA6E4}">
                <adec:decorative xmlns:adec="http://schemas.microsoft.com/office/drawing/2017/decorative" val="1"/>
              </a:ext>
            </a:extLst>
          </p:cNvPr>
          <p:cNvSpPr/>
          <p:nvPr userDrawn="1"/>
        </p:nvSpPr>
        <p:spPr>
          <a:xfrm>
            <a:off x="0" y="1"/>
            <a:ext cx="6096000" cy="6858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FE5633F8-C03D-4CEE-BEDD-1B6648554C09}"/>
              </a:ext>
            </a:extLst>
          </p:cNvPr>
          <p:cNvSpPr>
            <a:spLocks noGrp="1"/>
          </p:cNvSpPr>
          <p:nvPr>
            <p:ph type="pic" sz="quarter" idx="14"/>
          </p:nvPr>
        </p:nvSpPr>
        <p:spPr>
          <a:xfrm>
            <a:off x="8622628" y="685800"/>
            <a:ext cx="3200400" cy="5486400"/>
          </a:xfrm>
          <a:solidFill>
            <a:schemeClr val="accent2"/>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200" y="850230"/>
            <a:ext cx="5009147" cy="1325563"/>
          </a:xfrm>
        </p:spPr>
        <p:txBody>
          <a:bodyPr>
            <a:normAutofit/>
          </a:bodyPr>
          <a:lstStyle>
            <a:lvl1pPr>
              <a:defRPr sz="3600">
                <a:solidFill>
                  <a:schemeClr val="bg2">
                    <a:lumMod val="50000"/>
                  </a:schemeClr>
                </a:solidFill>
              </a:defRPr>
            </a:lvl1pPr>
          </a:lstStyle>
          <a:p>
            <a:r>
              <a:rPr lang="en-US" dirty="0"/>
              <a:t>CLICK TO ADD TITLE</a:t>
            </a:r>
          </a:p>
        </p:txBody>
      </p:sp>
      <p:sp>
        <p:nvSpPr>
          <p:cNvPr id="9" name="Text Placeholder 8">
            <a:extLst>
              <a:ext uri="{FF2B5EF4-FFF2-40B4-BE49-F238E27FC236}">
                <a16:creationId xmlns:a16="http://schemas.microsoft.com/office/drawing/2014/main" id="{2C9CC7B6-D9ED-464B-8206-98055EB53FCF}"/>
              </a:ext>
            </a:extLst>
          </p:cNvPr>
          <p:cNvSpPr>
            <a:spLocks noGrp="1"/>
          </p:cNvSpPr>
          <p:nvPr>
            <p:ph type="body" sz="quarter" idx="13"/>
          </p:nvPr>
        </p:nvSpPr>
        <p:spPr>
          <a:xfrm>
            <a:off x="457200" y="2490788"/>
            <a:ext cx="4572000" cy="3536950"/>
          </a:xfrm>
        </p:spPr>
        <p:txBody>
          <a:bodyPr>
            <a:normAutofit/>
          </a:bodyPr>
          <a:lstStyle>
            <a:lvl1pPr marL="0" indent="0">
              <a:lnSpc>
                <a:spcPts val="2400"/>
              </a:lnSpc>
              <a:buNone/>
              <a:defRPr sz="1400" spc="30" baseline="0"/>
            </a:lvl1pPr>
            <a:lvl2pPr marL="457200" indent="0">
              <a:lnSpc>
                <a:spcPts val="2400"/>
              </a:lnSpc>
              <a:buNone/>
              <a:defRPr sz="1400" spc="30" baseline="0"/>
            </a:lvl2pPr>
            <a:lvl3pPr marL="914400" indent="0">
              <a:lnSpc>
                <a:spcPts val="2400"/>
              </a:lnSpc>
              <a:buNone/>
              <a:defRPr sz="1400" spc="30" baseline="0"/>
            </a:lvl3pPr>
            <a:lvl4pPr marL="1371600" indent="0">
              <a:lnSpc>
                <a:spcPts val="2400"/>
              </a:lnSpc>
              <a:buNone/>
              <a:defRPr sz="1400" spc="30" baseline="0"/>
            </a:lvl4pPr>
            <a:lvl5pPr marL="1828800" indent="0">
              <a:lnSpc>
                <a:spcPts val="2400"/>
              </a:lnSpc>
              <a:buNone/>
              <a:defRPr sz="1400" spc="3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Picture Placeholder 12">
            <a:extLst>
              <a:ext uri="{FF2B5EF4-FFF2-40B4-BE49-F238E27FC236}">
                <a16:creationId xmlns:a16="http://schemas.microsoft.com/office/drawing/2014/main" id="{1743C040-0A81-4A38-879D-07BBD184231D}"/>
              </a:ext>
            </a:extLst>
          </p:cNvPr>
          <p:cNvSpPr>
            <a:spLocks noGrp="1"/>
          </p:cNvSpPr>
          <p:nvPr>
            <p:ph type="pic" sz="quarter" idx="15"/>
          </p:nvPr>
        </p:nvSpPr>
        <p:spPr>
          <a:xfrm>
            <a:off x="6781800" y="2492375"/>
            <a:ext cx="2286000" cy="2514600"/>
          </a:xfrm>
          <a:solidFill>
            <a:schemeClr val="accent2"/>
          </a:solidFill>
        </p:spPr>
        <p:txBody>
          <a:bodyPr/>
          <a:lstStyle/>
          <a:p>
            <a:r>
              <a:rPr lang="en-US"/>
              <a:t>Click icon to add picture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0" name="Freeform: Shape 9">
            <a:extLst>
              <a:ext uri="{FF2B5EF4-FFF2-40B4-BE49-F238E27FC236}">
                <a16:creationId xmlns:a16="http://schemas.microsoft.com/office/drawing/2014/main" id="{7CBDD4A8-3B48-439C-B601-8D04B8714324}"/>
              </a:ext>
              <a:ext uri="{C183D7F6-B498-43B3-948B-1728B52AA6E4}">
                <adec:decorative xmlns:adec="http://schemas.microsoft.com/office/drawing/2017/decorative" val="1"/>
              </a:ext>
            </a:extLst>
          </p:cNvPr>
          <p:cNvSpPr/>
          <p:nvPr userDrawn="1"/>
        </p:nvSpPr>
        <p:spPr>
          <a:xfrm rot="13547565" flipH="1">
            <a:off x="761136" y="5210984"/>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222846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458724" y="411480"/>
            <a:ext cx="11274552" cy="5870448"/>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457201" y="3490624"/>
            <a:ext cx="4571999" cy="1235382"/>
          </a:xfrm>
          <a:solidFill>
            <a:schemeClr val="bg1">
              <a:alpha val="80000"/>
            </a:schemeClr>
          </a:solidFill>
        </p:spPr>
        <p:txBody>
          <a:bodyPr lIns="457200" bIns="137160" anchor="b">
            <a:normAutofit/>
          </a:bodyPr>
          <a:lstStyle>
            <a:lvl1pPr algn="l">
              <a:defRPr sz="3600">
                <a:solidFill>
                  <a:schemeClr val="bg2">
                    <a:lumMod val="25000"/>
                  </a:schemeClr>
                </a:solidFill>
              </a:defRPr>
            </a:lvl1pPr>
          </a:lstStyle>
          <a:p>
            <a:r>
              <a:rPr lang="en-US" dirty="0"/>
              <a:t>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7199" y="4726007"/>
            <a:ext cx="4571999" cy="1314432"/>
          </a:xfrm>
          <a:solidFill>
            <a:schemeClr val="bg1">
              <a:alpha val="80000"/>
            </a:schemeClr>
          </a:solidFill>
        </p:spPr>
        <p:txBody>
          <a:bodyPr lIns="502920" rIns="2103120">
            <a:normAutofit/>
          </a:bodyPr>
          <a:lstStyle>
            <a:lvl1pPr marL="0" indent="0" algn="l">
              <a:buNone/>
              <a:defRPr sz="1400" spc="40" baseline="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Slide Number Placeholder 6">
            <a:extLst>
              <a:ext uri="{FF2B5EF4-FFF2-40B4-BE49-F238E27FC236}">
                <a16:creationId xmlns:a16="http://schemas.microsoft.com/office/drawing/2014/main" id="{AB3A59EB-A4AA-43EC-A853-BDDFB7AB3D8B}"/>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6147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56C8C1-E81C-436D-A310-A71CAAE33A17}"/>
              </a:ext>
              <a:ext uri="{C183D7F6-B498-43B3-948B-1728B52AA6E4}">
                <adec:decorative xmlns:adec="http://schemas.microsoft.com/office/drawing/2017/decorative" val="1"/>
              </a:ext>
            </a:extLst>
          </p:cNvPr>
          <p:cNvSpPr/>
          <p:nvPr userDrawn="1"/>
        </p:nvSpPr>
        <p:spPr>
          <a:xfrm>
            <a:off x="5522615" y="946404"/>
            <a:ext cx="6250286" cy="496519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199" y="2103120"/>
            <a:ext cx="3848101" cy="1325563"/>
          </a:xfrm>
        </p:spPr>
        <p:txBody>
          <a:bodyPr anchor="b" anchorCtr="0">
            <a:normAutofit/>
          </a:bodyPr>
          <a:lstStyle>
            <a:lvl1pPr>
              <a:defRPr sz="3600">
                <a:solidFill>
                  <a:schemeClr val="bg2">
                    <a:lumMod val="50000"/>
                  </a:schemeClr>
                </a:solidFill>
              </a:defRPr>
            </a:lvl1pPr>
          </a:lstStyle>
          <a:p>
            <a:r>
              <a:rPr lang="en-US" dirty="0"/>
              <a:t>CLICK TO ADD TITLE</a:t>
            </a:r>
          </a:p>
        </p:txBody>
      </p:sp>
      <p:sp>
        <p:nvSpPr>
          <p:cNvPr id="13" name="Picture Placeholder 12">
            <a:extLst>
              <a:ext uri="{FF2B5EF4-FFF2-40B4-BE49-F238E27FC236}">
                <a16:creationId xmlns:a16="http://schemas.microsoft.com/office/drawing/2014/main" id="{428B1CE2-91FA-4E2B-8543-3B0F79B4801D}"/>
              </a:ext>
            </a:extLst>
          </p:cNvPr>
          <p:cNvSpPr>
            <a:spLocks noGrp="1"/>
          </p:cNvSpPr>
          <p:nvPr>
            <p:ph type="pic" sz="quarter" idx="15"/>
          </p:nvPr>
        </p:nvSpPr>
        <p:spPr>
          <a:xfrm>
            <a:off x="4404511" y="1599883"/>
            <a:ext cx="2743199" cy="3657600"/>
          </a:xfrm>
          <a:solidFill>
            <a:schemeClr val="accent1"/>
          </a:solidFill>
        </p:spPr>
        <p:txBody>
          <a:bodyPr/>
          <a:lstStyle/>
          <a:p>
            <a:r>
              <a:rPr lang="en-US"/>
              <a:t>Click icon to add picture</a:t>
            </a:r>
            <a:endParaRPr lang="en-US" dirty="0"/>
          </a:p>
        </p:txBody>
      </p:sp>
      <p:sp>
        <p:nvSpPr>
          <p:cNvPr id="10" name="Text Placeholder 6">
            <a:extLst>
              <a:ext uri="{FF2B5EF4-FFF2-40B4-BE49-F238E27FC236}">
                <a16:creationId xmlns:a16="http://schemas.microsoft.com/office/drawing/2014/main" id="{0F7B6DF9-E76A-44ED-B84C-1391CD5D5592}"/>
              </a:ext>
            </a:extLst>
          </p:cNvPr>
          <p:cNvSpPr>
            <a:spLocks noGrp="1"/>
          </p:cNvSpPr>
          <p:nvPr>
            <p:ph type="body" sz="quarter" idx="16"/>
          </p:nvPr>
        </p:nvSpPr>
        <p:spPr>
          <a:xfrm>
            <a:off x="8312614" y="1893262"/>
            <a:ext cx="2743200" cy="3071477"/>
          </a:xfrm>
        </p:spPr>
        <p:txBody>
          <a:bodyPr anchor="ctr" anchorCtr="0">
            <a:normAutofit/>
          </a:bodyPr>
          <a:lstStyle>
            <a:lvl1pPr marL="285750" indent="-285750">
              <a:lnSpc>
                <a:spcPct val="100000"/>
              </a:lnSpc>
              <a:buFont typeface="Arial" panose="020B0604020202020204" pitchFamily="34" charset="0"/>
              <a:buChar char="•"/>
              <a:defRPr sz="1800">
                <a:solidFill>
                  <a:schemeClr val="tx1">
                    <a:lumMod val="75000"/>
                    <a:lumOff val="25000"/>
                  </a:schemeClr>
                </a:solidFill>
              </a:defRPr>
            </a:lvl1pPr>
            <a:lvl2pPr marL="742950" indent="-285750">
              <a:lnSpc>
                <a:spcPct val="100000"/>
              </a:lnSpc>
              <a:buFont typeface="Arial" panose="020B0604020202020204" pitchFamily="34" charset="0"/>
              <a:buChar char="•"/>
              <a:defRPr sz="2000"/>
            </a:lvl2pPr>
            <a:lvl3pPr marL="1200150" indent="-285750">
              <a:lnSpc>
                <a:spcPct val="100000"/>
              </a:lnSpc>
              <a:buFont typeface="Arial" panose="020B0604020202020204" pitchFamily="34" charset="0"/>
              <a:buChar char="•"/>
              <a:defRPr sz="2000"/>
            </a:lvl3pPr>
            <a:lvl4pPr marL="1657350" indent="-285750">
              <a:lnSpc>
                <a:spcPct val="100000"/>
              </a:lnSpc>
              <a:buFont typeface="Arial" panose="020B0604020202020204" pitchFamily="34" charset="0"/>
              <a:buChar char="•"/>
              <a:defRPr sz="2000"/>
            </a:lvl4pPr>
            <a:lvl5pPr marL="2114550" indent="-285750">
              <a:lnSpc>
                <a:spcPct val="100000"/>
              </a:lnSpc>
              <a:buFont typeface="Arial" panose="020B0604020202020204" pitchFamily="34" charset="0"/>
              <a:buChar char="•"/>
              <a:defRPr sz="2000"/>
            </a:lvl5pPr>
          </a:lstStyle>
          <a:p>
            <a:pPr lvl="0"/>
            <a:r>
              <a:rPr lang="en-US"/>
              <a:t>Click to edit Master text styles</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7" name="Freeform: Shape 6">
            <a:extLst>
              <a:ext uri="{FF2B5EF4-FFF2-40B4-BE49-F238E27FC236}">
                <a16:creationId xmlns:a16="http://schemas.microsoft.com/office/drawing/2014/main" id="{4ECB9306-A7FD-4B22-8E8A-E0B8D7862BCE}"/>
              </a:ext>
              <a:ext uri="{C183D7F6-B498-43B3-948B-1728B52AA6E4}">
                <adec:decorative xmlns:adec="http://schemas.microsoft.com/office/drawing/2017/decorative" val="1"/>
              </a:ext>
            </a:extLst>
          </p:cNvPr>
          <p:cNvSpPr/>
          <p:nvPr userDrawn="1"/>
        </p:nvSpPr>
        <p:spPr>
          <a:xfrm rot="13547565" flipH="1">
            <a:off x="624728" y="3747150"/>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2255385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6312583" y="2102720"/>
            <a:ext cx="5422217" cy="1325563"/>
          </a:xfrm>
        </p:spPr>
        <p:txBody>
          <a:bodyPr anchor="b" anchorCtr="0">
            <a:normAutofit/>
          </a:bodyPr>
          <a:lstStyle>
            <a:lvl1pPr>
              <a:defRPr sz="3600">
                <a:solidFill>
                  <a:schemeClr val="bg2">
                    <a:lumMod val="50000"/>
                  </a:schemeClr>
                </a:solidFill>
              </a:defRPr>
            </a:lvl1pPr>
          </a:lstStyle>
          <a:p>
            <a:r>
              <a:rPr lang="en-US" dirty="0"/>
              <a:t>CLICK TO ADD TITLE</a:t>
            </a:r>
          </a:p>
        </p:txBody>
      </p:sp>
      <p:sp>
        <p:nvSpPr>
          <p:cNvPr id="13" name="Picture Placeholder 12">
            <a:extLst>
              <a:ext uri="{FF2B5EF4-FFF2-40B4-BE49-F238E27FC236}">
                <a16:creationId xmlns:a16="http://schemas.microsoft.com/office/drawing/2014/main" id="{428B1CE2-91FA-4E2B-8543-3B0F79B4801D}"/>
              </a:ext>
            </a:extLst>
          </p:cNvPr>
          <p:cNvSpPr>
            <a:spLocks noGrp="1"/>
          </p:cNvSpPr>
          <p:nvPr>
            <p:ph type="pic" sz="quarter" idx="15"/>
          </p:nvPr>
        </p:nvSpPr>
        <p:spPr>
          <a:xfrm>
            <a:off x="457200" y="1143000"/>
            <a:ext cx="5486400" cy="4572000"/>
          </a:xfrm>
          <a:solidFill>
            <a:schemeClr val="accent1"/>
          </a:solidFill>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4C2C3F7-8611-4C35-8251-0FD61D72D6B9}"/>
              </a:ext>
            </a:extLst>
          </p:cNvPr>
          <p:cNvSpPr>
            <a:spLocks noGrp="1"/>
          </p:cNvSpPr>
          <p:nvPr>
            <p:ph type="body" sz="quarter" idx="13"/>
          </p:nvPr>
        </p:nvSpPr>
        <p:spPr>
          <a:xfrm>
            <a:off x="6309360" y="3500407"/>
            <a:ext cx="4572000" cy="1888373"/>
          </a:xfrm>
        </p:spPr>
        <p:txBody>
          <a:bodyPr>
            <a:normAutofit/>
          </a:bodyPr>
          <a:lstStyle>
            <a:lvl1pPr marL="0" indent="0">
              <a:lnSpc>
                <a:spcPts val="2400"/>
              </a:lnSpc>
              <a:buFont typeface="Arial" panose="020B0604020202020204" pitchFamily="34" charset="0"/>
              <a:buNone/>
              <a:defRPr sz="1400" spc="30" baseline="0">
                <a:solidFill>
                  <a:schemeClr val="bg2">
                    <a:lumMod val="50000"/>
                  </a:schemeClr>
                </a:solidFill>
              </a:defRPr>
            </a:lvl1pPr>
            <a:lvl2pPr marL="457200" indent="0">
              <a:lnSpc>
                <a:spcPts val="2400"/>
              </a:lnSpc>
              <a:buFont typeface="Arial" panose="020B0604020202020204" pitchFamily="34" charset="0"/>
              <a:buNone/>
              <a:defRPr sz="1400" spc="30" baseline="0">
                <a:solidFill>
                  <a:schemeClr val="bg2">
                    <a:lumMod val="50000"/>
                  </a:schemeClr>
                </a:solidFill>
              </a:defRPr>
            </a:lvl2pPr>
            <a:lvl3pPr marL="914400" indent="0">
              <a:lnSpc>
                <a:spcPts val="2400"/>
              </a:lnSpc>
              <a:buFont typeface="Arial" panose="020B0604020202020204" pitchFamily="34" charset="0"/>
              <a:buNone/>
              <a:defRPr sz="1400" spc="30" baseline="0">
                <a:solidFill>
                  <a:schemeClr val="bg2">
                    <a:lumMod val="50000"/>
                  </a:schemeClr>
                </a:solidFill>
              </a:defRPr>
            </a:lvl3pPr>
            <a:lvl4pPr marL="1371600" indent="0">
              <a:lnSpc>
                <a:spcPts val="2400"/>
              </a:lnSpc>
              <a:buFont typeface="Arial" panose="020B0604020202020204" pitchFamily="34" charset="0"/>
              <a:buNone/>
              <a:defRPr sz="1400" spc="30" baseline="0">
                <a:solidFill>
                  <a:schemeClr val="bg2">
                    <a:lumMod val="50000"/>
                  </a:schemeClr>
                </a:solidFill>
              </a:defRPr>
            </a:lvl4pPr>
            <a:lvl5pPr marL="1828800" indent="0">
              <a:lnSpc>
                <a:spcPts val="2400"/>
              </a:lnSpc>
              <a:buFont typeface="Arial" panose="020B0604020202020204" pitchFamily="34" charset="0"/>
              <a:buNone/>
              <a:defRPr sz="1400" spc="30" baseline="0">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457200" y="6356350"/>
            <a:ext cx="2743200" cy="365125"/>
          </a:xfrm>
          <a:prstGeom prst="rect">
            <a:avLst/>
          </a:prstGeom>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4038600" y="6356350"/>
            <a:ext cx="4114800" cy="365125"/>
          </a:xfrm>
          <a:prstGeom prst="rect">
            <a:avLst/>
          </a:prstGeom>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139654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1524" y="-2"/>
            <a:ext cx="12188952" cy="4572000"/>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524000" y="4667250"/>
            <a:ext cx="9144000" cy="1212182"/>
          </a:xfrm>
        </p:spPr>
        <p:txBody>
          <a:bodyPr anchor="b">
            <a:normAutofit/>
          </a:bodyPr>
          <a:lstStyle>
            <a:lvl1pPr algn="ctr">
              <a:defRPr sz="3600">
                <a:solidFill>
                  <a:schemeClr val="bg2">
                    <a:lumMod val="50000"/>
                  </a:schemeClr>
                </a:solidFill>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5971507"/>
            <a:ext cx="9144000" cy="524794"/>
          </a:xfrm>
        </p:spPr>
        <p:txBody>
          <a:bodyPr>
            <a:normAutofit/>
          </a:bodyPr>
          <a:lstStyle>
            <a:lvl1pPr marL="0" indent="0" algn="ctr">
              <a:buNone/>
              <a:defRPr sz="1400" spc="30" baseline="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549363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4">
            <a:extLst>
              <a:ext uri="{FF2B5EF4-FFF2-40B4-BE49-F238E27FC236}">
                <a16:creationId xmlns:a16="http://schemas.microsoft.com/office/drawing/2014/main" id="{F02A2A47-BED9-43DF-8914-AD1EB274F523}"/>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65820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FDFBA353-19B1-4A04-A7EE-345F93C189D4}"/>
              </a:ext>
            </a:extLst>
          </p:cNvPr>
          <p:cNvSpPr>
            <a:spLocks noGrp="1"/>
          </p:cNvSpPr>
          <p:nvPr>
            <p:ph type="pic" sz="quarter" idx="13"/>
          </p:nvPr>
        </p:nvSpPr>
        <p:spPr>
          <a:xfrm>
            <a:off x="6232491" y="946404"/>
            <a:ext cx="5486400" cy="4965192"/>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DC4857A-B6DC-4F0A-AD6B-243F6C085554}"/>
              </a:ext>
            </a:extLst>
          </p:cNvPr>
          <p:cNvSpPr>
            <a:spLocks noGrp="1"/>
          </p:cNvSpPr>
          <p:nvPr>
            <p:ph type="title" hasCustomPrompt="1"/>
          </p:nvPr>
        </p:nvSpPr>
        <p:spPr>
          <a:xfrm>
            <a:off x="473109" y="2386584"/>
            <a:ext cx="4315968" cy="2084832"/>
          </a:xfrm>
        </p:spPr>
        <p:txBody>
          <a:bodyPr anchor="t">
            <a:normAutofit/>
          </a:bodyPr>
          <a:lstStyle>
            <a:lvl1pPr>
              <a:defRPr sz="3400" spc="0" baseline="0">
                <a:solidFill>
                  <a:schemeClr val="bg2">
                    <a:lumMod val="75000"/>
                  </a:schemeClr>
                </a:solidFill>
              </a:defRPr>
            </a:lvl1pPr>
          </a:lstStyle>
          <a:p>
            <a:r>
              <a:rPr lang="en-US" dirty="0"/>
              <a:t>Click to add title</a:t>
            </a:r>
          </a:p>
        </p:txBody>
      </p:sp>
      <p:sp>
        <p:nvSpPr>
          <p:cNvPr id="13" name="Text Placeholder 6">
            <a:extLst>
              <a:ext uri="{FF2B5EF4-FFF2-40B4-BE49-F238E27FC236}">
                <a16:creationId xmlns:a16="http://schemas.microsoft.com/office/drawing/2014/main" id="{D8717D35-8E1B-4C94-BA72-91D4DCA6576C}"/>
              </a:ext>
            </a:extLst>
          </p:cNvPr>
          <p:cNvSpPr>
            <a:spLocks noGrp="1"/>
          </p:cNvSpPr>
          <p:nvPr>
            <p:ph type="body" sz="quarter" idx="15" hasCustomPrompt="1"/>
          </p:nvPr>
        </p:nvSpPr>
        <p:spPr>
          <a:xfrm>
            <a:off x="457200" y="4471416"/>
            <a:ext cx="3584448" cy="637674"/>
          </a:xfrm>
        </p:spPr>
        <p:txBody>
          <a:bodyPr anchor="ctr" anchorCtr="0">
            <a:normAutofit/>
          </a:bodyPr>
          <a:lstStyle>
            <a:lvl1pPr marL="0" indent="0">
              <a:lnSpc>
                <a:spcPct val="100000"/>
              </a:lnSpc>
              <a:buFont typeface="Arial" panose="020B0604020202020204" pitchFamily="34" charset="0"/>
              <a:buNone/>
              <a:defRPr sz="1600" spc="100" baseline="0">
                <a:solidFill>
                  <a:schemeClr val="bg2">
                    <a:lumMod val="50000"/>
                  </a:schemeClr>
                </a:solidFill>
                <a:latin typeface="+mn-lt"/>
              </a:defRPr>
            </a:lvl1pPr>
            <a:lvl2pPr marL="457200" indent="0">
              <a:lnSpc>
                <a:spcPct val="100000"/>
              </a:lnSpc>
              <a:buFont typeface="Arial" panose="020B0604020202020204" pitchFamily="34" charset="0"/>
              <a:buNone/>
              <a:defRPr sz="2000">
                <a:latin typeface="+mj-lt"/>
              </a:defRPr>
            </a:lvl2pPr>
            <a:lvl3pPr marL="914400" indent="0">
              <a:lnSpc>
                <a:spcPct val="100000"/>
              </a:lnSpc>
              <a:buFont typeface="Arial" panose="020B0604020202020204" pitchFamily="34" charset="0"/>
              <a:buNone/>
              <a:defRPr sz="2000">
                <a:latin typeface="+mj-lt"/>
              </a:defRPr>
            </a:lvl3pPr>
            <a:lvl4pPr marL="1371600" indent="0">
              <a:lnSpc>
                <a:spcPct val="100000"/>
              </a:lnSpc>
              <a:buFont typeface="Arial" panose="020B0604020202020204" pitchFamily="34" charset="0"/>
              <a:buNone/>
              <a:defRPr sz="2000">
                <a:latin typeface="+mj-lt"/>
              </a:defRPr>
            </a:lvl4pPr>
            <a:lvl5pPr marL="1828800" indent="0">
              <a:lnSpc>
                <a:spcPct val="100000"/>
              </a:lnSpc>
              <a:buFont typeface="Arial" panose="020B0604020202020204" pitchFamily="34" charset="0"/>
              <a:buNone/>
              <a:defRPr sz="2000">
                <a:latin typeface="+mj-lt"/>
              </a:defRPr>
            </a:lvl5pPr>
          </a:lstStyle>
          <a:p>
            <a:pPr lvl="0"/>
            <a:r>
              <a:rPr lang="en-US" dirty="0"/>
              <a:t>CLICK TO EDIT MASTER TEXT STYLES</a:t>
            </a:r>
          </a:p>
        </p:txBody>
      </p:sp>
      <p:sp>
        <p:nvSpPr>
          <p:cNvPr id="11" name="Picture Placeholder 9">
            <a:extLst>
              <a:ext uri="{FF2B5EF4-FFF2-40B4-BE49-F238E27FC236}">
                <a16:creationId xmlns:a16="http://schemas.microsoft.com/office/drawing/2014/main" id="{F15B60AE-D6AB-472C-8342-2A3EB53493C8}"/>
              </a:ext>
            </a:extLst>
          </p:cNvPr>
          <p:cNvSpPr>
            <a:spLocks noGrp="1"/>
          </p:cNvSpPr>
          <p:nvPr>
            <p:ph type="pic" sz="quarter" idx="14"/>
          </p:nvPr>
        </p:nvSpPr>
        <p:spPr>
          <a:xfrm>
            <a:off x="5093208" y="1600200"/>
            <a:ext cx="2286000" cy="3657600"/>
          </a:xfrm>
          <a:solidFill>
            <a:schemeClr val="accent1"/>
          </a:solidFill>
        </p:spPr>
        <p:txBody>
          <a:bodyPr/>
          <a:lstStyle/>
          <a:p>
            <a:r>
              <a:rPr lang="en-US"/>
              <a:t>Click icon to add picture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9" name="Freeform: Shape 8">
            <a:extLst>
              <a:ext uri="{FF2B5EF4-FFF2-40B4-BE49-F238E27FC236}">
                <a16:creationId xmlns:a16="http://schemas.microsoft.com/office/drawing/2014/main" id="{FBB5B262-532A-4EE4-98E7-0EB6A8C56003}"/>
              </a:ext>
              <a:ext uri="{C183D7F6-B498-43B3-948B-1728B52AA6E4}">
                <adec:decorative xmlns:adec="http://schemas.microsoft.com/office/drawing/2017/decorative" val="1"/>
              </a:ext>
            </a:extLst>
          </p:cNvPr>
          <p:cNvSpPr/>
          <p:nvPr userDrawn="1"/>
        </p:nvSpPr>
        <p:spPr>
          <a:xfrm rot="13547565" flipH="1">
            <a:off x="1727251" y="114592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200" y="381000"/>
            <a:ext cx="11277600" cy="1325563"/>
          </a:xfrm>
        </p:spPr>
        <p:txBody>
          <a:bodyPr>
            <a:normAutofit/>
          </a:bodyPr>
          <a:lstStyle>
            <a:lvl1pPr>
              <a:defRPr sz="3600">
                <a:solidFill>
                  <a:schemeClr val="bg2">
                    <a:lumMod val="50000"/>
                  </a:schemeClr>
                </a:solidFill>
              </a:defRPr>
            </a:lvl1pPr>
          </a:lstStyle>
          <a:p>
            <a:r>
              <a:rPr lang="en-US" dirty="0"/>
              <a:t>CLICK TO ADD TITLE</a:t>
            </a:r>
          </a:p>
        </p:txBody>
      </p:sp>
      <p:sp>
        <p:nvSpPr>
          <p:cNvPr id="7" name="Picture Placeholder 6">
            <a:extLst>
              <a:ext uri="{FF2B5EF4-FFF2-40B4-BE49-F238E27FC236}">
                <a16:creationId xmlns:a16="http://schemas.microsoft.com/office/drawing/2014/main" id="{FB0F91E1-53D9-4A2A-923E-0CB7755188AD}"/>
              </a:ext>
            </a:extLst>
          </p:cNvPr>
          <p:cNvSpPr>
            <a:spLocks noGrp="1"/>
          </p:cNvSpPr>
          <p:nvPr>
            <p:ph type="pic" sz="quarter" idx="13"/>
          </p:nvPr>
        </p:nvSpPr>
        <p:spPr>
          <a:xfrm>
            <a:off x="457200" y="1806318"/>
            <a:ext cx="2286000" cy="3200400"/>
          </a:xfrm>
          <a:solidFill>
            <a:schemeClr val="accent2"/>
          </a:solidFill>
        </p:spPr>
        <p:txBody>
          <a:bodyPr/>
          <a:lstStyle/>
          <a:p>
            <a:r>
              <a:rPr lang="en-US"/>
              <a:t>Click icon to add picture</a:t>
            </a:r>
            <a:endParaRPr lang="en-US" dirty="0"/>
          </a:p>
        </p:txBody>
      </p:sp>
      <p:sp>
        <p:nvSpPr>
          <p:cNvPr id="9" name="Picture Placeholder 6">
            <a:extLst>
              <a:ext uri="{FF2B5EF4-FFF2-40B4-BE49-F238E27FC236}">
                <a16:creationId xmlns:a16="http://schemas.microsoft.com/office/drawing/2014/main" id="{2F6A179B-CBDB-414D-B2F8-E1FEE9B831BE}"/>
              </a:ext>
            </a:extLst>
          </p:cNvPr>
          <p:cNvSpPr>
            <a:spLocks noGrp="1"/>
          </p:cNvSpPr>
          <p:nvPr>
            <p:ph type="pic" sz="quarter" idx="14"/>
          </p:nvPr>
        </p:nvSpPr>
        <p:spPr>
          <a:xfrm>
            <a:off x="3429000" y="1806318"/>
            <a:ext cx="2286000" cy="3200400"/>
          </a:xfrm>
          <a:solidFill>
            <a:schemeClr val="accent2"/>
          </a:solidFill>
        </p:spPr>
        <p:txBody>
          <a:bodyPr/>
          <a:lstStyle/>
          <a:p>
            <a:r>
              <a:rPr lang="en-US"/>
              <a:t>Click icon to add picture</a:t>
            </a:r>
            <a:endParaRPr lang="en-US" dirty="0"/>
          </a:p>
        </p:txBody>
      </p:sp>
      <p:sp>
        <p:nvSpPr>
          <p:cNvPr id="10" name="Picture Placeholder 6">
            <a:extLst>
              <a:ext uri="{FF2B5EF4-FFF2-40B4-BE49-F238E27FC236}">
                <a16:creationId xmlns:a16="http://schemas.microsoft.com/office/drawing/2014/main" id="{F7A822EC-853A-46EC-8775-F8B48F2A81EB}"/>
              </a:ext>
            </a:extLst>
          </p:cNvPr>
          <p:cNvSpPr>
            <a:spLocks noGrp="1"/>
          </p:cNvSpPr>
          <p:nvPr>
            <p:ph type="pic" sz="quarter" idx="15"/>
          </p:nvPr>
        </p:nvSpPr>
        <p:spPr>
          <a:xfrm>
            <a:off x="6477000" y="1806318"/>
            <a:ext cx="2286000" cy="3200400"/>
          </a:xfrm>
          <a:solidFill>
            <a:schemeClr val="accent2"/>
          </a:solidFill>
        </p:spPr>
        <p:txBody>
          <a:bodyPr/>
          <a:lstStyle/>
          <a:p>
            <a:r>
              <a:rPr lang="en-US"/>
              <a:t>Click icon to add picture</a:t>
            </a:r>
            <a:endParaRPr lang="en-US" dirty="0"/>
          </a:p>
        </p:txBody>
      </p:sp>
      <p:sp>
        <p:nvSpPr>
          <p:cNvPr id="11" name="Picture Placeholder 6">
            <a:extLst>
              <a:ext uri="{FF2B5EF4-FFF2-40B4-BE49-F238E27FC236}">
                <a16:creationId xmlns:a16="http://schemas.microsoft.com/office/drawing/2014/main" id="{AA0D329B-CAB8-4E3A-BA03-C17A79790B67}"/>
              </a:ext>
            </a:extLst>
          </p:cNvPr>
          <p:cNvSpPr>
            <a:spLocks noGrp="1"/>
          </p:cNvSpPr>
          <p:nvPr>
            <p:ph type="pic" sz="quarter" idx="16"/>
          </p:nvPr>
        </p:nvSpPr>
        <p:spPr>
          <a:xfrm>
            <a:off x="9452808" y="1806318"/>
            <a:ext cx="2286000" cy="3200400"/>
          </a:xfrm>
          <a:solidFill>
            <a:schemeClr val="accent2"/>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A5F9E280-35B2-41C7-8D2D-C1FF69DE2CD9}"/>
              </a:ext>
            </a:extLst>
          </p:cNvPr>
          <p:cNvSpPr>
            <a:spLocks noGrp="1"/>
          </p:cNvSpPr>
          <p:nvPr>
            <p:ph type="body" sz="quarter" idx="17" hasCustomPrompt="1"/>
          </p:nvPr>
        </p:nvSpPr>
        <p:spPr>
          <a:xfrm>
            <a:off x="379376"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5" name="Text Placeholder 14">
            <a:extLst>
              <a:ext uri="{FF2B5EF4-FFF2-40B4-BE49-F238E27FC236}">
                <a16:creationId xmlns:a16="http://schemas.microsoft.com/office/drawing/2014/main" id="{E872F581-8AEF-4CFC-B0F3-79A2530C9319}"/>
              </a:ext>
            </a:extLst>
          </p:cNvPr>
          <p:cNvSpPr>
            <a:spLocks noGrp="1"/>
          </p:cNvSpPr>
          <p:nvPr>
            <p:ph type="body" sz="quarter" idx="18" hasCustomPrompt="1"/>
          </p:nvPr>
        </p:nvSpPr>
        <p:spPr>
          <a:xfrm>
            <a:off x="379376"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6" name="Text Placeholder 12">
            <a:extLst>
              <a:ext uri="{FF2B5EF4-FFF2-40B4-BE49-F238E27FC236}">
                <a16:creationId xmlns:a16="http://schemas.microsoft.com/office/drawing/2014/main" id="{1FA5D559-B67C-4F57-BC90-E982E66ADA5E}"/>
              </a:ext>
            </a:extLst>
          </p:cNvPr>
          <p:cNvSpPr>
            <a:spLocks noGrp="1"/>
          </p:cNvSpPr>
          <p:nvPr>
            <p:ph type="body" sz="quarter" idx="19" hasCustomPrompt="1"/>
          </p:nvPr>
        </p:nvSpPr>
        <p:spPr>
          <a:xfrm>
            <a:off x="3351175"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4">
            <a:extLst>
              <a:ext uri="{FF2B5EF4-FFF2-40B4-BE49-F238E27FC236}">
                <a16:creationId xmlns:a16="http://schemas.microsoft.com/office/drawing/2014/main" id="{F932B527-4126-40FF-8117-412DC7BD81F6}"/>
              </a:ext>
            </a:extLst>
          </p:cNvPr>
          <p:cNvSpPr>
            <a:spLocks noGrp="1"/>
          </p:cNvSpPr>
          <p:nvPr>
            <p:ph type="body" sz="quarter" idx="20" hasCustomPrompt="1"/>
          </p:nvPr>
        </p:nvSpPr>
        <p:spPr>
          <a:xfrm>
            <a:off x="3351174"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8" name="Text Placeholder 12">
            <a:extLst>
              <a:ext uri="{FF2B5EF4-FFF2-40B4-BE49-F238E27FC236}">
                <a16:creationId xmlns:a16="http://schemas.microsoft.com/office/drawing/2014/main" id="{D84B520F-D618-4828-AA40-CCCA0AF8966F}"/>
              </a:ext>
            </a:extLst>
          </p:cNvPr>
          <p:cNvSpPr>
            <a:spLocks noGrp="1"/>
          </p:cNvSpPr>
          <p:nvPr>
            <p:ph type="body" sz="quarter" idx="21" hasCustomPrompt="1"/>
          </p:nvPr>
        </p:nvSpPr>
        <p:spPr>
          <a:xfrm>
            <a:off x="6399176"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9" name="Text Placeholder 14">
            <a:extLst>
              <a:ext uri="{FF2B5EF4-FFF2-40B4-BE49-F238E27FC236}">
                <a16:creationId xmlns:a16="http://schemas.microsoft.com/office/drawing/2014/main" id="{39A9C8DE-6F8B-405D-A604-845E81998FA9}"/>
              </a:ext>
            </a:extLst>
          </p:cNvPr>
          <p:cNvSpPr>
            <a:spLocks noGrp="1"/>
          </p:cNvSpPr>
          <p:nvPr>
            <p:ph type="body" sz="quarter" idx="22" hasCustomPrompt="1"/>
          </p:nvPr>
        </p:nvSpPr>
        <p:spPr>
          <a:xfrm>
            <a:off x="6399175"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20" name="Text Placeholder 12">
            <a:extLst>
              <a:ext uri="{FF2B5EF4-FFF2-40B4-BE49-F238E27FC236}">
                <a16:creationId xmlns:a16="http://schemas.microsoft.com/office/drawing/2014/main" id="{AB0C4D8C-1454-41F3-934E-A2BA603449BF}"/>
              </a:ext>
            </a:extLst>
          </p:cNvPr>
          <p:cNvSpPr>
            <a:spLocks noGrp="1"/>
          </p:cNvSpPr>
          <p:nvPr>
            <p:ph type="body" sz="quarter" idx="23" hasCustomPrompt="1"/>
          </p:nvPr>
        </p:nvSpPr>
        <p:spPr>
          <a:xfrm>
            <a:off x="9374985"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1" name="Text Placeholder 14">
            <a:extLst>
              <a:ext uri="{FF2B5EF4-FFF2-40B4-BE49-F238E27FC236}">
                <a16:creationId xmlns:a16="http://schemas.microsoft.com/office/drawing/2014/main" id="{45707A1B-C9F6-4ABB-A6CE-D2901CE94793}"/>
              </a:ext>
            </a:extLst>
          </p:cNvPr>
          <p:cNvSpPr>
            <a:spLocks noGrp="1"/>
          </p:cNvSpPr>
          <p:nvPr>
            <p:ph type="body" sz="quarter" idx="24" hasCustomPrompt="1"/>
          </p:nvPr>
        </p:nvSpPr>
        <p:spPr>
          <a:xfrm>
            <a:off x="9374984"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54804440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7" name="Picture Placeholder 6">
            <a:extLst>
              <a:ext uri="{FF2B5EF4-FFF2-40B4-BE49-F238E27FC236}">
                <a16:creationId xmlns:a16="http://schemas.microsoft.com/office/drawing/2014/main" id="{FB0F91E1-53D9-4A2A-923E-0CB7755188AD}"/>
              </a:ext>
            </a:extLst>
          </p:cNvPr>
          <p:cNvSpPr>
            <a:spLocks noGrp="1"/>
          </p:cNvSpPr>
          <p:nvPr>
            <p:ph type="pic" sz="quarter" idx="13"/>
          </p:nvPr>
        </p:nvSpPr>
        <p:spPr>
          <a:xfrm>
            <a:off x="477256" y="1722086"/>
            <a:ext cx="2286000" cy="1371600"/>
          </a:xfrm>
          <a:solidFill>
            <a:schemeClr val="accent2"/>
          </a:solidFill>
        </p:spPr>
        <p:txBody>
          <a:bodyPr/>
          <a:lstStyle/>
          <a:p>
            <a:r>
              <a:rPr lang="en-US"/>
              <a:t>Click icon to add picture</a:t>
            </a:r>
            <a:endParaRPr lang="en-US" dirty="0"/>
          </a:p>
        </p:txBody>
      </p:sp>
      <p:sp>
        <p:nvSpPr>
          <p:cNvPr id="9" name="Picture Placeholder 6">
            <a:extLst>
              <a:ext uri="{FF2B5EF4-FFF2-40B4-BE49-F238E27FC236}">
                <a16:creationId xmlns:a16="http://schemas.microsoft.com/office/drawing/2014/main" id="{2F6A179B-CBDB-414D-B2F8-E1FEE9B831BE}"/>
              </a:ext>
            </a:extLst>
          </p:cNvPr>
          <p:cNvSpPr>
            <a:spLocks noGrp="1"/>
          </p:cNvSpPr>
          <p:nvPr>
            <p:ph type="pic" sz="quarter" idx="14"/>
          </p:nvPr>
        </p:nvSpPr>
        <p:spPr>
          <a:xfrm>
            <a:off x="3429000" y="1722086"/>
            <a:ext cx="2286000" cy="1371600"/>
          </a:xfrm>
          <a:solidFill>
            <a:schemeClr val="accent2"/>
          </a:solidFill>
        </p:spPr>
        <p:txBody>
          <a:bodyPr/>
          <a:lstStyle/>
          <a:p>
            <a:r>
              <a:rPr lang="en-US"/>
              <a:t>Click icon to add picture</a:t>
            </a:r>
            <a:endParaRPr lang="en-US" dirty="0"/>
          </a:p>
        </p:txBody>
      </p:sp>
      <p:sp>
        <p:nvSpPr>
          <p:cNvPr id="10" name="Picture Placeholder 6">
            <a:extLst>
              <a:ext uri="{FF2B5EF4-FFF2-40B4-BE49-F238E27FC236}">
                <a16:creationId xmlns:a16="http://schemas.microsoft.com/office/drawing/2014/main" id="{F7A822EC-853A-46EC-8775-F8B48F2A81EB}"/>
              </a:ext>
            </a:extLst>
          </p:cNvPr>
          <p:cNvSpPr>
            <a:spLocks noGrp="1"/>
          </p:cNvSpPr>
          <p:nvPr>
            <p:ph type="pic" sz="quarter" idx="15"/>
          </p:nvPr>
        </p:nvSpPr>
        <p:spPr>
          <a:xfrm>
            <a:off x="6477000" y="1722086"/>
            <a:ext cx="2286000" cy="1371600"/>
          </a:xfrm>
          <a:solidFill>
            <a:schemeClr val="accent2"/>
          </a:solidFill>
        </p:spPr>
        <p:txBody>
          <a:bodyPr/>
          <a:lstStyle/>
          <a:p>
            <a:r>
              <a:rPr lang="en-US"/>
              <a:t>Click icon to add picture</a:t>
            </a:r>
            <a:endParaRPr lang="en-US" dirty="0"/>
          </a:p>
        </p:txBody>
      </p:sp>
      <p:sp>
        <p:nvSpPr>
          <p:cNvPr id="11" name="Picture Placeholder 6">
            <a:extLst>
              <a:ext uri="{FF2B5EF4-FFF2-40B4-BE49-F238E27FC236}">
                <a16:creationId xmlns:a16="http://schemas.microsoft.com/office/drawing/2014/main" id="{AA0D329B-CAB8-4E3A-BA03-C17A79790B67}"/>
              </a:ext>
            </a:extLst>
          </p:cNvPr>
          <p:cNvSpPr>
            <a:spLocks noGrp="1"/>
          </p:cNvSpPr>
          <p:nvPr>
            <p:ph type="pic" sz="quarter" idx="16"/>
          </p:nvPr>
        </p:nvSpPr>
        <p:spPr>
          <a:xfrm>
            <a:off x="9440776" y="1722086"/>
            <a:ext cx="2286000" cy="1371600"/>
          </a:xfrm>
          <a:solidFill>
            <a:schemeClr val="accent2"/>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A5F9E280-35B2-41C7-8D2D-C1FF69DE2CD9}"/>
              </a:ext>
            </a:extLst>
          </p:cNvPr>
          <p:cNvSpPr>
            <a:spLocks noGrp="1"/>
          </p:cNvSpPr>
          <p:nvPr>
            <p:ph type="body" sz="quarter" idx="17" hasCustomPrompt="1"/>
          </p:nvPr>
        </p:nvSpPr>
        <p:spPr>
          <a:xfrm>
            <a:off x="379977"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5" name="Text Placeholder 14">
            <a:extLst>
              <a:ext uri="{FF2B5EF4-FFF2-40B4-BE49-F238E27FC236}">
                <a16:creationId xmlns:a16="http://schemas.microsoft.com/office/drawing/2014/main" id="{E872F581-8AEF-4CFC-B0F3-79A2530C9319}"/>
              </a:ext>
            </a:extLst>
          </p:cNvPr>
          <p:cNvSpPr>
            <a:spLocks noGrp="1"/>
          </p:cNvSpPr>
          <p:nvPr>
            <p:ph type="body" sz="quarter" idx="18" hasCustomPrompt="1"/>
          </p:nvPr>
        </p:nvSpPr>
        <p:spPr>
          <a:xfrm>
            <a:off x="379976"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6" name="Text Placeholder 12">
            <a:extLst>
              <a:ext uri="{FF2B5EF4-FFF2-40B4-BE49-F238E27FC236}">
                <a16:creationId xmlns:a16="http://schemas.microsoft.com/office/drawing/2014/main" id="{1FA5D559-B67C-4F57-BC90-E982E66ADA5E}"/>
              </a:ext>
            </a:extLst>
          </p:cNvPr>
          <p:cNvSpPr>
            <a:spLocks noGrp="1"/>
          </p:cNvSpPr>
          <p:nvPr>
            <p:ph type="body" sz="quarter" idx="19" hasCustomPrompt="1"/>
          </p:nvPr>
        </p:nvSpPr>
        <p:spPr>
          <a:xfrm>
            <a:off x="3331719"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4">
            <a:extLst>
              <a:ext uri="{FF2B5EF4-FFF2-40B4-BE49-F238E27FC236}">
                <a16:creationId xmlns:a16="http://schemas.microsoft.com/office/drawing/2014/main" id="{F932B527-4126-40FF-8117-412DC7BD81F6}"/>
              </a:ext>
            </a:extLst>
          </p:cNvPr>
          <p:cNvSpPr>
            <a:spLocks noGrp="1"/>
          </p:cNvSpPr>
          <p:nvPr>
            <p:ph type="body" sz="quarter" idx="20" hasCustomPrompt="1"/>
          </p:nvPr>
        </p:nvSpPr>
        <p:spPr>
          <a:xfrm>
            <a:off x="3331718"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8" name="Text Placeholder 12">
            <a:extLst>
              <a:ext uri="{FF2B5EF4-FFF2-40B4-BE49-F238E27FC236}">
                <a16:creationId xmlns:a16="http://schemas.microsoft.com/office/drawing/2014/main" id="{D84B520F-D618-4828-AA40-CCCA0AF8966F}"/>
              </a:ext>
            </a:extLst>
          </p:cNvPr>
          <p:cNvSpPr>
            <a:spLocks noGrp="1"/>
          </p:cNvSpPr>
          <p:nvPr>
            <p:ph type="body" sz="quarter" idx="21" hasCustomPrompt="1"/>
          </p:nvPr>
        </p:nvSpPr>
        <p:spPr>
          <a:xfrm>
            <a:off x="6379720"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9" name="Text Placeholder 14">
            <a:extLst>
              <a:ext uri="{FF2B5EF4-FFF2-40B4-BE49-F238E27FC236}">
                <a16:creationId xmlns:a16="http://schemas.microsoft.com/office/drawing/2014/main" id="{39A9C8DE-6F8B-405D-A604-845E81998FA9}"/>
              </a:ext>
            </a:extLst>
          </p:cNvPr>
          <p:cNvSpPr>
            <a:spLocks noGrp="1"/>
          </p:cNvSpPr>
          <p:nvPr>
            <p:ph type="body" sz="quarter" idx="22" hasCustomPrompt="1"/>
          </p:nvPr>
        </p:nvSpPr>
        <p:spPr>
          <a:xfrm>
            <a:off x="6379719"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20" name="Text Placeholder 12">
            <a:extLst>
              <a:ext uri="{FF2B5EF4-FFF2-40B4-BE49-F238E27FC236}">
                <a16:creationId xmlns:a16="http://schemas.microsoft.com/office/drawing/2014/main" id="{AB0C4D8C-1454-41F3-934E-A2BA603449BF}"/>
              </a:ext>
            </a:extLst>
          </p:cNvPr>
          <p:cNvSpPr>
            <a:spLocks noGrp="1"/>
          </p:cNvSpPr>
          <p:nvPr>
            <p:ph type="body" sz="quarter" idx="23" hasCustomPrompt="1"/>
          </p:nvPr>
        </p:nvSpPr>
        <p:spPr>
          <a:xfrm>
            <a:off x="9343497"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1" name="Text Placeholder 14">
            <a:extLst>
              <a:ext uri="{FF2B5EF4-FFF2-40B4-BE49-F238E27FC236}">
                <a16:creationId xmlns:a16="http://schemas.microsoft.com/office/drawing/2014/main" id="{45707A1B-C9F6-4ABB-A6CE-D2901CE94793}"/>
              </a:ext>
            </a:extLst>
          </p:cNvPr>
          <p:cNvSpPr>
            <a:spLocks noGrp="1"/>
          </p:cNvSpPr>
          <p:nvPr>
            <p:ph type="body" sz="quarter" idx="24" hasCustomPrompt="1"/>
          </p:nvPr>
        </p:nvSpPr>
        <p:spPr>
          <a:xfrm>
            <a:off x="9343496"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46" name="Picture Placeholder 6">
            <a:extLst>
              <a:ext uri="{FF2B5EF4-FFF2-40B4-BE49-F238E27FC236}">
                <a16:creationId xmlns:a16="http://schemas.microsoft.com/office/drawing/2014/main" id="{3896D737-6139-4405-A7F2-E08C421815DD}"/>
              </a:ext>
            </a:extLst>
          </p:cNvPr>
          <p:cNvSpPr>
            <a:spLocks noGrp="1"/>
          </p:cNvSpPr>
          <p:nvPr>
            <p:ph type="pic" sz="quarter" idx="25"/>
          </p:nvPr>
        </p:nvSpPr>
        <p:spPr>
          <a:xfrm>
            <a:off x="497304" y="4076273"/>
            <a:ext cx="2286000" cy="1371600"/>
          </a:xfrm>
          <a:solidFill>
            <a:schemeClr val="accent2"/>
          </a:solidFill>
        </p:spPr>
        <p:txBody>
          <a:bodyPr/>
          <a:lstStyle/>
          <a:p>
            <a:r>
              <a:rPr lang="en-US"/>
              <a:t>Click icon to add picture</a:t>
            </a:r>
            <a:endParaRPr lang="en-US" dirty="0"/>
          </a:p>
        </p:txBody>
      </p:sp>
      <p:sp>
        <p:nvSpPr>
          <p:cNvPr id="47" name="Picture Placeholder 6">
            <a:extLst>
              <a:ext uri="{FF2B5EF4-FFF2-40B4-BE49-F238E27FC236}">
                <a16:creationId xmlns:a16="http://schemas.microsoft.com/office/drawing/2014/main" id="{721A36A5-FCF3-4EE8-B5F2-41805C3F6A6C}"/>
              </a:ext>
            </a:extLst>
          </p:cNvPr>
          <p:cNvSpPr>
            <a:spLocks noGrp="1"/>
          </p:cNvSpPr>
          <p:nvPr>
            <p:ph type="pic" sz="quarter" idx="26"/>
          </p:nvPr>
        </p:nvSpPr>
        <p:spPr>
          <a:xfrm>
            <a:off x="3449048" y="4076273"/>
            <a:ext cx="2286000" cy="1371600"/>
          </a:xfrm>
          <a:solidFill>
            <a:schemeClr val="accent2"/>
          </a:solidFill>
        </p:spPr>
        <p:txBody>
          <a:bodyPr/>
          <a:lstStyle/>
          <a:p>
            <a:r>
              <a:rPr lang="en-US"/>
              <a:t>Click icon to add picture</a:t>
            </a:r>
            <a:endParaRPr lang="en-US" dirty="0"/>
          </a:p>
        </p:txBody>
      </p:sp>
      <p:sp>
        <p:nvSpPr>
          <p:cNvPr id="48" name="Picture Placeholder 6">
            <a:extLst>
              <a:ext uri="{FF2B5EF4-FFF2-40B4-BE49-F238E27FC236}">
                <a16:creationId xmlns:a16="http://schemas.microsoft.com/office/drawing/2014/main" id="{1630D673-CB21-40A3-A7BE-C996B20D681F}"/>
              </a:ext>
            </a:extLst>
          </p:cNvPr>
          <p:cNvSpPr>
            <a:spLocks noGrp="1"/>
          </p:cNvSpPr>
          <p:nvPr>
            <p:ph type="pic" sz="quarter" idx="27"/>
          </p:nvPr>
        </p:nvSpPr>
        <p:spPr>
          <a:xfrm>
            <a:off x="6497048" y="4076273"/>
            <a:ext cx="2286000" cy="1371600"/>
          </a:xfrm>
          <a:solidFill>
            <a:schemeClr val="accent2"/>
          </a:solidFill>
        </p:spPr>
        <p:txBody>
          <a:bodyPr/>
          <a:lstStyle/>
          <a:p>
            <a:r>
              <a:rPr lang="en-US"/>
              <a:t>Click icon to add picture</a:t>
            </a:r>
            <a:endParaRPr lang="en-US" dirty="0"/>
          </a:p>
        </p:txBody>
      </p:sp>
      <p:sp>
        <p:nvSpPr>
          <p:cNvPr id="49" name="Picture Placeholder 6">
            <a:extLst>
              <a:ext uri="{FF2B5EF4-FFF2-40B4-BE49-F238E27FC236}">
                <a16:creationId xmlns:a16="http://schemas.microsoft.com/office/drawing/2014/main" id="{0C83EF20-1DF8-43B4-B982-A382FF884E20}"/>
              </a:ext>
            </a:extLst>
          </p:cNvPr>
          <p:cNvSpPr>
            <a:spLocks noGrp="1"/>
          </p:cNvSpPr>
          <p:nvPr>
            <p:ph type="pic" sz="quarter" idx="28"/>
          </p:nvPr>
        </p:nvSpPr>
        <p:spPr>
          <a:xfrm>
            <a:off x="9460824" y="4076273"/>
            <a:ext cx="2286000" cy="1371600"/>
          </a:xfrm>
          <a:solidFill>
            <a:schemeClr val="accent2"/>
          </a:solidFill>
        </p:spPr>
        <p:txBody>
          <a:bodyPr/>
          <a:lstStyle/>
          <a:p>
            <a:r>
              <a:rPr lang="en-US"/>
              <a:t>Click icon to add picture</a:t>
            </a:r>
            <a:endParaRPr lang="en-US" dirty="0"/>
          </a:p>
        </p:txBody>
      </p:sp>
      <p:sp>
        <p:nvSpPr>
          <p:cNvPr id="50" name="Text Placeholder 12">
            <a:extLst>
              <a:ext uri="{FF2B5EF4-FFF2-40B4-BE49-F238E27FC236}">
                <a16:creationId xmlns:a16="http://schemas.microsoft.com/office/drawing/2014/main" id="{1FD09C98-5809-41AD-B215-493A3D741A2A}"/>
              </a:ext>
            </a:extLst>
          </p:cNvPr>
          <p:cNvSpPr>
            <a:spLocks noGrp="1"/>
          </p:cNvSpPr>
          <p:nvPr>
            <p:ph type="body" sz="quarter" idx="29" hasCustomPrompt="1"/>
          </p:nvPr>
        </p:nvSpPr>
        <p:spPr>
          <a:xfrm>
            <a:off x="400025"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1" name="Text Placeholder 14">
            <a:extLst>
              <a:ext uri="{FF2B5EF4-FFF2-40B4-BE49-F238E27FC236}">
                <a16:creationId xmlns:a16="http://schemas.microsoft.com/office/drawing/2014/main" id="{9E3214F0-FC83-402F-BAC5-ED4827532778}"/>
              </a:ext>
            </a:extLst>
          </p:cNvPr>
          <p:cNvSpPr>
            <a:spLocks noGrp="1"/>
          </p:cNvSpPr>
          <p:nvPr>
            <p:ph type="body" sz="quarter" idx="30" hasCustomPrompt="1"/>
          </p:nvPr>
        </p:nvSpPr>
        <p:spPr>
          <a:xfrm>
            <a:off x="400024"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2" name="Text Placeholder 12">
            <a:extLst>
              <a:ext uri="{FF2B5EF4-FFF2-40B4-BE49-F238E27FC236}">
                <a16:creationId xmlns:a16="http://schemas.microsoft.com/office/drawing/2014/main" id="{39B0FB7F-A1FC-40D1-ACFC-C3C966F9BCA4}"/>
              </a:ext>
            </a:extLst>
          </p:cNvPr>
          <p:cNvSpPr>
            <a:spLocks noGrp="1"/>
          </p:cNvSpPr>
          <p:nvPr>
            <p:ph type="body" sz="quarter" idx="31" hasCustomPrompt="1"/>
          </p:nvPr>
        </p:nvSpPr>
        <p:spPr>
          <a:xfrm>
            <a:off x="3351767"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3" name="Text Placeholder 14">
            <a:extLst>
              <a:ext uri="{FF2B5EF4-FFF2-40B4-BE49-F238E27FC236}">
                <a16:creationId xmlns:a16="http://schemas.microsoft.com/office/drawing/2014/main" id="{15EB3CBA-DD9B-449B-9B72-191780177135}"/>
              </a:ext>
            </a:extLst>
          </p:cNvPr>
          <p:cNvSpPr>
            <a:spLocks noGrp="1"/>
          </p:cNvSpPr>
          <p:nvPr>
            <p:ph type="body" sz="quarter" idx="32" hasCustomPrompt="1"/>
          </p:nvPr>
        </p:nvSpPr>
        <p:spPr>
          <a:xfrm>
            <a:off x="3351766"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4" name="Text Placeholder 12">
            <a:extLst>
              <a:ext uri="{FF2B5EF4-FFF2-40B4-BE49-F238E27FC236}">
                <a16:creationId xmlns:a16="http://schemas.microsoft.com/office/drawing/2014/main" id="{BA47B66D-8891-4AE7-98BE-3CFE9CDB571E}"/>
              </a:ext>
            </a:extLst>
          </p:cNvPr>
          <p:cNvSpPr>
            <a:spLocks noGrp="1"/>
          </p:cNvSpPr>
          <p:nvPr>
            <p:ph type="body" sz="quarter" idx="33" hasCustomPrompt="1"/>
          </p:nvPr>
        </p:nvSpPr>
        <p:spPr>
          <a:xfrm>
            <a:off x="6399768"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5" name="Text Placeholder 14">
            <a:extLst>
              <a:ext uri="{FF2B5EF4-FFF2-40B4-BE49-F238E27FC236}">
                <a16:creationId xmlns:a16="http://schemas.microsoft.com/office/drawing/2014/main" id="{929AE99A-6054-4B2F-B99D-FE4F682613DA}"/>
              </a:ext>
            </a:extLst>
          </p:cNvPr>
          <p:cNvSpPr>
            <a:spLocks noGrp="1"/>
          </p:cNvSpPr>
          <p:nvPr>
            <p:ph type="body" sz="quarter" idx="34" hasCustomPrompt="1"/>
          </p:nvPr>
        </p:nvSpPr>
        <p:spPr>
          <a:xfrm>
            <a:off x="6399767"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6" name="Text Placeholder 12">
            <a:extLst>
              <a:ext uri="{FF2B5EF4-FFF2-40B4-BE49-F238E27FC236}">
                <a16:creationId xmlns:a16="http://schemas.microsoft.com/office/drawing/2014/main" id="{D1F32591-7BBD-4006-AEA0-29F43CDADCED}"/>
              </a:ext>
            </a:extLst>
          </p:cNvPr>
          <p:cNvSpPr>
            <a:spLocks noGrp="1"/>
          </p:cNvSpPr>
          <p:nvPr>
            <p:ph type="body" sz="quarter" idx="35" hasCustomPrompt="1"/>
          </p:nvPr>
        </p:nvSpPr>
        <p:spPr>
          <a:xfrm>
            <a:off x="9363545"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7" name="Text Placeholder 14">
            <a:extLst>
              <a:ext uri="{FF2B5EF4-FFF2-40B4-BE49-F238E27FC236}">
                <a16:creationId xmlns:a16="http://schemas.microsoft.com/office/drawing/2014/main" id="{7BC780CD-8E77-4D0E-A436-DCB2AA0C15CD}"/>
              </a:ext>
            </a:extLst>
          </p:cNvPr>
          <p:cNvSpPr>
            <a:spLocks noGrp="1"/>
          </p:cNvSpPr>
          <p:nvPr>
            <p:ph type="body" sz="quarter" idx="36" hasCustomPrompt="1"/>
          </p:nvPr>
        </p:nvSpPr>
        <p:spPr>
          <a:xfrm>
            <a:off x="9363544"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266225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normAutofit/>
          </a:bodyPr>
          <a:lstStyle>
            <a:lvl1pPr>
              <a:defRPr sz="3600" spc="30" baseline="0">
                <a:solidFill>
                  <a:schemeClr val="bg1">
                    <a:lumMod val="50000"/>
                  </a:schemeClr>
                </a:solidFill>
              </a:defRPr>
            </a:lvl1pPr>
          </a:lstStyle>
          <a:p>
            <a:r>
              <a:rPr lang="en-US" dirty="0"/>
              <a:t>CLICK TO ADD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76988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62B82C-34E9-4F3B-9B0F-A3207161C41E}"/>
              </a:ext>
            </a:extLst>
          </p:cNvPr>
          <p:cNvSpPr/>
          <p:nvPr userDrawn="1"/>
        </p:nvSpPr>
        <p:spPr>
          <a:xfrm>
            <a:off x="10820400" y="813816"/>
            <a:ext cx="1371600" cy="4572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457200" y="381000"/>
            <a:ext cx="11277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457200" y="1825625"/>
            <a:ext cx="11277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5" r:id="rId3"/>
    <p:sldLayoutId id="2147483670" r:id="rId4"/>
    <p:sldLayoutId id="2147483672" r:id="rId5"/>
    <p:sldLayoutId id="2147483654" r:id="rId6"/>
    <p:sldLayoutId id="2147483658" r:id="rId7"/>
    <p:sldLayoutId id="2147483660" r:id="rId8"/>
    <p:sldLayoutId id="2147483671" r:id="rId9"/>
    <p:sldLayoutId id="2147483650" r:id="rId10"/>
    <p:sldLayoutId id="2147483667" r:id="rId11"/>
    <p:sldLayoutId id="2147483668" r:id="rId12"/>
    <p:sldLayoutId id="2147483662" r:id="rId13"/>
    <p:sldLayoutId id="2147483669" r:id="rId14"/>
  </p:sldLayoutIdLst>
  <p:hf hdr="0"/>
  <p:txStyles>
    <p:titleStyle>
      <a:lvl1pPr algn="l" defTabSz="914400" rtl="0" eaLnBrk="1" latinLnBrk="0" hangingPunct="1">
        <a:lnSpc>
          <a:spcPct val="90000"/>
        </a:lnSpc>
        <a:spcBef>
          <a:spcPct val="0"/>
        </a:spcBef>
        <a:buNone/>
        <a:defRPr sz="3600" kern="1200" spc="30" baseline="0">
          <a:solidFill>
            <a:schemeClr val="bg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88" userDrawn="1">
          <p15:clr>
            <a:srgbClr val="547EBF"/>
          </p15:clr>
        </p15:guide>
        <p15:guide id="4" orient="horz" pos="240" userDrawn="1">
          <p15:clr>
            <a:srgbClr val="547EBF"/>
          </p15:clr>
        </p15:guide>
        <p15:guide id="5" pos="7392"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6.jpeg"/></Relationships>
</file>

<file path=ppt/slides/_rels/slide1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lose up of frosty pine leaves&#10;">
            <a:extLst>
              <a:ext uri="{FF2B5EF4-FFF2-40B4-BE49-F238E27FC236}">
                <a16:creationId xmlns:a16="http://schemas.microsoft.com/office/drawing/2014/main" id="{E700099C-08E5-415B-A866-CD9A073DCD91}"/>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a:stretch/>
        </p:blipFill>
        <p:spPr>
          <a:xfrm>
            <a:off x="458724" y="411480"/>
            <a:ext cx="11274552" cy="6035040"/>
          </a:xfrm>
        </p:spPr>
      </p:pic>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458724" y="3236493"/>
            <a:ext cx="5149596" cy="1448385"/>
          </a:xfrm>
        </p:spPr>
        <p:txBody>
          <a:bodyPr>
            <a:normAutofit/>
          </a:bodyPr>
          <a:lstStyle/>
          <a:p>
            <a:r>
              <a:rPr lang="en-US" dirty="0"/>
              <a:t>Big Mountain Resort</a:t>
            </a:r>
            <a:br>
              <a:rPr lang="en-US" dirty="0"/>
            </a:br>
            <a:r>
              <a:rPr lang="en-US" dirty="0"/>
              <a:t>Ticket Pricing</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2A47371-C684-4EB7-B70D-142DA5BF073D}"/>
              </a:ext>
            </a:extLst>
          </p:cNvPr>
          <p:cNvSpPr>
            <a:spLocks noGrp="1"/>
          </p:cNvSpPr>
          <p:nvPr>
            <p:ph type="sldNum" sz="quarter" idx="12"/>
          </p:nvPr>
        </p:nvSpPr>
        <p:spPr/>
        <p:txBody>
          <a:bodyPr/>
          <a:lstStyle/>
          <a:p>
            <a:fld id="{294A09A9-5501-47C1-A89A-A340965A2BE2}" type="slidenum">
              <a:rPr lang="en-US" smtClean="0"/>
              <a:t>10</a:t>
            </a:fld>
            <a:endParaRPr lang="en-US" dirty="0"/>
          </a:p>
        </p:txBody>
      </p:sp>
      <p:sp>
        <p:nvSpPr>
          <p:cNvPr id="9" name="Title 1">
            <a:extLst>
              <a:ext uri="{FF2B5EF4-FFF2-40B4-BE49-F238E27FC236}">
                <a16:creationId xmlns:a16="http://schemas.microsoft.com/office/drawing/2014/main" id="{F6814795-3C03-419D-9982-8E11E4117156}"/>
              </a:ext>
            </a:extLst>
          </p:cNvPr>
          <p:cNvSpPr>
            <a:spLocks noGrp="1"/>
          </p:cNvSpPr>
          <p:nvPr>
            <p:ph type="title"/>
          </p:nvPr>
        </p:nvSpPr>
        <p:spPr>
          <a:xfrm>
            <a:off x="330892" y="144781"/>
            <a:ext cx="5359940" cy="522289"/>
          </a:xfrm>
        </p:spPr>
        <p:txBody>
          <a:bodyPr>
            <a:normAutofit/>
          </a:bodyPr>
          <a:lstStyle/>
          <a:p>
            <a:r>
              <a:rPr lang="en-US" sz="2800" dirty="0"/>
              <a:t>Total Runs</a:t>
            </a:r>
            <a:endParaRPr lang="en-US" sz="2800" i="1" dirty="0">
              <a:solidFill>
                <a:schemeClr val="accent1">
                  <a:lumMod val="50000"/>
                </a:schemeClr>
              </a:solidFill>
            </a:endParaRPr>
          </a:p>
        </p:txBody>
      </p:sp>
      <p:sp>
        <p:nvSpPr>
          <p:cNvPr id="10" name="Title 1">
            <a:extLst>
              <a:ext uri="{FF2B5EF4-FFF2-40B4-BE49-F238E27FC236}">
                <a16:creationId xmlns:a16="http://schemas.microsoft.com/office/drawing/2014/main" id="{C1809999-3C19-4BDB-87B5-934F1C891114}"/>
              </a:ext>
            </a:extLst>
          </p:cNvPr>
          <p:cNvSpPr txBox="1">
            <a:spLocks/>
          </p:cNvSpPr>
          <p:nvPr/>
        </p:nvSpPr>
        <p:spPr>
          <a:xfrm>
            <a:off x="6368526" y="201779"/>
            <a:ext cx="5359940" cy="52228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spc="30" baseline="0">
                <a:solidFill>
                  <a:schemeClr val="bg2">
                    <a:lumMod val="50000"/>
                  </a:schemeClr>
                </a:solidFill>
                <a:latin typeface="+mj-lt"/>
                <a:ea typeface="+mj-ea"/>
                <a:cs typeface="+mj-cs"/>
              </a:defRPr>
            </a:lvl1pPr>
          </a:lstStyle>
          <a:p>
            <a:r>
              <a:rPr lang="en-US" sz="2800" dirty="0"/>
              <a:t>Longest Run</a:t>
            </a:r>
            <a:endParaRPr lang="en-US" sz="2800" i="1" dirty="0">
              <a:solidFill>
                <a:schemeClr val="accent1">
                  <a:lumMod val="50000"/>
                </a:schemeClr>
              </a:solidFill>
            </a:endParaRPr>
          </a:p>
        </p:txBody>
      </p:sp>
      <p:pic>
        <p:nvPicPr>
          <p:cNvPr id="4" name="Picture 3">
            <a:extLst>
              <a:ext uri="{FF2B5EF4-FFF2-40B4-BE49-F238E27FC236}">
                <a16:creationId xmlns:a16="http://schemas.microsoft.com/office/drawing/2014/main" id="{61E4D97B-DAEC-4C90-AC06-A3419F796102}"/>
              </a:ext>
            </a:extLst>
          </p:cNvPr>
          <p:cNvPicPr>
            <a:picLocks noChangeAspect="1"/>
          </p:cNvPicPr>
          <p:nvPr/>
        </p:nvPicPr>
        <p:blipFill>
          <a:blip r:embed="rId3"/>
          <a:stretch>
            <a:fillRect/>
          </a:stretch>
        </p:blipFill>
        <p:spPr>
          <a:xfrm>
            <a:off x="309376" y="634200"/>
            <a:ext cx="5580027" cy="2915824"/>
          </a:xfrm>
          <a:prstGeom prst="rect">
            <a:avLst/>
          </a:prstGeom>
        </p:spPr>
      </p:pic>
      <p:pic>
        <p:nvPicPr>
          <p:cNvPr id="8" name="Picture 7">
            <a:extLst>
              <a:ext uri="{FF2B5EF4-FFF2-40B4-BE49-F238E27FC236}">
                <a16:creationId xmlns:a16="http://schemas.microsoft.com/office/drawing/2014/main" id="{FA6D761F-92BC-49B8-977E-8E6B4C288CF6}"/>
              </a:ext>
            </a:extLst>
          </p:cNvPr>
          <p:cNvPicPr>
            <a:picLocks noChangeAspect="1"/>
          </p:cNvPicPr>
          <p:nvPr/>
        </p:nvPicPr>
        <p:blipFill>
          <a:blip r:embed="rId4"/>
          <a:stretch>
            <a:fillRect/>
          </a:stretch>
        </p:blipFill>
        <p:spPr>
          <a:xfrm>
            <a:off x="309376" y="3784135"/>
            <a:ext cx="5532026" cy="2915824"/>
          </a:xfrm>
          <a:prstGeom prst="rect">
            <a:avLst/>
          </a:prstGeom>
        </p:spPr>
      </p:pic>
      <p:pic>
        <p:nvPicPr>
          <p:cNvPr id="12" name="Picture 11">
            <a:extLst>
              <a:ext uri="{FF2B5EF4-FFF2-40B4-BE49-F238E27FC236}">
                <a16:creationId xmlns:a16="http://schemas.microsoft.com/office/drawing/2014/main" id="{9DBD300E-0967-41AD-99AF-624D86140798}"/>
              </a:ext>
            </a:extLst>
          </p:cNvPr>
          <p:cNvPicPr>
            <a:picLocks noChangeAspect="1"/>
          </p:cNvPicPr>
          <p:nvPr/>
        </p:nvPicPr>
        <p:blipFill>
          <a:blip r:embed="rId5"/>
          <a:stretch>
            <a:fillRect/>
          </a:stretch>
        </p:blipFill>
        <p:spPr>
          <a:xfrm>
            <a:off x="6302599" y="644958"/>
            <a:ext cx="5694381" cy="2918276"/>
          </a:xfrm>
          <a:prstGeom prst="rect">
            <a:avLst/>
          </a:prstGeom>
        </p:spPr>
      </p:pic>
      <p:pic>
        <p:nvPicPr>
          <p:cNvPr id="14" name="Picture 13">
            <a:extLst>
              <a:ext uri="{FF2B5EF4-FFF2-40B4-BE49-F238E27FC236}">
                <a16:creationId xmlns:a16="http://schemas.microsoft.com/office/drawing/2014/main" id="{D7133C79-56FC-4481-8BC9-8BF3792B8CD0}"/>
              </a:ext>
            </a:extLst>
          </p:cNvPr>
          <p:cNvPicPr>
            <a:picLocks noChangeAspect="1"/>
          </p:cNvPicPr>
          <p:nvPr/>
        </p:nvPicPr>
        <p:blipFill>
          <a:blip r:embed="rId6"/>
          <a:stretch>
            <a:fillRect/>
          </a:stretch>
        </p:blipFill>
        <p:spPr>
          <a:xfrm>
            <a:off x="6411558" y="3745867"/>
            <a:ext cx="5471066" cy="2932790"/>
          </a:xfrm>
          <a:prstGeom prst="rect">
            <a:avLst/>
          </a:prstGeom>
        </p:spPr>
      </p:pic>
    </p:spTree>
    <p:extLst>
      <p:ext uri="{BB962C8B-B14F-4D97-AF65-F5344CB8AC3E}">
        <p14:creationId xmlns:p14="http://schemas.microsoft.com/office/powerpoint/2010/main" val="2490437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2A47371-C684-4EB7-B70D-142DA5BF073D}"/>
              </a:ext>
            </a:extLst>
          </p:cNvPr>
          <p:cNvSpPr>
            <a:spLocks noGrp="1"/>
          </p:cNvSpPr>
          <p:nvPr>
            <p:ph type="sldNum" sz="quarter" idx="12"/>
          </p:nvPr>
        </p:nvSpPr>
        <p:spPr/>
        <p:txBody>
          <a:bodyPr/>
          <a:lstStyle/>
          <a:p>
            <a:fld id="{294A09A9-5501-47C1-A89A-A340965A2BE2}" type="slidenum">
              <a:rPr lang="en-US" smtClean="0"/>
              <a:t>11</a:t>
            </a:fld>
            <a:endParaRPr lang="en-US" dirty="0"/>
          </a:p>
        </p:txBody>
      </p:sp>
      <p:sp>
        <p:nvSpPr>
          <p:cNvPr id="9" name="Title 1">
            <a:extLst>
              <a:ext uri="{FF2B5EF4-FFF2-40B4-BE49-F238E27FC236}">
                <a16:creationId xmlns:a16="http://schemas.microsoft.com/office/drawing/2014/main" id="{F6814795-3C03-419D-9982-8E11E4117156}"/>
              </a:ext>
            </a:extLst>
          </p:cNvPr>
          <p:cNvSpPr>
            <a:spLocks noGrp="1"/>
          </p:cNvSpPr>
          <p:nvPr>
            <p:ph type="title"/>
          </p:nvPr>
        </p:nvSpPr>
        <p:spPr>
          <a:xfrm>
            <a:off x="330892" y="144781"/>
            <a:ext cx="5359940" cy="522289"/>
          </a:xfrm>
        </p:spPr>
        <p:txBody>
          <a:bodyPr>
            <a:normAutofit/>
          </a:bodyPr>
          <a:lstStyle/>
          <a:p>
            <a:r>
              <a:rPr lang="en-US" sz="2800" dirty="0"/>
              <a:t>Skiable Terrain</a:t>
            </a:r>
            <a:endParaRPr lang="en-US" sz="2800" i="1" dirty="0">
              <a:solidFill>
                <a:schemeClr val="accent1">
                  <a:lumMod val="50000"/>
                </a:schemeClr>
              </a:solidFill>
            </a:endParaRPr>
          </a:p>
        </p:txBody>
      </p:sp>
      <p:sp>
        <p:nvSpPr>
          <p:cNvPr id="10" name="Title 1">
            <a:extLst>
              <a:ext uri="{FF2B5EF4-FFF2-40B4-BE49-F238E27FC236}">
                <a16:creationId xmlns:a16="http://schemas.microsoft.com/office/drawing/2014/main" id="{C1809999-3C19-4BDB-87B5-934F1C891114}"/>
              </a:ext>
            </a:extLst>
          </p:cNvPr>
          <p:cNvSpPr txBox="1">
            <a:spLocks/>
          </p:cNvSpPr>
          <p:nvPr/>
        </p:nvSpPr>
        <p:spPr>
          <a:xfrm>
            <a:off x="6271704" y="201779"/>
            <a:ext cx="5359940" cy="52228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spc="30" baseline="0">
                <a:solidFill>
                  <a:schemeClr val="bg2">
                    <a:lumMod val="50000"/>
                  </a:schemeClr>
                </a:solidFill>
                <a:latin typeface="+mj-lt"/>
                <a:ea typeface="+mj-ea"/>
                <a:cs typeface="+mj-cs"/>
              </a:defRPr>
            </a:lvl1pPr>
          </a:lstStyle>
          <a:p>
            <a:r>
              <a:rPr lang="en-US" sz="2800" dirty="0">
                <a:solidFill>
                  <a:schemeClr val="accent2">
                    <a:lumMod val="75000"/>
                  </a:schemeClr>
                </a:solidFill>
              </a:rPr>
              <a:t>Highlights:</a:t>
            </a:r>
            <a:endParaRPr lang="en-US" sz="2800" i="1" dirty="0">
              <a:solidFill>
                <a:schemeClr val="accent2">
                  <a:lumMod val="75000"/>
                </a:schemeClr>
              </a:solidFill>
            </a:endParaRPr>
          </a:p>
        </p:txBody>
      </p:sp>
      <p:pic>
        <p:nvPicPr>
          <p:cNvPr id="3" name="Picture 2">
            <a:extLst>
              <a:ext uri="{FF2B5EF4-FFF2-40B4-BE49-F238E27FC236}">
                <a16:creationId xmlns:a16="http://schemas.microsoft.com/office/drawing/2014/main" id="{8C83AA6C-7D74-463D-BD22-A740118D976D}"/>
              </a:ext>
            </a:extLst>
          </p:cNvPr>
          <p:cNvPicPr>
            <a:picLocks noChangeAspect="1"/>
          </p:cNvPicPr>
          <p:nvPr/>
        </p:nvPicPr>
        <p:blipFill>
          <a:blip r:embed="rId3"/>
          <a:stretch>
            <a:fillRect/>
          </a:stretch>
        </p:blipFill>
        <p:spPr>
          <a:xfrm>
            <a:off x="399551" y="667070"/>
            <a:ext cx="5359940" cy="2878353"/>
          </a:xfrm>
          <a:prstGeom prst="rect">
            <a:avLst/>
          </a:prstGeom>
        </p:spPr>
      </p:pic>
      <p:pic>
        <p:nvPicPr>
          <p:cNvPr id="7" name="Picture 6">
            <a:extLst>
              <a:ext uri="{FF2B5EF4-FFF2-40B4-BE49-F238E27FC236}">
                <a16:creationId xmlns:a16="http://schemas.microsoft.com/office/drawing/2014/main" id="{A66074EA-6DEF-4E01-87EC-EA7A6106D57B}"/>
              </a:ext>
            </a:extLst>
          </p:cNvPr>
          <p:cNvPicPr>
            <a:picLocks noChangeAspect="1"/>
          </p:cNvPicPr>
          <p:nvPr/>
        </p:nvPicPr>
        <p:blipFill>
          <a:blip r:embed="rId4"/>
          <a:stretch>
            <a:fillRect/>
          </a:stretch>
        </p:blipFill>
        <p:spPr>
          <a:xfrm>
            <a:off x="399550" y="3720769"/>
            <a:ext cx="5359940" cy="2992450"/>
          </a:xfrm>
          <a:prstGeom prst="rect">
            <a:avLst/>
          </a:prstGeom>
        </p:spPr>
      </p:pic>
      <p:sp>
        <p:nvSpPr>
          <p:cNvPr id="11" name="TextBox 10">
            <a:extLst>
              <a:ext uri="{FF2B5EF4-FFF2-40B4-BE49-F238E27FC236}">
                <a16:creationId xmlns:a16="http://schemas.microsoft.com/office/drawing/2014/main" id="{FBDA5418-2832-46C8-9369-89380C1A2013}"/>
              </a:ext>
            </a:extLst>
          </p:cNvPr>
          <p:cNvSpPr txBox="1"/>
          <p:nvPr/>
        </p:nvSpPr>
        <p:spPr>
          <a:xfrm>
            <a:off x="6271704" y="982176"/>
            <a:ext cx="5755345" cy="489364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2">
                    <a:lumMod val="50000"/>
                  </a:schemeClr>
                </a:solidFill>
              </a:rPr>
              <a:t>Within Montana, Big Mountain </a:t>
            </a:r>
            <a:r>
              <a:rPr lang="en-US" b="1" dirty="0">
                <a:solidFill>
                  <a:schemeClr val="bg2">
                    <a:lumMod val="50000"/>
                  </a:schemeClr>
                </a:solidFill>
              </a:rPr>
              <a:t>ranks the highest </a:t>
            </a:r>
            <a:r>
              <a:rPr lang="en-US" dirty="0">
                <a:solidFill>
                  <a:schemeClr val="bg2">
                    <a:lumMod val="50000"/>
                  </a:schemeClr>
                </a:solidFill>
              </a:rPr>
              <a:t>in five of the seven most important resort features</a:t>
            </a:r>
          </a:p>
          <a:p>
            <a:r>
              <a:rPr lang="en-US" dirty="0">
                <a:solidFill>
                  <a:schemeClr val="bg2">
                    <a:lumMod val="50000"/>
                  </a:schemeClr>
                </a:solidFill>
              </a:rPr>
              <a:t>      </a:t>
            </a:r>
            <a:r>
              <a:rPr lang="en-US" sz="1400" dirty="0">
                <a:solidFill>
                  <a:schemeClr val="bg2">
                    <a:lumMod val="50000"/>
                  </a:schemeClr>
                </a:solidFill>
              </a:rPr>
              <a:t>(snow making, total chairs and </a:t>
            </a:r>
            <a:r>
              <a:rPr lang="en-US" sz="1400" dirty="0" err="1">
                <a:solidFill>
                  <a:schemeClr val="bg2">
                    <a:lumMod val="50000"/>
                  </a:schemeClr>
                </a:solidFill>
              </a:rPr>
              <a:t>fastQuads</a:t>
            </a:r>
            <a:r>
              <a:rPr lang="en-US" sz="1400" dirty="0">
                <a:solidFill>
                  <a:schemeClr val="bg2">
                    <a:lumMod val="50000"/>
                  </a:schemeClr>
                </a:solidFill>
              </a:rPr>
              <a:t>, longest run and skiable terrain)</a:t>
            </a:r>
          </a:p>
          <a:p>
            <a:endParaRPr lang="en-US" sz="1400" dirty="0">
              <a:solidFill>
                <a:schemeClr val="bg2">
                  <a:lumMod val="50000"/>
                </a:schemeClr>
              </a:solidFill>
            </a:endParaRPr>
          </a:p>
          <a:p>
            <a:pPr marL="285750" indent="-285750">
              <a:buFont typeface="Arial" panose="020B0604020202020204" pitchFamily="34" charset="0"/>
              <a:buChar char="•"/>
            </a:pPr>
            <a:r>
              <a:rPr lang="en-US" b="1" dirty="0">
                <a:solidFill>
                  <a:schemeClr val="bg2">
                    <a:lumMod val="50000"/>
                  </a:schemeClr>
                </a:solidFill>
              </a:rPr>
              <a:t>Nationally, it ranks among the top </a:t>
            </a:r>
            <a:r>
              <a:rPr lang="en-US" dirty="0">
                <a:solidFill>
                  <a:schemeClr val="bg2">
                    <a:lumMod val="50000"/>
                  </a:schemeClr>
                </a:solidFill>
              </a:rPr>
              <a:t>resorts for all seven features</a:t>
            </a:r>
          </a:p>
          <a:p>
            <a:pPr marL="285750" indent="-285750">
              <a:buFont typeface="Arial" panose="020B0604020202020204" pitchFamily="34" charset="0"/>
              <a:buChar char="•"/>
            </a:pPr>
            <a:endParaRPr lang="en-US" dirty="0">
              <a:solidFill>
                <a:schemeClr val="bg2">
                  <a:lumMod val="50000"/>
                </a:schemeClr>
              </a:solidFill>
            </a:endParaRPr>
          </a:p>
          <a:p>
            <a:pPr marL="285750" indent="-285750">
              <a:buFont typeface="Arial" panose="020B0604020202020204" pitchFamily="34" charset="0"/>
              <a:buChar char="•"/>
            </a:pPr>
            <a:r>
              <a:rPr lang="en-US" dirty="0">
                <a:solidFill>
                  <a:schemeClr val="bg2">
                    <a:lumMod val="50000"/>
                  </a:schemeClr>
                </a:solidFill>
              </a:rPr>
              <a:t>These findings support the model’s computed price increase of $15, which would raise the ticket price to $96</a:t>
            </a:r>
          </a:p>
          <a:p>
            <a:pPr marL="285750" indent="-285750">
              <a:buFont typeface="Arial" panose="020B0604020202020204" pitchFamily="34" charset="0"/>
              <a:buChar char="•"/>
            </a:pPr>
            <a:endParaRPr lang="en-US" dirty="0">
              <a:solidFill>
                <a:schemeClr val="bg2">
                  <a:lumMod val="50000"/>
                </a:schemeClr>
              </a:solidFill>
            </a:endParaRPr>
          </a:p>
          <a:p>
            <a:pPr marL="285750" indent="-285750">
              <a:buFont typeface="Arial" panose="020B0604020202020204" pitchFamily="34" charset="0"/>
              <a:buChar char="•"/>
            </a:pPr>
            <a:r>
              <a:rPr lang="en-US" dirty="0">
                <a:solidFill>
                  <a:schemeClr val="bg2">
                    <a:lumMod val="50000"/>
                  </a:schemeClr>
                </a:solidFill>
              </a:rPr>
              <a:t> Since Big Mountain is already the highest priced resort in Montana, increasing the ticket price could price the resort out of the market for in-state visitors</a:t>
            </a:r>
          </a:p>
          <a:p>
            <a:pPr marL="285750" indent="-285750">
              <a:buFont typeface="Arial" panose="020B0604020202020204" pitchFamily="34" charset="0"/>
              <a:buChar char="•"/>
            </a:pPr>
            <a:endParaRPr lang="en-US" dirty="0">
              <a:solidFill>
                <a:schemeClr val="bg2">
                  <a:lumMod val="50000"/>
                </a:schemeClr>
              </a:solidFill>
            </a:endParaRPr>
          </a:p>
          <a:p>
            <a:pPr marL="285750" indent="-285750">
              <a:buFont typeface="Arial" panose="020B0604020202020204" pitchFamily="34" charset="0"/>
              <a:buChar char="•"/>
            </a:pPr>
            <a:r>
              <a:rPr lang="en-US" dirty="0">
                <a:solidFill>
                  <a:schemeClr val="bg2">
                    <a:lumMod val="50000"/>
                  </a:schemeClr>
                </a:solidFill>
              </a:rPr>
              <a:t>More data is needed on visitors (in-state vs. out-of-state)</a:t>
            </a:r>
          </a:p>
          <a:p>
            <a:pPr marL="285750" indent="-285750">
              <a:buFont typeface="Arial" panose="020B0604020202020204" pitchFamily="34" charset="0"/>
              <a:buChar char="•"/>
            </a:pPr>
            <a:endParaRPr lang="en-US" dirty="0">
              <a:solidFill>
                <a:schemeClr val="bg2">
                  <a:lumMod val="25000"/>
                </a:schemeClr>
              </a:solidFill>
            </a:endParaRPr>
          </a:p>
          <a:p>
            <a:pPr marL="285750" indent="-285750">
              <a:buFont typeface="Arial" panose="020B0604020202020204" pitchFamily="34" charset="0"/>
              <a:buChar char="•"/>
            </a:pPr>
            <a:endParaRPr lang="en-US" sz="1400" dirty="0">
              <a:solidFill>
                <a:schemeClr val="bg2">
                  <a:lumMod val="25000"/>
                </a:schemeClr>
              </a:solidFill>
            </a:endParaRPr>
          </a:p>
          <a:p>
            <a:pPr marL="285750" indent="-285750">
              <a:buFont typeface="Arial" panose="020B0604020202020204" pitchFamily="34" charset="0"/>
              <a:buChar char="•"/>
            </a:pPr>
            <a:endParaRPr lang="en-US" sz="1400" dirty="0">
              <a:solidFill>
                <a:schemeClr val="bg2">
                  <a:lumMod val="25000"/>
                </a:schemeClr>
              </a:solidFill>
            </a:endParaRPr>
          </a:p>
        </p:txBody>
      </p:sp>
    </p:spTree>
    <p:extLst>
      <p:ext uri="{BB962C8B-B14F-4D97-AF65-F5344CB8AC3E}">
        <p14:creationId xmlns:p14="http://schemas.microsoft.com/office/powerpoint/2010/main" val="1733256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42">
            <a:extLst>
              <a:ext uri="{FF2B5EF4-FFF2-40B4-BE49-F238E27FC236}">
                <a16:creationId xmlns:a16="http://schemas.microsoft.com/office/drawing/2014/main" id="{D2229390-19C0-4498-8C60-A8B976781F6F}"/>
              </a:ext>
            </a:extLst>
          </p:cNvPr>
          <p:cNvSpPr>
            <a:spLocks noGrp="1"/>
          </p:cNvSpPr>
          <p:nvPr>
            <p:ph type="title"/>
          </p:nvPr>
        </p:nvSpPr>
        <p:spPr>
          <a:xfrm>
            <a:off x="473109" y="2386584"/>
            <a:ext cx="4315968" cy="2084832"/>
          </a:xfrm>
        </p:spPr>
        <p:txBody>
          <a:bodyPr>
            <a:normAutofit/>
          </a:bodyPr>
          <a:lstStyle/>
          <a:p>
            <a:r>
              <a:rPr lang="en-US" dirty="0"/>
              <a:t>Business opportunities are like buses. There's always another one coming.</a:t>
            </a:r>
          </a:p>
        </p:txBody>
      </p:sp>
      <p:sp>
        <p:nvSpPr>
          <p:cNvPr id="22" name="Text Placeholder 21">
            <a:extLst>
              <a:ext uri="{FF2B5EF4-FFF2-40B4-BE49-F238E27FC236}">
                <a16:creationId xmlns:a16="http://schemas.microsoft.com/office/drawing/2014/main" id="{865AF8A4-33BC-4F1A-911C-12DCCF29E6E4}"/>
              </a:ext>
            </a:extLst>
          </p:cNvPr>
          <p:cNvSpPr>
            <a:spLocks noGrp="1"/>
          </p:cNvSpPr>
          <p:nvPr>
            <p:ph type="body" sz="quarter" idx="15"/>
          </p:nvPr>
        </p:nvSpPr>
        <p:spPr>
          <a:xfrm>
            <a:off x="457200" y="4471416"/>
            <a:ext cx="3584448" cy="637674"/>
          </a:xfrm>
        </p:spPr>
        <p:txBody>
          <a:bodyPr>
            <a:normAutofit/>
          </a:bodyPr>
          <a:lstStyle/>
          <a:p>
            <a:r>
              <a:rPr lang="en-US" dirty="0"/>
              <a:t>RICHARD BRANSON</a:t>
            </a:r>
          </a:p>
        </p:txBody>
      </p:sp>
      <p:pic>
        <p:nvPicPr>
          <p:cNvPr id="24" name="Picture Placeholder 23" descr="A snowy field with snow covered trees&#10;&#10;">
            <a:extLst>
              <a:ext uri="{FF2B5EF4-FFF2-40B4-BE49-F238E27FC236}">
                <a16:creationId xmlns:a16="http://schemas.microsoft.com/office/drawing/2014/main" id="{57CE5AFB-7187-4C2D-B242-7DFB03D9BCA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362460" y="545516"/>
            <a:ext cx="6372340" cy="5766968"/>
          </a:xfrm>
        </p:spPr>
      </p:pic>
      <p:sp>
        <p:nvSpPr>
          <p:cNvPr id="4" name="Slide Number Placeholder 3">
            <a:extLst>
              <a:ext uri="{FF2B5EF4-FFF2-40B4-BE49-F238E27FC236}">
                <a16:creationId xmlns:a16="http://schemas.microsoft.com/office/drawing/2014/main" id="{D13D261B-78DC-43BA-8897-281BB35FE6FB}"/>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554560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Close up of frosty covered pine needles&#10;&#10;">
            <a:extLst>
              <a:ext uri="{FF2B5EF4-FFF2-40B4-BE49-F238E27FC236}">
                <a16:creationId xmlns:a16="http://schemas.microsoft.com/office/drawing/2014/main" id="{69554ACD-11D6-4CA4-A6A2-8CF55D5B41B4}"/>
              </a:ext>
            </a:extLst>
          </p:cNvPr>
          <p:cNvPicPr>
            <a:picLocks noChangeAspect="1"/>
          </p:cNvPicPr>
          <p:nvPr/>
        </p:nvPicPr>
        <p:blipFill rotWithShape="1">
          <a:blip r:embed="rId3" cstate="screen">
            <a:extLst>
              <a:ext uri="{28A0092B-C50C-407E-A947-70E740481C1C}">
                <a14:useLocalDpi xmlns:a14="http://schemas.microsoft.com/office/drawing/2010/main" val="0"/>
              </a:ext>
            </a:extLst>
          </a:blip>
          <a:srcRect/>
          <a:stretch/>
        </p:blipFill>
        <p:spPr>
          <a:xfrm rot="10800000">
            <a:off x="8997646" y="1570374"/>
            <a:ext cx="3018815" cy="5175112"/>
          </a:xfrm>
          <a:prstGeom prst="rect">
            <a:avLst/>
          </a:prstGeom>
        </p:spPr>
      </p:pic>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457200" y="244811"/>
            <a:ext cx="11277600" cy="1325563"/>
          </a:xfrm>
        </p:spPr>
        <p:txBody>
          <a:bodyPr/>
          <a:lstStyle/>
          <a:p>
            <a:r>
              <a:rPr lang="en-US" dirty="0"/>
              <a:t>Scenarios</a:t>
            </a:r>
            <a:br>
              <a:rPr lang="en-US" dirty="0"/>
            </a:br>
            <a:r>
              <a:rPr lang="en-US" sz="2400" i="1" dirty="0">
                <a:solidFill>
                  <a:schemeClr val="accent1">
                    <a:lumMod val="50000"/>
                  </a:schemeClr>
                </a:solidFill>
              </a:rPr>
              <a:t>Impact on Revenue, Ticket Price</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33991198"/>
              </p:ext>
            </p:extLst>
          </p:nvPr>
        </p:nvGraphicFramePr>
        <p:xfrm>
          <a:off x="457198" y="1391984"/>
          <a:ext cx="8153401" cy="4502276"/>
        </p:xfrm>
        <a:graphic>
          <a:graphicData uri="http://schemas.openxmlformats.org/drawingml/2006/table">
            <a:tbl>
              <a:tblPr firstRow="1" bandRow="1">
                <a:tableStyleId>{72833802-FEF1-4C79-8D5D-14CF1EAF98D9}</a:tableStyleId>
              </a:tblPr>
              <a:tblGrid>
                <a:gridCol w="3878134">
                  <a:extLst>
                    <a:ext uri="{9D8B030D-6E8A-4147-A177-3AD203B41FA5}">
                      <a16:colId xmlns:a16="http://schemas.microsoft.com/office/drawing/2014/main" val="1689330750"/>
                    </a:ext>
                  </a:extLst>
                </a:gridCol>
                <a:gridCol w="2044647">
                  <a:extLst>
                    <a:ext uri="{9D8B030D-6E8A-4147-A177-3AD203B41FA5}">
                      <a16:colId xmlns:a16="http://schemas.microsoft.com/office/drawing/2014/main" val="3909717689"/>
                    </a:ext>
                  </a:extLst>
                </a:gridCol>
                <a:gridCol w="2230620">
                  <a:extLst>
                    <a:ext uri="{9D8B030D-6E8A-4147-A177-3AD203B41FA5}">
                      <a16:colId xmlns:a16="http://schemas.microsoft.com/office/drawing/2014/main" val="2937161059"/>
                    </a:ext>
                  </a:extLst>
                </a:gridCol>
              </a:tblGrid>
              <a:tr h="647683">
                <a:tc>
                  <a:txBody>
                    <a:bodyPr/>
                    <a:lstStyle/>
                    <a:p>
                      <a:pPr algn="ctr"/>
                      <a:r>
                        <a:rPr lang="en-US" sz="1400" dirty="0">
                          <a:solidFill>
                            <a:schemeClr val="bg2">
                              <a:lumMod val="50000"/>
                            </a:schemeClr>
                          </a:solidFill>
                        </a:rPr>
                        <a:t>Option</a:t>
                      </a:r>
                    </a:p>
                  </a:txBody>
                  <a:tcPr anchor="ct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3">
                        <a:lumMod val="60000"/>
                        <a:lumOff val="40000"/>
                        <a:alpha val="20000"/>
                      </a:schemeClr>
                    </a:solidFill>
                  </a:tcPr>
                </a:tc>
                <a:tc>
                  <a:txBody>
                    <a:bodyPr/>
                    <a:lstStyle/>
                    <a:p>
                      <a:pPr algn="ctr"/>
                      <a:r>
                        <a:rPr lang="en-US" sz="1400" b="1" spc="50" baseline="0" dirty="0">
                          <a:solidFill>
                            <a:schemeClr val="bg2">
                              <a:lumMod val="50000"/>
                            </a:schemeClr>
                          </a:solidFill>
                        </a:rPr>
                        <a:t>Revenue Increase/(Decrease)</a:t>
                      </a: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3">
                        <a:lumMod val="60000"/>
                        <a:lumOff val="40000"/>
                        <a:alpha val="20000"/>
                      </a:schemeClr>
                    </a:solidFill>
                  </a:tcPr>
                </a:tc>
                <a:tc>
                  <a:txBody>
                    <a:bodyPr/>
                    <a:lstStyle/>
                    <a:p>
                      <a:pPr algn="ctr"/>
                      <a:r>
                        <a:rPr lang="en-US" sz="1400" b="1" spc="50" baseline="0" dirty="0">
                          <a:solidFill>
                            <a:schemeClr val="bg2">
                              <a:lumMod val="50000"/>
                            </a:schemeClr>
                          </a:solidFill>
                        </a:rPr>
                        <a:t>Change in Tix Price ($)</a:t>
                      </a: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3">
                        <a:lumMod val="60000"/>
                        <a:lumOff val="40000"/>
                        <a:alpha val="20000"/>
                      </a:schemeClr>
                    </a:solidFill>
                  </a:tcPr>
                </a:tc>
                <a:extLst>
                  <a:ext uri="{0D108BD9-81ED-4DB2-BD59-A6C34878D82A}">
                    <a16:rowId xmlns:a16="http://schemas.microsoft.com/office/drawing/2014/main" val="479928716"/>
                  </a:ext>
                </a:extLst>
              </a:tr>
              <a:tr h="520653">
                <a:tc>
                  <a:txBody>
                    <a:bodyPr/>
                    <a:lstStyle/>
                    <a:p>
                      <a:pPr algn="ctr"/>
                      <a:r>
                        <a:rPr lang="en-US" sz="1600" b="1" spc="20" baseline="0" dirty="0">
                          <a:solidFill>
                            <a:schemeClr val="bg2">
                              <a:lumMod val="50000"/>
                            </a:schemeClr>
                          </a:solidFill>
                        </a:rPr>
                        <a:t>Closing runs: 1-2*</a:t>
                      </a:r>
                    </a:p>
                  </a:txBody>
                  <a:tcPr anchor="ctr">
                    <a:lnT w="6350" cap="flat" cmpd="sng" algn="ctr">
                      <a:noFill/>
                      <a:prstDash val="solid"/>
                      <a:miter lim="800000"/>
                    </a:lnT>
                  </a:tcPr>
                </a:tc>
                <a:tc>
                  <a:txBody>
                    <a:bodyPr/>
                    <a:lstStyle/>
                    <a:p>
                      <a:pPr algn="ctr"/>
                      <a:r>
                        <a:rPr lang="en-US" sz="1100" b="1" dirty="0">
                          <a:solidFill>
                            <a:schemeClr val="bg2">
                              <a:lumMod val="50000"/>
                            </a:schemeClr>
                          </a:solidFill>
                        </a:rPr>
                        <a:t>no material impact</a:t>
                      </a:r>
                    </a:p>
                  </a:txBody>
                  <a:tcPr anchor="ctr">
                    <a:lnT w="6350" cap="flat" cmpd="sng" algn="ctr">
                      <a:noFill/>
                      <a:prstDash val="solid"/>
                      <a:miter lim="800000"/>
                    </a:lnT>
                  </a:tcPr>
                </a:tc>
                <a:tc>
                  <a:txBody>
                    <a:bodyPr/>
                    <a:lstStyle/>
                    <a:p>
                      <a:pPr algn="ctr"/>
                      <a:r>
                        <a:rPr lang="en-US" sz="1100" b="1" dirty="0">
                          <a:solidFill>
                            <a:schemeClr val="bg2">
                              <a:lumMod val="50000"/>
                            </a:schemeClr>
                          </a:solidFill>
                        </a:rPr>
                        <a:t>no change</a:t>
                      </a:r>
                    </a:p>
                  </a:txBody>
                  <a:tcPr anchor="ctr">
                    <a:lnT w="6350" cap="flat" cmpd="sng" algn="ctr">
                      <a:noFill/>
                      <a:prstDash val="solid"/>
                      <a:miter lim="800000"/>
                    </a:lnT>
                  </a:tcPr>
                </a:tc>
                <a:extLst>
                  <a:ext uri="{0D108BD9-81ED-4DB2-BD59-A6C34878D82A}">
                    <a16:rowId xmlns:a16="http://schemas.microsoft.com/office/drawing/2014/main" val="1760208656"/>
                  </a:ext>
                </a:extLst>
              </a:tr>
              <a:tr h="408791">
                <a:tc>
                  <a:txBody>
                    <a:bodyPr/>
                    <a:lstStyle/>
                    <a:p>
                      <a:pPr algn="ctr"/>
                      <a:r>
                        <a:rPr lang="en-US" sz="1600" b="1" spc="20" baseline="0" dirty="0">
                          <a:solidFill>
                            <a:schemeClr val="bg2">
                              <a:lumMod val="50000"/>
                            </a:schemeClr>
                          </a:solidFill>
                        </a:rPr>
                        <a:t>                        3-5</a:t>
                      </a:r>
                    </a:p>
                  </a:txBody>
                  <a:tcPr anchor="ctr"/>
                </a:tc>
                <a:tc>
                  <a:txBody>
                    <a:bodyPr/>
                    <a:lstStyle/>
                    <a:p>
                      <a:pPr algn="ctr"/>
                      <a:r>
                        <a:rPr lang="en-US" sz="1600" b="1" dirty="0">
                          <a:solidFill>
                            <a:schemeClr val="bg2">
                              <a:lumMod val="50000"/>
                            </a:schemeClr>
                          </a:solidFill>
                        </a:rPr>
                        <a:t>$(1.2)M</a:t>
                      </a:r>
                    </a:p>
                  </a:txBody>
                  <a:tcPr anchor="ctr"/>
                </a:tc>
                <a:tc>
                  <a:txBody>
                    <a:bodyPr/>
                    <a:lstStyle/>
                    <a:p>
                      <a:pPr algn="ctr"/>
                      <a:r>
                        <a:rPr lang="en-US" sz="1600" b="1" dirty="0">
                          <a:solidFill>
                            <a:schemeClr val="bg2">
                              <a:lumMod val="50000"/>
                            </a:schemeClr>
                          </a:solidFill>
                        </a:rPr>
                        <a:t>$(0.67)</a:t>
                      </a:r>
                    </a:p>
                  </a:txBody>
                  <a:tcPr anchor="ctr"/>
                </a:tc>
                <a:extLst>
                  <a:ext uri="{0D108BD9-81ED-4DB2-BD59-A6C34878D82A}">
                    <a16:rowId xmlns:a16="http://schemas.microsoft.com/office/drawing/2014/main" val="3634243071"/>
                  </a:ext>
                </a:extLst>
              </a:tr>
              <a:tr h="419548">
                <a:tc>
                  <a:txBody>
                    <a:bodyPr/>
                    <a:lstStyle/>
                    <a:p>
                      <a:pPr algn="ctr"/>
                      <a:r>
                        <a:rPr lang="en-US" sz="1600" b="1" dirty="0">
                          <a:solidFill>
                            <a:schemeClr val="bg2">
                              <a:lumMod val="50000"/>
                            </a:schemeClr>
                          </a:solidFill>
                        </a:rPr>
                        <a:t>                         6-8</a:t>
                      </a:r>
                    </a:p>
                  </a:txBody>
                  <a:tcPr anchor="ctr"/>
                </a:tc>
                <a:tc>
                  <a:txBody>
                    <a:bodyPr/>
                    <a:lstStyle/>
                    <a:p>
                      <a:pPr algn="ctr"/>
                      <a:r>
                        <a:rPr lang="en-US" sz="1600" b="1" dirty="0">
                          <a:solidFill>
                            <a:schemeClr val="bg2">
                              <a:lumMod val="50000"/>
                            </a:schemeClr>
                          </a:solidFill>
                        </a:rPr>
                        <a:t>$(2.2)M</a:t>
                      </a:r>
                    </a:p>
                  </a:txBody>
                  <a:tcPr anchor="ctr"/>
                </a:tc>
                <a:tc>
                  <a:txBody>
                    <a:bodyPr/>
                    <a:lstStyle/>
                    <a:p>
                      <a:pPr algn="ctr"/>
                      <a:r>
                        <a:rPr lang="en-US" sz="1600" b="1" dirty="0">
                          <a:solidFill>
                            <a:schemeClr val="bg2">
                              <a:lumMod val="50000"/>
                            </a:schemeClr>
                          </a:solidFill>
                        </a:rPr>
                        <a:t>$(1.26)</a:t>
                      </a:r>
                    </a:p>
                  </a:txBody>
                  <a:tcPr anchor="ctr"/>
                </a:tc>
                <a:extLst>
                  <a:ext uri="{0D108BD9-81ED-4DB2-BD59-A6C34878D82A}">
                    <a16:rowId xmlns:a16="http://schemas.microsoft.com/office/drawing/2014/main" val="415808797"/>
                  </a:ext>
                </a:extLst>
              </a:tr>
              <a:tr h="387275">
                <a:tc>
                  <a:txBody>
                    <a:bodyPr/>
                    <a:lstStyle/>
                    <a:p>
                      <a:pPr algn="ctr"/>
                      <a:r>
                        <a:rPr lang="en-US" sz="1600" b="1" dirty="0">
                          <a:solidFill>
                            <a:schemeClr val="bg2">
                              <a:lumMod val="50000"/>
                            </a:schemeClr>
                          </a:solidFill>
                        </a:rPr>
                        <a:t>                       9-10</a:t>
                      </a:r>
                    </a:p>
                  </a:txBody>
                  <a:tcPr anchor="ctr"/>
                </a:tc>
                <a:tc>
                  <a:txBody>
                    <a:bodyPr/>
                    <a:lstStyle/>
                    <a:p>
                      <a:pPr algn="ctr"/>
                      <a:r>
                        <a:rPr lang="en-US" sz="1600" b="1" dirty="0">
                          <a:solidFill>
                            <a:schemeClr val="bg2">
                              <a:lumMod val="50000"/>
                            </a:schemeClr>
                          </a:solidFill>
                        </a:rPr>
                        <a:t>$(3.0) to $(3.2)M</a:t>
                      </a:r>
                    </a:p>
                  </a:txBody>
                  <a:tcPr anchor="ctr"/>
                </a:tc>
                <a:tc>
                  <a:txBody>
                    <a:bodyPr/>
                    <a:lstStyle/>
                    <a:p>
                      <a:pPr algn="ctr"/>
                      <a:r>
                        <a:rPr lang="en-US" sz="1600" b="1" dirty="0">
                          <a:solidFill>
                            <a:schemeClr val="bg2">
                              <a:lumMod val="50000"/>
                            </a:schemeClr>
                          </a:solidFill>
                        </a:rPr>
                        <a:t>$(1.71) to $(1.81)</a:t>
                      </a:r>
                    </a:p>
                  </a:txBody>
                  <a:tcPr anchor="ctr"/>
                </a:tc>
                <a:extLst>
                  <a:ext uri="{0D108BD9-81ED-4DB2-BD59-A6C34878D82A}">
                    <a16:rowId xmlns:a16="http://schemas.microsoft.com/office/drawing/2014/main" val="1495971323"/>
                  </a:ext>
                </a:extLst>
              </a:tr>
              <a:tr h="647683">
                <a:tc>
                  <a:txBody>
                    <a:bodyPr/>
                    <a:lstStyle/>
                    <a:p>
                      <a:pPr algn="ctr"/>
                      <a:r>
                        <a:rPr lang="en-US" sz="1600" b="1" dirty="0">
                          <a:solidFill>
                            <a:schemeClr val="bg2">
                              <a:lumMod val="50000"/>
                            </a:schemeClr>
                          </a:solidFill>
                        </a:rPr>
                        <a:t>Increasing vertical drop, adding run, chair lift</a:t>
                      </a:r>
                    </a:p>
                  </a:txBody>
                  <a:tcPr anchor="ctr"/>
                </a:tc>
                <a:tc>
                  <a:txBody>
                    <a:bodyPr/>
                    <a:lstStyle/>
                    <a:p>
                      <a:pPr algn="ctr"/>
                      <a:r>
                        <a:rPr lang="en-US" sz="1600" b="1" dirty="0">
                          <a:solidFill>
                            <a:schemeClr val="bg2">
                              <a:lumMod val="50000"/>
                            </a:schemeClr>
                          </a:solidFill>
                        </a:rPr>
                        <a:t>$15.1M</a:t>
                      </a:r>
                    </a:p>
                  </a:txBody>
                  <a:tcPr anchor="ctr"/>
                </a:tc>
                <a:tc>
                  <a:txBody>
                    <a:bodyPr/>
                    <a:lstStyle/>
                    <a:p>
                      <a:pPr algn="ctr"/>
                      <a:r>
                        <a:rPr lang="en-US" sz="1600" b="1" dirty="0">
                          <a:solidFill>
                            <a:schemeClr val="bg2">
                              <a:lumMod val="50000"/>
                            </a:schemeClr>
                          </a:solidFill>
                        </a:rPr>
                        <a:t>$8.61</a:t>
                      </a:r>
                    </a:p>
                  </a:txBody>
                  <a:tcPr anchor="ctr"/>
                </a:tc>
                <a:extLst>
                  <a:ext uri="{0D108BD9-81ED-4DB2-BD59-A6C34878D82A}">
                    <a16:rowId xmlns:a16="http://schemas.microsoft.com/office/drawing/2014/main" val="1593951507"/>
                  </a:ext>
                </a:extLst>
              </a:tr>
              <a:tr h="6476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2">
                              <a:lumMod val="50000"/>
                            </a:schemeClr>
                          </a:solidFill>
                        </a:rPr>
                        <a:t>Increasing vertical drop, adding run, chair lift + 2 acres of snow making</a:t>
                      </a:r>
                    </a:p>
                    <a:p>
                      <a:pPr algn="ctr"/>
                      <a:endParaRPr lang="en-US" sz="1600" b="1" dirty="0">
                        <a:solidFill>
                          <a:schemeClr val="bg2">
                            <a:lumMod val="50000"/>
                          </a:schemeClr>
                        </a:solidFill>
                      </a:endParaRPr>
                    </a:p>
                  </a:txBody>
                  <a:tcPr anchor="ctr"/>
                </a:tc>
                <a:tc>
                  <a:txBody>
                    <a:bodyPr/>
                    <a:lstStyle/>
                    <a:p>
                      <a:pPr algn="ctr"/>
                      <a:r>
                        <a:rPr lang="en-US" sz="1600" b="1" dirty="0">
                          <a:solidFill>
                            <a:schemeClr val="bg2">
                              <a:lumMod val="50000"/>
                            </a:schemeClr>
                          </a:solidFill>
                        </a:rPr>
                        <a:t>$17.3M</a:t>
                      </a:r>
                    </a:p>
                  </a:txBody>
                  <a:tcPr anchor="ctr"/>
                </a:tc>
                <a:tc>
                  <a:txBody>
                    <a:bodyPr/>
                    <a:lstStyle/>
                    <a:p>
                      <a:pPr algn="ctr"/>
                      <a:r>
                        <a:rPr lang="en-US" sz="1600" b="1" dirty="0">
                          <a:solidFill>
                            <a:schemeClr val="bg2">
                              <a:lumMod val="50000"/>
                            </a:schemeClr>
                          </a:solidFill>
                        </a:rPr>
                        <a:t>$9.90</a:t>
                      </a:r>
                    </a:p>
                  </a:txBody>
                  <a:tcPr anchor="ctr"/>
                </a:tc>
                <a:extLst>
                  <a:ext uri="{0D108BD9-81ED-4DB2-BD59-A6C34878D82A}">
                    <a16:rowId xmlns:a16="http://schemas.microsoft.com/office/drawing/2014/main" val="706203241"/>
                  </a:ext>
                </a:extLst>
              </a:tr>
              <a:tr h="647683">
                <a:tc>
                  <a:txBody>
                    <a:bodyPr/>
                    <a:lstStyle/>
                    <a:p>
                      <a:pPr algn="ctr"/>
                      <a:r>
                        <a:rPr lang="en-US" sz="1600" b="1" dirty="0">
                          <a:solidFill>
                            <a:schemeClr val="bg2">
                              <a:lumMod val="50000"/>
                            </a:schemeClr>
                          </a:solidFill>
                        </a:rPr>
                        <a:t>Increasing longest run by 0.2 miles, adding 4 acres of snow making</a:t>
                      </a:r>
                    </a:p>
                  </a:txBody>
                  <a:tcPr anchor="ctr"/>
                </a:tc>
                <a:tc>
                  <a:txBody>
                    <a:bodyPr/>
                    <a:lstStyle/>
                    <a:p>
                      <a:pPr algn="ctr"/>
                      <a:r>
                        <a:rPr lang="en-US" sz="1100" b="1" dirty="0">
                          <a:solidFill>
                            <a:schemeClr val="bg2">
                              <a:lumMod val="50000"/>
                            </a:schemeClr>
                          </a:solidFill>
                        </a:rPr>
                        <a:t>no change</a:t>
                      </a:r>
                    </a:p>
                  </a:txBody>
                  <a:tcPr anchor="ctr"/>
                </a:tc>
                <a:tc>
                  <a:txBody>
                    <a:bodyPr/>
                    <a:lstStyle/>
                    <a:p>
                      <a:pPr algn="ctr"/>
                      <a:r>
                        <a:rPr lang="en-US" sz="1100" b="1" dirty="0">
                          <a:solidFill>
                            <a:schemeClr val="bg2">
                              <a:lumMod val="50000"/>
                            </a:schemeClr>
                          </a:solidFill>
                        </a:rPr>
                        <a:t>no change</a:t>
                      </a:r>
                    </a:p>
                  </a:txBody>
                  <a:tcPr anchor="ctr"/>
                </a:tc>
                <a:extLst>
                  <a:ext uri="{0D108BD9-81ED-4DB2-BD59-A6C34878D82A}">
                    <a16:rowId xmlns:a16="http://schemas.microsoft.com/office/drawing/2014/main" val="2020650074"/>
                  </a:ext>
                </a:extLst>
              </a:tr>
            </a:tbl>
          </a:graphicData>
        </a:graphic>
      </p:graphicFrame>
      <p:sp>
        <p:nvSpPr>
          <p:cNvPr id="14" name="Slide Number Placeholder 13">
            <a:extLst>
              <a:ext uri="{FF2B5EF4-FFF2-40B4-BE49-F238E27FC236}">
                <a16:creationId xmlns:a16="http://schemas.microsoft.com/office/drawing/2014/main" id="{FA8D4E89-916E-4874-A499-869EDCD66297}"/>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13</a:t>
            </a:fld>
            <a:endParaRPr lang="en-US" dirty="0"/>
          </a:p>
        </p:txBody>
      </p:sp>
      <p:sp>
        <p:nvSpPr>
          <p:cNvPr id="3" name="TextBox 2">
            <a:extLst>
              <a:ext uri="{FF2B5EF4-FFF2-40B4-BE49-F238E27FC236}">
                <a16:creationId xmlns:a16="http://schemas.microsoft.com/office/drawing/2014/main" id="{47261F8F-14EB-499A-9E8F-3925BF166445}"/>
              </a:ext>
            </a:extLst>
          </p:cNvPr>
          <p:cNvSpPr txBox="1"/>
          <p:nvPr/>
        </p:nvSpPr>
        <p:spPr>
          <a:xfrm>
            <a:off x="457198" y="5894260"/>
            <a:ext cx="3278221" cy="261610"/>
          </a:xfrm>
          <a:prstGeom prst="rect">
            <a:avLst/>
          </a:prstGeom>
          <a:noFill/>
        </p:spPr>
        <p:txBody>
          <a:bodyPr wrap="square" rtlCol="0">
            <a:spAutoFit/>
          </a:bodyPr>
          <a:lstStyle/>
          <a:p>
            <a:r>
              <a:rPr lang="en-US" sz="1100" dirty="0">
                <a:solidFill>
                  <a:schemeClr val="tx1">
                    <a:lumMod val="50000"/>
                    <a:lumOff val="50000"/>
                  </a:schemeClr>
                </a:solidFill>
              </a:rPr>
              <a:t>Based on 350k visitors, 5-day visit</a:t>
            </a:r>
          </a:p>
        </p:txBody>
      </p:sp>
      <p:pic>
        <p:nvPicPr>
          <p:cNvPr id="8" name="Picture Placeholder 10" descr="A small bird on a snow covered branch&#10;&#10;">
            <a:extLst>
              <a:ext uri="{FF2B5EF4-FFF2-40B4-BE49-F238E27FC236}">
                <a16:creationId xmlns:a16="http://schemas.microsoft.com/office/drawing/2014/main" id="{00E42EF9-B69F-4EE4-A29B-E037F0330599}"/>
              </a:ext>
            </a:extLst>
          </p:cNvPr>
          <p:cNvPicPr>
            <a:picLocks noChangeAspect="1"/>
          </p:cNvPicPr>
          <p:nvPr/>
        </p:nvPicPr>
        <p:blipFill rotWithShape="1">
          <a:blip r:embed="rId4" cstate="screen">
            <a:extLst>
              <a:ext uri="{28A0092B-C50C-407E-A947-70E740481C1C}">
                <a14:useLocalDpi xmlns:a14="http://schemas.microsoft.com/office/drawing/2010/main" val="0"/>
              </a:ext>
            </a:extLst>
          </a:blip>
          <a:srcRect/>
          <a:stretch/>
        </p:blipFill>
        <p:spPr>
          <a:xfrm>
            <a:off x="8038482" y="4208716"/>
            <a:ext cx="2286000" cy="2514600"/>
          </a:xfrm>
          <a:prstGeom prst="rect">
            <a:avLst/>
          </a:prstGeom>
        </p:spPr>
      </p:pic>
    </p:spTree>
    <p:extLst>
      <p:ext uri="{BB962C8B-B14F-4D97-AF65-F5344CB8AC3E}">
        <p14:creationId xmlns:p14="http://schemas.microsoft.com/office/powerpoint/2010/main" val="3805723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top view of snow covered pine trees&#10;">
            <a:extLst>
              <a:ext uri="{FF2B5EF4-FFF2-40B4-BE49-F238E27FC236}">
                <a16:creationId xmlns:a16="http://schemas.microsoft.com/office/drawing/2014/main" id="{51C7B78B-F743-4CBD-8A4C-876D00856307}"/>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t="35" b="35"/>
          <a:stretch/>
        </p:blipFill>
        <p:spPr>
          <a:xfrm>
            <a:off x="458724" y="411480"/>
            <a:ext cx="11274552" cy="5870448"/>
          </a:xfrm>
        </p:spPr>
      </p:pic>
      <p:sp>
        <p:nvSpPr>
          <p:cNvPr id="26" name="Title 25">
            <a:extLst>
              <a:ext uri="{FF2B5EF4-FFF2-40B4-BE49-F238E27FC236}">
                <a16:creationId xmlns:a16="http://schemas.microsoft.com/office/drawing/2014/main" id="{B4A6BAED-EBE6-4796-91D1-762EB5936B76}"/>
              </a:ext>
            </a:extLst>
          </p:cNvPr>
          <p:cNvSpPr>
            <a:spLocks noGrp="1"/>
          </p:cNvSpPr>
          <p:nvPr>
            <p:ph type="ctrTitle"/>
          </p:nvPr>
        </p:nvSpPr>
        <p:spPr>
          <a:xfrm>
            <a:off x="457201" y="3490624"/>
            <a:ext cx="4571999" cy="1235382"/>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457199" y="4726007"/>
            <a:ext cx="4571999" cy="930511"/>
          </a:xfrm>
        </p:spPr>
        <p:txBody>
          <a:bodyPr rIns="1463040">
            <a:spAutoFit/>
          </a:bodyPr>
          <a:lstStyle/>
          <a:p>
            <a:r>
              <a:rPr lang="en-US" dirty="0"/>
              <a:t>Sherry Thompson</a:t>
            </a:r>
          </a:p>
          <a:p>
            <a:pPr defTabSz="973138"/>
            <a:r>
              <a:rPr lang="en-US" dirty="0"/>
              <a:t>sherry.thompson@mainline.com</a:t>
            </a:r>
          </a:p>
          <a:p>
            <a:r>
              <a:rPr lang="en-US" dirty="0"/>
              <a:t>850.509.5939</a:t>
            </a:r>
          </a:p>
        </p:txBody>
      </p:sp>
      <p:sp>
        <p:nvSpPr>
          <p:cNvPr id="5" name="Slide Number Placeholder 4">
            <a:extLst>
              <a:ext uri="{FF2B5EF4-FFF2-40B4-BE49-F238E27FC236}">
                <a16:creationId xmlns:a16="http://schemas.microsoft.com/office/drawing/2014/main" id="{B2FE58EF-CE6D-472E-8AF9-E91E9F7AD3DD}"/>
              </a:ext>
            </a:extLst>
          </p:cNvPr>
          <p:cNvSpPr>
            <a:spLocks noGrp="1"/>
          </p:cNvSpPr>
          <p:nvPr>
            <p:ph type="sldNum" sz="quarter" idx="13"/>
          </p:nvPr>
        </p:nvSpPr>
        <p:spPr>
          <a:xfrm>
            <a:off x="8610600" y="6356350"/>
            <a:ext cx="2743200" cy="365125"/>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snow covered tree tops">
            <a:extLst>
              <a:ext uri="{FF2B5EF4-FFF2-40B4-BE49-F238E27FC236}">
                <a16:creationId xmlns:a16="http://schemas.microsoft.com/office/drawing/2014/main" id="{9D81C5EE-2261-4083-8002-E23F98920BA2}"/>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1524" y="-2"/>
            <a:ext cx="12188952" cy="4572000"/>
          </a:xfrm>
        </p:spPr>
      </p:pic>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524000" y="4523122"/>
            <a:ext cx="9144000" cy="1356310"/>
          </a:xfrm>
        </p:spPr>
        <p:txBody>
          <a:bodyPr>
            <a:normAutofit/>
          </a:bodyPr>
          <a:lstStyle/>
          <a:p>
            <a:r>
              <a:rPr lang="en-US" dirty="0"/>
              <a:t>PRIMARY GOAL:</a:t>
            </a:r>
            <a:br>
              <a:rPr lang="en-US" dirty="0"/>
            </a:br>
            <a:br>
              <a:rPr lang="en-US" sz="2000" dirty="0"/>
            </a:br>
            <a:r>
              <a:rPr lang="en-US" sz="2000" dirty="0"/>
              <a:t>Ticket prices that reflect the true value of the Big Mountain Resort experience</a:t>
            </a:r>
          </a:p>
        </p:txBody>
      </p:sp>
    </p:spTree>
    <p:extLst>
      <p:ext uri="{BB962C8B-B14F-4D97-AF65-F5344CB8AC3E}">
        <p14:creationId xmlns:p14="http://schemas.microsoft.com/office/powerpoint/2010/main" val="206891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457200" y="365125"/>
            <a:ext cx="10515600" cy="1325563"/>
          </a:xfrm>
        </p:spPr>
        <p:txBody>
          <a:bodyPr anchor="ctr">
            <a:normAutofit/>
          </a:bodyPr>
          <a:lstStyle/>
          <a:p>
            <a:r>
              <a:rPr lang="en-US" dirty="0"/>
              <a:t>Big Mountain vs. Competition</a:t>
            </a:r>
            <a:br>
              <a:rPr lang="en-US" dirty="0"/>
            </a:br>
            <a:r>
              <a:rPr lang="en-US" sz="2400" i="1" dirty="0">
                <a:solidFill>
                  <a:schemeClr val="accent1">
                    <a:lumMod val="50000"/>
                  </a:schemeClr>
                </a:solidFill>
              </a:rPr>
              <a:t>Current Ticket Price</a:t>
            </a:r>
          </a:p>
        </p:txBody>
      </p:sp>
      <p:sp>
        <p:nvSpPr>
          <p:cNvPr id="31" name="Text Placeholder 4">
            <a:extLst>
              <a:ext uri="{FF2B5EF4-FFF2-40B4-BE49-F238E27FC236}">
                <a16:creationId xmlns:a16="http://schemas.microsoft.com/office/drawing/2014/main" id="{FF79A8FF-2E73-4747-90B6-C0EF0065E1E9}"/>
              </a:ext>
            </a:extLst>
          </p:cNvPr>
          <p:cNvSpPr>
            <a:spLocks noGrp="1"/>
          </p:cNvSpPr>
          <p:nvPr>
            <p:ph type="body" idx="1"/>
          </p:nvPr>
        </p:nvSpPr>
        <p:spPr>
          <a:xfrm>
            <a:off x="6198520" y="1768476"/>
            <a:ext cx="5406577" cy="823912"/>
          </a:xfrm>
        </p:spPr>
        <p:txBody>
          <a:bodyPr anchor="ctr">
            <a:normAutofit/>
          </a:bodyPr>
          <a:lstStyle/>
          <a:p>
            <a:pPr algn="ctr"/>
            <a:r>
              <a:rPr lang="en-US" dirty="0"/>
              <a:t>Montana Market</a:t>
            </a:r>
          </a:p>
        </p:txBody>
      </p:sp>
      <p:pic>
        <p:nvPicPr>
          <p:cNvPr id="7" name="Picture 6">
            <a:extLst>
              <a:ext uri="{FF2B5EF4-FFF2-40B4-BE49-F238E27FC236}">
                <a16:creationId xmlns:a16="http://schemas.microsoft.com/office/drawing/2014/main" id="{079F0F25-A3AE-4E36-81B6-E3761E57A15F}"/>
              </a:ext>
            </a:extLst>
          </p:cNvPr>
          <p:cNvPicPr>
            <a:picLocks noChangeAspect="1"/>
          </p:cNvPicPr>
          <p:nvPr/>
        </p:nvPicPr>
        <p:blipFill>
          <a:blip r:embed="rId3"/>
          <a:stretch>
            <a:fillRect/>
          </a:stretch>
        </p:blipFill>
        <p:spPr>
          <a:xfrm>
            <a:off x="658048" y="2736468"/>
            <a:ext cx="5224010" cy="2729545"/>
          </a:xfrm>
          <a:prstGeom prst="rect">
            <a:avLst/>
          </a:prstGeom>
          <a:noFill/>
        </p:spPr>
      </p:pic>
      <p:sp>
        <p:nvSpPr>
          <p:cNvPr id="29" name="Text Placeholder 2">
            <a:extLst>
              <a:ext uri="{FF2B5EF4-FFF2-40B4-BE49-F238E27FC236}">
                <a16:creationId xmlns:a16="http://schemas.microsoft.com/office/drawing/2014/main" id="{54136E24-5EB2-4619-B168-A3A02BCAA3C3}"/>
              </a:ext>
            </a:extLst>
          </p:cNvPr>
          <p:cNvSpPr>
            <a:spLocks noGrp="1"/>
          </p:cNvSpPr>
          <p:nvPr>
            <p:ph type="body" sz="quarter" idx="3"/>
          </p:nvPr>
        </p:nvSpPr>
        <p:spPr>
          <a:xfrm>
            <a:off x="586903" y="1834768"/>
            <a:ext cx="5406578" cy="757620"/>
          </a:xfrm>
        </p:spPr>
        <p:txBody>
          <a:bodyPr anchor="ctr">
            <a:normAutofit/>
          </a:bodyPr>
          <a:lstStyle/>
          <a:p>
            <a:pPr algn="ctr"/>
            <a:r>
              <a:rPr lang="en-US" dirty="0"/>
              <a:t>National Market</a:t>
            </a:r>
          </a:p>
        </p:txBody>
      </p:sp>
      <p:pic>
        <p:nvPicPr>
          <p:cNvPr id="9" name="Picture 8">
            <a:extLst>
              <a:ext uri="{FF2B5EF4-FFF2-40B4-BE49-F238E27FC236}">
                <a16:creationId xmlns:a16="http://schemas.microsoft.com/office/drawing/2014/main" id="{17CADE9F-E838-4ECD-82CF-AA06B8E2CBE9}"/>
              </a:ext>
            </a:extLst>
          </p:cNvPr>
          <p:cNvPicPr>
            <a:picLocks noChangeAspect="1"/>
          </p:cNvPicPr>
          <p:nvPr/>
        </p:nvPicPr>
        <p:blipFill>
          <a:blip r:embed="rId4"/>
          <a:stretch>
            <a:fillRect/>
          </a:stretch>
        </p:blipFill>
        <p:spPr>
          <a:xfrm>
            <a:off x="6318225" y="2700372"/>
            <a:ext cx="5224010" cy="2729545"/>
          </a:xfrm>
          <a:prstGeom prst="rect">
            <a:avLst/>
          </a:prstGeom>
          <a:noFill/>
        </p:spPr>
      </p:pic>
      <p:sp>
        <p:nvSpPr>
          <p:cNvPr id="24" name="Slide Number Placeholder 23">
            <a:extLst>
              <a:ext uri="{FF2B5EF4-FFF2-40B4-BE49-F238E27FC236}">
                <a16:creationId xmlns:a16="http://schemas.microsoft.com/office/drawing/2014/main" id="{65A50E3A-08FC-486C-97F2-111E46731EE6}"/>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94A09A9-5501-47C1-A89A-A340965A2BE2}" type="slidenum">
              <a:rPr lang="en-US" smtClean="0"/>
              <a:pPr>
                <a:spcAft>
                  <a:spcPts val="600"/>
                </a:spcAft>
              </a:pPr>
              <a:t>3</a:t>
            </a:fld>
            <a:endParaRPr lang="en-US"/>
          </a:p>
        </p:txBody>
      </p:sp>
    </p:spTree>
    <p:extLst>
      <p:ext uri="{BB962C8B-B14F-4D97-AF65-F5344CB8AC3E}">
        <p14:creationId xmlns:p14="http://schemas.microsoft.com/office/powerpoint/2010/main" val="1527386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457200" y="365125"/>
            <a:ext cx="10515600" cy="1325563"/>
          </a:xfrm>
        </p:spPr>
        <p:txBody>
          <a:bodyPr anchor="ctr">
            <a:normAutofit/>
          </a:bodyPr>
          <a:lstStyle/>
          <a:p>
            <a:r>
              <a:rPr lang="en-US" dirty="0"/>
              <a:t>Big Mountain vs. Competition</a:t>
            </a:r>
            <a:br>
              <a:rPr lang="en-US" dirty="0"/>
            </a:br>
            <a:r>
              <a:rPr lang="en-US" sz="2400" i="1" dirty="0">
                <a:solidFill>
                  <a:schemeClr val="accent1">
                    <a:lumMod val="50000"/>
                  </a:schemeClr>
                </a:solidFill>
              </a:rPr>
              <a:t>Current vs. Modeled Ticket Price</a:t>
            </a:r>
            <a:endParaRPr lang="en-US" sz="2400" dirty="0"/>
          </a:p>
        </p:txBody>
      </p:sp>
      <p:sp>
        <p:nvSpPr>
          <p:cNvPr id="31" name="Text Placeholder 4">
            <a:extLst>
              <a:ext uri="{FF2B5EF4-FFF2-40B4-BE49-F238E27FC236}">
                <a16:creationId xmlns:a16="http://schemas.microsoft.com/office/drawing/2014/main" id="{FF79A8FF-2E73-4747-90B6-C0EF0065E1E9}"/>
              </a:ext>
            </a:extLst>
          </p:cNvPr>
          <p:cNvSpPr>
            <a:spLocks noGrp="1"/>
          </p:cNvSpPr>
          <p:nvPr>
            <p:ph type="body" idx="1"/>
          </p:nvPr>
        </p:nvSpPr>
        <p:spPr>
          <a:xfrm>
            <a:off x="6198520" y="1768476"/>
            <a:ext cx="5406577" cy="823912"/>
          </a:xfrm>
        </p:spPr>
        <p:txBody>
          <a:bodyPr anchor="ctr">
            <a:normAutofit/>
          </a:bodyPr>
          <a:lstStyle/>
          <a:p>
            <a:pPr algn="ctr"/>
            <a:r>
              <a:rPr lang="en-US" dirty="0"/>
              <a:t>Montana Market</a:t>
            </a:r>
          </a:p>
        </p:txBody>
      </p:sp>
      <p:sp>
        <p:nvSpPr>
          <p:cNvPr id="29" name="Text Placeholder 2">
            <a:extLst>
              <a:ext uri="{FF2B5EF4-FFF2-40B4-BE49-F238E27FC236}">
                <a16:creationId xmlns:a16="http://schemas.microsoft.com/office/drawing/2014/main" id="{54136E24-5EB2-4619-B168-A3A02BCAA3C3}"/>
              </a:ext>
            </a:extLst>
          </p:cNvPr>
          <p:cNvSpPr>
            <a:spLocks noGrp="1"/>
          </p:cNvSpPr>
          <p:nvPr>
            <p:ph type="body" sz="quarter" idx="3"/>
          </p:nvPr>
        </p:nvSpPr>
        <p:spPr>
          <a:xfrm>
            <a:off x="586903" y="1834768"/>
            <a:ext cx="5406578" cy="757620"/>
          </a:xfrm>
        </p:spPr>
        <p:txBody>
          <a:bodyPr anchor="ctr">
            <a:normAutofit/>
          </a:bodyPr>
          <a:lstStyle/>
          <a:p>
            <a:pPr algn="ctr"/>
            <a:r>
              <a:rPr lang="en-US" dirty="0"/>
              <a:t>National Market</a:t>
            </a:r>
          </a:p>
        </p:txBody>
      </p:sp>
      <p:sp>
        <p:nvSpPr>
          <p:cNvPr id="24" name="Slide Number Placeholder 23">
            <a:extLst>
              <a:ext uri="{FF2B5EF4-FFF2-40B4-BE49-F238E27FC236}">
                <a16:creationId xmlns:a16="http://schemas.microsoft.com/office/drawing/2014/main" id="{65A50E3A-08FC-486C-97F2-111E46731EE6}"/>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94A09A9-5501-47C1-A89A-A340965A2BE2}" type="slidenum">
              <a:rPr lang="en-US" smtClean="0"/>
              <a:pPr>
                <a:spcAft>
                  <a:spcPts val="600"/>
                </a:spcAft>
              </a:pPr>
              <a:t>4</a:t>
            </a:fld>
            <a:endParaRPr lang="en-US"/>
          </a:p>
        </p:txBody>
      </p:sp>
      <p:pic>
        <p:nvPicPr>
          <p:cNvPr id="6" name="Picture 5">
            <a:extLst>
              <a:ext uri="{FF2B5EF4-FFF2-40B4-BE49-F238E27FC236}">
                <a16:creationId xmlns:a16="http://schemas.microsoft.com/office/drawing/2014/main" id="{ACFBDD16-CD01-4218-B47E-2FACD51FAA38}"/>
              </a:ext>
            </a:extLst>
          </p:cNvPr>
          <p:cNvPicPr>
            <a:picLocks noChangeAspect="1"/>
          </p:cNvPicPr>
          <p:nvPr/>
        </p:nvPicPr>
        <p:blipFill>
          <a:blip r:embed="rId3"/>
          <a:stretch>
            <a:fillRect/>
          </a:stretch>
        </p:blipFill>
        <p:spPr>
          <a:xfrm>
            <a:off x="616720" y="2592388"/>
            <a:ext cx="5261879" cy="2754541"/>
          </a:xfrm>
          <a:prstGeom prst="rect">
            <a:avLst/>
          </a:prstGeom>
        </p:spPr>
      </p:pic>
      <p:pic>
        <p:nvPicPr>
          <p:cNvPr id="10" name="Picture 9">
            <a:extLst>
              <a:ext uri="{FF2B5EF4-FFF2-40B4-BE49-F238E27FC236}">
                <a16:creationId xmlns:a16="http://schemas.microsoft.com/office/drawing/2014/main" id="{78FA0FCF-BCBE-4278-91D3-7944EA3AA20B}"/>
              </a:ext>
            </a:extLst>
          </p:cNvPr>
          <p:cNvPicPr>
            <a:picLocks noChangeAspect="1"/>
          </p:cNvPicPr>
          <p:nvPr/>
        </p:nvPicPr>
        <p:blipFill>
          <a:blip r:embed="rId4"/>
          <a:stretch>
            <a:fillRect/>
          </a:stretch>
        </p:blipFill>
        <p:spPr>
          <a:xfrm>
            <a:off x="6270868" y="2592388"/>
            <a:ext cx="5261879" cy="2707299"/>
          </a:xfrm>
          <a:prstGeom prst="rect">
            <a:avLst/>
          </a:prstGeom>
        </p:spPr>
      </p:pic>
      <p:sp>
        <p:nvSpPr>
          <p:cNvPr id="11" name="TextBox 10">
            <a:extLst>
              <a:ext uri="{FF2B5EF4-FFF2-40B4-BE49-F238E27FC236}">
                <a16:creationId xmlns:a16="http://schemas.microsoft.com/office/drawing/2014/main" id="{D254DB19-8DB6-4E6A-B322-A01270419BBE}"/>
              </a:ext>
            </a:extLst>
          </p:cNvPr>
          <p:cNvSpPr txBox="1"/>
          <p:nvPr/>
        </p:nvSpPr>
        <p:spPr>
          <a:xfrm>
            <a:off x="3545866" y="3305889"/>
            <a:ext cx="411480" cy="246221"/>
          </a:xfrm>
          <a:prstGeom prst="rect">
            <a:avLst/>
          </a:prstGeom>
          <a:noFill/>
        </p:spPr>
        <p:txBody>
          <a:bodyPr wrap="square" rtlCol="0">
            <a:spAutoFit/>
          </a:bodyPr>
          <a:lstStyle/>
          <a:p>
            <a:r>
              <a:rPr lang="en-US" sz="1000" b="1" dirty="0">
                <a:solidFill>
                  <a:srgbClr val="00B050"/>
                </a:solidFill>
                <a:latin typeface="Arial" panose="020B0604020202020204" pitchFamily="34" charset="0"/>
                <a:cs typeface="Arial" panose="020B0604020202020204" pitchFamily="34" charset="0"/>
              </a:rPr>
              <a:t>$96</a:t>
            </a:r>
          </a:p>
        </p:txBody>
      </p:sp>
      <p:cxnSp>
        <p:nvCxnSpPr>
          <p:cNvPr id="13" name="Straight Arrow Connector 12">
            <a:extLst>
              <a:ext uri="{FF2B5EF4-FFF2-40B4-BE49-F238E27FC236}">
                <a16:creationId xmlns:a16="http://schemas.microsoft.com/office/drawing/2014/main" id="{1E3B71E7-1E1E-442F-919C-64729DF6AC8F}"/>
              </a:ext>
            </a:extLst>
          </p:cNvPr>
          <p:cNvCxnSpPr>
            <a:cxnSpLocks/>
          </p:cNvCxnSpPr>
          <p:nvPr/>
        </p:nvCxnSpPr>
        <p:spPr>
          <a:xfrm flipV="1">
            <a:off x="3385905" y="3473585"/>
            <a:ext cx="205740" cy="157050"/>
          </a:xfrm>
          <a:prstGeom prst="straightConnector1">
            <a:avLst/>
          </a:prstGeom>
          <a:ln w="31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5290E92-C704-4075-BEAA-FDABC11AA710}"/>
              </a:ext>
            </a:extLst>
          </p:cNvPr>
          <p:cNvSpPr txBox="1"/>
          <p:nvPr/>
        </p:nvSpPr>
        <p:spPr>
          <a:xfrm>
            <a:off x="10724735" y="3237985"/>
            <a:ext cx="411480" cy="246221"/>
          </a:xfrm>
          <a:prstGeom prst="rect">
            <a:avLst/>
          </a:prstGeom>
          <a:noFill/>
        </p:spPr>
        <p:txBody>
          <a:bodyPr wrap="square" rtlCol="0">
            <a:spAutoFit/>
          </a:bodyPr>
          <a:lstStyle/>
          <a:p>
            <a:r>
              <a:rPr lang="en-US" sz="1000" b="1" dirty="0">
                <a:solidFill>
                  <a:srgbClr val="00B050"/>
                </a:solidFill>
                <a:latin typeface="Arial" panose="020B0604020202020204" pitchFamily="34" charset="0"/>
                <a:cs typeface="Arial" panose="020B0604020202020204" pitchFamily="34" charset="0"/>
              </a:rPr>
              <a:t>$96</a:t>
            </a:r>
          </a:p>
        </p:txBody>
      </p:sp>
      <p:cxnSp>
        <p:nvCxnSpPr>
          <p:cNvPr id="18" name="Straight Arrow Connector 17">
            <a:extLst>
              <a:ext uri="{FF2B5EF4-FFF2-40B4-BE49-F238E27FC236}">
                <a16:creationId xmlns:a16="http://schemas.microsoft.com/office/drawing/2014/main" id="{C2A5D221-DF42-4009-BB7C-B1DBF8F746F6}"/>
              </a:ext>
            </a:extLst>
          </p:cNvPr>
          <p:cNvCxnSpPr>
            <a:cxnSpLocks/>
          </p:cNvCxnSpPr>
          <p:nvPr/>
        </p:nvCxnSpPr>
        <p:spPr>
          <a:xfrm flipH="1" flipV="1">
            <a:off x="11060349" y="3416300"/>
            <a:ext cx="151733" cy="135812"/>
          </a:xfrm>
          <a:prstGeom prst="straightConnector1">
            <a:avLst/>
          </a:prstGeom>
          <a:ln w="31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208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457200" y="244811"/>
            <a:ext cx="11277600" cy="1325563"/>
          </a:xfrm>
        </p:spPr>
        <p:txBody>
          <a:bodyPr/>
          <a:lstStyle/>
          <a:p>
            <a:r>
              <a:rPr lang="en-US" dirty="0"/>
              <a:t>Impact on Revenue</a:t>
            </a:r>
            <a:br>
              <a:rPr lang="en-US" dirty="0"/>
            </a:br>
            <a:r>
              <a:rPr lang="en-US" sz="2400" i="1" dirty="0">
                <a:solidFill>
                  <a:schemeClr val="accent1">
                    <a:lumMod val="50000"/>
                  </a:schemeClr>
                </a:solidFill>
              </a:rPr>
              <a:t>In Millions</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615686824"/>
              </p:ext>
            </p:extLst>
          </p:nvPr>
        </p:nvGraphicFramePr>
        <p:xfrm>
          <a:off x="457199" y="1391984"/>
          <a:ext cx="9084013" cy="2590732"/>
        </p:xfrm>
        <a:graphic>
          <a:graphicData uri="http://schemas.openxmlformats.org/drawingml/2006/table">
            <a:tbl>
              <a:tblPr firstRow="1" bandRow="1">
                <a:tableStyleId>{72833802-FEF1-4C79-8D5D-14CF1EAF98D9}</a:tableStyleId>
              </a:tblPr>
              <a:tblGrid>
                <a:gridCol w="2393004">
                  <a:extLst>
                    <a:ext uri="{9D8B030D-6E8A-4147-A177-3AD203B41FA5}">
                      <a16:colId xmlns:a16="http://schemas.microsoft.com/office/drawing/2014/main" val="1689330750"/>
                    </a:ext>
                  </a:extLst>
                </a:gridCol>
                <a:gridCol w="1784139">
                  <a:extLst>
                    <a:ext uri="{9D8B030D-6E8A-4147-A177-3AD203B41FA5}">
                      <a16:colId xmlns:a16="http://schemas.microsoft.com/office/drawing/2014/main" val="2660631934"/>
                    </a:ext>
                  </a:extLst>
                </a:gridCol>
                <a:gridCol w="1770658">
                  <a:extLst>
                    <a:ext uri="{9D8B030D-6E8A-4147-A177-3AD203B41FA5}">
                      <a16:colId xmlns:a16="http://schemas.microsoft.com/office/drawing/2014/main" val="3909717689"/>
                    </a:ext>
                  </a:extLst>
                </a:gridCol>
                <a:gridCol w="1568106">
                  <a:extLst>
                    <a:ext uri="{9D8B030D-6E8A-4147-A177-3AD203B41FA5}">
                      <a16:colId xmlns:a16="http://schemas.microsoft.com/office/drawing/2014/main" val="1603189107"/>
                    </a:ext>
                  </a:extLst>
                </a:gridCol>
                <a:gridCol w="1568106">
                  <a:extLst>
                    <a:ext uri="{9D8B030D-6E8A-4147-A177-3AD203B41FA5}">
                      <a16:colId xmlns:a16="http://schemas.microsoft.com/office/drawing/2014/main" val="2937161059"/>
                    </a:ext>
                  </a:extLst>
                </a:gridCol>
              </a:tblGrid>
              <a:tr h="647683">
                <a:tc>
                  <a:txBody>
                    <a:bodyPr/>
                    <a:lstStyle/>
                    <a:p>
                      <a:pPr algn="ctr"/>
                      <a:endParaRPr lang="en-US" dirty="0"/>
                    </a:p>
                  </a:txBody>
                  <a:tcPr anchor="ct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3">
                        <a:lumMod val="60000"/>
                        <a:lumOff val="40000"/>
                        <a:alpha val="20000"/>
                      </a:schemeClr>
                    </a:solidFill>
                  </a:tcPr>
                </a:tc>
                <a:tc>
                  <a:txBody>
                    <a:bodyPr/>
                    <a:lstStyle/>
                    <a:p>
                      <a:pPr algn="ctr"/>
                      <a:r>
                        <a:rPr lang="en-US" sz="1400" b="1" spc="50" baseline="0" dirty="0">
                          <a:solidFill>
                            <a:schemeClr val="bg2">
                              <a:lumMod val="50000"/>
                            </a:schemeClr>
                          </a:solidFill>
                        </a:rPr>
                        <a:t>Total Revenue</a:t>
                      </a: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3">
                        <a:lumMod val="60000"/>
                        <a:lumOff val="40000"/>
                        <a:alpha val="20000"/>
                      </a:schemeClr>
                    </a:solidFill>
                  </a:tcPr>
                </a:tc>
                <a:tc>
                  <a:txBody>
                    <a:bodyPr/>
                    <a:lstStyle/>
                    <a:p>
                      <a:pPr algn="ctr"/>
                      <a:r>
                        <a:rPr lang="en-US" sz="1400" b="1" spc="50" baseline="0" dirty="0">
                          <a:solidFill>
                            <a:schemeClr val="bg2">
                              <a:lumMod val="50000"/>
                            </a:schemeClr>
                          </a:solidFill>
                        </a:rPr>
                        <a:t>Revenue Increase</a:t>
                      </a: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3">
                        <a:lumMod val="60000"/>
                        <a:lumOff val="40000"/>
                        <a:alpha val="20000"/>
                      </a:schemeClr>
                    </a:solidFill>
                  </a:tcPr>
                </a:tc>
                <a:tc>
                  <a:txBody>
                    <a:bodyPr/>
                    <a:lstStyle/>
                    <a:p>
                      <a:pPr algn="ctr"/>
                      <a:r>
                        <a:rPr lang="en-US" sz="1400" b="1" spc="50" baseline="0" dirty="0">
                          <a:solidFill>
                            <a:schemeClr val="bg2">
                              <a:lumMod val="50000"/>
                            </a:schemeClr>
                          </a:solidFill>
                        </a:rPr>
                        <a:t>% Increase</a:t>
                      </a: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3">
                        <a:lumMod val="60000"/>
                        <a:lumOff val="40000"/>
                        <a:alpha val="20000"/>
                      </a:schemeClr>
                    </a:solidFill>
                  </a:tcPr>
                </a:tc>
                <a:tc>
                  <a:txBody>
                    <a:bodyPr/>
                    <a:lstStyle/>
                    <a:p>
                      <a:pPr algn="ctr"/>
                      <a:r>
                        <a:rPr lang="en-US" sz="1400" b="1" spc="50" baseline="0" dirty="0">
                          <a:solidFill>
                            <a:schemeClr val="bg2">
                              <a:lumMod val="50000"/>
                            </a:schemeClr>
                          </a:solidFill>
                        </a:rPr>
                        <a:t>Ticket Price</a:t>
                      </a: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3">
                        <a:lumMod val="60000"/>
                        <a:lumOff val="40000"/>
                        <a:alpha val="20000"/>
                      </a:schemeClr>
                    </a:solidFill>
                  </a:tcPr>
                </a:tc>
                <a:extLst>
                  <a:ext uri="{0D108BD9-81ED-4DB2-BD59-A6C34878D82A}">
                    <a16:rowId xmlns:a16="http://schemas.microsoft.com/office/drawing/2014/main" val="479928716"/>
                  </a:ext>
                </a:extLst>
              </a:tr>
              <a:tr h="647683">
                <a:tc>
                  <a:txBody>
                    <a:bodyPr/>
                    <a:lstStyle/>
                    <a:p>
                      <a:pPr algn="ctr"/>
                      <a:r>
                        <a:rPr lang="en-US" sz="1800" b="1" spc="20" baseline="0" dirty="0">
                          <a:solidFill>
                            <a:schemeClr val="bg2">
                              <a:lumMod val="50000"/>
                            </a:schemeClr>
                          </a:solidFill>
                        </a:rPr>
                        <a:t>Current</a:t>
                      </a:r>
                    </a:p>
                  </a:txBody>
                  <a:tcPr anchor="ctr">
                    <a:lnT w="6350" cap="flat" cmpd="sng" algn="ctr">
                      <a:noFill/>
                      <a:prstDash val="solid"/>
                      <a:miter lim="800000"/>
                    </a:lnT>
                  </a:tcPr>
                </a:tc>
                <a:tc>
                  <a:txBody>
                    <a:bodyPr/>
                    <a:lstStyle/>
                    <a:p>
                      <a:pPr algn="ctr"/>
                      <a:r>
                        <a:rPr lang="en-US" sz="1800" b="1" dirty="0">
                          <a:solidFill>
                            <a:schemeClr val="bg2">
                              <a:lumMod val="50000"/>
                            </a:schemeClr>
                          </a:solidFill>
                        </a:rPr>
                        <a:t>141.8</a:t>
                      </a:r>
                    </a:p>
                  </a:txBody>
                  <a:tcPr anchor="ctr">
                    <a:lnT w="6350" cap="flat" cmpd="sng" algn="ctr">
                      <a:noFill/>
                      <a:prstDash val="solid"/>
                      <a:miter lim="800000"/>
                    </a:lnT>
                  </a:tcPr>
                </a:tc>
                <a:tc>
                  <a:txBody>
                    <a:bodyPr/>
                    <a:lstStyle/>
                    <a:p>
                      <a:pPr algn="ctr"/>
                      <a:r>
                        <a:rPr lang="en-US" sz="1800" b="1" dirty="0">
                          <a:solidFill>
                            <a:schemeClr val="bg2">
                              <a:lumMod val="50000"/>
                            </a:schemeClr>
                          </a:solidFill>
                        </a:rPr>
                        <a:t>-</a:t>
                      </a:r>
                    </a:p>
                  </a:txBody>
                  <a:tcPr anchor="ctr">
                    <a:lnT w="6350" cap="flat" cmpd="sng" algn="ctr">
                      <a:noFill/>
                      <a:prstDash val="solid"/>
                      <a:miter lim="800000"/>
                    </a:lnT>
                  </a:tcPr>
                </a:tc>
                <a:tc>
                  <a:txBody>
                    <a:bodyPr/>
                    <a:lstStyle/>
                    <a:p>
                      <a:pPr algn="ctr"/>
                      <a:r>
                        <a:rPr lang="en-US" sz="1800" b="1" dirty="0">
                          <a:solidFill>
                            <a:schemeClr val="bg2">
                              <a:lumMod val="50000"/>
                            </a:schemeClr>
                          </a:solidFill>
                        </a:rPr>
                        <a:t>-</a:t>
                      </a:r>
                    </a:p>
                  </a:txBody>
                  <a:tcPr anchor="ctr">
                    <a:lnT w="6350" cap="flat" cmpd="sng" algn="ctr">
                      <a:noFill/>
                      <a:prstDash val="solid"/>
                      <a:miter lim="800000"/>
                    </a:lnT>
                  </a:tcPr>
                </a:tc>
                <a:tc>
                  <a:txBody>
                    <a:bodyPr/>
                    <a:lstStyle/>
                    <a:p>
                      <a:pPr algn="ctr"/>
                      <a:r>
                        <a:rPr lang="en-US" sz="1800" b="1" dirty="0">
                          <a:solidFill>
                            <a:schemeClr val="bg2">
                              <a:lumMod val="50000"/>
                            </a:schemeClr>
                          </a:solidFill>
                        </a:rPr>
                        <a:t>$81</a:t>
                      </a:r>
                    </a:p>
                  </a:txBody>
                  <a:tcPr anchor="ctr">
                    <a:lnT w="6350" cap="flat" cmpd="sng" algn="ctr">
                      <a:noFill/>
                      <a:prstDash val="solid"/>
                      <a:miter lim="800000"/>
                    </a:lnT>
                  </a:tcPr>
                </a:tc>
                <a:extLst>
                  <a:ext uri="{0D108BD9-81ED-4DB2-BD59-A6C34878D82A}">
                    <a16:rowId xmlns:a16="http://schemas.microsoft.com/office/drawing/2014/main" val="1760208656"/>
                  </a:ext>
                </a:extLst>
              </a:tr>
              <a:tr h="647683">
                <a:tc>
                  <a:txBody>
                    <a:bodyPr/>
                    <a:lstStyle/>
                    <a:p>
                      <a:pPr algn="ctr"/>
                      <a:r>
                        <a:rPr lang="en-US" sz="1800" b="1" spc="20" baseline="0" dirty="0">
                          <a:solidFill>
                            <a:schemeClr val="bg2">
                              <a:lumMod val="50000"/>
                            </a:schemeClr>
                          </a:solidFill>
                        </a:rPr>
                        <a:t>Modeled</a:t>
                      </a:r>
                    </a:p>
                  </a:txBody>
                  <a:tcPr anchor="ctr"/>
                </a:tc>
                <a:tc>
                  <a:txBody>
                    <a:bodyPr/>
                    <a:lstStyle/>
                    <a:p>
                      <a:pPr algn="ctr"/>
                      <a:r>
                        <a:rPr lang="en-US" sz="1800" b="1" dirty="0">
                          <a:solidFill>
                            <a:schemeClr val="bg2">
                              <a:lumMod val="50000"/>
                            </a:schemeClr>
                          </a:solidFill>
                        </a:rPr>
                        <a:t>167.8</a:t>
                      </a:r>
                    </a:p>
                  </a:txBody>
                  <a:tcPr anchor="ctr"/>
                </a:tc>
                <a:tc>
                  <a:txBody>
                    <a:bodyPr/>
                    <a:lstStyle/>
                    <a:p>
                      <a:pPr algn="ctr"/>
                      <a:r>
                        <a:rPr lang="en-US" sz="1800" b="1" dirty="0">
                          <a:solidFill>
                            <a:schemeClr val="bg2">
                              <a:lumMod val="50000"/>
                            </a:schemeClr>
                          </a:solidFill>
                        </a:rPr>
                        <a:t>26.0</a:t>
                      </a:r>
                    </a:p>
                  </a:txBody>
                  <a:tcPr anchor="ctr"/>
                </a:tc>
                <a:tc>
                  <a:txBody>
                    <a:bodyPr/>
                    <a:lstStyle/>
                    <a:p>
                      <a:pPr algn="ctr"/>
                      <a:r>
                        <a:rPr lang="en-US" sz="1800" b="1" dirty="0">
                          <a:solidFill>
                            <a:schemeClr val="bg2">
                              <a:lumMod val="50000"/>
                            </a:schemeClr>
                          </a:solidFill>
                        </a:rPr>
                        <a:t>18.4%</a:t>
                      </a:r>
                    </a:p>
                  </a:txBody>
                  <a:tcPr anchor="ctr"/>
                </a:tc>
                <a:tc>
                  <a:txBody>
                    <a:bodyPr/>
                    <a:lstStyle/>
                    <a:p>
                      <a:pPr algn="ctr"/>
                      <a:r>
                        <a:rPr lang="en-US" sz="1800" b="1" dirty="0">
                          <a:solidFill>
                            <a:schemeClr val="bg2">
                              <a:lumMod val="50000"/>
                            </a:schemeClr>
                          </a:solidFill>
                        </a:rPr>
                        <a:t>$96</a:t>
                      </a:r>
                    </a:p>
                  </a:txBody>
                  <a:tcPr anchor="ctr"/>
                </a:tc>
                <a:extLst>
                  <a:ext uri="{0D108BD9-81ED-4DB2-BD59-A6C34878D82A}">
                    <a16:rowId xmlns:a16="http://schemas.microsoft.com/office/drawing/2014/main" val="3634243071"/>
                  </a:ext>
                </a:extLst>
              </a:tr>
              <a:tr h="647683">
                <a:tc>
                  <a:txBody>
                    <a:bodyPr/>
                    <a:lstStyle/>
                    <a:p>
                      <a:pPr algn="ctr"/>
                      <a:r>
                        <a:rPr lang="en-US" sz="1800" b="1" dirty="0">
                          <a:solidFill>
                            <a:schemeClr val="bg2">
                              <a:lumMod val="50000"/>
                            </a:schemeClr>
                          </a:solidFill>
                        </a:rPr>
                        <a:t>Modeled, Midpoint</a:t>
                      </a:r>
                    </a:p>
                  </a:txBody>
                  <a:tcPr anchor="ctr"/>
                </a:tc>
                <a:tc>
                  <a:txBody>
                    <a:bodyPr/>
                    <a:lstStyle/>
                    <a:p>
                      <a:pPr algn="ctr"/>
                      <a:r>
                        <a:rPr lang="en-US" sz="1800" b="1" dirty="0">
                          <a:solidFill>
                            <a:schemeClr val="bg2">
                              <a:lumMod val="50000"/>
                            </a:schemeClr>
                          </a:solidFill>
                        </a:rPr>
                        <a:t>158.7</a:t>
                      </a:r>
                    </a:p>
                  </a:txBody>
                  <a:tcPr anchor="ctr"/>
                </a:tc>
                <a:tc>
                  <a:txBody>
                    <a:bodyPr/>
                    <a:lstStyle/>
                    <a:p>
                      <a:pPr algn="ctr"/>
                      <a:r>
                        <a:rPr lang="en-US" sz="1800" b="1" dirty="0">
                          <a:solidFill>
                            <a:schemeClr val="bg2">
                              <a:lumMod val="50000"/>
                            </a:schemeClr>
                          </a:solidFill>
                        </a:rPr>
                        <a:t>16.9</a:t>
                      </a:r>
                    </a:p>
                  </a:txBody>
                  <a:tcPr anchor="ctr"/>
                </a:tc>
                <a:tc>
                  <a:txBody>
                    <a:bodyPr/>
                    <a:lstStyle/>
                    <a:p>
                      <a:pPr algn="ctr"/>
                      <a:r>
                        <a:rPr lang="en-US" sz="1800" b="1" dirty="0">
                          <a:solidFill>
                            <a:schemeClr val="bg2">
                              <a:lumMod val="50000"/>
                            </a:schemeClr>
                          </a:solidFill>
                        </a:rPr>
                        <a:t>11.9%</a:t>
                      </a:r>
                    </a:p>
                  </a:txBody>
                  <a:tcPr anchor="ctr"/>
                </a:tc>
                <a:tc>
                  <a:txBody>
                    <a:bodyPr/>
                    <a:lstStyle/>
                    <a:p>
                      <a:pPr algn="ctr"/>
                      <a:r>
                        <a:rPr lang="en-US" sz="1800" b="1" dirty="0">
                          <a:solidFill>
                            <a:schemeClr val="bg2">
                              <a:lumMod val="50000"/>
                            </a:schemeClr>
                          </a:solidFill>
                        </a:rPr>
                        <a:t>$91</a:t>
                      </a:r>
                    </a:p>
                  </a:txBody>
                  <a:tcPr anchor="ctr"/>
                </a:tc>
                <a:extLst>
                  <a:ext uri="{0D108BD9-81ED-4DB2-BD59-A6C34878D82A}">
                    <a16:rowId xmlns:a16="http://schemas.microsoft.com/office/drawing/2014/main" val="415808797"/>
                  </a:ext>
                </a:extLst>
              </a:tr>
            </a:tbl>
          </a:graphicData>
        </a:graphic>
      </p:graphicFrame>
      <p:sp>
        <p:nvSpPr>
          <p:cNvPr id="14" name="Slide Number Placeholder 13">
            <a:extLst>
              <a:ext uri="{FF2B5EF4-FFF2-40B4-BE49-F238E27FC236}">
                <a16:creationId xmlns:a16="http://schemas.microsoft.com/office/drawing/2014/main" id="{FA8D4E89-916E-4874-A499-869EDCD66297}"/>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5</a:t>
            </a:fld>
            <a:endParaRPr lang="en-US" dirty="0"/>
          </a:p>
        </p:txBody>
      </p:sp>
      <p:pic>
        <p:nvPicPr>
          <p:cNvPr id="7" name="Picture Placeholder 25" descr="snow covered pine leaves and pine cones&#10;">
            <a:extLst>
              <a:ext uri="{FF2B5EF4-FFF2-40B4-BE49-F238E27FC236}">
                <a16:creationId xmlns:a16="http://schemas.microsoft.com/office/drawing/2014/main" id="{785442BC-CE85-4136-B2E3-43D9A5A5AEF2}"/>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353465" y="2166680"/>
            <a:ext cx="2286000" cy="3657600"/>
          </a:xfrm>
          <a:prstGeom prst="rect">
            <a:avLst/>
          </a:prstGeom>
        </p:spPr>
      </p:pic>
      <p:sp>
        <p:nvSpPr>
          <p:cNvPr id="3" name="TextBox 2">
            <a:extLst>
              <a:ext uri="{FF2B5EF4-FFF2-40B4-BE49-F238E27FC236}">
                <a16:creationId xmlns:a16="http://schemas.microsoft.com/office/drawing/2014/main" id="{47261F8F-14EB-499A-9E8F-3925BF166445}"/>
              </a:ext>
            </a:extLst>
          </p:cNvPr>
          <p:cNvSpPr txBox="1"/>
          <p:nvPr/>
        </p:nvSpPr>
        <p:spPr>
          <a:xfrm>
            <a:off x="457199" y="3995480"/>
            <a:ext cx="3278221" cy="261610"/>
          </a:xfrm>
          <a:prstGeom prst="rect">
            <a:avLst/>
          </a:prstGeom>
          <a:noFill/>
        </p:spPr>
        <p:txBody>
          <a:bodyPr wrap="square" rtlCol="0">
            <a:spAutoFit/>
          </a:bodyPr>
          <a:lstStyle/>
          <a:p>
            <a:r>
              <a:rPr lang="en-US" sz="1100" dirty="0">
                <a:solidFill>
                  <a:schemeClr val="tx1">
                    <a:lumMod val="50000"/>
                    <a:lumOff val="50000"/>
                  </a:schemeClr>
                </a:solidFill>
              </a:rPr>
              <a:t>Based on 350k visitors, 5-day visit</a:t>
            </a:r>
          </a:p>
        </p:txBody>
      </p:sp>
      <p:sp>
        <p:nvSpPr>
          <p:cNvPr id="5" name="TextBox 4">
            <a:extLst>
              <a:ext uri="{FF2B5EF4-FFF2-40B4-BE49-F238E27FC236}">
                <a16:creationId xmlns:a16="http://schemas.microsoft.com/office/drawing/2014/main" id="{3EAD327F-8252-4189-A367-D2735CB2B743}"/>
              </a:ext>
            </a:extLst>
          </p:cNvPr>
          <p:cNvSpPr txBox="1"/>
          <p:nvPr/>
        </p:nvSpPr>
        <p:spPr>
          <a:xfrm>
            <a:off x="649354" y="4395277"/>
            <a:ext cx="7822660" cy="1354217"/>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t>Model’s margin of error is approx.  $10</a:t>
            </a:r>
          </a:p>
          <a:p>
            <a:pPr marL="285750" indent="-285750">
              <a:spcAft>
                <a:spcPts val="600"/>
              </a:spcAft>
              <a:buFont typeface="Arial" panose="020B0604020202020204" pitchFamily="34" charset="0"/>
              <a:buChar char="•"/>
            </a:pPr>
            <a:r>
              <a:rPr lang="en-US" dirty="0"/>
              <a:t>Current price is the highest in Montana; new prices create material in-state gap</a:t>
            </a:r>
          </a:p>
          <a:p>
            <a:pPr marL="285750" indent="-285750">
              <a:buFont typeface="Arial" panose="020B0604020202020204" pitchFamily="34" charset="0"/>
              <a:buChar char="•"/>
            </a:pPr>
            <a:r>
              <a:rPr lang="en-US" dirty="0"/>
              <a:t>Recommend a scaled approach</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42129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snowy landscape with trees and a fence&#10;">
            <a:extLst>
              <a:ext uri="{FF2B5EF4-FFF2-40B4-BE49-F238E27FC236}">
                <a16:creationId xmlns:a16="http://schemas.microsoft.com/office/drawing/2014/main" id="{60E2ED43-72AE-4B30-8CFC-A82B1ABBF5FD}"/>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457200" y="1143000"/>
            <a:ext cx="5486400" cy="4572000"/>
          </a:xfrm>
        </p:spPr>
      </p:pic>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6748340" y="1642617"/>
            <a:ext cx="5070147" cy="3781926"/>
          </a:xfrm>
        </p:spPr>
        <p:txBody>
          <a:bodyPr vert="horz" lIns="91440" tIns="45720" rIns="91440" bIns="45720" rtlCol="0" anchor="t">
            <a:normAutofit/>
          </a:bodyPr>
          <a:lstStyle/>
          <a:p>
            <a:pPr marL="461963" lvl="1" indent="-236538">
              <a:spcBef>
                <a:spcPts val="0"/>
              </a:spcBef>
              <a:buFont typeface="Arial" panose="020B0604020202020204" pitchFamily="34" charset="0"/>
              <a:buChar char="•"/>
            </a:pPr>
            <a:r>
              <a:rPr lang="en-US" sz="1800" dirty="0"/>
              <a:t>Increase ticket price by $10 for </a:t>
            </a:r>
            <a:r>
              <a:rPr lang="en-US" sz="1800" dirty="0" err="1"/>
              <a:t>Yr</a:t>
            </a:r>
            <a:r>
              <a:rPr lang="en-US" sz="1800" dirty="0"/>
              <a:t> 1, yielding approx. $17M more in revenue</a:t>
            </a:r>
          </a:p>
          <a:p>
            <a:pPr marL="225425" lvl="1">
              <a:lnSpc>
                <a:spcPts val="1600"/>
              </a:lnSpc>
              <a:spcBef>
                <a:spcPts val="0"/>
              </a:spcBef>
            </a:pPr>
            <a:r>
              <a:rPr lang="en-US" sz="1600" dirty="0"/>
              <a:t>     </a:t>
            </a:r>
            <a:endParaRPr lang="en-US" dirty="0"/>
          </a:p>
          <a:p>
            <a:pPr marL="461963" lvl="1" indent="-236538">
              <a:spcBef>
                <a:spcPts val="0"/>
              </a:spcBef>
              <a:buFont typeface="Arial" panose="020B0604020202020204" pitchFamily="34" charset="0"/>
              <a:buChar char="•"/>
            </a:pPr>
            <a:r>
              <a:rPr lang="en-US" sz="1800" dirty="0"/>
              <a:t>Start tracking in-state, out-of-state visitor totals</a:t>
            </a:r>
          </a:p>
          <a:p>
            <a:pPr marL="461963" lvl="1" indent="-236538">
              <a:spcBef>
                <a:spcPts val="0"/>
              </a:spcBef>
              <a:buFont typeface="Arial" panose="020B0604020202020204" pitchFamily="34" charset="0"/>
              <a:buChar char="•"/>
            </a:pPr>
            <a:endParaRPr lang="en-US" sz="1800" dirty="0"/>
          </a:p>
          <a:p>
            <a:pPr marL="461963" lvl="1" indent="-236538">
              <a:spcBef>
                <a:spcPts val="0"/>
              </a:spcBef>
              <a:buFont typeface="Arial" panose="020B0604020202020204" pitchFamily="34" charset="0"/>
              <a:buChar char="•"/>
            </a:pPr>
            <a:r>
              <a:rPr lang="en-US" sz="1800" dirty="0"/>
              <a:t>Assess market response in terms of visitor count; competitor response</a:t>
            </a:r>
          </a:p>
          <a:p>
            <a:pPr marL="461963" lvl="1" indent="-236538">
              <a:spcBef>
                <a:spcPts val="0"/>
              </a:spcBef>
              <a:buFont typeface="Arial" panose="020B0604020202020204" pitchFamily="34" charset="0"/>
              <a:buChar char="•"/>
            </a:pPr>
            <a:endParaRPr lang="en-US" sz="1800" dirty="0"/>
          </a:p>
          <a:p>
            <a:pPr marL="461963" lvl="1" indent="-236538">
              <a:spcBef>
                <a:spcPts val="0"/>
              </a:spcBef>
              <a:buFont typeface="Arial" panose="020B0604020202020204" pitchFamily="34" charset="0"/>
              <a:buChar char="•"/>
            </a:pPr>
            <a:r>
              <a:rPr lang="en-US" sz="1800" dirty="0"/>
              <a:t>Scale price up in </a:t>
            </a:r>
            <a:r>
              <a:rPr lang="en-US" sz="1800" dirty="0" err="1"/>
              <a:t>Yr</a:t>
            </a:r>
            <a:r>
              <a:rPr lang="en-US" sz="1800" dirty="0"/>
              <a:t> 2 or </a:t>
            </a:r>
            <a:r>
              <a:rPr lang="en-US" sz="1800" dirty="0" err="1"/>
              <a:t>Yr</a:t>
            </a:r>
            <a:r>
              <a:rPr lang="en-US" sz="1800" dirty="0"/>
              <a:t> 3 if visitor response is favorable</a:t>
            </a:r>
          </a:p>
          <a:p>
            <a:pPr marL="461963" lvl="1" indent="-236538">
              <a:spcBef>
                <a:spcPts val="0"/>
              </a:spcBef>
              <a:buFont typeface="Arial" panose="020B0604020202020204" pitchFamily="34" charset="0"/>
              <a:buChar char="•"/>
            </a:pPr>
            <a:endParaRPr lang="en-US" sz="1800" dirty="0"/>
          </a:p>
        </p:txBody>
      </p:sp>
      <p:sp>
        <p:nvSpPr>
          <p:cNvPr id="7" name="Slide Number Placeholder 6">
            <a:extLst>
              <a:ext uri="{FF2B5EF4-FFF2-40B4-BE49-F238E27FC236}">
                <a16:creationId xmlns:a16="http://schemas.microsoft.com/office/drawing/2014/main" id="{D25442E0-152B-4ACA-99D7-D70468E59E8D}"/>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6</a:t>
            </a:fld>
            <a:endParaRPr lang="en-US" dirty="0"/>
          </a:p>
        </p:txBody>
      </p:sp>
      <p:sp>
        <p:nvSpPr>
          <p:cNvPr id="8" name="Rectangle 7">
            <a:extLst>
              <a:ext uri="{FF2B5EF4-FFF2-40B4-BE49-F238E27FC236}">
                <a16:creationId xmlns:a16="http://schemas.microsoft.com/office/drawing/2014/main" id="{5AB1630D-CC24-443B-B8F7-86EFA657EE01}"/>
              </a:ext>
              <a:ext uri="{C183D7F6-B498-43B3-948B-1728B52AA6E4}">
                <adec:decorative xmlns:adec="http://schemas.microsoft.com/office/drawing/2017/decorative" val="1"/>
              </a:ext>
            </a:extLst>
          </p:cNvPr>
          <p:cNvSpPr/>
          <p:nvPr/>
        </p:nvSpPr>
        <p:spPr>
          <a:xfrm>
            <a:off x="5376740" y="1933074"/>
            <a:ext cx="1371600" cy="4572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521383" y="212475"/>
            <a:ext cx="9848989" cy="930526"/>
          </a:xfrm>
        </p:spPr>
        <p:txBody>
          <a:bodyPr>
            <a:normAutofit fontScale="90000"/>
          </a:bodyPr>
          <a:lstStyle/>
          <a:p>
            <a:r>
              <a:rPr lang="en-US" sz="3200" dirty="0"/>
              <a:t>RECOMMENDED </a:t>
            </a:r>
            <a:br>
              <a:rPr lang="en-US" sz="3200" dirty="0"/>
            </a:br>
            <a:r>
              <a:rPr lang="en-US" sz="3200" dirty="0"/>
              <a:t>STRATEGY: </a:t>
            </a:r>
            <a:r>
              <a:rPr lang="en-US" sz="3100" i="1" dirty="0">
                <a:solidFill>
                  <a:schemeClr val="accent1">
                    <a:lumMod val="50000"/>
                  </a:schemeClr>
                </a:solidFill>
              </a:rPr>
              <a:t>A Scaled Approach</a:t>
            </a:r>
          </a:p>
        </p:txBody>
      </p:sp>
    </p:spTree>
    <p:extLst>
      <p:ext uri="{BB962C8B-B14F-4D97-AF65-F5344CB8AC3E}">
        <p14:creationId xmlns:p14="http://schemas.microsoft.com/office/powerpoint/2010/main" val="1639799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505735" y="335603"/>
            <a:ext cx="3848101" cy="2928026"/>
          </a:xfrm>
        </p:spPr>
        <p:txBody>
          <a:bodyPr>
            <a:normAutofit fontScale="90000"/>
          </a:bodyPr>
          <a:lstStyle/>
          <a:p>
            <a:r>
              <a:rPr lang="en-US" dirty="0"/>
              <a:t>According to the various models used…. </a:t>
            </a:r>
            <a:br>
              <a:rPr lang="en-US" dirty="0"/>
            </a:br>
            <a:br>
              <a:rPr lang="en-US" dirty="0"/>
            </a:br>
            <a:r>
              <a:rPr lang="en-US" dirty="0"/>
              <a:t>WHAT’S IMPORTANT?</a:t>
            </a:r>
          </a:p>
        </p:txBody>
      </p:sp>
      <p:pic>
        <p:nvPicPr>
          <p:cNvPr id="11" name="Picture Placeholder 10" descr="A snowy field with snow covered trees and blue skies">
            <a:extLst>
              <a:ext uri="{FF2B5EF4-FFF2-40B4-BE49-F238E27FC236}">
                <a16:creationId xmlns:a16="http://schemas.microsoft.com/office/drawing/2014/main" id="{5605CAF4-87E0-4A20-9AC1-E42F5D70BF4A}"/>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4697421" y="1600200"/>
            <a:ext cx="2743199" cy="3657600"/>
          </a:xfrm>
        </p:spPr>
      </p:pic>
      <p:sp>
        <p:nvSpPr>
          <p:cNvPr id="4" name="Text Placeholder 3">
            <a:extLst>
              <a:ext uri="{FF2B5EF4-FFF2-40B4-BE49-F238E27FC236}">
                <a16:creationId xmlns:a16="http://schemas.microsoft.com/office/drawing/2014/main" id="{DA821450-3024-4103-98AE-6D80CECEDA41}"/>
              </a:ext>
            </a:extLst>
          </p:cNvPr>
          <p:cNvSpPr>
            <a:spLocks noGrp="1"/>
          </p:cNvSpPr>
          <p:nvPr>
            <p:ph type="body" sz="quarter" idx="16"/>
          </p:nvPr>
        </p:nvSpPr>
        <p:spPr>
          <a:xfrm>
            <a:off x="8127789" y="1727891"/>
            <a:ext cx="2743200" cy="3071477"/>
          </a:xfrm>
        </p:spPr>
        <p:txBody>
          <a:bodyPr anchor="ctr" anchorCtr="0">
            <a:normAutofit/>
          </a:bodyPr>
          <a:lstStyle/>
          <a:p>
            <a:pPr algn="l">
              <a:buFont typeface="Arial" panose="020B0604020202020204" pitchFamily="34" charset="0"/>
              <a:buChar char="•"/>
            </a:pPr>
            <a:r>
              <a:rPr lang="en-US" b="0" i="0" dirty="0">
                <a:solidFill>
                  <a:schemeClr val="tx1">
                    <a:lumMod val="50000"/>
                    <a:lumOff val="50000"/>
                  </a:schemeClr>
                </a:solidFill>
                <a:effectLst/>
                <a:latin typeface="Helvetica Neue"/>
              </a:rPr>
              <a:t>Vertical drop</a:t>
            </a:r>
          </a:p>
          <a:p>
            <a:pPr algn="l">
              <a:buFont typeface="Arial" panose="020B0604020202020204" pitchFamily="34" charset="0"/>
              <a:buChar char="•"/>
            </a:pPr>
            <a:r>
              <a:rPr lang="en-US" b="0" i="0" dirty="0">
                <a:solidFill>
                  <a:schemeClr val="tx1">
                    <a:lumMod val="50000"/>
                    <a:lumOff val="50000"/>
                  </a:schemeClr>
                </a:solidFill>
                <a:effectLst/>
                <a:latin typeface="Helvetica Neue"/>
              </a:rPr>
              <a:t>Snow making </a:t>
            </a:r>
            <a:r>
              <a:rPr lang="en-US" sz="1400" b="0" i="0" dirty="0">
                <a:solidFill>
                  <a:schemeClr val="tx1">
                    <a:lumMod val="50000"/>
                    <a:lumOff val="50000"/>
                  </a:schemeClr>
                </a:solidFill>
                <a:effectLst/>
                <a:latin typeface="Helvetica Neue"/>
              </a:rPr>
              <a:t>(acres)</a:t>
            </a:r>
          </a:p>
          <a:p>
            <a:pPr algn="l">
              <a:buFont typeface="Arial" panose="020B0604020202020204" pitchFamily="34" charset="0"/>
              <a:buChar char="•"/>
            </a:pPr>
            <a:r>
              <a:rPr lang="en-US" b="0" i="0" dirty="0">
                <a:solidFill>
                  <a:schemeClr val="tx1">
                    <a:lumMod val="50000"/>
                    <a:lumOff val="50000"/>
                  </a:schemeClr>
                </a:solidFill>
                <a:effectLst/>
                <a:latin typeface="Helvetica Neue"/>
              </a:rPr>
              <a:t># of </a:t>
            </a:r>
            <a:r>
              <a:rPr lang="en-US" dirty="0">
                <a:solidFill>
                  <a:schemeClr val="tx1">
                    <a:lumMod val="50000"/>
                    <a:lumOff val="50000"/>
                  </a:schemeClr>
                </a:solidFill>
                <a:latin typeface="Helvetica Neue"/>
              </a:rPr>
              <a:t>c</a:t>
            </a:r>
            <a:r>
              <a:rPr lang="en-US" b="0" i="0" dirty="0">
                <a:solidFill>
                  <a:schemeClr val="tx1">
                    <a:lumMod val="50000"/>
                    <a:lumOff val="50000"/>
                  </a:schemeClr>
                </a:solidFill>
                <a:effectLst/>
                <a:latin typeface="Helvetica Neue"/>
              </a:rPr>
              <a:t>hairs</a:t>
            </a:r>
          </a:p>
          <a:p>
            <a:pPr algn="l">
              <a:buFont typeface="Arial" panose="020B0604020202020204" pitchFamily="34" charset="0"/>
              <a:buChar char="•"/>
            </a:pPr>
            <a:r>
              <a:rPr lang="en-US" dirty="0">
                <a:solidFill>
                  <a:schemeClr val="tx1">
                    <a:lumMod val="50000"/>
                    <a:lumOff val="50000"/>
                  </a:schemeClr>
                </a:solidFill>
                <a:latin typeface="Helvetica Neue"/>
              </a:rPr>
              <a:t># of </a:t>
            </a:r>
            <a:r>
              <a:rPr lang="en-US" b="0" i="0" dirty="0" err="1">
                <a:solidFill>
                  <a:schemeClr val="tx1">
                    <a:lumMod val="50000"/>
                    <a:lumOff val="50000"/>
                  </a:schemeClr>
                </a:solidFill>
                <a:effectLst/>
                <a:latin typeface="Helvetica Neue"/>
              </a:rPr>
              <a:t>fastQuads</a:t>
            </a:r>
            <a:endParaRPr lang="en-US" b="0" i="0" dirty="0">
              <a:solidFill>
                <a:schemeClr val="tx1">
                  <a:lumMod val="50000"/>
                  <a:lumOff val="50000"/>
                </a:schemeClr>
              </a:solidFill>
              <a:effectLst/>
              <a:latin typeface="Helvetica Neue"/>
            </a:endParaRPr>
          </a:p>
          <a:p>
            <a:pPr algn="l">
              <a:buFont typeface="Arial" panose="020B0604020202020204" pitchFamily="34" charset="0"/>
              <a:buChar char="•"/>
            </a:pPr>
            <a:r>
              <a:rPr lang="en-US" b="0" i="0" dirty="0">
                <a:solidFill>
                  <a:schemeClr val="tx1">
                    <a:lumMod val="50000"/>
                    <a:lumOff val="50000"/>
                  </a:schemeClr>
                </a:solidFill>
                <a:effectLst/>
                <a:latin typeface="Helvetica Neue"/>
              </a:rPr>
              <a:t># of runs</a:t>
            </a:r>
          </a:p>
          <a:p>
            <a:pPr algn="l">
              <a:buFont typeface="Arial" panose="020B0604020202020204" pitchFamily="34" charset="0"/>
              <a:buChar char="•"/>
            </a:pPr>
            <a:r>
              <a:rPr lang="en-US" b="0" i="0" dirty="0">
                <a:solidFill>
                  <a:schemeClr val="tx1">
                    <a:lumMod val="50000"/>
                    <a:lumOff val="50000"/>
                  </a:schemeClr>
                </a:solidFill>
                <a:effectLst/>
                <a:latin typeface="Helvetica Neue"/>
              </a:rPr>
              <a:t>Longest run</a:t>
            </a:r>
          </a:p>
          <a:p>
            <a:pPr algn="l">
              <a:buFont typeface="Arial" panose="020B0604020202020204" pitchFamily="34" charset="0"/>
              <a:buChar char="•"/>
            </a:pPr>
            <a:r>
              <a:rPr lang="en-US" b="0" i="0" dirty="0">
                <a:solidFill>
                  <a:schemeClr val="tx1">
                    <a:lumMod val="50000"/>
                    <a:lumOff val="50000"/>
                  </a:schemeClr>
                </a:solidFill>
                <a:effectLst/>
                <a:latin typeface="Helvetica Neue"/>
              </a:rPr>
              <a:t>Skiable terrain </a:t>
            </a:r>
            <a:r>
              <a:rPr lang="en-US" sz="1400" b="0" i="0" dirty="0">
                <a:solidFill>
                  <a:schemeClr val="tx1">
                    <a:lumMod val="50000"/>
                    <a:lumOff val="50000"/>
                  </a:schemeClr>
                </a:solidFill>
                <a:effectLst/>
                <a:latin typeface="Helvetica Neue"/>
              </a:rPr>
              <a:t>(acres)</a:t>
            </a:r>
          </a:p>
        </p:txBody>
      </p:sp>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7</a:t>
            </a:fld>
            <a:endParaRPr lang="en-US" dirty="0"/>
          </a:p>
        </p:txBody>
      </p:sp>
      <p:sp>
        <p:nvSpPr>
          <p:cNvPr id="7" name="TextBox 6">
            <a:extLst>
              <a:ext uri="{FF2B5EF4-FFF2-40B4-BE49-F238E27FC236}">
                <a16:creationId xmlns:a16="http://schemas.microsoft.com/office/drawing/2014/main" id="{66A4C28A-2A87-4DED-93DE-F5C5A3DD7C8F}"/>
              </a:ext>
            </a:extLst>
          </p:cNvPr>
          <p:cNvSpPr txBox="1"/>
          <p:nvPr/>
        </p:nvSpPr>
        <p:spPr>
          <a:xfrm>
            <a:off x="5501642" y="5482293"/>
            <a:ext cx="6303980" cy="369332"/>
          </a:xfrm>
          <a:prstGeom prst="rect">
            <a:avLst/>
          </a:prstGeom>
          <a:noFill/>
        </p:spPr>
        <p:txBody>
          <a:bodyPr wrap="square" rtlCol="0">
            <a:spAutoFit/>
          </a:bodyPr>
          <a:lstStyle/>
          <a:p>
            <a:r>
              <a:rPr lang="en-US" b="1" dirty="0">
                <a:solidFill>
                  <a:schemeClr val="accent1">
                    <a:lumMod val="50000"/>
                  </a:schemeClr>
                </a:solidFill>
                <a:latin typeface="Helvetica Neue"/>
              </a:rPr>
              <a:t>So, how does Big Mountain stack up against its peers…</a:t>
            </a:r>
          </a:p>
        </p:txBody>
      </p:sp>
    </p:spTree>
    <p:extLst>
      <p:ext uri="{BB962C8B-B14F-4D97-AF65-F5344CB8AC3E}">
        <p14:creationId xmlns:p14="http://schemas.microsoft.com/office/powerpoint/2010/main" val="343084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2A47371-C684-4EB7-B70D-142DA5BF073D}"/>
              </a:ext>
            </a:extLst>
          </p:cNvPr>
          <p:cNvSpPr>
            <a:spLocks noGrp="1"/>
          </p:cNvSpPr>
          <p:nvPr>
            <p:ph type="sldNum" sz="quarter" idx="12"/>
          </p:nvPr>
        </p:nvSpPr>
        <p:spPr/>
        <p:txBody>
          <a:bodyPr/>
          <a:lstStyle/>
          <a:p>
            <a:fld id="{294A09A9-5501-47C1-A89A-A340965A2BE2}" type="slidenum">
              <a:rPr lang="en-US" smtClean="0"/>
              <a:t>8</a:t>
            </a:fld>
            <a:endParaRPr lang="en-US" dirty="0"/>
          </a:p>
        </p:txBody>
      </p:sp>
      <p:pic>
        <p:nvPicPr>
          <p:cNvPr id="7" name="Picture 6">
            <a:extLst>
              <a:ext uri="{FF2B5EF4-FFF2-40B4-BE49-F238E27FC236}">
                <a16:creationId xmlns:a16="http://schemas.microsoft.com/office/drawing/2014/main" id="{D9E3F999-4061-43FA-9203-3A8E60DB7C89}"/>
              </a:ext>
            </a:extLst>
          </p:cNvPr>
          <p:cNvPicPr>
            <a:picLocks noChangeAspect="1"/>
          </p:cNvPicPr>
          <p:nvPr/>
        </p:nvPicPr>
        <p:blipFill>
          <a:blip r:embed="rId3"/>
          <a:stretch>
            <a:fillRect/>
          </a:stretch>
        </p:blipFill>
        <p:spPr>
          <a:xfrm>
            <a:off x="198858" y="767100"/>
            <a:ext cx="5491974" cy="2944758"/>
          </a:xfrm>
          <a:prstGeom prst="rect">
            <a:avLst/>
          </a:prstGeom>
        </p:spPr>
      </p:pic>
      <p:pic>
        <p:nvPicPr>
          <p:cNvPr id="8" name="Picture 7">
            <a:extLst>
              <a:ext uri="{FF2B5EF4-FFF2-40B4-BE49-F238E27FC236}">
                <a16:creationId xmlns:a16="http://schemas.microsoft.com/office/drawing/2014/main" id="{B8ACAB1E-6875-419E-A95D-55B2B0C349A2}"/>
              </a:ext>
            </a:extLst>
          </p:cNvPr>
          <p:cNvPicPr>
            <a:picLocks noChangeAspect="1"/>
          </p:cNvPicPr>
          <p:nvPr/>
        </p:nvPicPr>
        <p:blipFill>
          <a:blip r:embed="rId4"/>
          <a:stretch>
            <a:fillRect/>
          </a:stretch>
        </p:blipFill>
        <p:spPr>
          <a:xfrm>
            <a:off x="198858" y="3831341"/>
            <a:ext cx="5491975" cy="2890134"/>
          </a:xfrm>
          <a:prstGeom prst="rect">
            <a:avLst/>
          </a:prstGeom>
        </p:spPr>
      </p:pic>
      <p:sp>
        <p:nvSpPr>
          <p:cNvPr id="9" name="Title 1">
            <a:extLst>
              <a:ext uri="{FF2B5EF4-FFF2-40B4-BE49-F238E27FC236}">
                <a16:creationId xmlns:a16="http://schemas.microsoft.com/office/drawing/2014/main" id="{F6814795-3C03-419D-9982-8E11E4117156}"/>
              </a:ext>
            </a:extLst>
          </p:cNvPr>
          <p:cNvSpPr>
            <a:spLocks noGrp="1"/>
          </p:cNvSpPr>
          <p:nvPr>
            <p:ph type="title"/>
          </p:nvPr>
        </p:nvSpPr>
        <p:spPr>
          <a:xfrm>
            <a:off x="330892" y="177055"/>
            <a:ext cx="5359940" cy="522289"/>
          </a:xfrm>
        </p:spPr>
        <p:txBody>
          <a:bodyPr>
            <a:normAutofit/>
          </a:bodyPr>
          <a:lstStyle/>
          <a:p>
            <a:r>
              <a:rPr lang="en-US" sz="2800" dirty="0"/>
              <a:t>Vertical Drop</a:t>
            </a:r>
            <a:endParaRPr lang="en-US" sz="2800" i="1" dirty="0">
              <a:solidFill>
                <a:schemeClr val="accent1">
                  <a:lumMod val="50000"/>
                </a:schemeClr>
              </a:solidFill>
            </a:endParaRPr>
          </a:p>
        </p:txBody>
      </p:sp>
      <p:sp>
        <p:nvSpPr>
          <p:cNvPr id="10" name="Title 1">
            <a:extLst>
              <a:ext uri="{FF2B5EF4-FFF2-40B4-BE49-F238E27FC236}">
                <a16:creationId xmlns:a16="http://schemas.microsoft.com/office/drawing/2014/main" id="{C1809999-3C19-4BDB-87B5-934F1C891114}"/>
              </a:ext>
            </a:extLst>
          </p:cNvPr>
          <p:cNvSpPr txBox="1">
            <a:spLocks/>
          </p:cNvSpPr>
          <p:nvPr/>
        </p:nvSpPr>
        <p:spPr>
          <a:xfrm>
            <a:off x="6368526" y="244811"/>
            <a:ext cx="5359940" cy="52228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spc="30" baseline="0">
                <a:solidFill>
                  <a:schemeClr val="bg2">
                    <a:lumMod val="50000"/>
                  </a:schemeClr>
                </a:solidFill>
                <a:latin typeface="+mj-lt"/>
                <a:ea typeface="+mj-ea"/>
                <a:cs typeface="+mj-cs"/>
              </a:defRPr>
            </a:lvl1pPr>
          </a:lstStyle>
          <a:p>
            <a:r>
              <a:rPr lang="en-US" sz="2800" dirty="0"/>
              <a:t>Snow Making</a:t>
            </a:r>
            <a:endParaRPr lang="en-US" sz="2800" i="1" dirty="0">
              <a:solidFill>
                <a:schemeClr val="accent1">
                  <a:lumMod val="50000"/>
                </a:schemeClr>
              </a:solidFill>
            </a:endParaRPr>
          </a:p>
        </p:txBody>
      </p:sp>
      <p:pic>
        <p:nvPicPr>
          <p:cNvPr id="12" name="Picture 11">
            <a:extLst>
              <a:ext uri="{FF2B5EF4-FFF2-40B4-BE49-F238E27FC236}">
                <a16:creationId xmlns:a16="http://schemas.microsoft.com/office/drawing/2014/main" id="{690F8976-3A00-4E50-819D-308AAAB24703}"/>
              </a:ext>
            </a:extLst>
          </p:cNvPr>
          <p:cNvPicPr>
            <a:picLocks noChangeAspect="1"/>
          </p:cNvPicPr>
          <p:nvPr/>
        </p:nvPicPr>
        <p:blipFill>
          <a:blip r:embed="rId5"/>
          <a:stretch>
            <a:fillRect/>
          </a:stretch>
        </p:blipFill>
        <p:spPr>
          <a:xfrm>
            <a:off x="6545904" y="857403"/>
            <a:ext cx="5359940" cy="2864920"/>
          </a:xfrm>
          <a:prstGeom prst="rect">
            <a:avLst/>
          </a:prstGeom>
        </p:spPr>
      </p:pic>
      <p:pic>
        <p:nvPicPr>
          <p:cNvPr id="14" name="Picture 13">
            <a:extLst>
              <a:ext uri="{FF2B5EF4-FFF2-40B4-BE49-F238E27FC236}">
                <a16:creationId xmlns:a16="http://schemas.microsoft.com/office/drawing/2014/main" id="{E2072C52-06BA-4C37-9E82-D7F3C4D20965}"/>
              </a:ext>
            </a:extLst>
          </p:cNvPr>
          <p:cNvPicPr>
            <a:picLocks noChangeAspect="1"/>
          </p:cNvPicPr>
          <p:nvPr/>
        </p:nvPicPr>
        <p:blipFill>
          <a:blip r:embed="rId6"/>
          <a:stretch>
            <a:fillRect/>
          </a:stretch>
        </p:blipFill>
        <p:spPr>
          <a:xfrm>
            <a:off x="6641052" y="3960074"/>
            <a:ext cx="5264792" cy="2761401"/>
          </a:xfrm>
          <a:prstGeom prst="rect">
            <a:avLst/>
          </a:prstGeom>
        </p:spPr>
      </p:pic>
    </p:spTree>
    <p:extLst>
      <p:ext uri="{BB962C8B-B14F-4D97-AF65-F5344CB8AC3E}">
        <p14:creationId xmlns:p14="http://schemas.microsoft.com/office/powerpoint/2010/main" val="646742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2A47371-C684-4EB7-B70D-142DA5BF073D}"/>
              </a:ext>
            </a:extLst>
          </p:cNvPr>
          <p:cNvSpPr>
            <a:spLocks noGrp="1"/>
          </p:cNvSpPr>
          <p:nvPr>
            <p:ph type="sldNum" sz="quarter" idx="12"/>
          </p:nvPr>
        </p:nvSpPr>
        <p:spPr/>
        <p:txBody>
          <a:bodyPr/>
          <a:lstStyle/>
          <a:p>
            <a:fld id="{294A09A9-5501-47C1-A89A-A340965A2BE2}" type="slidenum">
              <a:rPr lang="en-US" smtClean="0"/>
              <a:t>9</a:t>
            </a:fld>
            <a:endParaRPr lang="en-US" dirty="0"/>
          </a:p>
        </p:txBody>
      </p:sp>
      <p:sp>
        <p:nvSpPr>
          <p:cNvPr id="9" name="Title 1">
            <a:extLst>
              <a:ext uri="{FF2B5EF4-FFF2-40B4-BE49-F238E27FC236}">
                <a16:creationId xmlns:a16="http://schemas.microsoft.com/office/drawing/2014/main" id="{F6814795-3C03-419D-9982-8E11E4117156}"/>
              </a:ext>
            </a:extLst>
          </p:cNvPr>
          <p:cNvSpPr>
            <a:spLocks noGrp="1"/>
          </p:cNvSpPr>
          <p:nvPr>
            <p:ph type="title"/>
          </p:nvPr>
        </p:nvSpPr>
        <p:spPr>
          <a:xfrm>
            <a:off x="330892" y="177055"/>
            <a:ext cx="5359940" cy="522289"/>
          </a:xfrm>
        </p:spPr>
        <p:txBody>
          <a:bodyPr>
            <a:normAutofit/>
          </a:bodyPr>
          <a:lstStyle/>
          <a:p>
            <a:r>
              <a:rPr lang="en-US" sz="2800" dirty="0"/>
              <a:t>Total Chairs</a:t>
            </a:r>
            <a:endParaRPr lang="en-US" sz="2800" i="1" dirty="0">
              <a:solidFill>
                <a:schemeClr val="accent1">
                  <a:lumMod val="50000"/>
                </a:schemeClr>
              </a:solidFill>
            </a:endParaRPr>
          </a:p>
        </p:txBody>
      </p:sp>
      <p:sp>
        <p:nvSpPr>
          <p:cNvPr id="10" name="Title 1">
            <a:extLst>
              <a:ext uri="{FF2B5EF4-FFF2-40B4-BE49-F238E27FC236}">
                <a16:creationId xmlns:a16="http://schemas.microsoft.com/office/drawing/2014/main" id="{C1809999-3C19-4BDB-87B5-934F1C891114}"/>
              </a:ext>
            </a:extLst>
          </p:cNvPr>
          <p:cNvSpPr txBox="1">
            <a:spLocks/>
          </p:cNvSpPr>
          <p:nvPr/>
        </p:nvSpPr>
        <p:spPr>
          <a:xfrm>
            <a:off x="6368526" y="244811"/>
            <a:ext cx="5359940" cy="52228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spc="30" baseline="0">
                <a:solidFill>
                  <a:schemeClr val="bg2">
                    <a:lumMod val="50000"/>
                  </a:schemeClr>
                </a:solidFill>
                <a:latin typeface="+mj-lt"/>
                <a:ea typeface="+mj-ea"/>
                <a:cs typeface="+mj-cs"/>
              </a:defRPr>
            </a:lvl1pPr>
          </a:lstStyle>
          <a:p>
            <a:r>
              <a:rPr lang="en-US" sz="2800" dirty="0"/>
              <a:t>Total </a:t>
            </a:r>
            <a:r>
              <a:rPr lang="en-US" sz="2800" dirty="0" err="1"/>
              <a:t>fastQuads</a:t>
            </a:r>
            <a:endParaRPr lang="en-US" sz="2800" i="1" dirty="0">
              <a:solidFill>
                <a:schemeClr val="accent1">
                  <a:lumMod val="50000"/>
                </a:schemeClr>
              </a:solidFill>
            </a:endParaRPr>
          </a:p>
        </p:txBody>
      </p:sp>
      <p:pic>
        <p:nvPicPr>
          <p:cNvPr id="3" name="Picture 2">
            <a:extLst>
              <a:ext uri="{FF2B5EF4-FFF2-40B4-BE49-F238E27FC236}">
                <a16:creationId xmlns:a16="http://schemas.microsoft.com/office/drawing/2014/main" id="{5EC7C57D-8B8F-474F-A8ED-7780F9E8F2CB}"/>
              </a:ext>
            </a:extLst>
          </p:cNvPr>
          <p:cNvPicPr>
            <a:picLocks noChangeAspect="1"/>
          </p:cNvPicPr>
          <p:nvPr/>
        </p:nvPicPr>
        <p:blipFill>
          <a:blip r:embed="rId3"/>
          <a:stretch>
            <a:fillRect/>
          </a:stretch>
        </p:blipFill>
        <p:spPr>
          <a:xfrm>
            <a:off x="330892" y="699344"/>
            <a:ext cx="5359940" cy="2845400"/>
          </a:xfrm>
          <a:prstGeom prst="rect">
            <a:avLst/>
          </a:prstGeom>
        </p:spPr>
      </p:pic>
      <p:pic>
        <p:nvPicPr>
          <p:cNvPr id="5" name="Picture 4">
            <a:extLst>
              <a:ext uri="{FF2B5EF4-FFF2-40B4-BE49-F238E27FC236}">
                <a16:creationId xmlns:a16="http://schemas.microsoft.com/office/drawing/2014/main" id="{E1C80D63-4F57-4E13-A350-66D43DBA212A}"/>
              </a:ext>
            </a:extLst>
          </p:cNvPr>
          <p:cNvPicPr>
            <a:picLocks noChangeAspect="1"/>
          </p:cNvPicPr>
          <p:nvPr/>
        </p:nvPicPr>
        <p:blipFill>
          <a:blip r:embed="rId4"/>
          <a:stretch>
            <a:fillRect/>
          </a:stretch>
        </p:blipFill>
        <p:spPr>
          <a:xfrm>
            <a:off x="330893" y="3722324"/>
            <a:ext cx="5426112" cy="3014506"/>
          </a:xfrm>
          <a:prstGeom prst="rect">
            <a:avLst/>
          </a:prstGeom>
        </p:spPr>
      </p:pic>
      <p:pic>
        <p:nvPicPr>
          <p:cNvPr id="15" name="Picture 14">
            <a:extLst>
              <a:ext uri="{FF2B5EF4-FFF2-40B4-BE49-F238E27FC236}">
                <a16:creationId xmlns:a16="http://schemas.microsoft.com/office/drawing/2014/main" id="{C2777121-AFD4-4AC0-B8BA-1392BC68A06F}"/>
              </a:ext>
            </a:extLst>
          </p:cNvPr>
          <p:cNvPicPr>
            <a:picLocks noChangeAspect="1"/>
          </p:cNvPicPr>
          <p:nvPr/>
        </p:nvPicPr>
        <p:blipFill>
          <a:blip r:embed="rId5"/>
          <a:stretch>
            <a:fillRect/>
          </a:stretch>
        </p:blipFill>
        <p:spPr>
          <a:xfrm>
            <a:off x="6279498" y="767100"/>
            <a:ext cx="5616433" cy="2955224"/>
          </a:xfrm>
          <a:prstGeom prst="rect">
            <a:avLst/>
          </a:prstGeom>
        </p:spPr>
      </p:pic>
      <p:pic>
        <p:nvPicPr>
          <p:cNvPr id="17" name="Picture 16">
            <a:extLst>
              <a:ext uri="{FF2B5EF4-FFF2-40B4-BE49-F238E27FC236}">
                <a16:creationId xmlns:a16="http://schemas.microsoft.com/office/drawing/2014/main" id="{9FF164BB-4DE3-4742-832B-6BDBF0ABDFA7}"/>
              </a:ext>
            </a:extLst>
          </p:cNvPr>
          <p:cNvPicPr>
            <a:picLocks noChangeAspect="1"/>
          </p:cNvPicPr>
          <p:nvPr/>
        </p:nvPicPr>
        <p:blipFill>
          <a:blip r:embed="rId6"/>
          <a:stretch>
            <a:fillRect/>
          </a:stretch>
        </p:blipFill>
        <p:spPr>
          <a:xfrm>
            <a:off x="6301014" y="3805056"/>
            <a:ext cx="5448968" cy="2972164"/>
          </a:xfrm>
          <a:prstGeom prst="rect">
            <a:avLst/>
          </a:prstGeom>
        </p:spPr>
      </p:pic>
    </p:spTree>
    <p:extLst>
      <p:ext uri="{BB962C8B-B14F-4D97-AF65-F5344CB8AC3E}">
        <p14:creationId xmlns:p14="http://schemas.microsoft.com/office/powerpoint/2010/main" val="1462736207"/>
      </p:ext>
    </p:extLst>
  </p:cSld>
  <p:clrMapOvr>
    <a:masterClrMapping/>
  </p:clrMapOvr>
</p:sld>
</file>

<file path=ppt/theme/theme1.xml><?xml version="1.0" encoding="utf-8"?>
<a:theme xmlns:a="http://schemas.openxmlformats.org/drawingml/2006/main" name="Office Theme">
  <a:themeElements>
    <a:clrScheme name="Custom 73">
      <a:dk1>
        <a:sysClr val="windowText" lastClr="000000"/>
      </a:dk1>
      <a:lt1>
        <a:sysClr val="window" lastClr="FFFFFF"/>
      </a:lt1>
      <a:dk2>
        <a:srgbClr val="44546A"/>
      </a:dk2>
      <a:lt2>
        <a:srgbClr val="E7E6E6"/>
      </a:lt2>
      <a:accent1>
        <a:srgbClr val="C4EEF2"/>
      </a:accent1>
      <a:accent2>
        <a:srgbClr val="9CD3D9"/>
      </a:accent2>
      <a:accent3>
        <a:srgbClr val="387373"/>
      </a:accent3>
      <a:accent4>
        <a:srgbClr val="022E40"/>
      </a:accent4>
      <a:accent5>
        <a:srgbClr val="F2E4C9"/>
      </a:accent5>
      <a:accent6>
        <a:srgbClr val="FFFFF5"/>
      </a:accent6>
      <a:hlink>
        <a:srgbClr val="0563C1"/>
      </a:hlink>
      <a:folHlink>
        <a:srgbClr val="954F72"/>
      </a:folHlink>
    </a:clrScheme>
    <a:fontScheme name="Custom 114">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nowscape_tm44613219_Win32_JB_SL_v3" id="{1C87AC08-773C-4510-A4A8-B1D3594C4029}" vid="{72F6DBE6-EDB8-4427-B790-8ECF5ED625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473F6E9-2FA5-4F36-A42B-ED7213C4AABD}">
  <ds:schemaRefs>
    <ds:schemaRef ds:uri="http://schemas.microsoft.com/sharepoint/v3/contenttype/forms"/>
  </ds:schemaRefs>
</ds:datastoreItem>
</file>

<file path=customXml/itemProps2.xml><?xml version="1.0" encoding="utf-8"?>
<ds:datastoreItem xmlns:ds="http://schemas.openxmlformats.org/officeDocument/2006/customXml" ds:itemID="{D91B5A3C-8B2E-4B35-A109-4713D9D356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0576AF5-45CB-4D7F-8506-5C2B8F7E0C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Snowscape presentation</Template>
  <TotalTime>1030</TotalTime>
  <Words>1033</Words>
  <Application>Microsoft Office PowerPoint</Application>
  <PresentationFormat>Widescreen</PresentationFormat>
  <Paragraphs>145</Paragraphs>
  <Slides>14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Bodoni MT</vt:lpstr>
      <vt:lpstr>Calibri</vt:lpstr>
      <vt:lpstr>Helvetica Neue</vt:lpstr>
      <vt:lpstr>Source Sans Pro Light</vt:lpstr>
      <vt:lpstr>Office Theme</vt:lpstr>
      <vt:lpstr>Big Mountain Resort Ticket Pricing</vt:lpstr>
      <vt:lpstr>PRIMARY GOAL:  Ticket prices that reflect the true value of the Big Mountain Resort experience</vt:lpstr>
      <vt:lpstr>Big Mountain vs. Competition Current Ticket Price</vt:lpstr>
      <vt:lpstr>Big Mountain vs. Competition Current vs. Modeled Ticket Price</vt:lpstr>
      <vt:lpstr>Impact on Revenue In Millions</vt:lpstr>
      <vt:lpstr>RECOMMENDED  STRATEGY: A Scaled Approach</vt:lpstr>
      <vt:lpstr>According to the various models used….   WHAT’S IMPORTANT?</vt:lpstr>
      <vt:lpstr>Vertical Drop</vt:lpstr>
      <vt:lpstr>Total Chairs</vt:lpstr>
      <vt:lpstr>Total Runs</vt:lpstr>
      <vt:lpstr>Skiable Terrain</vt:lpstr>
      <vt:lpstr>Business opportunities are like buses. There's always another one coming.</vt:lpstr>
      <vt:lpstr>Scenarios Impact on Revenue, Ticket Price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 Ticket Pricing</dc:title>
  <dc:creator>Sherry Thompson</dc:creator>
  <cp:lastModifiedBy>Sherry Thompson</cp:lastModifiedBy>
  <cp:revision>7</cp:revision>
  <dcterms:created xsi:type="dcterms:W3CDTF">2021-09-08T02:02:05Z</dcterms:created>
  <dcterms:modified xsi:type="dcterms:W3CDTF">2021-09-08T19:12:26Z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