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86.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 id="2147485185" r:id="rId2"/>
  </p:sldMasterIdLst>
  <p:notesMasterIdLst>
    <p:notesMasterId r:id="rId4"/>
  </p:notesMasterIdLst>
  <p:handoutMasterIdLst>
    <p:handoutMasterId r:id="rId5"/>
  </p:handoutMasterIdLst>
  <p:sldIdLst>
    <p:sldId id="362" r:id="rId3"/>
  </p:sldIdLst>
  <p:sldSz cx="12192000" cy="6858000"/>
  <p:notesSz cx="6950075" cy="9236075"/>
  <p:custShowLst>
    <p:custShow name="Format Guide Workshop" id="0">
      <p:sldLst/>
    </p:custShow>
  </p:custShowLst>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78" d="100"/>
          <a:sy n="78" d="100"/>
        </p:scale>
        <p:origin x="768" y="4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10/19/2023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10/19/2023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3.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8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5838612"/>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377504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1253006"/>
      </p:ext>
    </p:extLst>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5720959"/>
      </p:ext>
    </p:extLst>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6313837"/>
      </p:ext>
    </p:extLst>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Copyright">
            <a:extLst>
              <a:ext uri="{FF2B5EF4-FFF2-40B4-BE49-F238E27FC236}">
                <a16:creationId xmlns:a16="http://schemas.microsoft.com/office/drawing/2014/main" id="{12DE7F34-4841-DD0B-DA14-C8BC759C8B40}"/>
              </a:ext>
            </a:extLst>
          </p:cNvPr>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FooterSimple" hidden="1">
            <a:extLst>
              <a:ext uri="{FF2B5EF4-FFF2-40B4-BE49-F238E27FC236}">
                <a16:creationId xmlns:a16="http://schemas.microsoft.com/office/drawing/2014/main" id="{A5BC70CB-FC2A-BAAA-8639-FA463703DA39}"/>
              </a:ext>
            </a:extLst>
          </p:cNvPr>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3247528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
        <p:nvSpPr>
          <p:cNvPr id="5" name="Copyright">
            <a:extLst>
              <a:ext uri="{FF2B5EF4-FFF2-40B4-BE49-F238E27FC236}">
                <a16:creationId xmlns:a16="http://schemas.microsoft.com/office/drawing/2014/main" id="{9C499CDD-C7AF-BA3F-FE7F-CE8E365866AF}"/>
              </a:ext>
            </a:extLst>
          </p:cNvPr>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a:extLst>
              <a:ext uri="{FF2B5EF4-FFF2-40B4-BE49-F238E27FC236}">
                <a16:creationId xmlns:a16="http://schemas.microsoft.com/office/drawing/2014/main" id="{D1C03E20-0FED-CC61-2ADF-FEE18BEF1C1B}"/>
              </a:ext>
            </a:extLst>
          </p:cNvPr>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39939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6274484"/>
      </p:ext>
    </p:extLst>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8305554"/>
      </p:ext>
    </p:extLst>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9047997"/>
      </p:ext>
    </p:extLst>
  </p:cSld>
  <p:clrMapOvr>
    <a:masterClrMapping/>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9981027"/>
      </p:ext>
    </p:extLst>
  </p:cSld>
  <p:clrMapOvr>
    <a:masterClrMapping/>
  </p:clrMapOvr>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176670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theme" Target="../theme/theme2.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image" Target="../media/image1.emf"/><Relationship Id="rId2" Type="http://schemas.openxmlformats.org/officeDocument/2006/relationships/slideLayout" Target="../slideLayouts/slideLayout69.xml"/><Relationship Id="rId16" Type="http://schemas.openxmlformats.org/officeDocument/2006/relationships/oleObject" Target="../embeddings/oleObject1.bin"/><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image" Target="../media/image10.jpg"/><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tags" Target="../tags/tag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9" name="Object 8" hidden="1">
            <a:extLst>
              <a:ext uri="{FF2B5EF4-FFF2-40B4-BE49-F238E27FC236}">
                <a16:creationId xmlns:a16="http://schemas.microsoft.com/office/drawing/2014/main" id="{33EA4084-873B-BDA8-5B5C-0528733EAEF7}"/>
              </a:ext>
            </a:extLst>
          </p:cNvPr>
          <p:cNvGraphicFramePr>
            <a:graphicFrameLocks noChangeAspect="1"/>
          </p:cNvGraphicFramePr>
          <p:nvPr userDrawn="1">
            <p:custDataLst>
              <p:tags r:id="rId14"/>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6" imgW="270" imgH="270" progId="TCLayout.ActiveDocument.1">
                  <p:embed/>
                </p:oleObj>
              </mc:Choice>
              <mc:Fallback>
                <p:oleObj name="think-cell Slide" r:id="rId16" imgW="270" imgH="270" progId="TCLayout.ActiveDocument.1">
                  <p:embed/>
                  <p:pic>
                    <p:nvPicPr>
                      <p:cNvPr id="2" name="Object 1" hidden="1"/>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7B045E86-B103-74F4-2F42-8F2D94D8A243}"/>
              </a:ext>
            </a:extLst>
          </p:cNvPr>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971415765"/>
      </p:ext>
    </p:extLst>
  </p:cSld>
  <p:clrMap bg1="lt1" tx1="dk1" bg2="lt2" tx2="dk2" accent1="accent1" accent2="accent2" accent3="accent3" accent4="accent4" accent5="accent5" accent6="accent6" hlink="hlink" folHlink="folHlink"/>
  <p:sldLayoutIdLst>
    <p:sldLayoutId id="2147485186" r:id="rId1"/>
    <p:sldLayoutId id="2147485187" r:id="rId2"/>
    <p:sldLayoutId id="2147485188" r:id="rId3"/>
    <p:sldLayoutId id="2147485189" r:id="rId4"/>
    <p:sldLayoutId id="2147485190" r:id="rId5"/>
    <p:sldLayoutId id="2147485191" r:id="rId6"/>
    <p:sldLayoutId id="2147485192" r:id="rId7"/>
    <p:sldLayoutId id="2147485193" r:id="rId8"/>
    <p:sldLayoutId id="2147485194" r:id="rId9"/>
    <p:sldLayoutId id="2147485195" r:id="rId10"/>
    <p:sldLayoutId id="2147485196" r:id="rId11"/>
    <p:sldLayoutId id="2147485197" r:id="rId1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9.xml"/><Relationship Id="rId1" Type="http://schemas.openxmlformats.org/officeDocument/2006/relationships/tags" Target="../tags/tag86.xml"/><Relationship Id="rId5" Type="http://schemas.openxmlformats.org/officeDocument/2006/relationships/image" Target="../media/image11.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chemeClr val="tx1"/>
                </a:solidFill>
              </a:rPr>
              <a:t>Executive 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01061" y="267353"/>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b="1" u="sng" dirty="0">
                <a:solidFill>
                  <a:schemeClr val="tx1">
                    <a:lumMod val="100000"/>
                  </a:schemeClr>
                </a:solidFill>
                <a:latin typeface="Arial" panose="020B0604020202020204" pitchFamily="34" charset="0"/>
                <a:cs typeface="Arial" panose="020B0604020202020204" pitchFamily="34" charset="0"/>
              </a:rPr>
              <a:t>Situation: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400" b="0" i="0" dirty="0" err="1">
                <a:effectLst/>
                <a:latin typeface="Arial" panose="020B0604020202020204" pitchFamily="34" charset="0"/>
                <a:cs typeface="Arial" panose="020B0604020202020204" pitchFamily="34" charset="0"/>
              </a:rPr>
              <a:t>PowerCo</a:t>
            </a:r>
            <a:r>
              <a:rPr lang="en-US" sz="1400" b="0" i="0" dirty="0">
                <a:effectLst/>
                <a:latin typeface="Arial" panose="020B0604020202020204" pitchFamily="34" charset="0"/>
                <a:cs typeface="Arial" panose="020B0604020202020204" pitchFamily="34" charset="0"/>
              </a:rPr>
              <a:t> is addressing an issue with customer churn, attributing it to customers' sensitivity to pricing. One potential resolution involves offering a 20% discount to those customers who exhibit a higher likelihood of attrition.</a:t>
            </a:r>
            <a:endParaRPr lang="en-US" sz="1400" dirty="0">
              <a:latin typeface="Arial" panose="020B0604020202020204" pitchFamily="34" charset="0"/>
              <a:cs typeface="Arial" panose="020B060402020202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Arial" panose="020B0604020202020204" pitchFamily="34" charset="0"/>
              <a:cs typeface="Arial" panose="020B0604020202020204" pitchFamily="34" charset="0"/>
            </a:endParaRPr>
          </a:p>
          <a:p>
            <a:pPr marL="334800" lvl="2" indent="0">
              <a:buClr>
                <a:schemeClr val="tx2">
                  <a:lumMod val="100000"/>
                </a:schemeClr>
              </a:buClr>
              <a:buSzPct val="100000"/>
              <a:buNone/>
            </a:pPr>
            <a:endParaRPr lang="en-US" sz="1600" dirty="0">
              <a:solidFill>
                <a:schemeClr val="tx1">
                  <a:lumMod val="100000"/>
                </a:schemeClr>
              </a:solidFill>
              <a:latin typeface="Arial" panose="020B0604020202020204" pitchFamily="34" charset="0"/>
              <a:cs typeface="Arial" panose="020B0604020202020204" pitchFamily="34" charset="0"/>
            </a:endParaRPr>
          </a:p>
          <a:p>
            <a:pPr marL="108000" lvl="1" indent="0">
              <a:buClr>
                <a:schemeClr val="tx2">
                  <a:lumMod val="100000"/>
                </a:schemeClr>
              </a:buClr>
              <a:buSzPct val="100000"/>
              <a:buNone/>
            </a:pPr>
            <a:r>
              <a:rPr lang="en-US" sz="1600" b="1" u="sng" dirty="0">
                <a:solidFill>
                  <a:schemeClr val="tx1">
                    <a:lumMod val="100000"/>
                  </a:schemeClr>
                </a:solidFill>
                <a:latin typeface="Arial" panose="020B0604020202020204" pitchFamily="34" charset="0"/>
                <a:cs typeface="Arial" panose="020B0604020202020204" pitchFamily="34" charset="0"/>
              </a:rPr>
              <a:t>Machine Learning Modeling:</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400" b="0" i="0" dirty="0">
                <a:effectLst/>
                <a:latin typeface="Arial" panose="020B0604020202020204" pitchFamily="34" charset="0"/>
                <a:cs typeface="Arial" panose="020B0604020202020204" pitchFamily="34" charset="0"/>
              </a:rPr>
              <a:t>Following thorough data cleaning, exploratory data analysis, and feature engineering, a Random Forest Classifier model was implemented. This model was designed to forecast the probability of customer churn, yielding an impressive accuracy of 0.90 and a precision score of 0.91 on the test set.</a:t>
            </a:r>
            <a:endParaRPr lang="en-US" sz="1400" dirty="0">
              <a:latin typeface="Arial" panose="020B0604020202020204" pitchFamily="34" charset="0"/>
              <a:cs typeface="Arial" panose="020B060402020202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Arial" panose="020B0604020202020204" pitchFamily="34" charset="0"/>
              <a:cs typeface="Arial" panose="020B0604020202020204" pitchFamily="34" charset="0"/>
            </a:endParaRPr>
          </a:p>
          <a:p>
            <a:pPr marL="334800" lvl="2" indent="0">
              <a:buClr>
                <a:schemeClr val="tx2">
                  <a:lumMod val="100000"/>
                </a:schemeClr>
              </a:buClr>
              <a:buSzPct val="100000"/>
              <a:buNone/>
            </a:pPr>
            <a:endParaRPr lang="en-US" sz="1600" dirty="0">
              <a:solidFill>
                <a:schemeClr val="tx1">
                  <a:lumMod val="100000"/>
                </a:schemeClr>
              </a:solidFill>
              <a:latin typeface="Arial" panose="020B0604020202020204" pitchFamily="34" charset="0"/>
              <a:cs typeface="Arial" panose="020B0604020202020204" pitchFamily="34" charset="0"/>
            </a:endParaRPr>
          </a:p>
          <a:p>
            <a:pPr marL="108000" lvl="1" indent="0">
              <a:buClr>
                <a:schemeClr val="tx2">
                  <a:lumMod val="100000"/>
                </a:schemeClr>
              </a:buClr>
              <a:buSzPct val="100000"/>
              <a:buNone/>
            </a:pPr>
            <a:r>
              <a:rPr lang="en-US" sz="1600" b="1" u="sng" dirty="0">
                <a:solidFill>
                  <a:schemeClr val="tx1">
                    <a:lumMod val="100000"/>
                  </a:schemeClr>
                </a:solidFill>
                <a:latin typeface="Arial" panose="020B0604020202020204" pitchFamily="34" charset="0"/>
                <a:cs typeface="Arial" panose="020B0604020202020204" pitchFamily="34" charset="0"/>
              </a:rPr>
              <a:t>Insights:</a:t>
            </a:r>
          </a:p>
          <a:p>
            <a:pPr algn="l">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Approximately 9.7% of customers have experienced churn, while the remaining 90% have not.</a:t>
            </a:r>
          </a:p>
          <a:p>
            <a:pPr algn="l">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The net margin derived from power subscription and consumption over a 12-month period emerges as a primary catalyst for churn.</a:t>
            </a:r>
          </a:p>
          <a:p>
            <a:pPr algn="l">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Additionally, the projected bill for meter rental over the next two months proves to be a significant influencing factor.</a:t>
            </a:r>
          </a:p>
          <a:p>
            <a:pPr algn="l">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Temporal considerations also play a noteworthy role, particularly factors such as the duration of their active engagement, tenure, and the interval since their last contract update.</a:t>
            </a:r>
          </a:p>
          <a:p>
            <a:br>
              <a:rPr lang="en-US" sz="2400" dirty="0"/>
            </a:b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TotalTime>
  <Words>192</Words>
  <Application>Microsoft Office PowerPoint</Application>
  <PresentationFormat>Widescreen</PresentationFormat>
  <Paragraphs>16</Paragraphs>
  <Slides>1</Slides>
  <Notes>1</Notes>
  <HiddenSlides>0</HiddenSlides>
  <MMClips>0</MMClips>
  <ScaleCrop>false</ScaleCrop>
  <HeadingPairs>
    <vt:vector size="10"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8" baseType="lpstr">
      <vt:lpstr>Arial</vt:lpstr>
      <vt:lpstr>Gill Sans MT</vt:lpstr>
      <vt:lpstr>Trebuchet MS</vt:lpstr>
      <vt:lpstr>BCG Grid 16:9</vt:lpstr>
      <vt:lpstr>Gallery</vt:lpstr>
      <vt:lpstr>think-cell Slide</vt:lpstr>
      <vt:lpstr>Executive summary</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Shaghayegh Haghbin</cp:lastModifiedBy>
  <cp:revision>449</cp:revision>
  <cp:lastPrinted>2016-04-06T18:59:25Z</cp:lastPrinted>
  <dcterms:created xsi:type="dcterms:W3CDTF">2016-11-04T11:46:04Z</dcterms:created>
  <dcterms:modified xsi:type="dcterms:W3CDTF">2023-10-19T09:48:53Z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