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12/10/2023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355600"/>
            <a:ext cx="10995025" cy="4419599"/>
          </a:xfrm>
        </p:spPr>
        <p:txBody>
          <a:bodyPr/>
          <a:lstStyle/>
          <a:p>
            <a:r>
              <a:rPr lang="en-AU" dirty="0">
                <a:cs typeface="Roboto" panose="02000000000000000000" pitchFamily="2" charset="0"/>
              </a:rPr>
              <a:t>Call out of the performance in the trial store, determining if it was successful:</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Trial Store 77 underwent a comparative analysis with Control Store 233.</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Likewise, Trial Store 86 was assessed in relation to Control Store 155.</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Similarly, Trial Store 88's performance was evaluated against Control Store 40.</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Notably, Trial Stores 77 and 86 displayed a substantial upturn in Total Sales and Customer Count throughout the trial period. However, Trial Store 88 did not experience a corresponding surge. It may be prudent to consult with the client to identify any unique characteristics of Trial Store 88 that might account for this deviation from the other two trials.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In summary, the trial yielded positive and statistically significant outcomes.</a:t>
            </a:r>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8B26EC72-CD0C-2CFD-5CD9-9FA67886E53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3351410" y="3810000"/>
            <a:ext cx="6686152" cy="259463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
        <p:nvSpPr>
          <p:cNvPr id="8" name="TextBox 4">
            <a:extLst>
              <a:ext uri="{FF2B5EF4-FFF2-40B4-BE49-F238E27FC236}">
                <a16:creationId xmlns:a16="http://schemas.microsoft.com/office/drawing/2014/main" id="{736F57D6-777D-47CD-9A7C-C2F9BFD0AD6D}"/>
              </a:ext>
            </a:extLst>
          </p:cNvPr>
          <p:cNvSpPr txBox="1"/>
          <p:nvPr/>
        </p:nvSpPr>
        <p:spPr>
          <a:xfrm>
            <a:off x="1935586" y="1515911"/>
            <a:ext cx="9922117" cy="2023702"/>
          </a:xfrm>
          <a:prstGeom prst="rect">
            <a:avLst/>
          </a:prstGeom>
          <a:noFill/>
        </p:spPr>
        <p:txBody>
          <a:bodyPr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1300" b="1" dirty="0">
                <a:latin typeface="Arial" panose="020B0604020202020204" pitchFamily="34" charset="0"/>
                <a:ea typeface="Roboto" panose="02000000000000000000" pitchFamily="2" charset="0"/>
                <a:cs typeface="Arial" panose="020B0604020202020204" pitchFamily="34" charset="0"/>
              </a:rPr>
              <a:t>Chips Category Review: </a:t>
            </a:r>
          </a:p>
          <a:p>
            <a:endParaRPr lang="en-AU" sz="1300" dirty="0">
              <a:latin typeface="Arial" panose="020B0604020202020204" pitchFamily="34" charset="0"/>
              <a:ea typeface="Roboto" panose="02000000000000000000" pitchFamily="2" charset="0"/>
              <a:cs typeface="Arial" panose="020B0604020202020204" pitchFamily="34" charset="0"/>
            </a:endParaRPr>
          </a:p>
          <a:p>
            <a:pPr algn="l"/>
            <a:r>
              <a:rPr lang="en-US" sz="1300" b="1" i="0" dirty="0">
                <a:effectLst/>
                <a:latin typeface="Arial" panose="020B0604020202020204" pitchFamily="34" charset="0"/>
                <a:cs typeface="Arial" panose="020B0604020202020204" pitchFamily="34" charset="0"/>
              </a:rPr>
              <a:t>1. </a:t>
            </a:r>
            <a:r>
              <a:rPr lang="en-US" sz="1300" b="0" i="0" dirty="0">
                <a:effectLst/>
                <a:latin typeface="Arial" panose="020B0604020202020204" pitchFamily="34" charset="0"/>
                <a:cs typeface="Arial" panose="020B0604020202020204" pitchFamily="34" charset="0"/>
              </a:rPr>
              <a:t>Mainstream Young and Mid-age Singles/Couples demonstrate the highest per-purchase spending on chips.</a:t>
            </a:r>
          </a:p>
          <a:p>
            <a:pPr algn="l"/>
            <a:r>
              <a:rPr lang="en-US" sz="1300" b="1" i="0" dirty="0">
                <a:effectLst/>
                <a:latin typeface="Arial" panose="020B0604020202020204" pitchFamily="34" charset="0"/>
                <a:cs typeface="Arial" panose="020B0604020202020204" pitchFamily="34" charset="0"/>
              </a:rPr>
              <a:t>2. </a:t>
            </a:r>
            <a:r>
              <a:rPr lang="en-US" sz="1300" b="0" i="0" dirty="0">
                <a:effectLst/>
                <a:latin typeface="Arial" panose="020B0604020202020204" pitchFamily="34" charset="0"/>
                <a:cs typeface="Arial" panose="020B0604020202020204" pitchFamily="34" charset="0"/>
              </a:rPr>
              <a:t>Older Families (Budget), followed by Young Singles/Couples (Mainstream) and Retirees (Mainstream), collectively contribute to 25% of total sales revenue.</a:t>
            </a:r>
          </a:p>
          <a:p>
            <a:pPr algn="l"/>
            <a:r>
              <a:rPr lang="en-US" sz="1300" b="1" i="0" dirty="0">
                <a:effectLst/>
                <a:latin typeface="Arial" panose="020B0604020202020204" pitchFamily="34" charset="0"/>
                <a:cs typeface="Arial" panose="020B0604020202020204" pitchFamily="34" charset="0"/>
              </a:rPr>
              <a:t>3. </a:t>
            </a:r>
            <a:r>
              <a:rPr lang="en-US" sz="1300" b="0" i="0" dirty="0">
                <a:effectLst/>
                <a:latin typeface="Arial" panose="020B0604020202020204" pitchFamily="34" charset="0"/>
                <a:cs typeface="Arial" panose="020B0604020202020204" pitchFamily="34" charset="0"/>
              </a:rPr>
              <a:t>'Kettle' is the dominant brand choice across all stores.</a:t>
            </a:r>
          </a:p>
          <a:p>
            <a:pPr algn="l"/>
            <a:r>
              <a:rPr lang="en-US" sz="1300" b="1" i="0" dirty="0">
                <a:effectLst/>
                <a:latin typeface="Arial" panose="020B0604020202020204" pitchFamily="34" charset="0"/>
                <a:cs typeface="Arial" panose="020B0604020202020204" pitchFamily="34" charset="0"/>
              </a:rPr>
              <a:t>4. </a:t>
            </a:r>
            <a:r>
              <a:rPr lang="en-US" sz="1300" b="0" i="0" dirty="0">
                <a:effectLst/>
                <a:latin typeface="Arial" panose="020B0604020202020204" pitchFamily="34" charset="0"/>
                <a:cs typeface="Arial" panose="020B0604020202020204" pitchFamily="34" charset="0"/>
              </a:rPr>
              <a:t>'Doritos' is the preferred brand for Young and Mid-age Singles/Couples, while 'Smiths' leads in other segments.</a:t>
            </a:r>
          </a:p>
          <a:p>
            <a:pPr algn="l"/>
            <a:r>
              <a:rPr lang="en-US" sz="1300" b="1" i="0" dirty="0">
                <a:effectLst/>
                <a:latin typeface="Arial" panose="020B0604020202020204" pitchFamily="34" charset="0"/>
                <a:cs typeface="Arial" panose="020B0604020202020204" pitchFamily="34" charset="0"/>
              </a:rPr>
              <a:t>5. </a:t>
            </a:r>
            <a:r>
              <a:rPr lang="en-US" sz="1300" b="0" i="0" dirty="0">
                <a:effectLst/>
                <a:latin typeface="Arial" panose="020B0604020202020204" pitchFamily="34" charset="0"/>
                <a:cs typeface="Arial" panose="020B0604020202020204" pitchFamily="34" charset="0"/>
              </a:rPr>
              <a:t>The 175-gram chip size is the most frequently purchased, closely followed by the 150-gram variant across all segments.</a:t>
            </a:r>
          </a:p>
          <a:p>
            <a:pPr algn="l"/>
            <a:r>
              <a:rPr lang="en-US" sz="1300" b="1" i="0" dirty="0">
                <a:effectLst/>
                <a:latin typeface="Arial" panose="020B0604020202020204" pitchFamily="34" charset="0"/>
                <a:cs typeface="Arial" panose="020B0604020202020204" pitchFamily="34" charset="0"/>
              </a:rPr>
              <a:t>6. </a:t>
            </a:r>
            <a:r>
              <a:rPr lang="en-US" sz="1300" b="0" i="0" dirty="0">
                <a:effectLst/>
                <a:latin typeface="Arial" panose="020B0604020202020204" pitchFamily="34" charset="0"/>
                <a:cs typeface="Arial" panose="020B0604020202020204" pitchFamily="34" charset="0"/>
              </a:rPr>
              <a:t>Transactions for chips experience a significant upswing in the period preceding Christmas, presenting an opportunity for increased sales through strategic promotional offers.</a:t>
            </a:r>
          </a:p>
          <a:p>
            <a:pPr algn="l"/>
            <a:endParaRPr lang="en-US" sz="1400" b="0" i="0" dirty="0">
              <a:solidFill>
                <a:srgbClr val="374151"/>
              </a:solidFill>
              <a:effectLst/>
              <a:latin typeface="Söhne"/>
            </a:endParaRPr>
          </a:p>
          <a:p>
            <a:pPr algn="l"/>
            <a:endParaRPr lang="en-US" sz="1400" b="0" i="0" dirty="0">
              <a:solidFill>
                <a:srgbClr val="374151"/>
              </a:solidFill>
              <a:effectLst/>
              <a:latin typeface="Söhne"/>
            </a:endParaRPr>
          </a:p>
          <a:p>
            <a:pPr algn="l"/>
            <a:endParaRPr lang="en-US" sz="1400" b="0" i="0" dirty="0">
              <a:solidFill>
                <a:srgbClr val="374151"/>
              </a:solidFill>
              <a:effectLst/>
              <a:latin typeface="Söhne"/>
            </a:endParaRPr>
          </a:p>
          <a:p>
            <a:pPr algn="l"/>
            <a:endParaRPr lang="en-US" sz="1400" b="0" i="0" dirty="0">
              <a:solidFill>
                <a:srgbClr val="374151"/>
              </a:solidFill>
              <a:effectLst/>
              <a:latin typeface="Söhne"/>
            </a:endParaRPr>
          </a:p>
          <a:p>
            <a:pPr algn="l"/>
            <a:endParaRPr lang="en-US" sz="1400" b="0" i="0" dirty="0">
              <a:solidFill>
                <a:srgbClr val="374151"/>
              </a:solidFill>
              <a:effectLst/>
              <a:latin typeface="Söhne"/>
            </a:endParaRPr>
          </a:p>
          <a:p>
            <a:pPr algn="l"/>
            <a:endParaRPr lang="en-US" sz="1400" b="0" i="0" dirty="0">
              <a:solidFill>
                <a:srgbClr val="374151"/>
              </a:solidFill>
              <a:effectLst/>
              <a:latin typeface="Söhne"/>
            </a:endParaRPr>
          </a:p>
          <a:p>
            <a:endParaRPr lang="en-AU" sz="1400" dirty="0">
              <a:latin typeface="Arial" panose="020B0604020202020204" pitchFamily="34" charset="0"/>
              <a:ea typeface="Roboto" panose="02000000000000000000" pitchFamily="2" charset="0"/>
              <a:cs typeface="Arial" panose="020B0604020202020204" pitchFamily="34" charset="0"/>
            </a:endParaRPr>
          </a:p>
          <a:p>
            <a:endParaRPr lang="en-AU" sz="1400" dirty="0">
              <a:latin typeface="Arial" panose="020B0604020202020204" pitchFamily="34" charset="0"/>
              <a:ea typeface="Roboto" panose="02000000000000000000" pitchFamily="2" charset="0"/>
              <a:cs typeface="Arial" panose="020B0604020202020204" pitchFamily="34" charset="0"/>
            </a:endParaRPr>
          </a:p>
        </p:txBody>
      </p:sp>
      <p:sp>
        <p:nvSpPr>
          <p:cNvPr id="16" name="Rectangle 15">
            <a:extLst>
              <a:ext uri="{FF2B5EF4-FFF2-40B4-BE49-F238E27FC236}">
                <a16:creationId xmlns:a16="http://schemas.microsoft.com/office/drawing/2014/main" id="{1AD1413F-5AD9-7B22-BCD1-F2397DBF20D4}"/>
              </a:ext>
            </a:extLst>
          </p:cNvPr>
          <p:cNvSpPr/>
          <p:nvPr/>
        </p:nvSpPr>
        <p:spPr>
          <a:xfrm>
            <a:off x="14366240" y="2255520"/>
            <a:ext cx="914400" cy="914400"/>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000005"/>
              </a:solidFill>
              <a:latin typeface="Roboto Light" panose="02000000000000000000" pitchFamily="2" charset="0"/>
              <a:ea typeface="Roboto Light" panose="02000000000000000000" pitchFamily="2" charset="0"/>
            </a:endParaRPr>
          </a:p>
        </p:txBody>
      </p:sp>
      <p:sp>
        <p:nvSpPr>
          <p:cNvPr id="17" name="Rectangle 16">
            <a:extLst>
              <a:ext uri="{FF2B5EF4-FFF2-40B4-BE49-F238E27FC236}">
                <a16:creationId xmlns:a16="http://schemas.microsoft.com/office/drawing/2014/main" id="{5BA27D2C-D534-3E72-4782-D6E722879E92}"/>
              </a:ext>
            </a:extLst>
          </p:cNvPr>
          <p:cNvSpPr/>
          <p:nvPr/>
        </p:nvSpPr>
        <p:spPr>
          <a:xfrm>
            <a:off x="1935586" y="3962400"/>
            <a:ext cx="9740988" cy="13796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1" i="0" dirty="0">
                <a:solidFill>
                  <a:schemeClr val="tx1"/>
                </a:solidFill>
                <a:effectLst/>
                <a:latin typeface="Arial" panose="020B0604020202020204" pitchFamily="34" charset="0"/>
                <a:cs typeface="Arial" panose="020B0604020202020204" pitchFamily="34" charset="0"/>
              </a:rPr>
              <a:t>Store Analysis:</a:t>
            </a:r>
          </a:p>
          <a:p>
            <a:pPr algn="l"/>
            <a:endParaRPr lang="en-US" sz="1400" b="0" i="0" dirty="0">
              <a:solidFill>
                <a:schemeClr val="tx1"/>
              </a:solidFill>
              <a:effectLst/>
              <a:latin typeface="Arial" panose="020B0604020202020204" pitchFamily="34" charset="0"/>
              <a:cs typeface="Arial" panose="020B0604020202020204" pitchFamily="34" charset="0"/>
            </a:endParaRPr>
          </a:p>
          <a:p>
            <a:pPr algn="l"/>
            <a:r>
              <a:rPr lang="en-US" sz="1300" b="0" i="0" dirty="0">
                <a:solidFill>
                  <a:schemeClr val="tx1"/>
                </a:solidFill>
                <a:effectLst/>
                <a:latin typeface="Arial" panose="020B0604020202020204" pitchFamily="34" charset="0"/>
                <a:cs typeface="Arial" panose="020B0604020202020204" pitchFamily="34" charset="0"/>
              </a:rPr>
              <a:t>1. During the trial period, stores 77 and 86 exhibited a notable surge in both total sales and customer count in comparison to the control store.</a:t>
            </a:r>
          </a:p>
          <a:p>
            <a:pPr algn="l"/>
            <a:r>
              <a:rPr lang="en-US" sz="1300" b="0" i="0" dirty="0">
                <a:solidFill>
                  <a:schemeClr val="tx1"/>
                </a:solidFill>
                <a:effectLst/>
                <a:latin typeface="Arial" panose="020B0604020202020204" pitchFamily="34" charset="0"/>
                <a:cs typeface="Arial" panose="020B0604020202020204" pitchFamily="34" charset="0"/>
              </a:rPr>
              <a:t>2. Store 88 also experienced an increase, although it was not as substantial as observed in stores 77 and 86.</a:t>
            </a:r>
          </a:p>
          <a:p>
            <a:endParaRPr lang="en-US" sz="1400" dirty="0" err="1">
              <a:solidFill>
                <a:srgbClr val="000005"/>
              </a:solidFill>
              <a:latin typeface="Arial" panose="020B0604020202020204" pitchFamily="34" charset="0"/>
              <a:ea typeface="Roboto Light" panose="02000000000000000000" pitchFamily="2" charset="0"/>
              <a:cs typeface="Arial" panose="020B0604020202020204" pitchFamily="34"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75054" y="453370"/>
            <a:ext cx="10741025" cy="2614950"/>
          </a:xfrm>
        </p:spPr>
        <p:txBody>
          <a:bodyPr/>
          <a:lstStyle/>
          <a:p>
            <a:r>
              <a:rPr lang="en-AU" dirty="0"/>
              <a:t>Overview: your key callout for the category should be included here:</a:t>
            </a:r>
          </a:p>
          <a:p>
            <a:endParaRPr lang="en-AU" dirty="0"/>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On December 25th, a temporary cessation of transactions occurred due to the store being closed for the Christmas holiday, resulting in a decline in sales.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Sales demonstrate a consistent escalation in the lead-up to Christmas day, subsequently reverting to levels akin to early December sales on New Year's Eve.</a:t>
            </a:r>
          </a:p>
          <a:p>
            <a:endParaRPr lang="en-AU" dirty="0"/>
          </a:p>
          <a:p>
            <a:endParaRPr lang="en-AU" dirty="0"/>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a:extLst>
              <a:ext uri="{FF2B5EF4-FFF2-40B4-BE49-F238E27FC236}">
                <a16:creationId xmlns:a16="http://schemas.microsoft.com/office/drawing/2014/main" id="{7A0CF766-4530-0C8C-1F33-DD8885990F86}"/>
              </a:ext>
            </a:extLst>
          </p:cNvPr>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422696" y="3068320"/>
            <a:ext cx="10393383" cy="2989262"/>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cs typeface="Roboto" panose="02000000000000000000" pitchFamily="2" charset="0"/>
              </a:rPr>
              <a:t>This slide will be commentary on affluence and its effect on consumer buying for the category of chips:</a:t>
            </a:r>
          </a:p>
          <a:p>
            <a:endParaRPr lang="en-AU" dirty="0"/>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The primary contributors to sales were the Budget - Older Families, Mainstream - Young Singles/Couples, and Mainstream - Retirees segments, collectively accounting for 25% of the total sales revenue.</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Both the Older and Young Family segments demonstrate the highest average purchase units per unique customer.</a:t>
            </a:r>
          </a:p>
          <a:p>
            <a:endParaRPr lang="en-AU" dirty="0"/>
          </a:p>
          <a:p>
            <a:endParaRPr lang="en-AU" dirty="0"/>
          </a:p>
          <a:p>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a:extLst>
              <a:ext uri="{FF2B5EF4-FFF2-40B4-BE49-F238E27FC236}">
                <a16:creationId xmlns:a16="http://schemas.microsoft.com/office/drawing/2014/main" id="{4DB6A093-448E-1D49-6ABE-E7D448499A2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1920061" y="3556000"/>
            <a:ext cx="9114292" cy="251460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a:t>
            </a:r>
            <a:r>
              <a:rPr lang="en-AU" dirty="0">
                <a:latin typeface="Arial" panose="020B0604020202020204" pitchFamily="34" charset="0"/>
                <a:cs typeface="Arial" panose="020B0604020202020204" pitchFamily="34" charset="0"/>
              </a:rPr>
              <a:t>visualising</a:t>
            </a:r>
            <a:r>
              <a:rPr lang="en-AU" dirty="0"/>
              <a:t> the proportion of customers by affluence and life stage on this slide:</a:t>
            </a:r>
          </a:p>
          <a:p>
            <a:endParaRPr lang="en-AU" dirty="0"/>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The primary sources of sales were the Budget - Older Families, Mainstream - Young Singles/Couples, and Mainstream - Retirees segments. In aggregate, older customer demographics made more purchases compared to their younger counterparts.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Furthermore, non-premium customers exhibited higher purchasing frequency than premium customers.</a:t>
            </a:r>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D6C99C42-DE4E-4AB7-EE47-C57EC5080B8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2657521" y="3429000"/>
            <a:ext cx="8711519" cy="296651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cs typeface="Roboto" panose="02000000000000000000" pitchFamily="2" charset="0"/>
              </a:rPr>
              <a:t>Explanation of the control store vs other stores:</a:t>
            </a:r>
          </a:p>
          <a:p>
            <a:endParaRPr lang="en-AU" dirty="0"/>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Observing the sales data, it is evident that for the months of February, March, and April, Trial Store 77 consistently surpasses the 95% threshold in comparison to its respective control store. The same trend is observed for Trial Store 86 in all three trial months.</a:t>
            </a:r>
          </a:p>
          <a:p>
            <a:pPr algn="l">
              <a:buFont typeface="Arial" panose="020B0604020202020204" pitchFamily="34" charset="0"/>
              <a:buChar char="•"/>
            </a:pPr>
            <a:r>
              <a:rPr lang="en-US" sz="1800" b="0" i="0" dirty="0">
                <a:solidFill>
                  <a:schemeClr val="tx1"/>
                </a:solidFill>
                <a:effectLst/>
                <a:latin typeface="Arial" panose="020B0604020202020204" pitchFamily="34" charset="0"/>
                <a:cs typeface="Arial" panose="020B0604020202020204" pitchFamily="34" charset="0"/>
              </a:rPr>
              <a:t>Conversely, the increase in sales for Trial Store 88 is deemed statistically insignificant.</a:t>
            </a:r>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F4FAA636-24D0-96BD-EE8F-4BA238F0410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20000" contrast="-20000"/>
                    </a14:imgEffect>
                  </a14:imgLayer>
                </a14:imgProps>
              </a:ext>
            </a:extLst>
          </a:blip>
          <a:stretch>
            <a:fillRect/>
          </a:stretch>
        </p:blipFill>
        <p:spPr>
          <a:xfrm>
            <a:off x="1879600" y="2877026"/>
            <a:ext cx="9339360" cy="3284487"/>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6588</TotalTime>
  <Words>894</Words>
  <Application>Microsoft Office PowerPoint</Application>
  <PresentationFormat>Widescreen</PresentationFormat>
  <Paragraphs>71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vt:lpstr>
      <vt:lpstr>Söhne</vt:lpstr>
      <vt:lpstr>Roboto Medium</vt:lpstr>
      <vt:lpstr>Calibri</vt:lpstr>
      <vt:lpstr>Arial</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Shaghayegh Haghbin</cp:lastModifiedBy>
  <cp:revision>465</cp:revision>
  <dcterms:created xsi:type="dcterms:W3CDTF">2018-02-07T23:23:24Z</dcterms:created>
  <dcterms:modified xsi:type="dcterms:W3CDTF">2023-10-12T08:51:27Z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