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
  </p:notesMasterIdLst>
  <p:handoutMasterIdLst>
    <p:handoutMasterId r:id="rId8"/>
  </p:handoutMasterIdLst>
  <p:sldIdLst>
    <p:sldId id="289" r:id="rId5"/>
    <p:sldId id="29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14E95-0E87-4353-9899-9F468B0F6058}" v="3" dt="2023-09-06T02:05:26.6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5/4/2025</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5/4/2025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89353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5/4/2025</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5/4/2025</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5/4/2025</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5/4/2025</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5/4/2025</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5/4/2025</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5/4/2025</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5/4/2025</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5/4/2025</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5/4/2025</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id="{1E745F20-F130-4708-BD5A-1A4FF4BE4D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p:txBody>
          <a:bodyPr>
            <a:normAutofit/>
          </a:bodyPr>
          <a:lstStyle/>
          <a:p>
            <a:pPr>
              <a:lnSpc>
                <a:spcPct val="125000"/>
              </a:lnSpc>
            </a:pPr>
            <a:r>
              <a:rPr lang="en-US" sz="3200" dirty="0">
                <a:solidFill>
                  <a:schemeClr val="bg1"/>
                </a:solidFill>
              </a:rPr>
              <a:t>Summary of Risk Management Review Results</a:t>
            </a:r>
            <a:br>
              <a:rPr lang="en-US" sz="3200" dirty="0">
                <a:solidFill>
                  <a:schemeClr val="bg1"/>
                </a:solidFill>
              </a:rPr>
            </a:br>
            <a:br>
              <a:rPr lang="en-US" sz="3200" dirty="0">
                <a:solidFill>
                  <a:schemeClr val="bg1"/>
                </a:solidFill>
              </a:rPr>
            </a:br>
            <a:r>
              <a:rPr lang="en-US" sz="3200" dirty="0">
                <a:solidFill>
                  <a:schemeClr val="bg1"/>
                </a:solidFill>
              </a:rPr>
              <a:t>Mortgage Banking Policies &amp; Procedures</a:t>
            </a: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044000" y="3267193"/>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Blue rectangle">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0" y="0"/>
            <a:ext cx="12192000" cy="685800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400" y="0"/>
            <a:ext cx="121896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bwMode="white">
          <a:xfrm>
            <a:off x="838200" y="329956"/>
            <a:ext cx="10515600" cy="1325563"/>
          </a:xfrm>
        </p:spPr>
        <p:txBody>
          <a:bodyPr/>
          <a:lstStyle/>
          <a:p>
            <a:r>
              <a:rPr lang="en-US" dirty="0">
                <a:solidFill>
                  <a:schemeClr val="bg1"/>
                </a:solidFill>
              </a:rPr>
              <a:t>Risk Mitigation Deficiencies &amp; Proposed Resolutions</a:t>
            </a:r>
            <a:endParaRPr lang="en-US" dirty="0"/>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11" name="object 5" descr="Beige rectangle">
            <a:extLst>
              <a:ext uri="{FF2B5EF4-FFF2-40B4-BE49-F238E27FC236}">
                <a16:creationId xmlns:a16="http://schemas.microsoft.com/office/drawing/2014/main" id="{B07BA1F9-2C19-4C07-B29B-18B9FBCC4755}"/>
              </a:ext>
            </a:extLst>
          </p:cNvPr>
          <p:cNvSpPr/>
          <p:nvPr/>
        </p:nvSpPr>
        <p:spPr bwMode="white">
          <a:xfrm>
            <a:off x="947607" y="1324564"/>
            <a:ext cx="4536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cxnSp>
        <p:nvCxnSpPr>
          <p:cNvPr id="12" name="Straight Connector 11" descr="Line">
            <a:extLst>
              <a:ext uri="{FF2B5EF4-FFF2-40B4-BE49-F238E27FC236}">
                <a16:creationId xmlns:a16="http://schemas.microsoft.com/office/drawing/2014/main" id="{0D4D8421-B427-472B-95AE-FBBC914ACC5F}"/>
              </a:ext>
            </a:extLst>
          </p:cNvPr>
          <p:cNvCxnSpPr/>
          <p:nvPr/>
        </p:nvCxnSpPr>
        <p:spPr>
          <a:xfrm>
            <a:off x="6096000" y="4101403"/>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3" name="Table 3">
            <a:extLst>
              <a:ext uri="{FF2B5EF4-FFF2-40B4-BE49-F238E27FC236}">
                <a16:creationId xmlns:a16="http://schemas.microsoft.com/office/drawing/2014/main" id="{CEC8AC21-8FDE-4176-76B0-0CCE64137702}"/>
              </a:ext>
            </a:extLst>
          </p:cNvPr>
          <p:cNvGraphicFramePr>
            <a:graphicFrameLocks noGrp="1"/>
          </p:cNvGraphicFramePr>
          <p:nvPr>
            <p:extLst>
              <p:ext uri="{D42A27DB-BD31-4B8C-83A1-F6EECF244321}">
                <p14:modId xmlns:p14="http://schemas.microsoft.com/office/powerpoint/2010/main" val="25564374"/>
              </p:ext>
            </p:extLst>
          </p:nvPr>
        </p:nvGraphicFramePr>
        <p:xfrm>
          <a:off x="979708" y="1438125"/>
          <a:ext cx="9825136" cy="4496145"/>
        </p:xfrm>
        <a:graphic>
          <a:graphicData uri="http://schemas.openxmlformats.org/drawingml/2006/table">
            <a:tbl>
              <a:tblPr firstRow="1" bandRow="1">
                <a:tableStyleId>{5C22544A-7EE6-4342-B048-85BDC9FD1C3A}</a:tableStyleId>
              </a:tblPr>
              <a:tblGrid>
                <a:gridCol w="4889247">
                  <a:extLst>
                    <a:ext uri="{9D8B030D-6E8A-4147-A177-3AD203B41FA5}">
                      <a16:colId xmlns:a16="http://schemas.microsoft.com/office/drawing/2014/main" val="3569249047"/>
                    </a:ext>
                  </a:extLst>
                </a:gridCol>
                <a:gridCol w="4935889">
                  <a:extLst>
                    <a:ext uri="{9D8B030D-6E8A-4147-A177-3AD203B41FA5}">
                      <a16:colId xmlns:a16="http://schemas.microsoft.com/office/drawing/2014/main" val="4221405235"/>
                    </a:ext>
                  </a:extLst>
                </a:gridCol>
              </a:tblGrid>
              <a:tr h="497067">
                <a:tc>
                  <a:txBody>
                    <a:bodyPr/>
                    <a:lstStyle/>
                    <a:p>
                      <a:pPr algn="ctr"/>
                      <a:r>
                        <a:rPr lang="en-US" dirty="0"/>
                        <a:t>Risk Mitigation Deficiency Identified:</a:t>
                      </a:r>
                    </a:p>
                  </a:txBody>
                  <a:tcPr/>
                </a:tc>
                <a:tc>
                  <a:txBody>
                    <a:bodyPr/>
                    <a:lstStyle/>
                    <a:p>
                      <a:pPr algn="ctr"/>
                      <a:r>
                        <a:rPr lang="en-US" dirty="0"/>
                        <a:t>Proposed Resolution:</a:t>
                      </a:r>
                    </a:p>
                  </a:txBody>
                  <a:tcPr/>
                </a:tc>
                <a:extLst>
                  <a:ext uri="{0D108BD9-81ED-4DB2-BD59-A6C34878D82A}">
                    <a16:rowId xmlns:a16="http://schemas.microsoft.com/office/drawing/2014/main" val="2269643376"/>
                  </a:ext>
                </a:extLst>
              </a:tr>
              <a:tr h="490109">
                <a:tc>
                  <a:txBody>
                    <a:bodyPr/>
                    <a:lstStyle/>
                    <a:p>
                      <a:pPr algn="ctr" fontAlgn="ctr"/>
                      <a:r>
                        <a:rPr lang="en-US" sz="1100" b="0" i="0" u="none" strike="noStrike" dirty="0">
                          <a:solidFill>
                            <a:srgbClr val="000000"/>
                          </a:solidFill>
                          <a:effectLst/>
                          <a:latin typeface="Calibri" panose="020F0502020204030204" pitchFamily="34" charset="0"/>
                        </a:rPr>
                        <a:t>Mortgage Division representative manually onboards executed loan details within Mortgage Servicing Portal (without any accuracy or completeness checks). </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Loan Servicing Portal is configured to automatically read/interpret loan documentation and populate the required fields for </a:t>
                      </a:r>
                      <a:r>
                        <a:rPr lang="en-US" sz="1100" b="0" i="0" u="none" strike="noStrike">
                          <a:solidFill>
                            <a:srgbClr val="000000"/>
                          </a:solidFill>
                          <a:effectLst/>
                          <a:latin typeface="Calibri" panose="020F0502020204030204" pitchFamily="34" charset="0"/>
                        </a:rPr>
                        <a:t>loan servicing.</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0743132"/>
                  </a:ext>
                </a:extLst>
              </a:tr>
              <a:tr h="490109">
                <a:tc rowSpan="2">
                  <a:txBody>
                    <a:bodyPr/>
                    <a:lstStyle/>
                    <a:p>
                      <a:pPr algn="ctr" fontAlgn="ctr"/>
                      <a:r>
                        <a:rPr lang="en-US" sz="1100" b="0" i="0" u="none" strike="noStrike" dirty="0">
                          <a:solidFill>
                            <a:srgbClr val="000000"/>
                          </a:solidFill>
                          <a:effectLst/>
                          <a:latin typeface="Calibri" panose="020F0502020204030204" pitchFamily="34" charset="0"/>
                        </a:rPr>
                        <a:t>Payments made by tangible check are not physically segregated from the person who applies the payment to the loan balance.</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Before payments made by physical check are applied to the outstanding loan balance, the check must clear the payer's bank.</a:t>
                      </a:r>
                    </a:p>
                  </a:txBody>
                  <a:tcPr marL="7620" marR="7620" marT="7620" marB="0" anchor="ctr"/>
                </a:tc>
                <a:extLst>
                  <a:ext uri="{0D108BD9-81ED-4DB2-BD59-A6C34878D82A}">
                    <a16:rowId xmlns:a16="http://schemas.microsoft.com/office/drawing/2014/main" val="3638562210"/>
                  </a:ext>
                </a:extLst>
              </a:tr>
              <a:tr h="1314392">
                <a:tc v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Payments (by check) are sent to a lock box where custody is segregated from the Mortgage Department.  A separate department will </a:t>
                      </a:r>
                      <a:r>
                        <a:rPr lang="en-US" sz="1100" b="0" i="0" u="none" strike="noStrike" dirty="0" err="1">
                          <a:solidFill>
                            <a:srgbClr val="000000"/>
                          </a:solidFill>
                          <a:effectLst/>
                          <a:latin typeface="Calibri" panose="020F0502020204030204" pitchFamily="34" charset="0"/>
                        </a:rPr>
                        <a:t>summarise</a:t>
                      </a:r>
                      <a:r>
                        <a:rPr lang="en-US" sz="1100" b="0" i="0" u="none" strike="noStrike" dirty="0">
                          <a:solidFill>
                            <a:srgbClr val="000000"/>
                          </a:solidFill>
                          <a:effectLst/>
                          <a:latin typeface="Calibri" panose="020F0502020204030204" pitchFamily="34" charset="0"/>
                        </a:rPr>
                        <a:t> and deposit the received checks daily.</a:t>
                      </a:r>
                      <a:br>
                        <a:rPr lang="en-US" sz="1100" b="0" i="0" u="none" strike="noStrike" dirty="0">
                          <a:solidFill>
                            <a:srgbClr val="000000"/>
                          </a:solidFill>
                          <a:effectLst/>
                          <a:latin typeface="Calibri" panose="020F0502020204030204" pitchFamily="34" charset="0"/>
                        </a:rPr>
                      </a:b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A summary of payees (and amounts paid) will be provided to the Mortgage Department representatives each day, and the Mortgage Department representatives will apply the payments within the Mortgage Servicing Portal.</a:t>
                      </a:r>
                    </a:p>
                  </a:txBody>
                  <a:tcPr marL="7620" marR="7620" marT="7620" marB="0" anchor="ctr"/>
                </a:tc>
                <a:extLst>
                  <a:ext uri="{0D108BD9-81ED-4DB2-BD59-A6C34878D82A}">
                    <a16:rowId xmlns:a16="http://schemas.microsoft.com/office/drawing/2014/main" val="789751594"/>
                  </a:ext>
                </a:extLst>
              </a:tr>
              <a:tr h="568156">
                <a:tc>
                  <a:txBody>
                    <a:bodyPr/>
                    <a:lstStyle/>
                    <a:p>
                      <a:pPr algn="ctr" fontAlgn="ctr"/>
                      <a:r>
                        <a:rPr lang="en-US" sz="1100" b="0" i="0" u="none" strike="noStrike" dirty="0">
                          <a:solidFill>
                            <a:srgbClr val="000000"/>
                          </a:solidFill>
                          <a:effectLst/>
                          <a:latin typeface="Calibri" panose="020F0502020204030204" pitchFamily="34" charset="0"/>
                        </a:rPr>
                        <a:t>Interest calculation methodology is not adequately documented.</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Mortgage Policy should detail how the interest calculation is applied for each loan, including the date at which the interest is calculated, and the date at which the amount is applied to the outstanding loan balance.</a:t>
                      </a:r>
                    </a:p>
                  </a:txBody>
                  <a:tcPr marL="7620" marR="7620" marT="7620" marB="0" anchor="ctr"/>
                </a:tc>
                <a:extLst>
                  <a:ext uri="{0D108BD9-81ED-4DB2-BD59-A6C34878D82A}">
                    <a16:rowId xmlns:a16="http://schemas.microsoft.com/office/drawing/2014/main" val="3773222311"/>
                  </a:ext>
                </a:extLst>
              </a:tr>
              <a:tr h="568156">
                <a:tc>
                  <a:txBody>
                    <a:bodyPr/>
                    <a:lstStyle/>
                    <a:p>
                      <a:pPr algn="ctr" fontAlgn="ctr"/>
                      <a:r>
                        <a:rPr lang="en-US" sz="1100" b="0" i="0" u="none" strike="noStrike" dirty="0">
                          <a:solidFill>
                            <a:srgbClr val="000000"/>
                          </a:solidFill>
                          <a:effectLst/>
                          <a:latin typeface="Calibri" panose="020F0502020204030204" pitchFamily="34" charset="0"/>
                        </a:rPr>
                        <a:t>Late fee calculation methodology is not adequately documented.</a:t>
                      </a:r>
                    </a:p>
                  </a:txBody>
                  <a:tcPr marL="7620" marR="7620" marT="7620" marB="0" anchor="ctr"/>
                </a:tc>
                <a:tc>
                  <a:txBody>
                    <a:bodyPr/>
                    <a:lstStyle/>
                    <a:p>
                      <a:pPr algn="ctr" fontAlgn="ctr"/>
                      <a:r>
                        <a:rPr lang="en-US" sz="1100" b="0" i="0" u="none" strike="noStrike" dirty="0">
                          <a:solidFill>
                            <a:srgbClr val="000000"/>
                          </a:solidFill>
                          <a:effectLst/>
                          <a:latin typeface="Calibri" panose="020F0502020204030204" pitchFamily="34" charset="0"/>
                        </a:rPr>
                        <a:t>Mortgage Policy should detail how the calculation is applied for each loan, including the date at which the fees are incurred, and the date at which the amount is applied to the outstanding loan balance.</a:t>
                      </a:r>
                    </a:p>
                  </a:txBody>
                  <a:tcPr marL="7620" marR="7620" marT="7620" marB="0" anchor="ctr"/>
                </a:tc>
                <a:extLst>
                  <a:ext uri="{0D108BD9-81ED-4DB2-BD59-A6C34878D82A}">
                    <a16:rowId xmlns:a16="http://schemas.microsoft.com/office/drawing/2014/main" val="855859910"/>
                  </a:ext>
                </a:extLst>
              </a:tr>
              <a:tr h="568156">
                <a:tc>
                  <a:txBody>
                    <a:bodyPr/>
                    <a:lstStyle/>
                    <a:p>
                      <a:pPr algn="ctr" fontAlgn="ctr"/>
                      <a:r>
                        <a:rPr lang="en-US" sz="1100" b="0" i="0" u="none" strike="noStrike" dirty="0">
                          <a:solidFill>
                            <a:srgbClr val="000000"/>
                          </a:solidFill>
                          <a:effectLst/>
                          <a:latin typeface="Calibri" panose="020F0502020204030204" pitchFamily="34" charset="0"/>
                        </a:rPr>
                        <a:t>Monthly billing process is not adequately documented.</a:t>
                      </a:r>
                    </a:p>
                  </a:txBody>
                  <a:tcPr marL="7620" marR="7620" marT="7620" marB="0" anchor="ctr"/>
                </a:tc>
                <a:tc>
                  <a:txBody>
                    <a:bodyPr/>
                    <a:lstStyle/>
                    <a:p>
                      <a:pPr algn="ctr" fontAlgn="ctr"/>
                      <a:r>
                        <a:rPr lang="en-US" sz="1100" b="0" i="0" u="none" strike="noStrike">
                          <a:solidFill>
                            <a:srgbClr val="000000"/>
                          </a:solidFill>
                          <a:effectLst/>
                          <a:latin typeface="Calibri" panose="020F0502020204030204" pitchFamily="34" charset="0"/>
                        </a:rPr>
                        <a:t>The policy </a:t>
                      </a:r>
                      <a:r>
                        <a:rPr lang="en-US" sz="1100" b="0" i="0" u="none" strike="noStrike" dirty="0">
                          <a:solidFill>
                            <a:srgbClr val="000000"/>
                          </a:solidFill>
                          <a:effectLst/>
                          <a:latin typeface="Calibri" panose="020F0502020204030204" pitchFamily="34" charset="0"/>
                        </a:rPr>
                        <a:t>should clearly outline whether mortgage borrowers will be sent notice of amount due each month, whether borrowers can opt into electronic notices, and the process surrounding those notifications.</a:t>
                      </a:r>
                    </a:p>
                  </a:txBody>
                  <a:tcPr marL="7620" marR="7620" marT="7620" marB="0" anchor="ctr"/>
                </a:tc>
                <a:extLst>
                  <a:ext uri="{0D108BD9-81ED-4DB2-BD59-A6C34878D82A}">
                    <a16:rowId xmlns:a16="http://schemas.microsoft.com/office/drawing/2014/main" val="3353798253"/>
                  </a:ext>
                </a:extLst>
              </a:tr>
            </a:tbl>
          </a:graphicData>
        </a:graphic>
      </p:graphicFrame>
    </p:spTree>
    <p:extLst>
      <p:ext uri="{BB962C8B-B14F-4D97-AF65-F5344CB8AC3E}">
        <p14:creationId xmlns:p14="http://schemas.microsoft.com/office/powerpoint/2010/main" val="2165367801"/>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DAF9E5-DED4-4A50-A81B-4CC218A03F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22</TotalTime>
  <Words>318</Words>
  <Application>Microsoft Office PowerPoint</Application>
  <PresentationFormat>Widescreen</PresentationFormat>
  <Paragraphs>18</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vt:lpstr>
      <vt:lpstr>Calibri</vt:lpstr>
      <vt:lpstr>Gill Sans MT</vt:lpstr>
      <vt:lpstr>Office Theme</vt:lpstr>
      <vt:lpstr>Summary of Risk Management Review Results  Mortgage Banking Policies &amp; Procedures</vt:lpstr>
      <vt:lpstr>Risk Mitigation Deficiencies &amp; Proposed Resolutions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Mortgage Banking Risk Management Review Results</dc:title>
  <dc:creator>Shaghayegh Haghbin</dc:creator>
  <cp:lastModifiedBy>Shaghayegh Haghbin [sdwh6702]</cp:lastModifiedBy>
  <cp:revision>4</cp:revision>
  <dcterms:created xsi:type="dcterms:W3CDTF">2023-09-06T01:54:46Z</dcterms:created>
  <dcterms:modified xsi:type="dcterms:W3CDTF">2025-05-04T03:57:19Z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