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39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6C7C3-0F7B-4FEE-82AA-7128C83176B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C79FD-C2CF-4396-9136-C16767B42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C79FD-C2CF-4396-9136-C16767B42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5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C79FD-C2CF-4396-9136-C16767B424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7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C79FD-C2CF-4396-9136-C16767B4240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9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C79FD-C2CF-4396-9136-C16767B424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7D767-2D55-4AFF-8C95-E0AAD6EDE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60C8D7-89BD-4132-B4FB-2F6C8B5F6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599B8-A07B-402A-BD94-A1A692A8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E0CE9-CF9D-4627-9003-81EA3077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34A44-F652-464D-837E-E687DE45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133B1-A402-4ABC-A425-5BA427D9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FD9E57-1D81-491A-ADA3-DFF49DAD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C9653-BE0E-4ED0-AE9D-5AE783BE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FF469-A130-4BFF-B008-B80BEF5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82684F-C5B6-46C4-BCD8-3E49DD04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3C4ECF-4E81-4FE6-89EE-5426D911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48D090-79CD-4F70-8516-A3019578A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9A6E2-0250-4CF2-825E-BF2B9FEA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BA507-F678-489A-AC2D-D5534D2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C3B06-38D5-4976-BAC1-ABE64C3C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3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8F900-8E3E-4DA9-B747-547C63DC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2CFB-9CB6-4A0B-B5E7-80F616D8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92B6D-3D36-4473-9CD1-9A2C1C5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DC7F5-8F4E-4C29-8B24-FAFD4C4C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E3069-A362-4A5E-8CBD-26DFA69F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48D64-E20A-40E8-9483-007A9225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1F7FE-D334-4A0A-8E83-B76C710C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E31B6-9086-472E-A99C-C6606071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420FB-391C-4B70-BACD-745B47A0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87C2C-67C3-4ECC-AB86-2162860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2E678-EAD4-4BA4-BB0E-041BCF14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A75DE-2A42-40D1-BBFC-9F5BB2AA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74977C-047C-4766-8652-33B7A33E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D4FDA-5630-4558-9FE3-B7D30C96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47F79-3087-47E8-A7A5-D3CC4225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1365E6-E701-49A3-AE13-B64A26DB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5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A1C51-F4C0-4591-85A5-66006FFB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CAAB32-020D-4B6D-A343-87635915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4495FF-2C49-4A38-B6F3-5AED4E79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46C7B1-F919-4E41-99A2-E98C0FDF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D5B552-96BA-4B07-A696-AB25FF08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A55110-F06C-4B6B-B1C5-E0389393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26865-C5F1-484D-A13E-ECCE4D2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3C6218-FB68-4EE0-A052-FB441CD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A65F1-50A3-4DE4-9DA1-3138098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7D20BE-D46E-4E66-99B4-31C27AD4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36CF0-9C92-4D42-BC3E-136C7F0D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C7172-EE57-4E00-AB7B-07435A84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3CA97B-D928-4ADA-9F4C-28E1592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D26C2A-DF94-4172-827D-66EE31B2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FA88BD-0D41-4467-BB8D-D9363C20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69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E4A30-2BD6-4786-92D2-E595A26E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A4EE9-FD7A-4AE8-A879-2B7ED854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59CCDA-642E-49B6-A3C1-06FD9D94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D5370-6045-4C78-BA56-37A0BE49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71477A-C02C-40FB-B09E-9A3B20B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CD618-92C1-4C03-86BF-5B223C8C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2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9A3AA-6F1E-4271-B932-E0ADD250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F344D2-75F0-4296-98F8-0F9CC0ECE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466B3C-BF2F-4D83-AB2E-444EC1A5A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AA01B-738B-4C04-937A-A76F6402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61BA3D-F034-474D-A54C-6EE22583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F425A1-E835-4BD1-A641-14F76200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1DB65-15D2-422B-82F4-AE6A0B56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9DEA8-8416-49A4-A165-E2286455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33F11-6A64-42F3-9291-1A93F364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7D4C-785A-4F44-985B-07B0BE10359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9535F-E11F-45AA-9CCB-C7391C4D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2963C-EF99-47E4-AE0B-8EC28182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5334-0259-4330-9AE8-16F399C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95559-1392-4D77-A745-D8DF8D5B10A5}"/>
              </a:ext>
            </a:extLst>
          </p:cNvPr>
          <p:cNvSpPr txBox="1"/>
          <p:nvPr/>
        </p:nvSpPr>
        <p:spPr>
          <a:xfrm>
            <a:off x="1815547" y="132522"/>
            <a:ext cx="8560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Palatino Linotype" panose="02040502050505030304" pitchFamily="18" charset="0"/>
              </a:rPr>
              <a:t>Министерство образования и молодежной политики Свердловской области государственное автономное профессионально образовательное учреждение Свердловской области «</a:t>
            </a:r>
            <a:r>
              <a:rPr lang="ru-RU" sz="1600" dirty="0" err="1">
                <a:latin typeface="Palatino Linotype" panose="02040502050505030304" pitchFamily="18" charset="0"/>
              </a:rPr>
              <a:t>Алапаевский</a:t>
            </a:r>
            <a:r>
              <a:rPr lang="ru-RU" sz="1600" dirty="0">
                <a:latin typeface="Palatino Linotype" panose="02040502050505030304" pitchFamily="18" charset="0"/>
              </a:rPr>
              <a:t> многопрофильный техникум»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739F-C541-473C-8E0E-10E513CC36BA}"/>
              </a:ext>
            </a:extLst>
          </p:cNvPr>
          <p:cNvSpPr txBox="1"/>
          <p:nvPr/>
        </p:nvSpPr>
        <p:spPr>
          <a:xfrm>
            <a:off x="3160641" y="2016327"/>
            <a:ext cx="58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ДИПЛОМНЫЙ ПРОЕКСТ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B8142-53D0-4409-B610-9B24365E4910}"/>
              </a:ext>
            </a:extLst>
          </p:cNvPr>
          <p:cNvSpPr txBox="1"/>
          <p:nvPr/>
        </p:nvSpPr>
        <p:spPr>
          <a:xfrm>
            <a:off x="1570379" y="2587348"/>
            <a:ext cx="9051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alatino Linotype" panose="02040502050505030304" pitchFamily="18" charset="0"/>
              </a:rPr>
              <a:t>АВТОМАТИЗИРОВАННАЯ ИНФОРМАЦИОННАЯ СИСТЕМА «УЧЕБНО-ИССЛЕДОВАТЕЛЬСКАЯ ДЕЯТЕЛЬНОСТЬ СТУДЕНТОВ ТЕХНИКУМА»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3B5CF-634C-4128-8B48-5BDD8ACB43FF}"/>
              </a:ext>
            </a:extLst>
          </p:cNvPr>
          <p:cNvSpPr txBox="1"/>
          <p:nvPr/>
        </p:nvSpPr>
        <p:spPr>
          <a:xfrm>
            <a:off x="311425" y="5049802"/>
            <a:ext cx="6343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Исполнитель</a:t>
            </a:r>
            <a:r>
              <a:rPr lang="ru-RU" sz="1600" b="1" dirty="0">
                <a:latin typeface="Palatino Linotype" panose="02040502050505030304" pitchFamily="18" charset="0"/>
              </a:rPr>
              <a:t>:</a:t>
            </a:r>
            <a:r>
              <a:rPr lang="ru-RU" sz="1600" dirty="0">
                <a:latin typeface="Palatino Linotype" panose="02040502050505030304" pitchFamily="18" charset="0"/>
              </a:rPr>
              <a:t> </a:t>
            </a:r>
            <a:r>
              <a:rPr lang="ru-RU" sz="1600" dirty="0" err="1">
                <a:latin typeface="Palatino Linotype" panose="02040502050505030304" pitchFamily="18" charset="0"/>
              </a:rPr>
              <a:t>Шерстобитова</a:t>
            </a:r>
            <a:r>
              <a:rPr lang="ru-RU" sz="1600" dirty="0">
                <a:latin typeface="Palatino Linotype" panose="02040502050505030304" pitchFamily="18" charset="0"/>
              </a:rPr>
              <a:t> Дарья Сергеевна</a:t>
            </a:r>
          </a:p>
          <a:p>
            <a:r>
              <a:rPr lang="ru-RU" sz="16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Студент группы </a:t>
            </a:r>
            <a:r>
              <a:rPr lang="ru-RU" sz="1600" dirty="0">
                <a:latin typeface="Palatino Linotype" panose="02040502050505030304" pitchFamily="18" charset="0"/>
              </a:rPr>
              <a:t>403 ИСП, очной формы обучения</a:t>
            </a:r>
          </a:p>
          <a:p>
            <a:r>
              <a:rPr lang="ru-RU" sz="16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Специальность</a:t>
            </a:r>
            <a:r>
              <a:rPr lang="ru-RU" sz="1600" dirty="0">
                <a:latin typeface="Palatino Linotype" panose="02040502050505030304" pitchFamily="18" charset="0"/>
              </a:rPr>
              <a:t> 09.02.07 «Информационные системы и программирование»</a:t>
            </a:r>
          </a:p>
          <a:p>
            <a:r>
              <a:rPr lang="ru-RU" sz="16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Руководитель дипломного проекта</a:t>
            </a:r>
            <a:r>
              <a:rPr lang="ru-RU" sz="1600" b="1" dirty="0">
                <a:latin typeface="Palatino Linotype" panose="02040502050505030304" pitchFamily="18" charset="0"/>
              </a:rPr>
              <a:t>: </a:t>
            </a:r>
            <a:r>
              <a:rPr lang="ru-RU" sz="1600" dirty="0">
                <a:latin typeface="Palatino Linotype" panose="02040502050505030304" pitchFamily="18" charset="0"/>
              </a:rPr>
              <a:t>Денисова Анастасия Эдуардовна</a:t>
            </a:r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078C6E61-65B0-4A85-B963-7B085FA79144}"/>
              </a:ext>
            </a:extLst>
          </p:cNvPr>
          <p:cNvSpPr/>
          <p:nvPr/>
        </p:nvSpPr>
        <p:spPr>
          <a:xfrm rot="16200000">
            <a:off x="11337788" y="2849777"/>
            <a:ext cx="1135886" cy="976861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E25B7157-2AA8-4E16-AF0F-A0BE88542A8E}"/>
              </a:ext>
            </a:extLst>
          </p:cNvPr>
          <p:cNvSpPr/>
          <p:nvPr/>
        </p:nvSpPr>
        <p:spPr>
          <a:xfrm rot="16200000">
            <a:off x="274751" y="262124"/>
            <a:ext cx="523927" cy="450577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42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95870-8A85-477E-9123-8ED6BAA3D154}"/>
              </a:ext>
            </a:extLst>
          </p:cNvPr>
          <p:cNvSpPr txBox="1"/>
          <p:nvPr/>
        </p:nvSpPr>
        <p:spPr>
          <a:xfrm>
            <a:off x="433135" y="1951890"/>
            <a:ext cx="11149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Интерфейс</a:t>
            </a:r>
            <a:r>
              <a:rPr lang="ru-RU" sz="2000" dirty="0">
                <a:latin typeface="Palatino Linotype" panose="0204050205050503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— это система взаимодействия, которая обеспечивает связь между двумя или более компонентами, такими как программы, устройства, пользователи или организации. Он может быть визуальной платформой, через которую пользователи взаимодействуют с технологиями, стандартным набором функций для программ, или физическими методами взаимодействия между аппаратными устройствами. 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08FA8B-432A-4F9E-B9CE-060CF6843803}"/>
              </a:ext>
            </a:extLst>
          </p:cNvPr>
          <p:cNvSpPr/>
          <p:nvPr/>
        </p:nvSpPr>
        <p:spPr>
          <a:xfrm>
            <a:off x="429127" y="166352"/>
            <a:ext cx="11333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ВЫБОР ИНТЕРФЕЙСА / АИС «Учебно-исследовательская деятельность студентов техникума»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7B27929-8D16-47FC-9F0F-7625A6BF9383}"/>
              </a:ext>
            </a:extLst>
          </p:cNvPr>
          <p:cNvSpPr/>
          <p:nvPr/>
        </p:nvSpPr>
        <p:spPr>
          <a:xfrm>
            <a:off x="433135" y="4137103"/>
            <a:ext cx="91600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1. </a:t>
            </a:r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Командная строка </a:t>
            </a:r>
            <a:r>
              <a:rPr lang="ru-RU" sz="20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- текстовый интерфейс, который позволяет пользователю взаимодействовать с операционной системой или программным обеспечением путем ввода текстовых команд</a:t>
            </a:r>
          </a:p>
          <a:p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2. Графический интерфейс </a:t>
            </a:r>
            <a:r>
              <a:rPr lang="ru-RU" sz="2000" dirty="0">
                <a:latin typeface="Palatino Linotype" panose="02040502050505030304" pitchFamily="18" charset="0"/>
              </a:rPr>
              <a:t>- способ представления информации и взаимодействия с компьютерной системой с использованием графических элементов, таких как окна, иконки, кнопки, меню и другие визуальные компоненты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70F7F-B8A9-49B8-B951-8453E1F7371F}"/>
              </a:ext>
            </a:extLst>
          </p:cNvPr>
          <p:cNvSpPr txBox="1"/>
          <p:nvPr/>
        </p:nvSpPr>
        <p:spPr>
          <a:xfrm>
            <a:off x="433135" y="3798984"/>
            <a:ext cx="291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Типы интерфейса:</a:t>
            </a: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A7D1BA27-CE5A-4581-ACB9-95AD534A6AD7}"/>
              </a:ext>
            </a:extLst>
          </p:cNvPr>
          <p:cNvSpPr/>
          <p:nvPr/>
        </p:nvSpPr>
        <p:spPr>
          <a:xfrm rot="16200000">
            <a:off x="11190672" y="723612"/>
            <a:ext cx="783454" cy="673770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3BA676B7-236E-4930-A247-9BF76859541A}"/>
              </a:ext>
            </a:extLst>
          </p:cNvPr>
          <p:cNvSpPr/>
          <p:nvPr/>
        </p:nvSpPr>
        <p:spPr>
          <a:xfrm rot="16200000">
            <a:off x="9898218" y="4283099"/>
            <a:ext cx="1086467" cy="934361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EB244929-4198-4B02-A056-D2E1FA59BEFA}"/>
              </a:ext>
            </a:extLst>
          </p:cNvPr>
          <p:cNvSpPr/>
          <p:nvPr/>
        </p:nvSpPr>
        <p:spPr>
          <a:xfrm rot="16200000">
            <a:off x="2300367" y="6302874"/>
            <a:ext cx="596910" cy="513342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07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E77E46-B653-43E7-9EEB-AC026C465073}"/>
              </a:ext>
            </a:extLst>
          </p:cNvPr>
          <p:cNvSpPr/>
          <p:nvPr/>
        </p:nvSpPr>
        <p:spPr>
          <a:xfrm>
            <a:off x="2061410" y="122003"/>
            <a:ext cx="8069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АИС «Учебно-исследовательская деятельность студентов техникума»</a:t>
            </a:r>
            <a:endParaRPr lang="ru-RU" sz="3200" dirty="0"/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7F02942A-08FF-4B7E-8948-11F6F9F9FD13}"/>
              </a:ext>
            </a:extLst>
          </p:cNvPr>
          <p:cNvSpPr/>
          <p:nvPr/>
        </p:nvSpPr>
        <p:spPr>
          <a:xfrm rot="16200000">
            <a:off x="10821240" y="5831760"/>
            <a:ext cx="904702" cy="77804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0A883F79-217E-44EA-8D6D-896DBBACCDFC}"/>
              </a:ext>
            </a:extLst>
          </p:cNvPr>
          <p:cNvSpPr/>
          <p:nvPr/>
        </p:nvSpPr>
        <p:spPr>
          <a:xfrm rot="16200000">
            <a:off x="271551" y="228811"/>
            <a:ext cx="665365" cy="57221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936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BFBAC-8AA0-4B97-998F-4E4B328825B6}"/>
              </a:ext>
            </a:extLst>
          </p:cNvPr>
          <p:cNvSpPr txBox="1"/>
          <p:nvPr/>
        </p:nvSpPr>
        <p:spPr>
          <a:xfrm>
            <a:off x="2770882" y="304796"/>
            <a:ext cx="665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ВЫВОД ВТОРОЙ ГЛАВЫ</a:t>
            </a:r>
            <a:endParaRPr lang="ru-RU" sz="3600" b="1" dirty="0">
              <a:solidFill>
                <a:srgbClr val="25463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A4CEE9-0CC5-45C4-AA2C-18337E63C605}"/>
              </a:ext>
            </a:extLst>
          </p:cNvPr>
          <p:cNvSpPr/>
          <p:nvPr/>
        </p:nvSpPr>
        <p:spPr>
          <a:xfrm>
            <a:off x="230300" y="1602644"/>
            <a:ext cx="11731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Palatino Linotype" panose="02040502050505030304" pitchFamily="18" charset="0"/>
              </a:rPr>
              <a:t>Подводя итог главы, можно сказать, что в ходе анализа предметной области и чернового проектирования, была создана структурная схема будущего программного приложения, показывающая функциональное назначение программы.</a:t>
            </a:r>
          </a:p>
          <a:p>
            <a:r>
              <a:rPr lang="ru-RU" sz="2400" dirty="0">
                <a:latin typeface="Palatino Linotype" panose="02040502050505030304" pitchFamily="18" charset="0"/>
              </a:rPr>
              <a:t>Были рассмотрены виды интерфейсов, их описание, был разработан собственный графический интерфейс для автоматизированной информационной системы «Учебно-исследовательская деятельность студентов техникума. </a:t>
            </a:r>
          </a:p>
          <a:p>
            <a:r>
              <a:rPr lang="ru-RU" sz="2400" dirty="0">
                <a:latin typeface="Palatino Linotype" panose="02040502050505030304" pitchFamily="18" charset="0"/>
              </a:rPr>
              <a:t>Была описана логика программы, проведено тестирование функционала. Так же было определено описание программного приложения, а именно – выделены основные сведения, используемый язык программирования, функциональное назначение, логическая структура, необходимый минимум технических средств, для корректной работы программного приложения.</a:t>
            </a:r>
            <a:endParaRPr lang="ru-RU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13AA16D4-93D1-4084-A146-16B205094B55}"/>
              </a:ext>
            </a:extLst>
          </p:cNvPr>
          <p:cNvSpPr/>
          <p:nvPr/>
        </p:nvSpPr>
        <p:spPr>
          <a:xfrm rot="16200000">
            <a:off x="11509348" y="6367991"/>
            <a:ext cx="904702" cy="77804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A11E0207-4FFC-48B3-AA93-123BB0ABBFAA}"/>
              </a:ext>
            </a:extLst>
          </p:cNvPr>
          <p:cNvSpPr/>
          <p:nvPr/>
        </p:nvSpPr>
        <p:spPr>
          <a:xfrm rot="16200000">
            <a:off x="176823" y="179098"/>
            <a:ext cx="763950" cy="656996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74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049DE79-B816-49E8-8C82-D5E17AE2A434}"/>
              </a:ext>
            </a:extLst>
          </p:cNvPr>
          <p:cNvSpPr/>
          <p:nvPr/>
        </p:nvSpPr>
        <p:spPr>
          <a:xfrm>
            <a:off x="429127" y="166352"/>
            <a:ext cx="11333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ОХРАНА ТРУДА / АИС «Учебно-исследовательская деятельность студентов техникума»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B18718-D4B1-4E7A-9F9F-85D3B702B051}"/>
              </a:ext>
            </a:extLst>
          </p:cNvPr>
          <p:cNvSpPr/>
          <p:nvPr/>
        </p:nvSpPr>
        <p:spPr>
          <a:xfrm>
            <a:off x="6413500" y="1797784"/>
            <a:ext cx="53493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Перед началом работы, сотрудник должен выполнить ряд мероприятий, для обеспечения правильности и безопасности работы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D14381-9D2F-4FF8-B251-DCF48F9D344D}"/>
              </a:ext>
            </a:extLst>
          </p:cNvPr>
          <p:cNvSpPr/>
          <p:nvPr/>
        </p:nvSpPr>
        <p:spPr>
          <a:xfrm>
            <a:off x="429127" y="1797784"/>
            <a:ext cx="58065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К работе на персональном компьютере допускаются лица, прошедшие обучение безопасным методам труда, вводный инструктаж, первичный инструктаж на рабочем месте.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A0FFD00-32DF-4FAE-A1E6-A5B48EA79FFB}"/>
              </a:ext>
            </a:extLst>
          </p:cNvPr>
          <p:cNvSpPr/>
          <p:nvPr/>
        </p:nvSpPr>
        <p:spPr>
          <a:xfrm>
            <a:off x="429127" y="3660842"/>
            <a:ext cx="5349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При работе с вычислительно техникой должны быть соблюдены правила для рабочего места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00B5E-2A33-4D2B-B79C-B48401BB4B8C}"/>
              </a:ext>
            </a:extLst>
          </p:cNvPr>
          <p:cNvSpPr txBox="1"/>
          <p:nvPr/>
        </p:nvSpPr>
        <p:spPr>
          <a:xfrm>
            <a:off x="6413499" y="3429000"/>
            <a:ext cx="5349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</a:rPr>
              <a:t>По окончанию рабочего дня, сотрудник должен:</a:t>
            </a:r>
          </a:p>
          <a:p>
            <a:pPr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Отключить питание компьютера.</a:t>
            </a:r>
          </a:p>
          <a:p>
            <a:pPr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Привести в порядок рабочее место.</a:t>
            </a:r>
          </a:p>
          <a:p>
            <a:pPr lvl="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Сообщить руководителю обо всех замеченных недостатках и сбоях в работе оборудования.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1CE881D-5002-49A9-B016-277D70472622}"/>
              </a:ext>
            </a:extLst>
          </p:cNvPr>
          <p:cNvSpPr/>
          <p:nvPr/>
        </p:nvSpPr>
        <p:spPr>
          <a:xfrm>
            <a:off x="429127" y="4908348"/>
            <a:ext cx="5349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Во всех случаях обрыва проводов питания, неисправности заземления и других повреждений, немедленно отключить питание и сообщить об аварийной ситуации руководителю.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A5AC949B-74B3-4E47-AB82-F3536C1F5AB7}"/>
              </a:ext>
            </a:extLst>
          </p:cNvPr>
          <p:cNvSpPr/>
          <p:nvPr/>
        </p:nvSpPr>
        <p:spPr>
          <a:xfrm rot="16200000">
            <a:off x="117681" y="896124"/>
            <a:ext cx="622891" cy="535685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1DE5F7E7-3900-40DE-B846-AB251E68410D}"/>
              </a:ext>
            </a:extLst>
          </p:cNvPr>
          <p:cNvSpPr/>
          <p:nvPr/>
        </p:nvSpPr>
        <p:spPr>
          <a:xfrm rot="16200000">
            <a:off x="7318247" y="6089950"/>
            <a:ext cx="484446" cy="41662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A9A1777-029A-45E9-A3E9-FEAA64AFE308}"/>
              </a:ext>
            </a:extLst>
          </p:cNvPr>
          <p:cNvSpPr/>
          <p:nvPr/>
        </p:nvSpPr>
        <p:spPr>
          <a:xfrm rot="16200000">
            <a:off x="11688911" y="833488"/>
            <a:ext cx="622892" cy="535686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69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351C798-A4A2-4593-AB92-234C8244C66A}"/>
              </a:ext>
            </a:extLst>
          </p:cNvPr>
          <p:cNvSpPr txBox="1"/>
          <p:nvPr/>
        </p:nvSpPr>
        <p:spPr>
          <a:xfrm>
            <a:off x="987221" y="2498748"/>
            <a:ext cx="595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Объект исследования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1FE80-9B97-4909-BC97-A2D435404AEE}"/>
              </a:ext>
            </a:extLst>
          </p:cNvPr>
          <p:cNvSpPr txBox="1"/>
          <p:nvPr/>
        </p:nvSpPr>
        <p:spPr>
          <a:xfrm>
            <a:off x="987220" y="2898403"/>
            <a:ext cx="930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</a:rPr>
              <a:t>Автоматизированная информационная система «Учебно-исследовательская деятельность студентов техникума»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5066FB-4462-47CB-A078-FCCDEF9EC317}"/>
              </a:ext>
            </a:extLst>
          </p:cNvPr>
          <p:cNvSpPr txBox="1"/>
          <p:nvPr/>
        </p:nvSpPr>
        <p:spPr>
          <a:xfrm>
            <a:off x="996655" y="3653579"/>
            <a:ext cx="930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Предмет исследования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64203-76F4-4DE9-879D-79742B97A59F}"/>
              </a:ext>
            </a:extLst>
          </p:cNvPr>
          <p:cNvSpPr txBox="1"/>
          <p:nvPr/>
        </p:nvSpPr>
        <p:spPr>
          <a:xfrm>
            <a:off x="996656" y="4131828"/>
            <a:ext cx="10042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</a:rPr>
              <a:t>Разработка системы, которая будет использоваться для хранения и просмотра учебно-исследовательских работ студентов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C01B08F-A69C-44DA-80F2-27A74BCEB0AC}"/>
              </a:ext>
            </a:extLst>
          </p:cNvPr>
          <p:cNvGrpSpPr/>
          <p:nvPr/>
        </p:nvGrpSpPr>
        <p:grpSpPr>
          <a:xfrm>
            <a:off x="419772" y="3653579"/>
            <a:ext cx="397987" cy="461665"/>
            <a:chOff x="789762" y="448906"/>
            <a:chExt cx="619160" cy="718226"/>
          </a:xfrm>
        </p:grpSpPr>
        <p:sp>
          <p:nvSpPr>
            <p:cNvPr id="22" name="Шестиугольник 21">
              <a:extLst>
                <a:ext uri="{FF2B5EF4-FFF2-40B4-BE49-F238E27FC236}">
                  <a16:creationId xmlns:a16="http://schemas.microsoft.com/office/drawing/2014/main" id="{330AB7AD-E851-43D4-AC69-F00868D58DFB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4AB85E-1CE3-4F4E-8789-FFB34A7F68B9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10E907-013B-4696-9EBC-45A6B23AB683}"/>
              </a:ext>
            </a:extLst>
          </p:cNvPr>
          <p:cNvSpPr txBox="1"/>
          <p:nvPr/>
        </p:nvSpPr>
        <p:spPr>
          <a:xfrm>
            <a:off x="419772" y="986208"/>
            <a:ext cx="11448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Учебно-исследовательская деятельность студентов (УИДС) </a:t>
            </a:r>
            <a:r>
              <a:rPr lang="ru-RU" sz="2000" dirty="0">
                <a:latin typeface="Palatino Linotype" panose="02040502050505030304" pitchFamily="18" charset="0"/>
              </a:rPr>
              <a:t>- это комплекс мероприятий учебного, научного, методического и организационного характера, обеспечивающих обязательное обучение всех студентов навыкам научных исследований применительно к избранной специальности в рамках учебного процесса и вне его.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6D588-48B2-45EE-820D-6E926FD75F5B}"/>
              </a:ext>
            </a:extLst>
          </p:cNvPr>
          <p:cNvSpPr txBox="1"/>
          <p:nvPr/>
        </p:nvSpPr>
        <p:spPr>
          <a:xfrm>
            <a:off x="4151114" y="323846"/>
            <a:ext cx="38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ВВЕДЕНИЕ</a:t>
            </a:r>
            <a:endParaRPr lang="ru-RU" sz="3600" b="1" dirty="0">
              <a:solidFill>
                <a:srgbClr val="25463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Шестиугольник 28">
            <a:extLst>
              <a:ext uri="{FF2B5EF4-FFF2-40B4-BE49-F238E27FC236}">
                <a16:creationId xmlns:a16="http://schemas.microsoft.com/office/drawing/2014/main" id="{5F13EE3C-154B-4F15-AF75-E8F541D6C059}"/>
              </a:ext>
            </a:extLst>
          </p:cNvPr>
          <p:cNvSpPr/>
          <p:nvPr/>
        </p:nvSpPr>
        <p:spPr>
          <a:xfrm rot="16200000">
            <a:off x="11331269" y="-222128"/>
            <a:ext cx="1135886" cy="976861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Шестиугольник 29">
            <a:extLst>
              <a:ext uri="{FF2B5EF4-FFF2-40B4-BE49-F238E27FC236}">
                <a16:creationId xmlns:a16="http://schemas.microsoft.com/office/drawing/2014/main" id="{9076BFFB-F2CE-4F48-A105-6FBBBB0F9E72}"/>
              </a:ext>
            </a:extLst>
          </p:cNvPr>
          <p:cNvSpPr/>
          <p:nvPr/>
        </p:nvSpPr>
        <p:spPr>
          <a:xfrm rot="16200000">
            <a:off x="-243165" y="5960225"/>
            <a:ext cx="926341" cy="796652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F5C34AE-9457-43EE-81C0-16B96B6436EC}"/>
              </a:ext>
            </a:extLst>
          </p:cNvPr>
          <p:cNvGrpSpPr/>
          <p:nvPr/>
        </p:nvGrpSpPr>
        <p:grpSpPr>
          <a:xfrm>
            <a:off x="419772" y="2529971"/>
            <a:ext cx="397987" cy="461665"/>
            <a:chOff x="789762" y="448906"/>
            <a:chExt cx="619160" cy="718226"/>
          </a:xfrm>
        </p:grpSpPr>
        <p:sp>
          <p:nvSpPr>
            <p:cNvPr id="32" name="Шестиугольник 31">
              <a:extLst>
                <a:ext uri="{FF2B5EF4-FFF2-40B4-BE49-F238E27FC236}">
                  <a16:creationId xmlns:a16="http://schemas.microsoft.com/office/drawing/2014/main" id="{BB0F090D-7522-4415-9732-0EDE6CD12289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08C8FE-F65B-43A6-A6CC-CCECBE00C6B2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5F80B30-1EDD-4841-92EE-23410342A4A2}"/>
              </a:ext>
            </a:extLst>
          </p:cNvPr>
          <p:cNvSpPr txBox="1"/>
          <p:nvPr/>
        </p:nvSpPr>
        <p:spPr>
          <a:xfrm>
            <a:off x="1025684" y="4839714"/>
            <a:ext cx="86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Цель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04752A-3BE1-487C-8219-A8D0387C4CF0}"/>
              </a:ext>
            </a:extLst>
          </p:cNvPr>
          <p:cNvSpPr txBox="1"/>
          <p:nvPr/>
        </p:nvSpPr>
        <p:spPr>
          <a:xfrm>
            <a:off x="996655" y="5224835"/>
            <a:ext cx="11007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</a:rPr>
              <a:t>Разработка и внедрение автоматизированной системы "Учебно-исследовательская деятельность студентов техникума", для хранения и просмотра учебно-исследовательских работ студентов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64069DC-C16E-4BC5-ACE3-95F7611C8486}"/>
              </a:ext>
            </a:extLst>
          </p:cNvPr>
          <p:cNvGrpSpPr/>
          <p:nvPr/>
        </p:nvGrpSpPr>
        <p:grpSpPr>
          <a:xfrm>
            <a:off x="383925" y="4870491"/>
            <a:ext cx="397987" cy="461665"/>
            <a:chOff x="789762" y="448906"/>
            <a:chExt cx="619160" cy="718226"/>
          </a:xfrm>
        </p:grpSpPr>
        <p:sp>
          <p:nvSpPr>
            <p:cNvPr id="40" name="Шестиугольник 39">
              <a:extLst>
                <a:ext uri="{FF2B5EF4-FFF2-40B4-BE49-F238E27FC236}">
                  <a16:creationId xmlns:a16="http://schemas.microsoft.com/office/drawing/2014/main" id="{59E04720-75AF-48D2-8065-6D24CBCD10DF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FB51F-4128-456A-9D8F-910DE7FFFE2A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73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22BD686-CE27-4BBE-922E-745775C765AD}"/>
              </a:ext>
            </a:extLst>
          </p:cNvPr>
          <p:cNvGrpSpPr/>
          <p:nvPr/>
        </p:nvGrpSpPr>
        <p:grpSpPr>
          <a:xfrm>
            <a:off x="270115" y="1308671"/>
            <a:ext cx="619160" cy="724710"/>
            <a:chOff x="789762" y="448906"/>
            <a:chExt cx="619160" cy="718226"/>
          </a:xfrm>
        </p:grpSpPr>
        <p:sp>
          <p:nvSpPr>
            <p:cNvPr id="4" name="Шестиугольник 3">
              <a:extLst>
                <a:ext uri="{FF2B5EF4-FFF2-40B4-BE49-F238E27FC236}">
                  <a16:creationId xmlns:a16="http://schemas.microsoft.com/office/drawing/2014/main" id="{C9C8B6CC-9A50-4ED4-82A7-16FF23CC68F5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CB52B9-0C05-4A76-B933-0110A725C444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C247121-D437-4AB1-B52B-F22622D357B6}"/>
              </a:ext>
            </a:extLst>
          </p:cNvPr>
          <p:cNvSpPr txBox="1"/>
          <p:nvPr/>
        </p:nvSpPr>
        <p:spPr>
          <a:xfrm>
            <a:off x="4151114" y="361946"/>
            <a:ext cx="38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ЗАДАЧИ</a:t>
            </a:r>
            <a:endParaRPr lang="ru-RU" sz="3600" b="1" dirty="0">
              <a:solidFill>
                <a:srgbClr val="25463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3E8063B-D951-4890-970F-90467BB4E12E}"/>
              </a:ext>
            </a:extLst>
          </p:cNvPr>
          <p:cNvSpPr/>
          <p:nvPr/>
        </p:nvSpPr>
        <p:spPr>
          <a:xfrm>
            <a:off x="1000522" y="1193741"/>
            <a:ext cx="9796093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Провести анализ существующих методов и инструментов и определить требования к функциональности и интерфейсу автоматизированной системы. 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846A192-DCE5-4B85-9BF5-87A63D9A3AFB}"/>
              </a:ext>
            </a:extLst>
          </p:cNvPr>
          <p:cNvSpPr/>
          <p:nvPr/>
        </p:nvSpPr>
        <p:spPr>
          <a:xfrm>
            <a:off x="1000522" y="2279816"/>
            <a:ext cx="9697674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Разработать техническую документацию: техническое задание, руководство пользователя, руководство оператора. 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5CBBBEA-4CEF-4B9C-9230-1405088A936D}"/>
              </a:ext>
            </a:extLst>
          </p:cNvPr>
          <p:cNvSpPr/>
          <p:nvPr/>
        </p:nvSpPr>
        <p:spPr>
          <a:xfrm>
            <a:off x="1000522" y="3423041"/>
            <a:ext cx="10158044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Написать программный код системы, реализующий определённые функции и возможности. 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5B9B386-2CD1-4AFD-987F-63120AC3AFFB}"/>
              </a:ext>
            </a:extLst>
          </p:cNvPr>
          <p:cNvSpPr/>
          <p:nvPr/>
        </p:nvSpPr>
        <p:spPr>
          <a:xfrm>
            <a:off x="1033434" y="4462490"/>
            <a:ext cx="9697674" cy="96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Провести тестирование системы на соответствие требованиям, выявить и устранить возможные ошибки и недочёты. 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C342E90-51FD-4EDB-B2CC-BB6A0FCC53FC}"/>
              </a:ext>
            </a:extLst>
          </p:cNvPr>
          <p:cNvSpPr/>
          <p:nvPr/>
        </p:nvSpPr>
        <p:spPr>
          <a:xfrm>
            <a:off x="1000522" y="5581034"/>
            <a:ext cx="8499700" cy="50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Внедрить систему на практике в техникуме. 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59C1390-07D6-4667-B018-C7CD5596BF15}"/>
              </a:ext>
            </a:extLst>
          </p:cNvPr>
          <p:cNvGrpSpPr/>
          <p:nvPr/>
        </p:nvGrpSpPr>
        <p:grpSpPr>
          <a:xfrm>
            <a:off x="270115" y="2390934"/>
            <a:ext cx="619160" cy="724710"/>
            <a:chOff x="789762" y="448906"/>
            <a:chExt cx="619160" cy="718226"/>
          </a:xfrm>
        </p:grpSpPr>
        <p:sp>
          <p:nvSpPr>
            <p:cNvPr id="33" name="Шестиугольник 32">
              <a:extLst>
                <a:ext uri="{FF2B5EF4-FFF2-40B4-BE49-F238E27FC236}">
                  <a16:creationId xmlns:a16="http://schemas.microsoft.com/office/drawing/2014/main" id="{50025115-23D8-4574-A323-1BD8C6830389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B32EBB-797C-4182-81A8-88ECC4756A70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5EEEA09-F0EB-4B1D-85BA-FCB11853BA33}"/>
              </a:ext>
            </a:extLst>
          </p:cNvPr>
          <p:cNvGrpSpPr/>
          <p:nvPr/>
        </p:nvGrpSpPr>
        <p:grpSpPr>
          <a:xfrm>
            <a:off x="270115" y="3461309"/>
            <a:ext cx="619160" cy="724710"/>
            <a:chOff x="789762" y="448906"/>
            <a:chExt cx="619160" cy="718226"/>
          </a:xfrm>
        </p:grpSpPr>
        <p:sp>
          <p:nvSpPr>
            <p:cNvPr id="36" name="Шестиугольник 35">
              <a:extLst>
                <a:ext uri="{FF2B5EF4-FFF2-40B4-BE49-F238E27FC236}">
                  <a16:creationId xmlns:a16="http://schemas.microsoft.com/office/drawing/2014/main" id="{39A5000C-D402-4CF8-9AD7-F9EA05EC1534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E30762-5C34-4BA5-A715-7D9B40AD5129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CB5FE98-7797-4FD9-95C8-A449BA2A611E}"/>
              </a:ext>
            </a:extLst>
          </p:cNvPr>
          <p:cNvGrpSpPr/>
          <p:nvPr/>
        </p:nvGrpSpPr>
        <p:grpSpPr>
          <a:xfrm>
            <a:off x="270115" y="4600103"/>
            <a:ext cx="619160" cy="724710"/>
            <a:chOff x="789762" y="448906"/>
            <a:chExt cx="619160" cy="718226"/>
          </a:xfrm>
        </p:grpSpPr>
        <p:sp>
          <p:nvSpPr>
            <p:cNvPr id="39" name="Шестиугольник 38">
              <a:extLst>
                <a:ext uri="{FF2B5EF4-FFF2-40B4-BE49-F238E27FC236}">
                  <a16:creationId xmlns:a16="http://schemas.microsoft.com/office/drawing/2014/main" id="{19A7B4CA-280C-40FB-91F2-4A6FCF85C01B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634EDF-7459-4F32-B483-F287978FF0A8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29CCE7D-CA16-4811-A247-DFF60AAAEB05}"/>
              </a:ext>
            </a:extLst>
          </p:cNvPr>
          <p:cNvGrpSpPr/>
          <p:nvPr/>
        </p:nvGrpSpPr>
        <p:grpSpPr>
          <a:xfrm>
            <a:off x="270115" y="5546445"/>
            <a:ext cx="619160" cy="724710"/>
            <a:chOff x="789762" y="448906"/>
            <a:chExt cx="619160" cy="718226"/>
          </a:xfrm>
        </p:grpSpPr>
        <p:sp>
          <p:nvSpPr>
            <p:cNvPr id="42" name="Шестиугольник 41">
              <a:extLst>
                <a:ext uri="{FF2B5EF4-FFF2-40B4-BE49-F238E27FC236}">
                  <a16:creationId xmlns:a16="http://schemas.microsoft.com/office/drawing/2014/main" id="{88A85283-DB5B-4BA3-AB70-C96BF72A4993}"/>
                </a:ext>
              </a:extLst>
            </p:cNvPr>
            <p:cNvSpPr/>
            <p:nvPr/>
          </p:nvSpPr>
          <p:spPr>
            <a:xfrm rot="5400000">
              <a:off x="740229" y="498439"/>
              <a:ext cx="718226" cy="619160"/>
            </a:xfrm>
            <a:prstGeom prst="hexagon">
              <a:avLst/>
            </a:prstGeom>
            <a:solidFill>
              <a:srgbClr val="25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7E7D1D-CFC1-4AD2-9984-1B6794D29A40}"/>
                </a:ext>
              </a:extLst>
            </p:cNvPr>
            <p:cNvSpPr txBox="1"/>
            <p:nvPr/>
          </p:nvSpPr>
          <p:spPr>
            <a:xfrm>
              <a:off x="901009" y="546409"/>
              <a:ext cx="3966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44" name="Шестиугольник 43">
            <a:extLst>
              <a:ext uri="{FF2B5EF4-FFF2-40B4-BE49-F238E27FC236}">
                <a16:creationId xmlns:a16="http://schemas.microsoft.com/office/drawing/2014/main" id="{40D5123F-1B37-4D57-98D0-F090095450E0}"/>
              </a:ext>
            </a:extLst>
          </p:cNvPr>
          <p:cNvSpPr/>
          <p:nvPr/>
        </p:nvSpPr>
        <p:spPr>
          <a:xfrm rot="16200000">
            <a:off x="11049143" y="5761892"/>
            <a:ext cx="1135886" cy="976861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Шестиугольник 44">
            <a:extLst>
              <a:ext uri="{FF2B5EF4-FFF2-40B4-BE49-F238E27FC236}">
                <a16:creationId xmlns:a16="http://schemas.microsoft.com/office/drawing/2014/main" id="{E3E3B02D-0F19-4A45-84D1-90D0BB3B6CF9}"/>
              </a:ext>
            </a:extLst>
          </p:cNvPr>
          <p:cNvSpPr/>
          <p:nvPr/>
        </p:nvSpPr>
        <p:spPr>
          <a:xfrm rot="16200000">
            <a:off x="1687535" y="-254056"/>
            <a:ext cx="959995" cy="825595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Шестиугольник 45">
            <a:extLst>
              <a:ext uri="{FF2B5EF4-FFF2-40B4-BE49-F238E27FC236}">
                <a16:creationId xmlns:a16="http://schemas.microsoft.com/office/drawing/2014/main" id="{C4347EE7-1820-44A3-9384-4B0D9EFC0172}"/>
              </a:ext>
            </a:extLst>
          </p:cNvPr>
          <p:cNvSpPr/>
          <p:nvPr/>
        </p:nvSpPr>
        <p:spPr>
          <a:xfrm rot="16200000">
            <a:off x="9628265" y="5921384"/>
            <a:ext cx="1001988" cy="861709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91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5CA927-3E6D-43FB-B57F-395D4E46425C}"/>
              </a:ext>
            </a:extLst>
          </p:cNvPr>
          <p:cNvSpPr txBox="1"/>
          <p:nvPr/>
        </p:nvSpPr>
        <p:spPr>
          <a:xfrm>
            <a:off x="1055968" y="157920"/>
            <a:ext cx="10080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АНАЛОГИ /  АИС «Учебно-исследовательская деятельность студентов техникума»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709AA3-D8F7-4BA1-AC28-A91E5349051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0248" y="2609278"/>
            <a:ext cx="5323840" cy="287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5015C9DF-D2E8-42D7-9CC2-DE031E6D46E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24632" y="2609278"/>
            <a:ext cx="4010577" cy="364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49F90C-8990-471F-B1BF-7B8613BE27E6}"/>
              </a:ext>
            </a:extLst>
          </p:cNvPr>
          <p:cNvSpPr/>
          <p:nvPr/>
        </p:nvSpPr>
        <p:spPr>
          <a:xfrm>
            <a:off x="7325159" y="1617646"/>
            <a:ext cx="4210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Разработка приложения </a:t>
            </a:r>
            <a:r>
              <a:rPr lang="ru-RU" sz="20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«Учёт курсовых работ»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B81594-A3FB-4EF0-85A4-B44407577F0F}"/>
              </a:ext>
            </a:extLst>
          </p:cNvPr>
          <p:cNvSpPr/>
          <p:nvPr/>
        </p:nvSpPr>
        <p:spPr>
          <a:xfrm>
            <a:off x="450248" y="156535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Курсовой проект на тему «Автоматизированная система учета хранения курсовых работ студентов»</a:t>
            </a:r>
            <a:endParaRPr lang="ru-RU" sz="2000" dirty="0">
              <a:latin typeface="Palatino Linotype" panose="02040502050505030304" pitchFamily="18" charset="0"/>
            </a:endParaRP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2DBD1A0A-2E30-4216-9EB1-84D1D067A863}"/>
              </a:ext>
            </a:extLst>
          </p:cNvPr>
          <p:cNvSpPr/>
          <p:nvPr/>
        </p:nvSpPr>
        <p:spPr>
          <a:xfrm rot="16200000">
            <a:off x="1125949" y="6097847"/>
            <a:ext cx="1001988" cy="861709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05970D14-F95F-43C2-BA95-C5B699FCA506}"/>
              </a:ext>
            </a:extLst>
          </p:cNvPr>
          <p:cNvSpPr/>
          <p:nvPr/>
        </p:nvSpPr>
        <p:spPr>
          <a:xfrm rot="16200000">
            <a:off x="10963974" y="304929"/>
            <a:ext cx="928318" cy="79835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6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C4D14A40-D724-484B-BD56-04F52C424BD9}"/>
              </a:ext>
            </a:extLst>
          </p:cNvPr>
          <p:cNvSpPr/>
          <p:nvPr/>
        </p:nvSpPr>
        <p:spPr>
          <a:xfrm>
            <a:off x="8493465" y="751127"/>
            <a:ext cx="2744788" cy="2533650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54639"/>
              </a:solidFill>
            </a:endParaRP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BE012EF-26FB-40ED-9058-7E82175336C2}"/>
              </a:ext>
            </a:extLst>
          </p:cNvPr>
          <p:cNvSpPr/>
          <p:nvPr/>
        </p:nvSpPr>
        <p:spPr>
          <a:xfrm>
            <a:off x="8493465" y="3399629"/>
            <a:ext cx="2744788" cy="2533650"/>
          </a:xfrm>
          <a:prstGeom prst="hexagon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54639"/>
              </a:solidFill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B4F4A298-9967-4319-BDFE-3F9F31CFE6FB}"/>
              </a:ext>
            </a:extLst>
          </p:cNvPr>
          <p:cNvSpPr/>
          <p:nvPr/>
        </p:nvSpPr>
        <p:spPr>
          <a:xfrm>
            <a:off x="6234080" y="2103296"/>
            <a:ext cx="2744788" cy="2533650"/>
          </a:xfrm>
          <a:prstGeom prst="hexagon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54639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763B9-C218-421E-A10C-CBC713E8A54B}"/>
              </a:ext>
            </a:extLst>
          </p:cNvPr>
          <p:cNvSpPr/>
          <p:nvPr/>
        </p:nvSpPr>
        <p:spPr>
          <a:xfrm>
            <a:off x="400050" y="426899"/>
            <a:ext cx="6381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С++ </a:t>
            </a:r>
            <a:r>
              <a:rPr lang="ru-RU" sz="24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- это высокоуровневый, программирующий язык с динамической типизацией и предсказуемой поправкой. </a:t>
            </a:r>
            <a:endParaRPr lang="ru-RU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AA4B47-6250-4CC3-82B9-ED13A976E856}"/>
              </a:ext>
            </a:extLst>
          </p:cNvPr>
          <p:cNvSpPr/>
          <p:nvPr/>
        </p:nvSpPr>
        <p:spPr>
          <a:xfrm>
            <a:off x="400050" y="2160643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0" dirty="0" err="1">
                <a:solidFill>
                  <a:srgbClr val="254639"/>
                </a:solidFill>
                <a:effectLst/>
                <a:latin typeface="Palatino Linotype" panose="02040502050505030304" pitchFamily="18" charset="0"/>
              </a:rPr>
              <a:t>Python</a:t>
            </a:r>
            <a:r>
              <a:rPr lang="ru-RU" sz="2400" b="0" i="0" dirty="0">
                <a:effectLst/>
                <a:latin typeface="Palatino Linotype" panose="02040502050505030304" pitchFamily="18" charset="0"/>
              </a:rPr>
              <a:t> - это высокоуровневый интерпретируемый язык программирования, который широко используется для разработки приложений различных типов.</a:t>
            </a:r>
            <a:endParaRPr lang="ru-RU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A3BDCC-2DE4-4891-B8E4-EFDF3B0BA4C1}"/>
              </a:ext>
            </a:extLst>
          </p:cNvPr>
          <p:cNvSpPr/>
          <p:nvPr/>
        </p:nvSpPr>
        <p:spPr>
          <a:xfrm>
            <a:off x="400050" y="4648559"/>
            <a:ext cx="6248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4639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C# </a:t>
            </a:r>
            <a:r>
              <a:rPr lang="en-US" sz="24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- </a:t>
            </a:r>
            <a:r>
              <a:rPr lang="ru-RU" sz="2400" dirty="0">
                <a:latin typeface="Palatino Linotype" panose="02040502050505030304" pitchFamily="18" charset="0"/>
                <a:ea typeface="Times New Roman" panose="02020603050405020304" pitchFamily="18" charset="0"/>
              </a:rPr>
              <a:t>это высокоуровневый объектно-ориентированный язык программирования, разработанный для платформы.</a:t>
            </a:r>
            <a:endParaRPr lang="ru-RU" sz="2400" dirty="0">
              <a:latin typeface="Palatino Linotype" panose="02040502050505030304" pitchFamily="18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A10A65EB-6DAE-41A8-8C4C-FCC808F3051E}"/>
              </a:ext>
            </a:extLst>
          </p:cNvPr>
          <p:cNvSpPr/>
          <p:nvPr/>
        </p:nvSpPr>
        <p:spPr>
          <a:xfrm rot="16200000">
            <a:off x="-321082" y="6070212"/>
            <a:ext cx="992317" cy="853392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A595DF39-E268-456E-A8C7-21846CD5C6FA}"/>
              </a:ext>
            </a:extLst>
          </p:cNvPr>
          <p:cNvSpPr/>
          <p:nvPr/>
        </p:nvSpPr>
        <p:spPr>
          <a:xfrm rot="16200000">
            <a:off x="7141474" y="203"/>
            <a:ext cx="992317" cy="853392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лево 18">
            <a:extLst>
              <a:ext uri="{FF2B5EF4-FFF2-40B4-BE49-F238E27FC236}">
                <a16:creationId xmlns:a16="http://schemas.microsoft.com/office/drawing/2014/main" id="{4E869A7D-AE70-4B71-8F60-0DEB1719A8E0}"/>
              </a:ext>
            </a:extLst>
          </p:cNvPr>
          <p:cNvSpPr/>
          <p:nvPr/>
        </p:nvSpPr>
        <p:spPr>
          <a:xfrm>
            <a:off x="10690533" y="287842"/>
            <a:ext cx="5785376" cy="5932243"/>
          </a:xfrm>
          <a:prstGeom prst="leftArrow">
            <a:avLst>
              <a:gd name="adj1" fmla="val 50000"/>
              <a:gd name="adj2" fmla="val 27217"/>
            </a:avLst>
          </a:prstGeom>
          <a:solidFill>
            <a:srgbClr val="25463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86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C4D14A40-D724-484B-BD56-04F52C424BD9}"/>
              </a:ext>
            </a:extLst>
          </p:cNvPr>
          <p:cNvSpPr/>
          <p:nvPr/>
        </p:nvSpPr>
        <p:spPr>
          <a:xfrm>
            <a:off x="8036390" y="666750"/>
            <a:ext cx="2744788" cy="2533650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BE012EF-26FB-40ED-9058-7E82175336C2}"/>
              </a:ext>
            </a:extLst>
          </p:cNvPr>
          <p:cNvSpPr/>
          <p:nvPr/>
        </p:nvSpPr>
        <p:spPr>
          <a:xfrm>
            <a:off x="8036390" y="3429000"/>
            <a:ext cx="2744788" cy="2533650"/>
          </a:xfrm>
          <a:prstGeom prst="hexagon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763B9-C218-421E-A10C-CBC713E8A54B}"/>
              </a:ext>
            </a:extLst>
          </p:cNvPr>
          <p:cNvSpPr/>
          <p:nvPr/>
        </p:nvSpPr>
        <p:spPr>
          <a:xfrm>
            <a:off x="175076" y="260330"/>
            <a:ext cx="7787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Visual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</a:t>
            </a:r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Studio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</a:t>
            </a:r>
            <a:r>
              <a:rPr lang="ru-RU" sz="2400" dirty="0">
                <a:latin typeface="Palatino Linotype" panose="02040502050505030304" pitchFamily="18" charset="0"/>
              </a:rPr>
              <a:t>— это мощное средство разработчика, которое можно использовать для выполнения всего цикла разработки в одном месте. Это комплексная интегрированная среда разработки (IDE), которую можно использовать для записи, редактирования, отладки и сборки кода, а затем развертывания приложения. </a:t>
            </a:r>
            <a:endParaRPr lang="ru-RU" sz="3200" dirty="0">
              <a:latin typeface="Palatino Linotype" panose="0204050205050503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AA4B47-6250-4CC3-82B9-ED13A976E856}"/>
              </a:ext>
            </a:extLst>
          </p:cNvPr>
          <p:cNvSpPr/>
          <p:nvPr/>
        </p:nvSpPr>
        <p:spPr>
          <a:xfrm>
            <a:off x="175076" y="3199645"/>
            <a:ext cx="7615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Android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</a:t>
            </a:r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Studio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 </a:t>
            </a:r>
            <a:r>
              <a:rPr lang="ru-RU" sz="2400" dirty="0">
                <a:latin typeface="Palatino Linotype" panose="02040502050505030304" pitchFamily="18" charset="0"/>
              </a:rPr>
              <a:t>— это официальная интегрированная среда разработки (IDE) для создания приложений под операционную систему </a:t>
            </a:r>
            <a:r>
              <a:rPr lang="ru-RU" sz="2400" dirty="0" err="1">
                <a:latin typeface="Palatino Linotype" panose="02040502050505030304" pitchFamily="18" charset="0"/>
              </a:rPr>
              <a:t>Android</a:t>
            </a:r>
            <a:r>
              <a:rPr lang="ru-RU" sz="2400" dirty="0">
                <a:latin typeface="Palatino Linotype" panose="02040502050505030304" pitchFamily="18" charset="0"/>
              </a:rPr>
              <a:t>. Эта среда разработки предоставляет разработчикам все необходимые инструменты для проектирования, разработки, отладки и тестирования приложений для мобильных устройств, таких как смартфоны и планшеты, работающих на платформе </a:t>
            </a:r>
            <a:r>
              <a:rPr lang="ru-RU" sz="2400" dirty="0" err="1">
                <a:latin typeface="Palatino Linotype" panose="02040502050505030304" pitchFamily="18" charset="0"/>
              </a:rPr>
              <a:t>Android</a:t>
            </a:r>
            <a:r>
              <a:rPr lang="ru-RU" sz="2400" dirty="0">
                <a:latin typeface="Palatino Linotype" panose="02040502050505030304" pitchFamily="18" charset="0"/>
              </a:rPr>
              <a:t>. </a:t>
            </a:r>
            <a:endParaRPr lang="ru-RU" sz="3200" dirty="0">
              <a:latin typeface="Palatino Linotype" panose="02040502050505030304" pitchFamily="18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A10A65EB-6DAE-41A8-8C4C-FCC808F3051E}"/>
              </a:ext>
            </a:extLst>
          </p:cNvPr>
          <p:cNvSpPr/>
          <p:nvPr/>
        </p:nvSpPr>
        <p:spPr>
          <a:xfrm rot="16200000">
            <a:off x="6929372" y="6190024"/>
            <a:ext cx="992317" cy="853392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13BD25D4-D4AF-4727-A4ED-28502EA6E985}"/>
              </a:ext>
            </a:extLst>
          </p:cNvPr>
          <p:cNvSpPr/>
          <p:nvPr/>
        </p:nvSpPr>
        <p:spPr>
          <a:xfrm rot="16200000">
            <a:off x="8790534" y="-132110"/>
            <a:ext cx="912652" cy="784880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6B405A3C-B95D-426D-A00B-56C968C41D3D}"/>
              </a:ext>
            </a:extLst>
          </p:cNvPr>
          <p:cNvSpPr/>
          <p:nvPr/>
        </p:nvSpPr>
        <p:spPr>
          <a:xfrm>
            <a:off x="10690533" y="287842"/>
            <a:ext cx="5785376" cy="5932243"/>
          </a:xfrm>
          <a:prstGeom prst="leftArrow">
            <a:avLst>
              <a:gd name="adj1" fmla="val 50000"/>
              <a:gd name="adj2" fmla="val 27217"/>
            </a:avLst>
          </a:prstGeom>
          <a:solidFill>
            <a:srgbClr val="25463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7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C4D14A40-D724-484B-BD56-04F52C424BD9}"/>
              </a:ext>
            </a:extLst>
          </p:cNvPr>
          <p:cNvSpPr/>
          <p:nvPr/>
        </p:nvSpPr>
        <p:spPr>
          <a:xfrm>
            <a:off x="8036390" y="666750"/>
            <a:ext cx="2744788" cy="2533650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BE012EF-26FB-40ED-9058-7E82175336C2}"/>
              </a:ext>
            </a:extLst>
          </p:cNvPr>
          <p:cNvSpPr/>
          <p:nvPr/>
        </p:nvSpPr>
        <p:spPr>
          <a:xfrm>
            <a:off x="8036390" y="3429000"/>
            <a:ext cx="2744788" cy="2533650"/>
          </a:xfrm>
          <a:prstGeom prst="hexagon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763B9-C218-421E-A10C-CBC713E8A54B}"/>
              </a:ext>
            </a:extLst>
          </p:cNvPr>
          <p:cNvSpPr/>
          <p:nvPr/>
        </p:nvSpPr>
        <p:spPr>
          <a:xfrm>
            <a:off x="261699" y="666750"/>
            <a:ext cx="7787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Microsoft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</a:t>
            </a:r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Access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</a:t>
            </a:r>
            <a:r>
              <a:rPr lang="ru-RU" sz="2400" dirty="0">
                <a:latin typeface="Palatino Linotype" panose="02040502050505030304" pitchFamily="18" charset="0"/>
              </a:rPr>
              <a:t>— это программа для создания и управления базами данных, разработанная корпорацией </a:t>
            </a:r>
            <a:r>
              <a:rPr lang="ru-RU" sz="2400" dirty="0" err="1">
                <a:latin typeface="Palatino Linotype" panose="02040502050505030304" pitchFamily="18" charset="0"/>
              </a:rPr>
              <a:t>Microsoft</a:t>
            </a:r>
            <a:r>
              <a:rPr lang="ru-RU" sz="2400" dirty="0">
                <a:latin typeface="Palatino Linotype" panose="02040502050505030304" pitchFamily="18" charset="0"/>
              </a:rPr>
              <a:t>. Она входит в пакет офисных приложений </a:t>
            </a:r>
            <a:r>
              <a:rPr lang="ru-RU" sz="2400" dirty="0" err="1">
                <a:latin typeface="Palatino Linotype" panose="02040502050505030304" pitchFamily="18" charset="0"/>
              </a:rPr>
              <a:t>Microsoft</a:t>
            </a:r>
            <a:r>
              <a:rPr lang="ru-RU" sz="2400" dirty="0">
                <a:latin typeface="Palatino Linotype" panose="02040502050505030304" pitchFamily="18" charset="0"/>
              </a:rPr>
              <a:t> </a:t>
            </a:r>
            <a:r>
              <a:rPr lang="ru-RU" sz="2400" dirty="0" err="1">
                <a:latin typeface="Palatino Linotype" panose="02040502050505030304" pitchFamily="18" charset="0"/>
              </a:rPr>
              <a:t>Office</a:t>
            </a:r>
            <a:r>
              <a:rPr lang="ru-RU" sz="2400" dirty="0">
                <a:latin typeface="Palatino Linotype" panose="02040502050505030304" pitchFamily="18" charset="0"/>
              </a:rPr>
              <a:t> и обеспечивает пользователей инструментами для хранения, организации и анализа больших объемов данных. </a:t>
            </a:r>
            <a:endParaRPr lang="ru-RU" sz="4000" dirty="0">
              <a:latin typeface="Palatino Linotype" panose="0204050205050503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AA4B47-6250-4CC3-82B9-ED13A976E856}"/>
              </a:ext>
            </a:extLst>
          </p:cNvPr>
          <p:cNvSpPr/>
          <p:nvPr/>
        </p:nvSpPr>
        <p:spPr>
          <a:xfrm>
            <a:off x="261699" y="3482877"/>
            <a:ext cx="76150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Microsoft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SQL </a:t>
            </a:r>
            <a:r>
              <a:rPr lang="ru-RU" sz="2400" b="1" dirty="0" err="1">
                <a:solidFill>
                  <a:srgbClr val="254639"/>
                </a:solidFill>
                <a:latin typeface="Palatino Linotype" panose="02040502050505030304" pitchFamily="18" charset="0"/>
              </a:rPr>
              <a:t>Server</a:t>
            </a:r>
            <a:r>
              <a:rPr lang="ru-RU" sz="24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 (MS SQL) </a:t>
            </a:r>
            <a:r>
              <a:rPr lang="ru-RU" sz="2400" dirty="0">
                <a:latin typeface="Palatino Linotype" panose="02040502050505030304" pitchFamily="18" charset="0"/>
              </a:rPr>
              <a:t>—это реляционная система управления базами данных (RDBMS), разработанная корпорацией </a:t>
            </a:r>
            <a:r>
              <a:rPr lang="ru-RU" sz="2400" dirty="0" err="1">
                <a:latin typeface="Palatino Linotype" panose="02040502050505030304" pitchFamily="18" charset="0"/>
              </a:rPr>
              <a:t>Microsoft</a:t>
            </a:r>
            <a:r>
              <a:rPr lang="ru-RU" sz="2400" dirty="0">
                <a:latin typeface="Palatino Linotype" panose="02040502050505030304" pitchFamily="18" charset="0"/>
              </a:rPr>
              <a:t>. Она позволяет хранить, обрабатывать и извлекать данные с помощью языка запросов </a:t>
            </a:r>
            <a:r>
              <a:rPr lang="ru-RU" sz="2400" dirty="0" err="1">
                <a:latin typeface="Palatino Linotype" panose="02040502050505030304" pitchFamily="18" charset="0"/>
              </a:rPr>
              <a:t>Transact</a:t>
            </a:r>
            <a:r>
              <a:rPr lang="ru-RU" sz="2400" dirty="0">
                <a:latin typeface="Palatino Linotype" panose="02040502050505030304" pitchFamily="18" charset="0"/>
              </a:rPr>
              <a:t>-SQL, обеспечивая высокую производительность, безопасность и доступность данных для различных типов приложений.</a:t>
            </a: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A10A65EB-6DAE-41A8-8C4C-FCC808F3051E}"/>
              </a:ext>
            </a:extLst>
          </p:cNvPr>
          <p:cNvSpPr/>
          <p:nvPr/>
        </p:nvSpPr>
        <p:spPr>
          <a:xfrm rot="16200000">
            <a:off x="10430277" y="5911992"/>
            <a:ext cx="1436914" cy="1235745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6C8F14F4-3C83-44BF-9F04-0419EF4F401B}"/>
              </a:ext>
            </a:extLst>
          </p:cNvPr>
          <p:cNvSpPr/>
          <p:nvPr/>
        </p:nvSpPr>
        <p:spPr>
          <a:xfrm rot="16200000">
            <a:off x="-338466" y="-357194"/>
            <a:ext cx="1200327" cy="1032280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E151F4A9-FA10-4CDE-BD32-AFC6EF55018C}"/>
              </a:ext>
            </a:extLst>
          </p:cNvPr>
          <p:cNvSpPr/>
          <p:nvPr/>
        </p:nvSpPr>
        <p:spPr>
          <a:xfrm>
            <a:off x="10690533" y="287842"/>
            <a:ext cx="5785376" cy="5932243"/>
          </a:xfrm>
          <a:prstGeom prst="leftArrow">
            <a:avLst>
              <a:gd name="adj1" fmla="val 50000"/>
              <a:gd name="adj2" fmla="val 27217"/>
            </a:avLst>
          </a:prstGeom>
          <a:solidFill>
            <a:srgbClr val="254639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1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74E3D-5BA5-4925-A339-511AF56B674A}"/>
              </a:ext>
            </a:extLst>
          </p:cNvPr>
          <p:cNvSpPr txBox="1"/>
          <p:nvPr/>
        </p:nvSpPr>
        <p:spPr>
          <a:xfrm>
            <a:off x="2770882" y="304796"/>
            <a:ext cx="665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ВЫВОД ПЕРВОЙ ГЛАВЫ</a:t>
            </a:r>
            <a:endParaRPr lang="ru-RU" sz="3600" b="1" dirty="0">
              <a:solidFill>
                <a:srgbClr val="25463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A4932A-DF5B-42E0-91C5-3A3291011CB7}"/>
              </a:ext>
            </a:extLst>
          </p:cNvPr>
          <p:cNvSpPr/>
          <p:nvPr/>
        </p:nvSpPr>
        <p:spPr>
          <a:xfrm>
            <a:off x="524768" y="2030338"/>
            <a:ext cx="9952732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400" dirty="0">
                <a:effectLst/>
                <a:latin typeface="Palatino Linotype" panose="02040502050505030304" pitchFamily="18" charset="0"/>
              </a:rPr>
              <a:t>Таким образом, была проанализирована предметная область, поставлены конкретные задачи, для достижения цели, были выявлены аналоги программных приложений, описан его функционал и выявлены плюсы и минусы. </a:t>
            </a:r>
          </a:p>
          <a:p>
            <a:pPr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Были проанализированы языки программирования, среды программирования и базы данных, выделены их достоинства и недостатки. Таким образом был выбран язык программирования С#, средой программирования </a:t>
            </a:r>
            <a:r>
              <a:rPr lang="ru-RU" sz="24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, а в качестве базы данных SQL </a:t>
            </a:r>
            <a:r>
              <a:rPr lang="ru-RU" sz="24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BD8B562C-F1DA-4C66-82B3-DCB2765179EF}"/>
              </a:ext>
            </a:extLst>
          </p:cNvPr>
          <p:cNvSpPr/>
          <p:nvPr/>
        </p:nvSpPr>
        <p:spPr>
          <a:xfrm rot="16200000">
            <a:off x="10460918" y="5289735"/>
            <a:ext cx="1297112" cy="1115516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F19420DA-40E3-47CF-AB24-6A9274ECCCBC}"/>
              </a:ext>
            </a:extLst>
          </p:cNvPr>
          <p:cNvSpPr/>
          <p:nvPr/>
        </p:nvSpPr>
        <p:spPr>
          <a:xfrm rot="16200000">
            <a:off x="173918" y="395594"/>
            <a:ext cx="1297112" cy="1115516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3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515DF7-D8C9-42C7-89AB-1715B36A34DA}"/>
              </a:ext>
            </a:extLst>
          </p:cNvPr>
          <p:cNvSpPr/>
          <p:nvPr/>
        </p:nvSpPr>
        <p:spPr>
          <a:xfrm>
            <a:off x="401053" y="1679473"/>
            <a:ext cx="8855242" cy="4200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54639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Операционная система: 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Windows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10/11 x64 – разрядности.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Процессор: </a:t>
            </a:r>
            <a:r>
              <a:rPr lang="ru-RU" sz="20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intel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Core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I3 6100 3.7 ГГц / AMD </a:t>
            </a:r>
            <a:r>
              <a:rPr lang="ru-RU" sz="20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Ryzen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3 1200 3.1 ГГц / или выше.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Видеокарта: </a:t>
            </a:r>
            <a:r>
              <a:rPr lang="ru-RU" sz="20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GeForce</a:t>
            </a: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 GT 1030 2 ГБ видеопамяти / AMD RX 550 2 ГБ видеопамяти / или выше.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Монитор: разрешение экрана не менее 1920x1080 / или выше.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ОЗУ: не менее 4 ГБ.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</a:rPr>
              <a:t>Место на диске: не менее 2 ГБ.</a:t>
            </a:r>
            <a:endParaRPr lang="ru-RU" sz="20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22E4A-4BD4-412F-AA33-1EE6DC13DA07}"/>
              </a:ext>
            </a:extLst>
          </p:cNvPr>
          <p:cNvSpPr txBox="1"/>
          <p:nvPr/>
        </p:nvSpPr>
        <p:spPr>
          <a:xfrm>
            <a:off x="401053" y="256673"/>
            <a:ext cx="11790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254639"/>
                </a:solidFill>
                <a:latin typeface="Palatino Linotype" panose="02040502050505030304" pitchFamily="18" charset="0"/>
              </a:rPr>
              <a:t>ОПИСАНИЕ ПРОГРАММЫ / АИС «Учебно-исследовательская деятельность студентов техникума»</a:t>
            </a:r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FA0687A8-0FCE-4104-8D87-24B560A11538}"/>
              </a:ext>
            </a:extLst>
          </p:cNvPr>
          <p:cNvSpPr/>
          <p:nvPr/>
        </p:nvSpPr>
        <p:spPr>
          <a:xfrm rot="16200000">
            <a:off x="10938139" y="3920242"/>
            <a:ext cx="1077218" cy="926407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A5CE28F5-84EF-420B-8990-701D14DA7C1B}"/>
              </a:ext>
            </a:extLst>
          </p:cNvPr>
          <p:cNvSpPr/>
          <p:nvPr/>
        </p:nvSpPr>
        <p:spPr>
          <a:xfrm rot="16200000">
            <a:off x="-45614" y="1374538"/>
            <a:ext cx="651616" cy="560389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3442E59D-CD95-4CEE-BF9E-EDCE55456CA9}"/>
              </a:ext>
            </a:extLst>
          </p:cNvPr>
          <p:cNvSpPr/>
          <p:nvPr/>
        </p:nvSpPr>
        <p:spPr>
          <a:xfrm rot="16200000">
            <a:off x="5658852" y="6044906"/>
            <a:ext cx="874295" cy="751893"/>
          </a:xfrm>
          <a:prstGeom prst="hexagon">
            <a:avLst/>
          </a:prstGeom>
          <a:gradFill flip="none" rotWithShape="1">
            <a:gsLst>
              <a:gs pos="8000">
                <a:srgbClr val="254639"/>
              </a:gs>
              <a:gs pos="99000">
                <a:srgbClr val="F2F2F2">
                  <a:alpha val="41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1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969</Words>
  <Application>Microsoft Office PowerPoint</Application>
  <PresentationFormat>Широкоэкранный</PresentationFormat>
  <Paragraphs>70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28</cp:revision>
  <dcterms:created xsi:type="dcterms:W3CDTF">2024-06-01T13:04:24Z</dcterms:created>
  <dcterms:modified xsi:type="dcterms:W3CDTF">2024-06-03T05:05:01Z</dcterms:modified>
</cp:coreProperties>
</file>