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7315200"/>
          </a:xfrm>
          <a:prstGeom prst="rect">
            <a:avLst/>
          </a:prstGeom>
          <a:noFill/>
        </p:spPr>
        <p:txBody>
          <a:bodyPr wrap="none">
            <a:spAutoFit/>
          </a:bodyPr>
          <a:lstStyle/>
          <a:p/>
        </p:txBody>
      </p:sp>
      <p:sp>
        <p:nvSpPr>
          <p:cNvPr id="4" name="TextBox 3"/>
          <p:cNvSpPr txBox="1"/>
          <p:nvPr/>
        </p:nvSpPr>
        <p:spPr>
          <a:xfrm>
            <a:off x="914400" y="914400"/>
            <a:ext cx="7315200" cy="7315200"/>
          </a:xfrm>
          <a:prstGeom prst="rect">
            <a:avLst/>
          </a:prstGeom>
          <a:noFill/>
        </p:spPr>
        <p:txBody>
          <a:bodyPr wrap="none">
            <a:spAutoFit/>
          </a:bodyPr>
          <a:lstStyle/>
          <a:p>
            <a:r>
              <a:t>Exercise-22 </a:t>
            </a:r>
          </a:p>
        </p:txBody>
      </p:sp>
      <p:sp>
        <p:nvSpPr>
          <p:cNvPr id="5" name="TextBox 4"/>
          <p:cNvSpPr txBox="1"/>
          <p:nvPr/>
        </p:nvSpPr>
        <p:spPr>
          <a:xfrm>
            <a:off x="914400" y="914400"/>
            <a:ext cx="7315200" cy="7315200"/>
          </a:xfrm>
          <a:prstGeom prst="rect">
            <a:avLst/>
          </a:prstGeom>
          <a:noFill/>
        </p:spPr>
        <p:txBody>
          <a:bodyPr wrap="none">
            <a:spAutoFit/>
          </a:bodyPr>
          <a:lstStyle/>
          <a:p>
            <a:r>
              <a:t>JDBC </a:t>
            </a:r>
          </a:p>
        </p:txBody>
      </p:sp>
      <p:sp>
        <p:nvSpPr>
          <p:cNvPr id="6" name="TextBox 5"/>
          <p:cNvSpPr txBox="1"/>
          <p:nvPr/>
        </p:nvSpPr>
        <p:spPr>
          <a:xfrm>
            <a:off x="914400" y="914400"/>
            <a:ext cx="7315200" cy="7315200"/>
          </a:xfrm>
          <a:prstGeom prst="rect">
            <a:avLst/>
          </a:prstGeom>
          <a:noFill/>
        </p:spPr>
        <p:txBody>
          <a:bodyPr wrap="none">
            <a:spAutoFit/>
          </a:bodyPr>
          <a:lstStyle/>
          <a:p>
            <a:r>
              <a:t>Q1.  Define database. </a:t>
            </a:r>
          </a:p>
        </p:txBody>
      </p:sp>
      <p:sp>
        <p:nvSpPr>
          <p:cNvPr id="7" name="TextBox 6"/>
          <p:cNvSpPr txBox="1"/>
          <p:nvPr/>
        </p:nvSpPr>
        <p:spPr>
          <a:xfrm>
            <a:off x="914400" y="914400"/>
            <a:ext cx="7315200" cy="7315200"/>
          </a:xfrm>
          <a:prstGeom prst="rect">
            <a:avLst/>
          </a:prstGeom>
          <a:noFill/>
        </p:spPr>
        <p:txBody>
          <a:bodyPr wrap="none">
            <a:spAutoFit/>
          </a:bodyPr>
          <a:lstStyle/>
          <a:p>
            <a:r>
              <a:t>A database is an organized collection of structured information, or data, stored electronically in a computer system. </a:t>
            </a:r>
          </a:p>
        </p:txBody>
      </p:sp>
      <p:sp>
        <p:nvSpPr>
          <p:cNvPr id="8" name="TextBox 7"/>
          <p:cNvSpPr txBox="1"/>
          <p:nvPr/>
        </p:nvSpPr>
        <p:spPr>
          <a:xfrm>
            <a:off x="914400" y="914400"/>
            <a:ext cx="7315200" cy="7315200"/>
          </a:xfrm>
          <a:prstGeom prst="rect">
            <a:avLst/>
          </a:prstGeom>
          <a:noFill/>
        </p:spPr>
        <p:txBody>
          <a:bodyPr wrap="none">
            <a:spAutoFit/>
          </a:bodyPr>
          <a:lstStyle/>
          <a:p/>
        </p:txBody>
      </p:sp>
      <p:sp>
        <p:nvSpPr>
          <p:cNvPr id="9" name="TextBox 8"/>
          <p:cNvSpPr txBox="1"/>
          <p:nvPr/>
        </p:nvSpPr>
        <p:spPr>
          <a:xfrm>
            <a:off x="914400" y="914400"/>
            <a:ext cx="7315200" cy="7315200"/>
          </a:xfrm>
          <a:prstGeom prst="rect">
            <a:avLst/>
          </a:prstGeom>
          <a:noFill/>
        </p:spPr>
        <p:txBody>
          <a:bodyPr wrap="none">
            <a:spAutoFit/>
          </a:bodyPr>
          <a:lstStyle/>
          <a:p>
            <a:r>
              <a:t>Q2.  Define JDBC. </a:t>
            </a:r>
          </a:p>
        </p:txBody>
      </p:sp>
      <p:sp>
        <p:nvSpPr>
          <p:cNvPr id="10" name="TextBox 9"/>
          <p:cNvSpPr txBox="1"/>
          <p:nvPr/>
        </p:nvSpPr>
        <p:spPr>
          <a:xfrm>
            <a:off x="914400" y="914400"/>
            <a:ext cx="7315200" cy="7315200"/>
          </a:xfrm>
          <a:prstGeom prst="rect">
            <a:avLst/>
          </a:prstGeom>
          <a:noFill/>
        </p:spPr>
        <p:txBody>
          <a:bodyPr wrap="none">
            <a:spAutoFit/>
          </a:bodyPr>
          <a:lstStyle/>
          <a:p>
            <a:r>
              <a:t>JDBC stands for Java Database Connectivity. JDBC is a Java API.  It is a part of  JavaSE  (Java Standard Edition).  JDBC helps you to write Java applications that manage these three programming activities: </a:t>
            </a:r>
          </a:p>
        </p:txBody>
      </p:sp>
      <p:sp>
        <p:nvSpPr>
          <p:cNvPr id="11" name="TextBox 10"/>
          <p:cNvSpPr txBox="1"/>
          <p:nvPr/>
        </p:nvSpPr>
        <p:spPr>
          <a:xfrm>
            <a:off x="914400" y="914400"/>
            <a:ext cx="7315200" cy="7315200"/>
          </a:xfrm>
          <a:prstGeom prst="rect">
            <a:avLst/>
          </a:prstGeom>
          <a:noFill/>
        </p:spPr>
        <p:txBody>
          <a:bodyPr wrap="none">
            <a:spAutoFit/>
          </a:bodyPr>
          <a:lstStyle/>
          <a:p>
            <a:r>
              <a:t>Connect to a data source, like a database </a:t>
            </a:r>
          </a:p>
        </p:txBody>
      </p:sp>
      <p:sp>
        <p:nvSpPr>
          <p:cNvPr id="12" name="TextBox 11"/>
          <p:cNvSpPr txBox="1"/>
          <p:nvPr/>
        </p:nvSpPr>
        <p:spPr>
          <a:xfrm>
            <a:off x="914400" y="914400"/>
            <a:ext cx="7315200" cy="7315200"/>
          </a:xfrm>
          <a:prstGeom prst="rect">
            <a:avLst/>
          </a:prstGeom>
          <a:noFill/>
        </p:spPr>
        <p:txBody>
          <a:bodyPr wrap="none">
            <a:spAutoFit/>
          </a:bodyPr>
          <a:lstStyle/>
          <a:p>
            <a:r>
              <a:t>Send queries and update statements to the database </a:t>
            </a:r>
          </a:p>
        </p:txBody>
      </p:sp>
      <p:sp>
        <p:nvSpPr>
          <p:cNvPr id="13" name="TextBox 12"/>
          <p:cNvSpPr txBox="1"/>
          <p:nvPr/>
        </p:nvSpPr>
        <p:spPr>
          <a:xfrm>
            <a:off x="914400" y="914400"/>
            <a:ext cx="7315200" cy="7315200"/>
          </a:xfrm>
          <a:prstGeom prst="rect">
            <a:avLst/>
          </a:prstGeom>
          <a:noFill/>
        </p:spPr>
        <p:txBody>
          <a:bodyPr wrap="none">
            <a:spAutoFit/>
          </a:bodyPr>
          <a:lstStyle/>
          <a:p>
            <a:r>
              <a:t>Retrieve and process the results received from the database in answer to your query </a:t>
            </a:r>
          </a:p>
        </p:txBody>
      </p:sp>
      <p:sp>
        <p:nvSpPr>
          <p:cNvPr id="14" name="TextBox 13"/>
          <p:cNvSpPr txBox="1"/>
          <p:nvPr/>
        </p:nvSpPr>
        <p:spPr>
          <a:xfrm>
            <a:off x="914400" y="914400"/>
            <a:ext cx="7315200" cy="7315200"/>
          </a:xfrm>
          <a:prstGeom prst="rect">
            <a:avLst/>
          </a:prstGeom>
          <a:noFill/>
        </p:spPr>
        <p:txBody>
          <a:bodyPr wrap="none">
            <a:spAutoFit/>
          </a:bodyPr>
          <a:lstStyle/>
          <a:p/>
        </p:txBody>
      </p:sp>
      <p:sp>
        <p:nvSpPr>
          <p:cNvPr id="15" name="TextBox 14"/>
          <p:cNvSpPr txBox="1"/>
          <p:nvPr/>
        </p:nvSpPr>
        <p:spPr>
          <a:xfrm>
            <a:off x="914400" y="914400"/>
            <a:ext cx="7315200" cy="7315200"/>
          </a:xfrm>
          <a:prstGeom prst="rect">
            <a:avLst/>
          </a:prstGeom>
          <a:noFill/>
        </p:spPr>
        <p:txBody>
          <a:bodyPr wrap="none">
            <a:spAutoFit/>
          </a:bodyPr>
          <a:lstStyle/>
          <a:p>
            <a:r>
              <a:t>Q3.  List the types of JDBC drivers. </a:t>
            </a:r>
          </a:p>
        </p:txBody>
      </p:sp>
      <p:sp>
        <p:nvSpPr>
          <p:cNvPr id="16" name="TextBox 15"/>
          <p:cNvSpPr txBox="1"/>
          <p:nvPr/>
        </p:nvSpPr>
        <p:spPr>
          <a:xfrm>
            <a:off x="914400" y="914400"/>
            <a:ext cx="7315200" cy="7315200"/>
          </a:xfrm>
          <a:prstGeom prst="rect">
            <a:avLst/>
          </a:prstGeom>
          <a:noFill/>
        </p:spPr>
        <p:txBody>
          <a:bodyPr wrap="none">
            <a:spAutoFit/>
          </a:bodyPr>
          <a:lstStyle/>
          <a:p>
            <a:r>
              <a:t>JDBC-ODBC Bridge Driver, </a:t>
            </a:r>
          </a:p>
        </p:txBody>
      </p:sp>
      <p:sp>
        <p:nvSpPr>
          <p:cNvPr id="17" name="TextBox 16"/>
          <p:cNvSpPr txBox="1"/>
          <p:nvPr/>
        </p:nvSpPr>
        <p:spPr>
          <a:xfrm>
            <a:off x="914400" y="914400"/>
            <a:ext cx="7315200" cy="7315200"/>
          </a:xfrm>
          <a:prstGeom prst="rect">
            <a:avLst/>
          </a:prstGeom>
          <a:noFill/>
        </p:spPr>
        <p:txBody>
          <a:bodyPr wrap="none">
            <a:spAutoFit/>
          </a:bodyPr>
          <a:lstStyle/>
          <a:p>
            <a:r>
              <a:t>Native Driver, </a:t>
            </a:r>
          </a:p>
        </p:txBody>
      </p:sp>
      <p:sp>
        <p:nvSpPr>
          <p:cNvPr id="18" name="TextBox 17"/>
          <p:cNvSpPr txBox="1"/>
          <p:nvPr/>
        </p:nvSpPr>
        <p:spPr>
          <a:xfrm>
            <a:off x="914400" y="914400"/>
            <a:ext cx="7315200" cy="7315200"/>
          </a:xfrm>
          <a:prstGeom prst="rect">
            <a:avLst/>
          </a:prstGeom>
          <a:noFill/>
        </p:spPr>
        <p:txBody>
          <a:bodyPr wrap="none">
            <a:spAutoFit/>
          </a:bodyPr>
          <a:lstStyle/>
          <a:p>
            <a:r>
              <a:t>Network Protocol Driver, and </a:t>
            </a:r>
          </a:p>
        </p:txBody>
      </p:sp>
      <p:sp>
        <p:nvSpPr>
          <p:cNvPr id="19" name="TextBox 18"/>
          <p:cNvSpPr txBox="1"/>
          <p:nvPr/>
        </p:nvSpPr>
        <p:spPr>
          <a:xfrm>
            <a:off x="914400" y="914400"/>
            <a:ext cx="7315200" cy="7315200"/>
          </a:xfrm>
          <a:prstGeom prst="rect">
            <a:avLst/>
          </a:prstGeom>
          <a:noFill/>
        </p:spPr>
        <p:txBody>
          <a:bodyPr wrap="none">
            <a:spAutoFit/>
          </a:bodyPr>
          <a:lstStyle/>
          <a:p>
            <a:r>
              <a:t>Thin Driver </a:t>
            </a:r>
          </a:p>
        </p:txBody>
      </p:sp>
      <p:sp>
        <p:nvSpPr>
          <p:cNvPr id="20" name="TextBox 19"/>
          <p:cNvSpPr txBox="1"/>
          <p:nvPr/>
        </p:nvSpPr>
        <p:spPr>
          <a:xfrm>
            <a:off x="914400" y="914400"/>
            <a:ext cx="7315200" cy="7315200"/>
          </a:xfrm>
          <a:prstGeom prst="rect">
            <a:avLst/>
          </a:prstGeom>
          <a:noFill/>
        </p:spPr>
        <p:txBody>
          <a:bodyPr wrap="none">
            <a:spAutoFit/>
          </a:bodyPr>
          <a:lstStyle/>
          <a:p/>
        </p:txBody>
      </p:sp>
      <p:sp>
        <p:nvSpPr>
          <p:cNvPr id="21" name="TextBox 20"/>
          <p:cNvSpPr txBox="1"/>
          <p:nvPr/>
        </p:nvSpPr>
        <p:spPr>
          <a:xfrm>
            <a:off x="914400" y="914400"/>
            <a:ext cx="7315200" cy="7315200"/>
          </a:xfrm>
          <a:prstGeom prst="rect">
            <a:avLst/>
          </a:prstGeom>
          <a:noFill/>
        </p:spPr>
        <p:txBody>
          <a:bodyPr wrap="none">
            <a:spAutoFit/>
          </a:bodyPr>
          <a:lstStyle/>
          <a:p>
            <a:r>
              <a:t>Q4.  List the interfaces that are helpful to process queries. </a:t>
            </a:r>
          </a:p>
        </p:txBody>
      </p:sp>
      <p:sp>
        <p:nvSpPr>
          <p:cNvPr id="22" name="TextBox 21"/>
          <p:cNvSpPr txBox="1"/>
          <p:nvPr/>
        </p:nvSpPr>
        <p:spPr>
          <a:xfrm>
            <a:off x="914400" y="914400"/>
            <a:ext cx="7315200" cy="7315200"/>
          </a:xfrm>
          <a:prstGeom prst="rect">
            <a:avLst/>
          </a:prstGeom>
          <a:noFill/>
        </p:spPr>
        <p:txBody>
          <a:bodyPr wrap="none">
            <a:spAutoFit/>
          </a:bodyPr>
          <a:lstStyle/>
          <a:p>
            <a:r>
              <a:t>Statement interface </a:t>
            </a:r>
          </a:p>
        </p:txBody>
      </p:sp>
      <p:sp>
        <p:nvSpPr>
          <p:cNvPr id="23" name="TextBox 22"/>
          <p:cNvSpPr txBox="1"/>
          <p:nvPr/>
        </p:nvSpPr>
        <p:spPr>
          <a:xfrm>
            <a:off x="914400" y="914400"/>
            <a:ext cx="7315200" cy="7315200"/>
          </a:xfrm>
          <a:prstGeom prst="rect">
            <a:avLst/>
          </a:prstGeom>
          <a:noFill/>
        </p:spPr>
        <p:txBody>
          <a:bodyPr wrap="none">
            <a:spAutoFit/>
          </a:bodyPr>
          <a:lstStyle/>
          <a:p>
            <a:r>
              <a:t>PreparedStatement  interface </a:t>
            </a:r>
          </a:p>
        </p:txBody>
      </p:sp>
      <p:sp>
        <p:nvSpPr>
          <p:cNvPr id="24" name="TextBox 23"/>
          <p:cNvSpPr txBox="1"/>
          <p:nvPr/>
        </p:nvSpPr>
        <p:spPr>
          <a:xfrm>
            <a:off x="914400" y="914400"/>
            <a:ext cx="7315200" cy="7315200"/>
          </a:xfrm>
          <a:prstGeom prst="rect">
            <a:avLst/>
          </a:prstGeom>
          <a:noFill/>
        </p:spPr>
        <p:txBody>
          <a:bodyPr wrap="none">
            <a:spAutoFit/>
          </a:bodyPr>
          <a:lstStyle/>
          <a:p>
            <a:r>
              <a:t>ResultSet  interface </a:t>
            </a:r>
          </a:p>
        </p:txBody>
      </p:sp>
      <p:sp>
        <p:nvSpPr>
          <p:cNvPr id="25" name="TextBox 24"/>
          <p:cNvSpPr txBox="1"/>
          <p:nvPr/>
        </p:nvSpPr>
        <p:spPr>
          <a:xfrm>
            <a:off x="914400" y="914400"/>
            <a:ext cx="7315200" cy="7315200"/>
          </a:xfrm>
          <a:prstGeom prst="rect">
            <a:avLst/>
          </a:prstGeom>
          <a:noFill/>
        </p:spPr>
        <p:txBody>
          <a:bodyPr wrap="none">
            <a:spAutoFit/>
          </a:bodyPr>
          <a:lstStyle/>
          <a:p/>
        </p:txBody>
      </p:sp>
      <p:sp>
        <p:nvSpPr>
          <p:cNvPr id="26" name="TextBox 25"/>
          <p:cNvSpPr txBox="1"/>
          <p:nvPr/>
        </p:nvSpPr>
        <p:spPr>
          <a:xfrm>
            <a:off x="914400" y="914400"/>
            <a:ext cx="7315200" cy="7315200"/>
          </a:xfrm>
          <a:prstGeom prst="rect">
            <a:avLst/>
          </a:prstGeom>
          <a:noFill/>
        </p:spPr>
        <p:txBody>
          <a:bodyPr wrap="none">
            <a:spAutoFit/>
          </a:bodyPr>
          <a:lstStyle/>
          <a:p>
            <a:r>
              <a:t>Q5.  List two methods of  ResultSet  Object. </a:t>
            </a:r>
          </a:p>
        </p:txBody>
      </p:sp>
      <p:sp>
        <p:nvSpPr>
          <p:cNvPr id="27" name="TextBox 26"/>
          <p:cNvSpPr txBox="1"/>
          <p:nvPr/>
        </p:nvSpPr>
        <p:spPr>
          <a:xfrm>
            <a:off x="914400" y="914400"/>
            <a:ext cx="7315200" cy="7315200"/>
          </a:xfrm>
          <a:prstGeom prst="rect">
            <a:avLst/>
          </a:prstGeom>
          <a:noFill/>
        </p:spPr>
        <p:txBody>
          <a:bodyPr wrap="none">
            <a:spAutoFit/>
          </a:bodyPr>
          <a:lstStyle/>
          <a:p>
            <a:r>
              <a:t>public  abstract  boolean  next() throws  java.sql.SQLException </a:t>
            </a:r>
          </a:p>
        </p:txBody>
      </p:sp>
      <p:sp>
        <p:nvSpPr>
          <p:cNvPr id="28" name="TextBox 27"/>
          <p:cNvSpPr txBox="1"/>
          <p:nvPr/>
        </p:nvSpPr>
        <p:spPr>
          <a:xfrm>
            <a:off x="914400" y="914400"/>
            <a:ext cx="7315200" cy="7315200"/>
          </a:xfrm>
          <a:prstGeom prst="rect">
            <a:avLst/>
          </a:prstGeom>
          <a:noFill/>
        </p:spPr>
        <p:txBody>
          <a:bodyPr wrap="none">
            <a:spAutoFit/>
          </a:bodyPr>
          <a:lstStyle/>
          <a:p>
            <a:r>
              <a:t>public  abstract void close() throws  java.sql.SQLException ; </a:t>
            </a:r>
          </a:p>
        </p:txBody>
      </p:sp>
      <p:sp>
        <p:nvSpPr>
          <p:cNvPr id="29" name="TextBox 28"/>
          <p:cNvSpPr txBox="1"/>
          <p:nvPr/>
        </p:nvSpPr>
        <p:spPr>
          <a:xfrm>
            <a:off x="914400" y="914400"/>
            <a:ext cx="7315200" cy="7315200"/>
          </a:xfrm>
          <a:prstGeom prst="rect">
            <a:avLst/>
          </a:prstGeom>
          <a:noFill/>
        </p:spPr>
        <p:txBody>
          <a:bodyPr wrap="none">
            <a:spAutoFit/>
          </a:bodyPr>
          <a:lstStyle/>
          <a:p/>
        </p:txBody>
      </p:sp>
      <p:sp>
        <p:nvSpPr>
          <p:cNvPr id="30" name="TextBox 29"/>
          <p:cNvSpPr txBox="1"/>
          <p:nvPr/>
        </p:nvSpPr>
        <p:spPr>
          <a:xfrm>
            <a:off x="914400" y="914400"/>
            <a:ext cx="7315200" cy="7315200"/>
          </a:xfrm>
          <a:prstGeom prst="rect">
            <a:avLst/>
          </a:prstGeom>
          <a:noFill/>
        </p:spPr>
        <p:txBody>
          <a:bodyPr wrap="none">
            <a:spAutoFit/>
          </a:bodyPr>
          <a:lstStyle/>
          <a:p>
            <a:r>
              <a:t>Q6.  Write the steps the connect to the database and execute queries  </a:t>
            </a:r>
          </a:p>
        </p:txBody>
      </p:sp>
      <p:sp>
        <p:nvSpPr>
          <p:cNvPr id="31" name="TextBox 30"/>
          <p:cNvSpPr txBox="1"/>
          <p:nvPr/>
        </p:nvSpPr>
        <p:spPr>
          <a:xfrm>
            <a:off x="914400" y="914400"/>
            <a:ext cx="7315200" cy="7315200"/>
          </a:xfrm>
          <a:prstGeom prst="rect">
            <a:avLst/>
          </a:prstGeom>
          <a:noFill/>
        </p:spPr>
        <p:txBody>
          <a:bodyPr wrap="none">
            <a:spAutoFit/>
          </a:bodyPr>
          <a:lstStyle/>
          <a:p>
            <a:r>
              <a:t>Import JDBC packages. </a:t>
            </a:r>
          </a:p>
        </p:txBody>
      </p:sp>
      <p:sp>
        <p:nvSpPr>
          <p:cNvPr id="32" name="TextBox 31"/>
          <p:cNvSpPr txBox="1"/>
          <p:nvPr/>
        </p:nvSpPr>
        <p:spPr>
          <a:xfrm>
            <a:off x="914400" y="914400"/>
            <a:ext cx="7315200" cy="7315200"/>
          </a:xfrm>
          <a:prstGeom prst="rect">
            <a:avLst/>
          </a:prstGeom>
          <a:noFill/>
        </p:spPr>
        <p:txBody>
          <a:bodyPr wrap="none">
            <a:spAutoFit/>
          </a:bodyPr>
          <a:lstStyle/>
          <a:p>
            <a:r>
              <a:t>Load and register the JDBC driver. </a:t>
            </a:r>
          </a:p>
        </p:txBody>
      </p:sp>
      <p:sp>
        <p:nvSpPr>
          <p:cNvPr id="33" name="TextBox 32"/>
          <p:cNvSpPr txBox="1"/>
          <p:nvPr/>
        </p:nvSpPr>
        <p:spPr>
          <a:xfrm>
            <a:off x="914400" y="914400"/>
            <a:ext cx="7315200" cy="7315200"/>
          </a:xfrm>
          <a:prstGeom prst="rect">
            <a:avLst/>
          </a:prstGeom>
          <a:noFill/>
        </p:spPr>
        <p:txBody>
          <a:bodyPr wrap="none">
            <a:spAutoFit/>
          </a:bodyPr>
          <a:lstStyle/>
          <a:p>
            <a:r>
              <a:t>Open a connection to the database. </a:t>
            </a:r>
          </a:p>
        </p:txBody>
      </p:sp>
      <p:sp>
        <p:nvSpPr>
          <p:cNvPr id="34" name="TextBox 33"/>
          <p:cNvSpPr txBox="1"/>
          <p:nvPr/>
        </p:nvSpPr>
        <p:spPr>
          <a:xfrm>
            <a:off x="914400" y="914400"/>
            <a:ext cx="7315200" cy="7315200"/>
          </a:xfrm>
          <a:prstGeom prst="rect">
            <a:avLst/>
          </a:prstGeom>
          <a:noFill/>
        </p:spPr>
        <p:txBody>
          <a:bodyPr wrap="none">
            <a:spAutoFit/>
          </a:bodyPr>
          <a:lstStyle/>
          <a:p>
            <a:r>
              <a:t>Create a statement object to perform a query. </a:t>
            </a:r>
          </a:p>
        </p:txBody>
      </p:sp>
      <p:sp>
        <p:nvSpPr>
          <p:cNvPr id="35" name="TextBox 34"/>
          <p:cNvSpPr txBox="1"/>
          <p:nvPr/>
        </p:nvSpPr>
        <p:spPr>
          <a:xfrm>
            <a:off x="914400" y="914400"/>
            <a:ext cx="7315200" cy="7315200"/>
          </a:xfrm>
          <a:prstGeom prst="rect">
            <a:avLst/>
          </a:prstGeom>
          <a:noFill/>
        </p:spPr>
        <p:txBody>
          <a:bodyPr wrap="none">
            <a:spAutoFit/>
          </a:bodyPr>
          <a:lstStyle/>
          <a:p>
            <a:r>
              <a:t>Execute the statement object and return a query  resultset . </a:t>
            </a:r>
          </a:p>
        </p:txBody>
      </p:sp>
      <p:sp>
        <p:nvSpPr>
          <p:cNvPr id="36" name="TextBox 35"/>
          <p:cNvSpPr txBox="1"/>
          <p:nvPr/>
        </p:nvSpPr>
        <p:spPr>
          <a:xfrm>
            <a:off x="914400" y="914400"/>
            <a:ext cx="7315200" cy="7315200"/>
          </a:xfrm>
          <a:prstGeom prst="rect">
            <a:avLst/>
          </a:prstGeom>
          <a:noFill/>
        </p:spPr>
        <p:txBody>
          <a:bodyPr wrap="none">
            <a:spAutoFit/>
          </a:bodyPr>
          <a:lstStyle/>
          <a:p>
            <a:r>
              <a:t>Process the  resultset . </a:t>
            </a:r>
          </a:p>
        </p:txBody>
      </p:sp>
      <p:sp>
        <p:nvSpPr>
          <p:cNvPr id="37" name="TextBox 36"/>
          <p:cNvSpPr txBox="1"/>
          <p:nvPr/>
        </p:nvSpPr>
        <p:spPr>
          <a:xfrm>
            <a:off x="914400" y="914400"/>
            <a:ext cx="7315200" cy="7315200"/>
          </a:xfrm>
          <a:prstGeom prst="rect">
            <a:avLst/>
          </a:prstGeom>
          <a:noFill/>
        </p:spPr>
        <p:txBody>
          <a:bodyPr wrap="none">
            <a:spAutoFit/>
          </a:bodyPr>
          <a:lstStyle/>
          <a:p>
            <a:r>
              <a:t>Close the  resultset  and statement objects. </a:t>
            </a:r>
          </a:p>
        </p:txBody>
      </p:sp>
      <p:sp>
        <p:nvSpPr>
          <p:cNvPr id="38" name="TextBox 37"/>
          <p:cNvSpPr txBox="1"/>
          <p:nvPr/>
        </p:nvSpPr>
        <p:spPr>
          <a:xfrm>
            <a:off x="914400" y="914400"/>
            <a:ext cx="7315200" cy="7315200"/>
          </a:xfrm>
          <a:prstGeom prst="rect">
            <a:avLst/>
          </a:prstGeom>
          <a:noFill/>
        </p:spPr>
        <p:txBody>
          <a:bodyPr wrap="none">
            <a:spAutoFit/>
          </a:bodyPr>
          <a:lstStyle/>
          <a:p/>
          <a:p>
            <a:r>
              <a:t> </a:t>
            </a:r>
          </a:p>
          <a:p>
            <a:r>
              <a:t> </a:t>
            </a:r>
          </a:p>
          <a:p>
            <a:r>
              <a:t> </a:t>
            </a:r>
          </a:p>
          <a:p>
            <a:r>
              <a:t> </a:t>
            </a:r>
          </a:p>
          <a:p>
            <a:r>
              <a:t> </a:t>
            </a:r>
          </a:p>
          <a:p>
            <a:r>
              <a:t> </a:t>
            </a:r>
          </a:p>
          <a:p>
            <a:r>
              <a:t> </a:t>
            </a:r>
          </a:p>
          <a:p>
            <a:r>
              <a:t> </a:t>
            </a:r>
          </a:p>
        </p:txBody>
      </p:sp>
      <p:sp>
        <p:nvSpPr>
          <p:cNvPr id="39" name="TextBox 38"/>
          <p:cNvSpPr txBox="1"/>
          <p:nvPr/>
        </p:nvSpPr>
        <p:spPr>
          <a:xfrm>
            <a:off x="914400" y="914400"/>
            <a:ext cx="7315200" cy="7315200"/>
          </a:xfrm>
          <a:prstGeom prst="rect">
            <a:avLst/>
          </a:prstGeom>
          <a:noFill/>
        </p:spPr>
        <p:txBody>
          <a:bodyPr wrap="none">
            <a:spAutoFit/>
          </a:bodyPr>
          <a:lstStyle/>
          <a:p/>
        </p:txBody>
      </p:sp>
      <p:sp>
        <p:nvSpPr>
          <p:cNvPr id="40" name="TextBox 39"/>
          <p:cNvSpPr txBox="1"/>
          <p:nvPr/>
        </p:nvSpPr>
        <p:spPr>
          <a:xfrm>
            <a:off x="914400" y="914400"/>
            <a:ext cx="7315200" cy="7315200"/>
          </a:xfrm>
          <a:prstGeom prst="rect">
            <a:avLst/>
          </a:prstGeom>
          <a:noFill/>
        </p:spPr>
        <p:txBody>
          <a:bodyPr wrap="none">
            <a:spAutoFit/>
          </a:bodyPr>
          <a:lstStyle/>
          <a:p/>
        </p:txBody>
      </p:sp>
      <p:sp>
        <p:nvSpPr>
          <p:cNvPr id="41" name="TextBox 40"/>
          <p:cNvSpPr txBox="1"/>
          <p:nvPr/>
        </p:nvSpPr>
        <p:spPr>
          <a:xfrm>
            <a:off x="914400" y="914400"/>
            <a:ext cx="7315200" cy="7315200"/>
          </a:xfrm>
          <a:prstGeom prst="rect">
            <a:avLst/>
          </a:prstGeom>
          <a:noFill/>
        </p:spPr>
        <p:txBody>
          <a:bodyPr wrap="none">
            <a:spAutoFit/>
          </a:bodyPr>
          <a:lstStyle/>
          <a:p/>
        </p:txBody>
      </p:sp>
      <p:sp>
        <p:nvSpPr>
          <p:cNvPr id="42" name="TextBox 41"/>
          <p:cNvSpPr txBox="1"/>
          <p:nvPr/>
        </p:nvSpPr>
        <p:spPr>
          <a:xfrm>
            <a:off x="914400" y="914400"/>
            <a:ext cx="7315200" cy="7315200"/>
          </a:xfrm>
          <a:prstGeom prst="rect">
            <a:avLst/>
          </a:prstGeom>
          <a:noFill/>
        </p:spPr>
        <p:txBody>
          <a:bodyPr wrap="none">
            <a:spAutoFit/>
          </a:bodyPr>
          <a:lstStyle/>
          <a:p/>
          <a:p>
            <a:r>
              <a:t> </a:t>
            </a:r>
          </a:p>
          <a:p>
            <a:r>
              <a:t> </a:t>
            </a:r>
          </a:p>
        </p:txBody>
      </p:sp>
      <p:sp>
        <p:nvSpPr>
          <p:cNvPr id="43" name="TextBox 42"/>
          <p:cNvSpPr txBox="1"/>
          <p:nvPr/>
        </p:nvSpPr>
        <p:spPr>
          <a:xfrm>
            <a:off x="914400" y="914400"/>
            <a:ext cx="7315200" cy="7315200"/>
          </a:xfrm>
          <a:prstGeom prst="rect">
            <a:avLst/>
          </a:prstGeom>
          <a:noFill/>
        </p:spPr>
        <p:txBody>
          <a:bodyPr wrap="none">
            <a:spAutoFit/>
          </a:bodyPr>
          <a:lstStyle/>
          <a:p>
            <a:r>
              <a:t>Programs </a:t>
            </a:r>
          </a:p>
        </p:txBody>
      </p:sp>
      <p:sp>
        <p:nvSpPr>
          <p:cNvPr id="44" name="TextBox 43"/>
          <p:cNvSpPr txBox="1"/>
          <p:nvPr/>
        </p:nvSpPr>
        <p:spPr>
          <a:xfrm>
            <a:off x="914400" y="914400"/>
            <a:ext cx="7315200" cy="7315200"/>
          </a:xfrm>
          <a:prstGeom prst="rect">
            <a:avLst/>
          </a:prstGeom>
          <a:noFill/>
        </p:spPr>
        <p:txBody>
          <a:bodyPr wrap="none">
            <a:spAutoFit/>
          </a:bodyPr>
          <a:lstStyle/>
          <a:p>
            <a:r>
              <a:t>Q1.  Write a program to open and close the connection to a database. </a:t>
            </a:r>
          </a:p>
        </p:txBody>
      </p:sp>
      <p:sp>
        <p:nvSpPr>
          <p:cNvPr id="45" name="TextBox 44"/>
          <p:cNvSpPr txBox="1"/>
          <p:nvPr/>
        </p:nvSpPr>
        <p:spPr>
          <a:xfrm>
            <a:off x="914400" y="914400"/>
            <a:ext cx="7315200" cy="7315200"/>
          </a:xfrm>
          <a:prstGeom prst="rect">
            <a:avLst/>
          </a:prstGeom>
          <a:noFill/>
        </p:spPr>
        <p:txBody>
          <a:bodyPr wrap="none">
            <a:spAutoFit/>
          </a:bodyPr>
          <a:lstStyle/>
          <a:p>
            <a:r>
              <a:t>import  java.sql.*; </a:t>
            </a:r>
          </a:p>
        </p:txBody>
      </p:sp>
      <p:sp>
        <p:nvSpPr>
          <p:cNvPr id="46" name="TextBox 45"/>
          <p:cNvSpPr txBox="1"/>
          <p:nvPr/>
        </p:nvSpPr>
        <p:spPr>
          <a:xfrm>
            <a:off x="914400" y="914400"/>
            <a:ext cx="7315200" cy="7315200"/>
          </a:xfrm>
          <a:prstGeom prst="rect">
            <a:avLst/>
          </a:prstGeom>
          <a:noFill/>
        </p:spPr>
        <p:txBody>
          <a:bodyPr wrap="none">
            <a:spAutoFit/>
          </a:bodyPr>
          <a:lstStyle/>
          <a:p>
            <a:r>
              <a:t>import   java.util .*; </a:t>
            </a:r>
          </a:p>
        </p:txBody>
      </p:sp>
      <p:sp>
        <p:nvSpPr>
          <p:cNvPr id="47" name="TextBox 46"/>
          <p:cNvSpPr txBox="1"/>
          <p:nvPr/>
        </p:nvSpPr>
        <p:spPr>
          <a:xfrm>
            <a:off x="914400" y="914400"/>
            <a:ext cx="7315200" cy="7315200"/>
          </a:xfrm>
          <a:prstGeom prst="rect">
            <a:avLst/>
          </a:prstGeom>
          <a:noFill/>
        </p:spPr>
        <p:txBody>
          <a:bodyPr wrap="none">
            <a:spAutoFit/>
          </a:bodyPr>
          <a:lstStyle/>
          <a:p>
            <a:r>
              <a:t>class  Connect </a:t>
            </a:r>
          </a:p>
        </p:txBody>
      </p:sp>
      <p:sp>
        <p:nvSpPr>
          <p:cNvPr id="48" name="TextBox 47"/>
          <p:cNvSpPr txBox="1"/>
          <p:nvPr/>
        </p:nvSpPr>
        <p:spPr>
          <a:xfrm>
            <a:off x="914400" y="914400"/>
            <a:ext cx="7315200" cy="7315200"/>
          </a:xfrm>
          <a:prstGeom prst="rect">
            <a:avLst/>
          </a:prstGeom>
          <a:noFill/>
        </p:spPr>
        <p:txBody>
          <a:bodyPr wrap="none">
            <a:spAutoFit/>
          </a:bodyPr>
          <a:lstStyle/>
          <a:p>
            <a:r>
              <a:t>{ </a:t>
            </a:r>
          </a:p>
        </p:txBody>
      </p:sp>
      <p:sp>
        <p:nvSpPr>
          <p:cNvPr id="49" name="TextBox 48"/>
          <p:cNvSpPr txBox="1"/>
          <p:nvPr/>
        </p:nvSpPr>
        <p:spPr>
          <a:xfrm>
            <a:off x="914400" y="914400"/>
            <a:ext cx="7315200" cy="7315200"/>
          </a:xfrm>
          <a:prstGeom prst="rect">
            <a:avLst/>
          </a:prstGeom>
          <a:noFill/>
        </p:spPr>
        <p:txBody>
          <a:bodyPr wrap="none">
            <a:spAutoFit/>
          </a:bodyPr>
          <a:lstStyle/>
          <a:p>
            <a:r>
              <a:t>public  static void main(String[]  strng ) throws Exception </a:t>
            </a:r>
          </a:p>
        </p:txBody>
      </p:sp>
      <p:sp>
        <p:nvSpPr>
          <p:cNvPr id="50" name="TextBox 49"/>
          <p:cNvSpPr txBox="1"/>
          <p:nvPr/>
        </p:nvSpPr>
        <p:spPr>
          <a:xfrm>
            <a:off x="914400" y="914400"/>
            <a:ext cx="7315200" cy="7315200"/>
          </a:xfrm>
          <a:prstGeom prst="rect">
            <a:avLst/>
          </a:prstGeom>
          <a:noFill/>
        </p:spPr>
        <p:txBody>
          <a:bodyPr wrap="none">
            <a:spAutoFit/>
          </a:bodyPr>
          <a:lstStyle/>
          <a:p>
            <a:r>
              <a:t>{ </a:t>
            </a:r>
          </a:p>
        </p:txBody>
      </p:sp>
      <p:sp>
        <p:nvSpPr>
          <p:cNvPr id="51" name="TextBox 50"/>
          <p:cNvSpPr txBox="1"/>
          <p:nvPr/>
        </p:nvSpPr>
        <p:spPr>
          <a:xfrm>
            <a:off x="914400" y="914400"/>
            <a:ext cx="7315200" cy="7315200"/>
          </a:xfrm>
          <a:prstGeom prst="rect">
            <a:avLst/>
          </a:prstGeom>
          <a:noFill/>
        </p:spPr>
        <p:txBody>
          <a:bodyPr wrap="none">
            <a:spAutoFit/>
          </a:bodyPr>
          <a:lstStyle/>
          <a:p>
            <a:r>
              <a:t>	Connection con =  DriverManager.getConnection( "jdbc:mysql://localhost/shiva","root","069"); </a:t>
            </a:r>
          </a:p>
        </p:txBody>
      </p:sp>
      <p:sp>
        <p:nvSpPr>
          <p:cNvPr id="52" name="TextBox 51"/>
          <p:cNvSpPr txBox="1"/>
          <p:nvPr/>
        </p:nvSpPr>
        <p:spPr>
          <a:xfrm>
            <a:off x="914400" y="914400"/>
            <a:ext cx="7315200" cy="7315200"/>
          </a:xfrm>
          <a:prstGeom prst="rect">
            <a:avLst/>
          </a:prstGeom>
          <a:noFill/>
        </p:spPr>
        <p:txBody>
          <a:bodyPr wrap="none">
            <a:spAutoFit/>
          </a:bodyPr>
          <a:lstStyle/>
          <a:p>
            <a:r>
              <a:t>	 System.out.println ( "Connection  Succefull "); </a:t>
            </a:r>
          </a:p>
        </p:txBody>
      </p:sp>
      <p:sp>
        <p:nvSpPr>
          <p:cNvPr id="53" name="TextBox 52"/>
          <p:cNvSpPr txBox="1"/>
          <p:nvPr/>
        </p:nvSpPr>
        <p:spPr>
          <a:xfrm>
            <a:off x="914400" y="914400"/>
            <a:ext cx="7315200" cy="7315200"/>
          </a:xfrm>
          <a:prstGeom prst="rect">
            <a:avLst/>
          </a:prstGeom>
          <a:noFill/>
        </p:spPr>
        <p:txBody>
          <a:bodyPr wrap="none">
            <a:spAutoFit/>
          </a:bodyPr>
          <a:lstStyle/>
          <a:p>
            <a:r>
              <a:t>	 System.out.println ( con); </a:t>
            </a:r>
          </a:p>
        </p:txBody>
      </p:sp>
      <p:sp>
        <p:nvSpPr>
          <p:cNvPr id="54" name="TextBox 53"/>
          <p:cNvSpPr txBox="1"/>
          <p:nvPr/>
        </p:nvSpPr>
        <p:spPr>
          <a:xfrm>
            <a:off x="914400" y="914400"/>
            <a:ext cx="7315200" cy="7315200"/>
          </a:xfrm>
          <a:prstGeom prst="rect">
            <a:avLst/>
          </a:prstGeom>
          <a:noFill/>
        </p:spPr>
        <p:txBody>
          <a:bodyPr wrap="none">
            <a:spAutoFit/>
          </a:bodyPr>
          <a:lstStyle/>
          <a:p>
            <a:r>
              <a:t>	 </a:t>
            </a:r>
          </a:p>
        </p:txBody>
      </p:sp>
      <p:sp>
        <p:nvSpPr>
          <p:cNvPr id="55" name="TextBox 54"/>
          <p:cNvSpPr txBox="1"/>
          <p:nvPr/>
        </p:nvSpPr>
        <p:spPr>
          <a:xfrm>
            <a:off x="914400" y="914400"/>
            <a:ext cx="7315200" cy="7315200"/>
          </a:xfrm>
          <a:prstGeom prst="rect">
            <a:avLst/>
          </a:prstGeom>
          <a:noFill/>
        </p:spPr>
        <p:txBody>
          <a:bodyPr wrap="none">
            <a:spAutoFit/>
          </a:bodyPr>
          <a:lstStyle/>
          <a:p>
            <a:r>
              <a:t>} </a:t>
            </a:r>
          </a:p>
        </p:txBody>
      </p:sp>
      <p:sp>
        <p:nvSpPr>
          <p:cNvPr id="56" name="TextBox 55"/>
          <p:cNvSpPr txBox="1"/>
          <p:nvPr/>
        </p:nvSpPr>
        <p:spPr>
          <a:xfrm>
            <a:off x="914400" y="914400"/>
            <a:ext cx="7315200" cy="7315200"/>
          </a:xfrm>
          <a:prstGeom prst="rect">
            <a:avLst/>
          </a:prstGeom>
          <a:noFill/>
        </p:spPr>
        <p:txBody>
          <a:bodyPr wrap="none">
            <a:spAutoFit/>
          </a:bodyPr>
          <a:lstStyle/>
          <a:p>
            <a:r>
              <a:t>} </a:t>
            </a:r>
          </a:p>
        </p:txBody>
      </p:sp>
      <p:sp>
        <p:nvSpPr>
          <p:cNvPr id="57" name="TextBox 56"/>
          <p:cNvSpPr txBox="1"/>
          <p:nvPr/>
        </p:nvSpPr>
        <p:spPr>
          <a:xfrm>
            <a:off x="914400" y="914400"/>
            <a:ext cx="7315200" cy="7315200"/>
          </a:xfrm>
          <a:prstGeom prst="rect">
            <a:avLst/>
          </a:prstGeom>
          <a:noFill/>
        </p:spPr>
        <p:txBody>
          <a:bodyPr wrap="none">
            <a:spAutoFit/>
          </a:bodyPr>
          <a:lstStyle/>
          <a:p/>
        </p:txBody>
      </p:sp>
      <p:sp>
        <p:nvSpPr>
          <p:cNvPr id="58" name="TextBox 57"/>
          <p:cNvSpPr txBox="1"/>
          <p:nvPr/>
        </p:nvSpPr>
        <p:spPr>
          <a:xfrm>
            <a:off x="914400" y="914400"/>
            <a:ext cx="7315200" cy="7315200"/>
          </a:xfrm>
          <a:prstGeom prst="rect">
            <a:avLst/>
          </a:prstGeom>
          <a:noFill/>
        </p:spPr>
        <p:txBody>
          <a:bodyPr wrap="none">
            <a:spAutoFit/>
          </a:bodyPr>
          <a:lstStyle/>
          <a:p>
            <a:r>
              <a:t>Output </a:t>
            </a:r>
          </a:p>
        </p:txBody>
      </p:sp>
      <p:sp>
        <p:nvSpPr>
          <p:cNvPr id="59" name="TextBox 58"/>
          <p:cNvSpPr txBox="1"/>
          <p:nvPr/>
        </p:nvSpPr>
        <p:spPr>
          <a:xfrm>
            <a:off x="914400" y="914400"/>
            <a:ext cx="7315200" cy="7315200"/>
          </a:xfrm>
          <a:prstGeom prst="rect">
            <a:avLst/>
          </a:prstGeom>
          <a:noFill/>
        </p:spPr>
        <p:txBody>
          <a:bodyPr wrap="none">
            <a:spAutoFit/>
          </a:bodyPr>
          <a:lstStyle/>
          <a:p>
            <a:r>
              <a:t> </a:t>
            </a:r>
          </a:p>
        </p:txBody>
      </p:sp>
      <p:sp>
        <p:nvSpPr>
          <p:cNvPr id="60" name="TextBox 59"/>
          <p:cNvSpPr txBox="1"/>
          <p:nvPr/>
        </p:nvSpPr>
        <p:spPr>
          <a:xfrm>
            <a:off x="914400" y="914400"/>
            <a:ext cx="7315200" cy="7315200"/>
          </a:xfrm>
          <a:prstGeom prst="rect">
            <a:avLst/>
          </a:prstGeom>
          <a:noFill/>
        </p:spPr>
        <p:txBody>
          <a:bodyPr wrap="none">
            <a:spAutoFit/>
          </a:bodyPr>
          <a:lstStyle/>
          <a:p/>
        </p:txBody>
      </p:sp>
      <p:sp>
        <p:nvSpPr>
          <p:cNvPr id="61" name="TextBox 60"/>
          <p:cNvSpPr txBox="1"/>
          <p:nvPr/>
        </p:nvSpPr>
        <p:spPr>
          <a:xfrm>
            <a:off x="914400" y="914400"/>
            <a:ext cx="7315200" cy="7315200"/>
          </a:xfrm>
          <a:prstGeom prst="rect">
            <a:avLst/>
          </a:prstGeom>
          <a:noFill/>
        </p:spPr>
        <p:txBody>
          <a:bodyPr wrap="none">
            <a:spAutoFit/>
          </a:bodyPr>
          <a:lstStyle/>
          <a:p/>
          <a:p>
            <a:r>
              <a:t> </a:t>
            </a:r>
          </a:p>
          <a:p>
            <a:r>
              <a:t> </a:t>
            </a:r>
          </a:p>
          <a:p>
            <a:r>
              <a:t> </a:t>
            </a:r>
          </a:p>
          <a:p>
            <a:r>
              <a:t> </a:t>
            </a:r>
          </a:p>
          <a:p>
            <a:r>
              <a:t> </a:t>
            </a:r>
          </a:p>
          <a:p>
            <a:r>
              <a:t> </a:t>
            </a:r>
          </a:p>
          <a:p>
            <a:r>
              <a:t> </a:t>
            </a:r>
          </a:p>
          <a:p>
            <a:r>
              <a:t> </a:t>
            </a:r>
          </a:p>
        </p:txBody>
      </p:sp>
      <p:sp>
        <p:nvSpPr>
          <p:cNvPr id="62" name="TextBox 61"/>
          <p:cNvSpPr txBox="1"/>
          <p:nvPr/>
        </p:nvSpPr>
        <p:spPr>
          <a:xfrm>
            <a:off x="914400" y="914400"/>
            <a:ext cx="7315200" cy="7315200"/>
          </a:xfrm>
          <a:prstGeom prst="rect">
            <a:avLst/>
          </a:prstGeom>
          <a:noFill/>
        </p:spPr>
        <p:txBody>
          <a:bodyPr wrap="none">
            <a:spAutoFit/>
          </a:bodyPr>
          <a:lstStyle/>
          <a:p/>
        </p:txBody>
      </p:sp>
      <p:sp>
        <p:nvSpPr>
          <p:cNvPr id="63" name="TextBox 62"/>
          <p:cNvSpPr txBox="1"/>
          <p:nvPr/>
        </p:nvSpPr>
        <p:spPr>
          <a:xfrm>
            <a:off x="914400" y="914400"/>
            <a:ext cx="7315200" cy="7315200"/>
          </a:xfrm>
          <a:prstGeom prst="rect">
            <a:avLst/>
          </a:prstGeom>
          <a:noFill/>
        </p:spPr>
        <p:txBody>
          <a:bodyPr wrap="none">
            <a:spAutoFit/>
          </a:bodyPr>
          <a:lstStyle/>
          <a:p/>
        </p:txBody>
      </p:sp>
      <p:sp>
        <p:nvSpPr>
          <p:cNvPr id="64" name="TextBox 63"/>
          <p:cNvSpPr txBox="1"/>
          <p:nvPr/>
        </p:nvSpPr>
        <p:spPr>
          <a:xfrm>
            <a:off x="914400" y="914400"/>
            <a:ext cx="7315200" cy="7315200"/>
          </a:xfrm>
          <a:prstGeom prst="rect">
            <a:avLst/>
          </a:prstGeom>
          <a:noFill/>
        </p:spPr>
        <p:txBody>
          <a:bodyPr wrap="none">
            <a:spAutoFit/>
          </a:bodyPr>
          <a:lstStyle/>
          <a:p/>
        </p:txBody>
      </p:sp>
      <p:sp>
        <p:nvSpPr>
          <p:cNvPr id="65" name="TextBox 64"/>
          <p:cNvSpPr txBox="1"/>
          <p:nvPr/>
        </p:nvSpPr>
        <p:spPr>
          <a:xfrm>
            <a:off x="914400" y="914400"/>
            <a:ext cx="7315200" cy="7315200"/>
          </a:xfrm>
          <a:prstGeom prst="rect">
            <a:avLst/>
          </a:prstGeom>
          <a:noFill/>
        </p:spPr>
        <p:txBody>
          <a:bodyPr wrap="none">
            <a:spAutoFit/>
          </a:bodyPr>
          <a:lstStyle/>
          <a:p/>
        </p:txBody>
      </p:sp>
      <p:sp>
        <p:nvSpPr>
          <p:cNvPr id="66" name="TextBox 65"/>
          <p:cNvSpPr txBox="1"/>
          <p:nvPr/>
        </p:nvSpPr>
        <p:spPr>
          <a:xfrm>
            <a:off x="914400" y="914400"/>
            <a:ext cx="7315200" cy="7315200"/>
          </a:xfrm>
          <a:prstGeom prst="rect">
            <a:avLst/>
          </a:prstGeom>
          <a:noFill/>
        </p:spPr>
        <p:txBody>
          <a:bodyPr wrap="none">
            <a:spAutoFit/>
          </a:bodyPr>
          <a:lstStyle/>
          <a:p/>
        </p:txBody>
      </p:sp>
      <p:sp>
        <p:nvSpPr>
          <p:cNvPr id="67" name="TextBox 66"/>
          <p:cNvSpPr txBox="1"/>
          <p:nvPr/>
        </p:nvSpPr>
        <p:spPr>
          <a:xfrm>
            <a:off x="914400" y="914400"/>
            <a:ext cx="7315200" cy="7315200"/>
          </a:xfrm>
          <a:prstGeom prst="rect">
            <a:avLst/>
          </a:prstGeom>
          <a:noFill/>
        </p:spPr>
        <p:txBody>
          <a:bodyPr wrap="none">
            <a:spAutoFit/>
          </a:bodyPr>
          <a:lstStyle/>
          <a:p/>
          <a:p>
            <a:r>
              <a:t> </a:t>
            </a:r>
          </a:p>
          <a:p>
            <a:r>
              <a:t> </a:t>
            </a:r>
          </a:p>
          <a:p>
            <a:r>
              <a:t> </a:t>
            </a:r>
          </a:p>
          <a:p>
            <a:r>
              <a:t> </a:t>
            </a:r>
          </a:p>
          <a:p>
            <a:r>
              <a:t> </a:t>
            </a:r>
          </a:p>
          <a:p>
            <a:r>
              <a:t> </a:t>
            </a:r>
          </a:p>
          <a:p>
            <a:r>
              <a:t> </a:t>
            </a:r>
          </a:p>
          <a:p>
            <a:r>
              <a:t> </a:t>
            </a:r>
          </a:p>
          <a:p>
            <a:r>
              <a:t> </a:t>
            </a:r>
          </a:p>
        </p:txBody>
      </p:sp>
      <p:sp>
        <p:nvSpPr>
          <p:cNvPr id="68" name="TextBox 67"/>
          <p:cNvSpPr txBox="1"/>
          <p:nvPr/>
        </p:nvSpPr>
        <p:spPr>
          <a:xfrm>
            <a:off x="914400" y="914400"/>
            <a:ext cx="7315200" cy="7315200"/>
          </a:xfrm>
          <a:prstGeom prst="rect">
            <a:avLst/>
          </a:prstGeom>
          <a:noFill/>
        </p:spPr>
        <p:txBody>
          <a:bodyPr wrap="none">
            <a:spAutoFit/>
          </a:bodyPr>
          <a:lstStyle/>
          <a:p>
            <a:r>
              <a:t>Q2.  Write a program to perform to execute update and select query </a:t>
            </a:r>
          </a:p>
        </p:txBody>
      </p:sp>
      <p:sp>
        <p:nvSpPr>
          <p:cNvPr id="69" name="TextBox 68"/>
          <p:cNvSpPr txBox="1"/>
          <p:nvPr/>
        </p:nvSpPr>
        <p:spPr>
          <a:xfrm>
            <a:off x="914400" y="914400"/>
            <a:ext cx="7315200" cy="7315200"/>
          </a:xfrm>
          <a:prstGeom prst="rect">
            <a:avLst/>
          </a:prstGeom>
          <a:noFill/>
        </p:spPr>
        <p:txBody>
          <a:bodyPr wrap="none">
            <a:spAutoFit/>
          </a:bodyPr>
          <a:lstStyle/>
          <a:p>
            <a:r>
              <a:t>import   java.sql.Connection ; </a:t>
            </a:r>
          </a:p>
        </p:txBody>
      </p:sp>
      <p:sp>
        <p:nvSpPr>
          <p:cNvPr id="70" name="TextBox 69"/>
          <p:cNvSpPr txBox="1"/>
          <p:nvPr/>
        </p:nvSpPr>
        <p:spPr>
          <a:xfrm>
            <a:off x="914400" y="914400"/>
            <a:ext cx="7315200" cy="7315200"/>
          </a:xfrm>
          <a:prstGeom prst="rect">
            <a:avLst/>
          </a:prstGeom>
          <a:noFill/>
        </p:spPr>
        <p:txBody>
          <a:bodyPr wrap="none">
            <a:spAutoFit/>
          </a:bodyPr>
          <a:lstStyle/>
          <a:p>
            <a:r>
              <a:t>import   java.sql.DriverManager ; </a:t>
            </a:r>
          </a:p>
        </p:txBody>
      </p:sp>
      <p:sp>
        <p:nvSpPr>
          <p:cNvPr id="71" name="TextBox 70"/>
          <p:cNvSpPr txBox="1"/>
          <p:nvPr/>
        </p:nvSpPr>
        <p:spPr>
          <a:xfrm>
            <a:off x="914400" y="914400"/>
            <a:ext cx="7315200" cy="7315200"/>
          </a:xfrm>
          <a:prstGeom prst="rect">
            <a:avLst/>
          </a:prstGeom>
          <a:noFill/>
        </p:spPr>
        <p:txBody>
          <a:bodyPr wrap="none">
            <a:spAutoFit/>
          </a:bodyPr>
          <a:lstStyle/>
          <a:p>
            <a:r>
              <a:t>import   java.sql.ResultSet ; </a:t>
            </a:r>
          </a:p>
        </p:txBody>
      </p:sp>
      <p:sp>
        <p:nvSpPr>
          <p:cNvPr id="72" name="TextBox 71"/>
          <p:cNvSpPr txBox="1"/>
          <p:nvPr/>
        </p:nvSpPr>
        <p:spPr>
          <a:xfrm>
            <a:off x="914400" y="914400"/>
            <a:ext cx="7315200" cy="7315200"/>
          </a:xfrm>
          <a:prstGeom prst="rect">
            <a:avLst/>
          </a:prstGeom>
          <a:noFill/>
        </p:spPr>
        <p:txBody>
          <a:bodyPr wrap="none">
            <a:spAutoFit/>
          </a:bodyPr>
          <a:lstStyle/>
          <a:p>
            <a:r>
              <a:t>import   java.sql.SQLException ; </a:t>
            </a:r>
          </a:p>
        </p:txBody>
      </p:sp>
      <p:sp>
        <p:nvSpPr>
          <p:cNvPr id="73" name="TextBox 72"/>
          <p:cNvSpPr txBox="1"/>
          <p:nvPr/>
        </p:nvSpPr>
        <p:spPr>
          <a:xfrm>
            <a:off x="914400" y="914400"/>
            <a:ext cx="7315200" cy="7315200"/>
          </a:xfrm>
          <a:prstGeom prst="rect">
            <a:avLst/>
          </a:prstGeom>
          <a:noFill/>
        </p:spPr>
        <p:txBody>
          <a:bodyPr wrap="none">
            <a:spAutoFit/>
          </a:bodyPr>
          <a:lstStyle/>
          <a:p>
            <a:r>
              <a:t>import   java.sql.Statement ; </a:t>
            </a:r>
          </a:p>
        </p:txBody>
      </p:sp>
      <p:sp>
        <p:nvSpPr>
          <p:cNvPr id="74" name="TextBox 73"/>
          <p:cNvSpPr txBox="1"/>
          <p:nvPr/>
        </p:nvSpPr>
        <p:spPr>
          <a:xfrm>
            <a:off x="914400" y="914400"/>
            <a:ext cx="7315200" cy="7315200"/>
          </a:xfrm>
          <a:prstGeom prst="rect">
            <a:avLst/>
          </a:prstGeom>
          <a:noFill/>
        </p:spPr>
        <p:txBody>
          <a:bodyPr wrap="none">
            <a:spAutoFit/>
          </a:bodyPr>
          <a:lstStyle/>
          <a:p>
            <a:r>
              <a:t>import  java.sql.*; </a:t>
            </a:r>
          </a:p>
        </p:txBody>
      </p:sp>
      <p:sp>
        <p:nvSpPr>
          <p:cNvPr id="75" name="TextBox 74"/>
          <p:cNvSpPr txBox="1"/>
          <p:nvPr/>
        </p:nvSpPr>
        <p:spPr>
          <a:xfrm>
            <a:off x="914400" y="914400"/>
            <a:ext cx="7315200" cy="7315200"/>
          </a:xfrm>
          <a:prstGeom prst="rect">
            <a:avLst/>
          </a:prstGeom>
          <a:noFill/>
        </p:spPr>
        <p:txBody>
          <a:bodyPr wrap="none">
            <a:spAutoFit/>
          </a:bodyPr>
          <a:lstStyle/>
          <a:p/>
        </p:txBody>
      </p:sp>
      <p:sp>
        <p:nvSpPr>
          <p:cNvPr id="76" name="TextBox 75"/>
          <p:cNvSpPr txBox="1"/>
          <p:nvPr/>
        </p:nvSpPr>
        <p:spPr>
          <a:xfrm>
            <a:off x="914400" y="914400"/>
            <a:ext cx="7315200" cy="7315200"/>
          </a:xfrm>
          <a:prstGeom prst="rect">
            <a:avLst/>
          </a:prstGeom>
          <a:noFill/>
        </p:spPr>
        <p:txBody>
          <a:bodyPr wrap="none">
            <a:spAutoFit/>
          </a:bodyPr>
          <a:lstStyle/>
          <a:p>
            <a:r>
              <a:t>public  class  DataAccess   </a:t>
            </a:r>
          </a:p>
        </p:txBody>
      </p:sp>
      <p:sp>
        <p:nvSpPr>
          <p:cNvPr id="77" name="TextBox 76"/>
          <p:cNvSpPr txBox="1"/>
          <p:nvPr/>
        </p:nvSpPr>
        <p:spPr>
          <a:xfrm>
            <a:off x="914400" y="914400"/>
            <a:ext cx="7315200" cy="7315200"/>
          </a:xfrm>
          <a:prstGeom prst="rect">
            <a:avLst/>
          </a:prstGeom>
          <a:noFill/>
        </p:spPr>
        <p:txBody>
          <a:bodyPr wrap="none">
            <a:spAutoFit/>
          </a:bodyPr>
          <a:lstStyle/>
          <a:p>
            <a:r>
              <a:t>{ </a:t>
            </a:r>
          </a:p>
        </p:txBody>
      </p:sp>
      <p:sp>
        <p:nvSpPr>
          <p:cNvPr id="78" name="TextBox 77"/>
          <p:cNvSpPr txBox="1"/>
          <p:nvPr/>
        </p:nvSpPr>
        <p:spPr>
          <a:xfrm>
            <a:off x="914400" y="914400"/>
            <a:ext cx="7315200" cy="7315200"/>
          </a:xfrm>
          <a:prstGeom prst="rect">
            <a:avLst/>
          </a:prstGeom>
          <a:noFill/>
        </p:spPr>
        <p:txBody>
          <a:bodyPr wrap="none">
            <a:spAutoFit/>
          </a:bodyPr>
          <a:lstStyle/>
          <a:p>
            <a:r>
              <a:t>    static  final String DB_URL = " jdbc:mysql :// localhost / shiva "; </a:t>
            </a:r>
          </a:p>
        </p:txBody>
      </p:sp>
      <p:sp>
        <p:nvSpPr>
          <p:cNvPr id="79" name="TextBox 78"/>
          <p:cNvSpPr txBox="1"/>
          <p:nvPr/>
        </p:nvSpPr>
        <p:spPr>
          <a:xfrm>
            <a:off x="914400" y="914400"/>
            <a:ext cx="7315200" cy="7315200"/>
          </a:xfrm>
          <a:prstGeom prst="rect">
            <a:avLst/>
          </a:prstGeom>
          <a:noFill/>
        </p:spPr>
        <p:txBody>
          <a:bodyPr wrap="none">
            <a:spAutoFit/>
          </a:bodyPr>
          <a:lstStyle/>
          <a:p>
            <a:r>
              <a:t>    static  final String USER = "root"; </a:t>
            </a:r>
          </a:p>
        </p:txBody>
      </p:sp>
      <p:sp>
        <p:nvSpPr>
          <p:cNvPr id="80" name="TextBox 79"/>
          <p:cNvSpPr txBox="1"/>
          <p:nvPr/>
        </p:nvSpPr>
        <p:spPr>
          <a:xfrm>
            <a:off x="914400" y="914400"/>
            <a:ext cx="7315200" cy="7315200"/>
          </a:xfrm>
          <a:prstGeom prst="rect">
            <a:avLst/>
          </a:prstGeom>
          <a:noFill/>
        </p:spPr>
        <p:txBody>
          <a:bodyPr wrap="none">
            <a:spAutoFit/>
          </a:bodyPr>
          <a:lstStyle/>
          <a:p>
            <a:r>
              <a:t>    static  final String PASS = "069"; </a:t>
            </a:r>
          </a:p>
        </p:txBody>
      </p:sp>
      <p:sp>
        <p:nvSpPr>
          <p:cNvPr id="81" name="TextBox 80"/>
          <p:cNvSpPr txBox="1"/>
          <p:nvPr/>
        </p:nvSpPr>
        <p:spPr>
          <a:xfrm>
            <a:off x="914400" y="914400"/>
            <a:ext cx="7315200" cy="7315200"/>
          </a:xfrm>
          <a:prstGeom prst="rect">
            <a:avLst/>
          </a:prstGeom>
          <a:noFill/>
        </p:spPr>
        <p:txBody>
          <a:bodyPr wrap="none">
            <a:spAutoFit/>
          </a:bodyPr>
          <a:lstStyle/>
          <a:p>
            <a:r>
              <a:t>    static  final String UPDATE_QUERY = "UPDATE  jex  set pin= 3 WHERE pin=3"; </a:t>
            </a:r>
          </a:p>
        </p:txBody>
      </p:sp>
      <p:sp>
        <p:nvSpPr>
          <p:cNvPr id="82" name="TextBox 81"/>
          <p:cNvSpPr txBox="1"/>
          <p:nvPr/>
        </p:nvSpPr>
        <p:spPr>
          <a:xfrm>
            <a:off x="914400" y="914400"/>
            <a:ext cx="7315200" cy="7315200"/>
          </a:xfrm>
          <a:prstGeom prst="rect">
            <a:avLst/>
          </a:prstGeom>
          <a:noFill/>
        </p:spPr>
        <p:txBody>
          <a:bodyPr wrap="none">
            <a:spAutoFit/>
          </a:bodyPr>
          <a:lstStyle/>
          <a:p/>
        </p:txBody>
      </p:sp>
      <p:sp>
        <p:nvSpPr>
          <p:cNvPr id="83" name="TextBox 82"/>
          <p:cNvSpPr txBox="1"/>
          <p:nvPr/>
        </p:nvSpPr>
        <p:spPr>
          <a:xfrm>
            <a:off x="914400" y="914400"/>
            <a:ext cx="7315200" cy="7315200"/>
          </a:xfrm>
          <a:prstGeom prst="rect">
            <a:avLst/>
          </a:prstGeom>
          <a:noFill/>
        </p:spPr>
        <p:txBody>
          <a:bodyPr wrap="none">
            <a:spAutoFit/>
          </a:bodyPr>
          <a:lstStyle/>
          <a:p>
            <a:r>
              <a:t>    public  static void main(String[]  args ) { </a:t>
            </a:r>
          </a:p>
        </p:txBody>
      </p:sp>
      <p:sp>
        <p:nvSpPr>
          <p:cNvPr id="84" name="TextBox 83"/>
          <p:cNvSpPr txBox="1"/>
          <p:nvPr/>
        </p:nvSpPr>
        <p:spPr>
          <a:xfrm>
            <a:off x="914400" y="914400"/>
            <a:ext cx="7315200" cy="7315200"/>
          </a:xfrm>
          <a:prstGeom prst="rect">
            <a:avLst/>
          </a:prstGeom>
          <a:noFill/>
        </p:spPr>
        <p:txBody>
          <a:bodyPr wrap="none">
            <a:spAutoFit/>
          </a:bodyPr>
          <a:lstStyle/>
          <a:p>
            <a:r>
              <a:t>     </a:t>
            </a:r>
          </a:p>
        </p:txBody>
      </p:sp>
      <p:sp>
        <p:nvSpPr>
          <p:cNvPr id="85" name="TextBox 84"/>
          <p:cNvSpPr txBox="1"/>
          <p:nvPr/>
        </p:nvSpPr>
        <p:spPr>
          <a:xfrm>
            <a:off x="914400" y="914400"/>
            <a:ext cx="7315200" cy="7315200"/>
          </a:xfrm>
          <a:prstGeom prst="rect">
            <a:avLst/>
          </a:prstGeom>
          <a:noFill/>
        </p:spPr>
        <p:txBody>
          <a:bodyPr wrap="none">
            <a:spAutoFit/>
          </a:bodyPr>
          <a:lstStyle/>
          <a:p>
            <a:r>
              <a:t>       try( Connection  conn  =  DriverManager.getConnection (DB_URL, USER, PASS); </a:t>
            </a:r>
          </a:p>
        </p:txBody>
      </p:sp>
      <p:sp>
        <p:nvSpPr>
          <p:cNvPr id="86" name="TextBox 85"/>
          <p:cNvSpPr txBox="1"/>
          <p:nvPr/>
        </p:nvSpPr>
        <p:spPr>
          <a:xfrm>
            <a:off x="914400" y="914400"/>
            <a:ext cx="7315200" cy="7315200"/>
          </a:xfrm>
          <a:prstGeom prst="rect">
            <a:avLst/>
          </a:prstGeom>
          <a:noFill/>
        </p:spPr>
        <p:txBody>
          <a:bodyPr wrap="none">
            <a:spAutoFit/>
          </a:bodyPr>
          <a:lstStyle/>
          <a:p>
            <a:r>
              <a:t>         Statement stmt =  conn.createStatement ( ); </a:t>
            </a:r>
          </a:p>
        </p:txBody>
      </p:sp>
      <p:sp>
        <p:nvSpPr>
          <p:cNvPr id="87" name="TextBox 86"/>
          <p:cNvSpPr txBox="1"/>
          <p:nvPr/>
        </p:nvSpPr>
        <p:spPr>
          <a:xfrm>
            <a:off x="914400" y="914400"/>
            <a:ext cx="7315200" cy="7315200"/>
          </a:xfrm>
          <a:prstGeom prst="rect">
            <a:avLst/>
          </a:prstGeom>
          <a:noFill/>
        </p:spPr>
        <p:txBody>
          <a:bodyPr wrap="none">
            <a:spAutoFit/>
          </a:bodyPr>
          <a:lstStyle/>
          <a:p>
            <a:r>
              <a:t>         ) { </a:t>
            </a:r>
          </a:p>
        </p:txBody>
      </p:sp>
      <p:sp>
        <p:nvSpPr>
          <p:cNvPr id="88" name="TextBox 87"/>
          <p:cNvSpPr txBox="1"/>
          <p:nvPr/>
        </p:nvSpPr>
        <p:spPr>
          <a:xfrm>
            <a:off x="914400" y="914400"/>
            <a:ext cx="7315200" cy="7315200"/>
          </a:xfrm>
          <a:prstGeom prst="rect">
            <a:avLst/>
          </a:prstGeom>
          <a:noFill/>
        </p:spPr>
        <p:txBody>
          <a:bodyPr wrap="none">
            <a:spAutoFit/>
          </a:bodyPr>
          <a:lstStyle/>
          <a:p>
            <a:r>
              <a:t>         </a:t>
            </a:r>
          </a:p>
        </p:txBody>
      </p:sp>
      <p:sp>
        <p:nvSpPr>
          <p:cNvPr id="89" name="TextBox 88"/>
          <p:cNvSpPr txBox="1"/>
          <p:nvPr/>
        </p:nvSpPr>
        <p:spPr>
          <a:xfrm>
            <a:off x="914400" y="914400"/>
            <a:ext cx="7315200" cy="7315200"/>
          </a:xfrm>
          <a:prstGeom prst="rect">
            <a:avLst/>
          </a:prstGeom>
          <a:noFill/>
        </p:spPr>
        <p:txBody>
          <a:bodyPr wrap="none">
            <a:spAutoFit/>
          </a:bodyPr>
          <a:lstStyle/>
          <a:p>
            <a:r>
              <a:t>          int  ret =  stmt.executeUpdate (UPDATE_QUERY); </a:t>
            </a:r>
          </a:p>
        </p:txBody>
      </p:sp>
      <p:sp>
        <p:nvSpPr>
          <p:cNvPr id="90" name="TextBox 89"/>
          <p:cNvSpPr txBox="1"/>
          <p:nvPr/>
        </p:nvSpPr>
        <p:spPr>
          <a:xfrm>
            <a:off x="914400" y="914400"/>
            <a:ext cx="7315200" cy="7315200"/>
          </a:xfrm>
          <a:prstGeom prst="rect">
            <a:avLst/>
          </a:prstGeom>
          <a:noFill/>
        </p:spPr>
        <p:txBody>
          <a:bodyPr wrap="none">
            <a:spAutoFit/>
          </a:bodyPr>
          <a:lstStyle/>
          <a:p>
            <a:r>
              <a:t>          System.out.println ( "Update result return value="+ret); </a:t>
            </a:r>
          </a:p>
        </p:txBody>
      </p:sp>
      <p:sp>
        <p:nvSpPr>
          <p:cNvPr id="91" name="TextBox 90"/>
          <p:cNvSpPr txBox="1"/>
          <p:nvPr/>
        </p:nvSpPr>
        <p:spPr>
          <a:xfrm>
            <a:off x="914400" y="914400"/>
            <a:ext cx="7315200" cy="7315200"/>
          </a:xfrm>
          <a:prstGeom prst="rect">
            <a:avLst/>
          </a:prstGeom>
          <a:noFill/>
        </p:spPr>
        <p:txBody>
          <a:bodyPr wrap="none">
            <a:spAutoFit/>
          </a:bodyPr>
          <a:lstStyle/>
          <a:p>
            <a:r>
              <a:t>          ResultSet   rs  =  stmt.executeQuery ( "SELECT pin , name FROM  jex "); 	 	       </a:t>
            </a:r>
          </a:p>
        </p:txBody>
      </p:sp>
      <p:sp>
        <p:nvSpPr>
          <p:cNvPr id="92" name="TextBox 91"/>
          <p:cNvSpPr txBox="1"/>
          <p:nvPr/>
        </p:nvSpPr>
        <p:spPr>
          <a:xfrm>
            <a:off x="914400" y="914400"/>
            <a:ext cx="7315200" cy="7315200"/>
          </a:xfrm>
          <a:prstGeom prst="rect">
            <a:avLst/>
          </a:prstGeom>
          <a:noFill/>
        </p:spPr>
        <p:txBody>
          <a:bodyPr wrap="none">
            <a:spAutoFit/>
          </a:bodyPr>
          <a:lstStyle/>
          <a:p>
            <a:r>
              <a:t>          while  ( rs.next ()) { </a:t>
            </a:r>
          </a:p>
        </p:txBody>
      </p:sp>
      <p:sp>
        <p:nvSpPr>
          <p:cNvPr id="93" name="TextBox 92"/>
          <p:cNvSpPr txBox="1"/>
          <p:nvPr/>
        </p:nvSpPr>
        <p:spPr>
          <a:xfrm>
            <a:off x="914400" y="914400"/>
            <a:ext cx="7315200" cy="7315200"/>
          </a:xfrm>
          <a:prstGeom prst="rect">
            <a:avLst/>
          </a:prstGeom>
          <a:noFill/>
        </p:spPr>
        <p:txBody>
          <a:bodyPr wrap="none">
            <a:spAutoFit/>
          </a:bodyPr>
          <a:lstStyle/>
          <a:p>
            <a:r>
              <a:t>         System.out.println ( rs.getInt ("pin")+"-"+ rs.getString ("name")) ; </a:t>
            </a:r>
          </a:p>
        </p:txBody>
      </p:sp>
      <p:sp>
        <p:nvSpPr>
          <p:cNvPr id="94" name="TextBox 93"/>
          <p:cNvSpPr txBox="1"/>
          <p:nvPr/>
        </p:nvSpPr>
        <p:spPr>
          <a:xfrm>
            <a:off x="914400" y="914400"/>
            <a:ext cx="7315200" cy="7315200"/>
          </a:xfrm>
          <a:prstGeom prst="rect">
            <a:avLst/>
          </a:prstGeom>
          <a:noFill/>
        </p:spPr>
        <p:txBody>
          <a:bodyPr wrap="none">
            <a:spAutoFit/>
          </a:bodyPr>
          <a:lstStyle/>
          <a:p>
            <a:r>
              <a:t>         } </a:t>
            </a:r>
          </a:p>
        </p:txBody>
      </p:sp>
      <p:sp>
        <p:nvSpPr>
          <p:cNvPr id="95" name="TextBox 94"/>
          <p:cNvSpPr txBox="1"/>
          <p:nvPr/>
        </p:nvSpPr>
        <p:spPr>
          <a:xfrm>
            <a:off x="914400" y="914400"/>
            <a:ext cx="7315200" cy="7315200"/>
          </a:xfrm>
          <a:prstGeom prst="rect">
            <a:avLst/>
          </a:prstGeom>
          <a:noFill/>
        </p:spPr>
        <p:txBody>
          <a:bodyPr wrap="none">
            <a:spAutoFit/>
          </a:bodyPr>
          <a:lstStyle/>
          <a:p>
            <a:r>
              <a:t>          rs.close ( ); </a:t>
            </a:r>
          </a:p>
        </p:txBody>
      </p:sp>
      <p:sp>
        <p:nvSpPr>
          <p:cNvPr id="96" name="TextBox 95"/>
          <p:cNvSpPr txBox="1"/>
          <p:nvPr/>
        </p:nvSpPr>
        <p:spPr>
          <a:xfrm>
            <a:off x="914400" y="914400"/>
            <a:ext cx="7315200" cy="7315200"/>
          </a:xfrm>
          <a:prstGeom prst="rect">
            <a:avLst/>
          </a:prstGeom>
          <a:noFill/>
        </p:spPr>
        <p:txBody>
          <a:bodyPr wrap="none">
            <a:spAutoFit/>
          </a:bodyPr>
          <a:lstStyle/>
          <a:p>
            <a:r>
              <a:t>          stmt.close ( ); </a:t>
            </a:r>
          </a:p>
        </p:txBody>
      </p:sp>
      <p:sp>
        <p:nvSpPr>
          <p:cNvPr id="97" name="TextBox 96"/>
          <p:cNvSpPr txBox="1"/>
          <p:nvPr/>
        </p:nvSpPr>
        <p:spPr>
          <a:xfrm>
            <a:off x="914400" y="914400"/>
            <a:ext cx="7315200" cy="7315200"/>
          </a:xfrm>
          <a:prstGeom prst="rect">
            <a:avLst/>
          </a:prstGeom>
          <a:noFill/>
        </p:spPr>
        <p:txBody>
          <a:bodyPr wrap="none">
            <a:spAutoFit/>
          </a:bodyPr>
          <a:lstStyle/>
          <a:p>
            <a:r>
              <a:t>          conn.close ( ); </a:t>
            </a:r>
          </a:p>
        </p:txBody>
      </p:sp>
      <p:sp>
        <p:nvSpPr>
          <p:cNvPr id="98" name="TextBox 97"/>
          <p:cNvSpPr txBox="1"/>
          <p:nvPr/>
        </p:nvSpPr>
        <p:spPr>
          <a:xfrm>
            <a:off x="914400" y="914400"/>
            <a:ext cx="7315200" cy="7315200"/>
          </a:xfrm>
          <a:prstGeom prst="rect">
            <a:avLst/>
          </a:prstGeom>
          <a:noFill/>
        </p:spPr>
        <p:txBody>
          <a:bodyPr wrap="none">
            <a:spAutoFit/>
          </a:bodyPr>
          <a:lstStyle/>
          <a:p>
            <a:r>
              <a:t>      } catch ( SQLException  e) { </a:t>
            </a:r>
          </a:p>
        </p:txBody>
      </p:sp>
      <p:sp>
        <p:nvSpPr>
          <p:cNvPr id="99" name="TextBox 98"/>
          <p:cNvSpPr txBox="1"/>
          <p:nvPr/>
        </p:nvSpPr>
        <p:spPr>
          <a:xfrm>
            <a:off x="914400" y="914400"/>
            <a:ext cx="7315200" cy="7315200"/>
          </a:xfrm>
          <a:prstGeom prst="rect">
            <a:avLst/>
          </a:prstGeom>
          <a:noFill/>
        </p:spPr>
        <p:txBody>
          <a:bodyPr wrap="none">
            <a:spAutoFit/>
          </a:bodyPr>
          <a:lstStyle/>
          <a:p>
            <a:r>
              <a:t>          e.printStackTrace ( ); </a:t>
            </a:r>
          </a:p>
        </p:txBody>
      </p:sp>
      <p:sp>
        <p:nvSpPr>
          <p:cNvPr id="100" name="TextBox 99"/>
          <p:cNvSpPr txBox="1"/>
          <p:nvPr/>
        </p:nvSpPr>
        <p:spPr>
          <a:xfrm>
            <a:off x="914400" y="914400"/>
            <a:ext cx="7315200" cy="7315200"/>
          </a:xfrm>
          <a:prstGeom prst="rect">
            <a:avLst/>
          </a:prstGeom>
          <a:noFill/>
        </p:spPr>
        <p:txBody>
          <a:bodyPr wrap="none">
            <a:spAutoFit/>
          </a:bodyPr>
          <a:lstStyle/>
          <a:p>
            <a:r>
              <a:t>      }  </a:t>
            </a:r>
          </a:p>
        </p:txBody>
      </p:sp>
      <p:sp>
        <p:nvSpPr>
          <p:cNvPr id="101" name="TextBox 100"/>
          <p:cNvSpPr txBox="1"/>
          <p:nvPr/>
        </p:nvSpPr>
        <p:spPr>
          <a:xfrm>
            <a:off x="914400" y="914400"/>
            <a:ext cx="7315200" cy="7315200"/>
          </a:xfrm>
          <a:prstGeom prst="rect">
            <a:avLst/>
          </a:prstGeom>
          <a:noFill/>
        </p:spPr>
        <p:txBody>
          <a:bodyPr wrap="none">
            <a:spAutoFit/>
          </a:bodyPr>
          <a:lstStyle/>
          <a:p>
            <a:r>
              <a:t>   } </a:t>
            </a:r>
          </a:p>
        </p:txBody>
      </p:sp>
      <p:sp>
        <p:nvSpPr>
          <p:cNvPr id="102" name="TextBox 101"/>
          <p:cNvSpPr txBox="1"/>
          <p:nvPr/>
        </p:nvSpPr>
        <p:spPr>
          <a:xfrm>
            <a:off x="914400" y="914400"/>
            <a:ext cx="7315200" cy="7315200"/>
          </a:xfrm>
          <a:prstGeom prst="rect">
            <a:avLst/>
          </a:prstGeom>
          <a:noFill/>
        </p:spPr>
        <p:txBody>
          <a:bodyPr wrap="none">
            <a:spAutoFit/>
          </a:bodyPr>
          <a:lstStyle/>
          <a:p>
            <a:r>
              <a:t>} </a:t>
            </a:r>
          </a:p>
        </p:txBody>
      </p:sp>
      <p:sp>
        <p:nvSpPr>
          <p:cNvPr id="103" name="TextBox 102"/>
          <p:cNvSpPr txBox="1"/>
          <p:nvPr/>
        </p:nvSpPr>
        <p:spPr>
          <a:xfrm>
            <a:off x="914400" y="914400"/>
            <a:ext cx="7315200" cy="7315200"/>
          </a:xfrm>
          <a:prstGeom prst="rect">
            <a:avLst/>
          </a:prstGeom>
          <a:noFill/>
        </p:spPr>
        <p:txBody>
          <a:bodyPr wrap="none">
            <a:spAutoFit/>
          </a:bodyPr>
          <a:lstStyle/>
          <a:p>
            <a:r>
              <a:t>Output:  </a:t>
            </a:r>
          </a:p>
          <a:p>
            <a:r>
              <a:t> </a:t>
            </a:r>
          </a:p>
          <a:p>
            <a:r>
              <a:t>     </a:t>
            </a:r>
          </a:p>
          <a:p>
            <a:r>
              <a:t> </a:t>
            </a:r>
          </a:p>
        </p:txBody>
      </p:sp>
      <p:sp>
        <p:nvSpPr>
          <p:cNvPr id="104" name="TextBox 103"/>
          <p:cNvSpPr txBox="1"/>
          <p:nvPr/>
        </p:nvSpPr>
        <p:spPr>
          <a:xfrm>
            <a:off x="914400" y="914400"/>
            <a:ext cx="7315200" cy="7315200"/>
          </a:xfrm>
          <a:prstGeom prst="rect">
            <a:avLst/>
          </a:prstGeom>
          <a:noFill/>
        </p:spPr>
        <p:txBody>
          <a:bodyPr wrap="none">
            <a:spAutoFit/>
          </a:bodyPr>
          <a:lstStyle/>
          <a:p/>
        </p:txBody>
      </p:sp>
      <p:sp>
        <p:nvSpPr>
          <p:cNvPr id="105" name="TextBox 104"/>
          <p:cNvSpPr txBox="1"/>
          <p:nvPr/>
        </p:nvSpPr>
        <p:spPr>
          <a:xfrm>
            <a:off x="914400" y="914400"/>
            <a:ext cx="7315200" cy="7315200"/>
          </a:xfrm>
          <a:prstGeom prst="rect">
            <a:avLst/>
          </a:prstGeom>
          <a:noFill/>
        </p:spPr>
        <p:txBody>
          <a:bodyPr wrap="none">
            <a:spAutoFit/>
          </a:bodyPr>
          <a:lstStyle/>
          <a:p/>
        </p:txBody>
      </p:sp>
      <p:sp>
        <p:nvSpPr>
          <p:cNvPr id="106" name="TextBox 105"/>
          <p:cNvSpPr txBox="1"/>
          <p:nvPr/>
        </p:nvSpPr>
        <p:spPr>
          <a:xfrm>
            <a:off x="914400" y="914400"/>
            <a:ext cx="7315200" cy="7315200"/>
          </a:xfrm>
          <a:prstGeom prst="rect">
            <a:avLst/>
          </a:prstGeom>
          <a:noFill/>
        </p:spPr>
        <p:txBody>
          <a:bodyPr wrap="none">
            <a:spAutoFit/>
          </a:bodyPr>
          <a:lstStyle/>
          <a:p/>
        </p:txBody>
      </p:sp>
      <p:sp>
        <p:nvSpPr>
          <p:cNvPr id="107" name="TextBox 106"/>
          <p:cNvSpPr txBox="1"/>
          <p:nvPr/>
        </p:nvSpPr>
        <p:spPr>
          <a:xfrm>
            <a:off x="914400" y="914400"/>
            <a:ext cx="7315200" cy="7315200"/>
          </a:xfrm>
          <a:prstGeom prst="rect">
            <a:avLst/>
          </a:prstGeom>
          <a:noFill/>
        </p:spPr>
        <p:txBody>
          <a:bodyPr wrap="none">
            <a:spAutoFit/>
          </a:bodyPr>
          <a:lstStyle/>
          <a:p/>
        </p:txBody>
      </p:sp>
      <p:sp>
        <p:nvSpPr>
          <p:cNvPr id="108" name="TextBox 107"/>
          <p:cNvSpPr txBox="1"/>
          <p:nvPr/>
        </p:nvSpPr>
        <p:spPr>
          <a:xfrm>
            <a:off x="914400" y="914400"/>
            <a:ext cx="7315200" cy="7315200"/>
          </a:xfrm>
          <a:prstGeom prst="rect">
            <a:avLst/>
          </a:prstGeom>
          <a:noFill/>
        </p:spPr>
        <p:txBody>
          <a:bodyPr wrap="none">
            <a:spAutoFit/>
          </a:bodyPr>
          <a:lstStyle/>
          <a:p/>
        </p:txBody>
      </p:sp>
      <p:sp>
        <p:nvSpPr>
          <p:cNvPr id="109" name="TextBox 108"/>
          <p:cNvSpPr txBox="1"/>
          <p:nvPr/>
        </p:nvSpPr>
        <p:spPr>
          <a:xfrm>
            <a:off x="914400" y="914400"/>
            <a:ext cx="7315200" cy="7315200"/>
          </a:xfrm>
          <a:prstGeom prst="rect">
            <a:avLst/>
          </a:prstGeom>
          <a:noFill/>
        </p:spPr>
        <p:txBody>
          <a:bodyPr wrap="none">
            <a:spAutoFit/>
          </a:bodyPr>
          <a:lstStyle/>
          <a:p/>
        </p:txBody>
      </p:sp>
      <p:sp>
        <p:nvSpPr>
          <p:cNvPr id="110" name="TextBox 109"/>
          <p:cNvSpPr txBox="1"/>
          <p:nvPr/>
        </p:nvSpPr>
        <p:spPr>
          <a:xfrm>
            <a:off x="914400" y="914400"/>
            <a:ext cx="7315200" cy="7315200"/>
          </a:xfrm>
          <a:prstGeom prst="rect">
            <a:avLst/>
          </a:prstGeom>
          <a:noFill/>
        </p:spPr>
        <p:txBody>
          <a:bodyPr wrap="none">
            <a:spAutoFit/>
          </a:bodyPr>
          <a:lstStyle/>
          <a:p/>
        </p:txBody>
      </p:sp>
      <p:sp>
        <p:nvSpPr>
          <p:cNvPr id="111" name="TextBox 110"/>
          <p:cNvSpPr txBox="1"/>
          <p:nvPr/>
        </p:nvSpPr>
        <p:spPr>
          <a:xfrm>
            <a:off x="914400" y="914400"/>
            <a:ext cx="7315200" cy="7315200"/>
          </a:xfrm>
          <a:prstGeom prst="rect">
            <a:avLst/>
          </a:prstGeom>
          <a:noFill/>
        </p:spPr>
        <p:txBody>
          <a:bodyPr wrap="none">
            <a:spAutoFit/>
          </a:bodyPr>
          <a:lstStyle/>
          <a:p/>
        </p:txBody>
      </p:sp>
      <p:sp>
        <p:nvSpPr>
          <p:cNvPr id="112" name="TextBox 111"/>
          <p:cNvSpPr txBox="1"/>
          <p:nvPr/>
        </p:nvSpPr>
        <p:spPr>
          <a:xfrm>
            <a:off x="914400" y="914400"/>
            <a:ext cx="7315200" cy="7315200"/>
          </a:xfrm>
          <a:prstGeom prst="rect">
            <a:avLst/>
          </a:prstGeom>
          <a:noFill/>
        </p:spPr>
        <p:txBody>
          <a:bodyPr wrap="none">
            <a:spAutoFit/>
          </a:bodyPr>
          <a:lstStyle/>
          <a:p/>
        </p:txBody>
      </p:sp>
      <p:sp>
        <p:nvSpPr>
          <p:cNvPr id="113" name="TextBox 112"/>
          <p:cNvSpPr txBox="1"/>
          <p:nvPr/>
        </p:nvSpPr>
        <p:spPr>
          <a:xfrm>
            <a:off x="914400" y="914400"/>
            <a:ext cx="7315200" cy="7315200"/>
          </a:xfrm>
          <a:prstGeom prst="rect">
            <a:avLst/>
          </a:prstGeom>
          <a:noFill/>
        </p:spPr>
        <p:txBody>
          <a:bodyPr wrap="none">
            <a:spAutoFit/>
          </a:bodyPr>
          <a:lstStyle/>
          <a:p/>
        </p:txBody>
      </p:sp>
      <p:sp>
        <p:nvSpPr>
          <p:cNvPr id="114" name="TextBox 113"/>
          <p:cNvSpPr txBox="1"/>
          <p:nvPr/>
        </p:nvSpPr>
        <p:spPr>
          <a:xfrm>
            <a:off x="914400" y="914400"/>
            <a:ext cx="7315200" cy="7315200"/>
          </a:xfrm>
          <a:prstGeom prst="rect">
            <a:avLst/>
          </a:prstGeom>
          <a:noFill/>
        </p:spPr>
        <p:txBody>
          <a:bodyPr wrap="none">
            <a:spAutoFit/>
          </a:bodyPr>
          <a:lstStyle/>
          <a:p/>
        </p:txBody>
      </p:sp>
      <p:sp>
        <p:nvSpPr>
          <p:cNvPr id="115" name="TextBox 114"/>
          <p:cNvSpPr txBox="1"/>
          <p:nvPr/>
        </p:nvSpPr>
        <p:spPr>
          <a:xfrm>
            <a:off x="914400" y="914400"/>
            <a:ext cx="7315200" cy="7315200"/>
          </a:xfrm>
          <a:prstGeom prst="rect">
            <a:avLst/>
          </a:prstGeom>
          <a:noFill/>
        </p:spPr>
        <p:txBody>
          <a:bodyPr wrap="none">
            <a:spAutoFit/>
          </a:bodyPr>
          <a:lstStyle/>
          <a:p/>
        </p:txBody>
      </p:sp>
      <p:sp>
        <p:nvSpPr>
          <p:cNvPr id="116" name="TextBox 115"/>
          <p:cNvSpPr txBox="1"/>
          <p:nvPr/>
        </p:nvSpPr>
        <p:spPr>
          <a:xfrm>
            <a:off x="914400" y="914400"/>
            <a:ext cx="7315200" cy="7315200"/>
          </a:xfrm>
          <a:prstGeom prst="rect">
            <a:avLst/>
          </a:prstGeom>
          <a:noFill/>
        </p:spPr>
        <p:txBody>
          <a:bodyPr wrap="none">
            <a:spAutoFit/>
          </a:bodyPr>
          <a:lstStyle/>
          <a:p/>
        </p:txBody>
      </p:sp>
      <p:sp>
        <p:nvSpPr>
          <p:cNvPr id="117" name="TextBox 116"/>
          <p:cNvSpPr txBox="1"/>
          <p:nvPr/>
        </p:nvSpPr>
        <p:spPr>
          <a:xfrm>
            <a:off x="914400" y="914400"/>
            <a:ext cx="7315200" cy="7315200"/>
          </a:xfrm>
          <a:prstGeom prst="rect">
            <a:avLst/>
          </a:prstGeom>
          <a:noFill/>
        </p:spPr>
        <p:txBody>
          <a:bodyPr wrap="none">
            <a:spAutoFit/>
          </a:bodyPr>
          <a:lstStyle/>
          <a:p/>
        </p:txBody>
      </p:sp>
      <p:sp>
        <p:nvSpPr>
          <p:cNvPr id="118" name="TextBox 117"/>
          <p:cNvSpPr txBox="1"/>
          <p:nvPr/>
        </p:nvSpPr>
        <p:spPr>
          <a:xfrm>
            <a:off x="914400" y="914400"/>
            <a:ext cx="7315200" cy="7315200"/>
          </a:xfrm>
          <a:prstGeom prst="rect">
            <a:avLst/>
          </a:prstGeom>
          <a:noFill/>
        </p:spPr>
        <p:txBody>
          <a:bodyPr wrap="none">
            <a:spAutoFit/>
          </a:bodyPr>
          <a:lstStyle/>
          <a:p>
            <a:r>
              <a:t>Q3.  Write a java program to execute  a  insert statement using prepared statement. </a:t>
            </a:r>
          </a:p>
        </p:txBody>
      </p:sp>
      <p:sp>
        <p:nvSpPr>
          <p:cNvPr id="119" name="TextBox 118"/>
          <p:cNvSpPr txBox="1"/>
          <p:nvPr/>
        </p:nvSpPr>
        <p:spPr>
          <a:xfrm>
            <a:off x="914400" y="914400"/>
            <a:ext cx="7315200" cy="7315200"/>
          </a:xfrm>
          <a:prstGeom prst="rect">
            <a:avLst/>
          </a:prstGeom>
          <a:noFill/>
        </p:spPr>
        <p:txBody>
          <a:bodyPr wrap="none">
            <a:spAutoFit/>
          </a:bodyPr>
          <a:lstStyle/>
          <a:p>
            <a:r>
              <a:t>import  java.sql.*; </a:t>
            </a:r>
          </a:p>
        </p:txBody>
      </p:sp>
      <p:sp>
        <p:nvSpPr>
          <p:cNvPr id="120" name="TextBox 119"/>
          <p:cNvSpPr txBox="1"/>
          <p:nvPr/>
        </p:nvSpPr>
        <p:spPr>
          <a:xfrm>
            <a:off x="914400" y="914400"/>
            <a:ext cx="7315200" cy="7315200"/>
          </a:xfrm>
          <a:prstGeom prst="rect">
            <a:avLst/>
          </a:prstGeom>
          <a:noFill/>
        </p:spPr>
        <p:txBody>
          <a:bodyPr wrap="none">
            <a:spAutoFit/>
          </a:bodyPr>
          <a:lstStyle/>
          <a:p>
            <a:r>
              <a:t>import   java.util .*; </a:t>
            </a:r>
          </a:p>
        </p:txBody>
      </p:sp>
      <p:sp>
        <p:nvSpPr>
          <p:cNvPr id="121" name="TextBox 120"/>
          <p:cNvSpPr txBox="1"/>
          <p:nvPr/>
        </p:nvSpPr>
        <p:spPr>
          <a:xfrm>
            <a:off x="914400" y="914400"/>
            <a:ext cx="7315200" cy="7315200"/>
          </a:xfrm>
          <a:prstGeom prst="rect">
            <a:avLst/>
          </a:prstGeom>
          <a:noFill/>
        </p:spPr>
        <p:txBody>
          <a:bodyPr wrap="none">
            <a:spAutoFit/>
          </a:bodyPr>
          <a:lstStyle/>
          <a:p>
            <a:r>
              <a:t>class   DeletePS </a:t>
            </a:r>
          </a:p>
        </p:txBody>
      </p:sp>
      <p:sp>
        <p:nvSpPr>
          <p:cNvPr id="122" name="TextBox 121"/>
          <p:cNvSpPr txBox="1"/>
          <p:nvPr/>
        </p:nvSpPr>
        <p:spPr>
          <a:xfrm>
            <a:off x="914400" y="914400"/>
            <a:ext cx="7315200" cy="7315200"/>
          </a:xfrm>
          <a:prstGeom prst="rect">
            <a:avLst/>
          </a:prstGeom>
          <a:noFill/>
        </p:spPr>
        <p:txBody>
          <a:bodyPr wrap="none">
            <a:spAutoFit/>
          </a:bodyPr>
          <a:lstStyle/>
          <a:p>
            <a:r>
              <a:t>{ </a:t>
            </a:r>
          </a:p>
        </p:txBody>
      </p:sp>
      <p:sp>
        <p:nvSpPr>
          <p:cNvPr id="123" name="TextBox 122"/>
          <p:cNvSpPr txBox="1"/>
          <p:nvPr/>
        </p:nvSpPr>
        <p:spPr>
          <a:xfrm>
            <a:off x="914400" y="914400"/>
            <a:ext cx="7315200" cy="7315200"/>
          </a:xfrm>
          <a:prstGeom prst="rect">
            <a:avLst/>
          </a:prstGeom>
          <a:noFill/>
        </p:spPr>
        <p:txBody>
          <a:bodyPr wrap="none">
            <a:spAutoFit/>
          </a:bodyPr>
          <a:lstStyle/>
          <a:p>
            <a:r>
              <a:t>public  static void main(String[]  strng ) throws Exception </a:t>
            </a:r>
          </a:p>
        </p:txBody>
      </p:sp>
      <p:sp>
        <p:nvSpPr>
          <p:cNvPr id="124" name="TextBox 123"/>
          <p:cNvSpPr txBox="1"/>
          <p:nvPr/>
        </p:nvSpPr>
        <p:spPr>
          <a:xfrm>
            <a:off x="914400" y="914400"/>
            <a:ext cx="7315200" cy="7315200"/>
          </a:xfrm>
          <a:prstGeom prst="rect">
            <a:avLst/>
          </a:prstGeom>
          <a:noFill/>
        </p:spPr>
        <p:txBody>
          <a:bodyPr wrap="none">
            <a:spAutoFit/>
          </a:bodyPr>
          <a:lstStyle/>
          <a:p>
            <a:r>
              <a:t>{ </a:t>
            </a:r>
          </a:p>
        </p:txBody>
      </p:sp>
      <p:sp>
        <p:nvSpPr>
          <p:cNvPr id="125" name="TextBox 124"/>
          <p:cNvSpPr txBox="1"/>
          <p:nvPr/>
        </p:nvSpPr>
        <p:spPr>
          <a:xfrm>
            <a:off x="914400" y="914400"/>
            <a:ext cx="7315200" cy="7315200"/>
          </a:xfrm>
          <a:prstGeom prst="rect">
            <a:avLst/>
          </a:prstGeom>
          <a:noFill/>
        </p:spPr>
        <p:txBody>
          <a:bodyPr wrap="none">
            <a:spAutoFit/>
          </a:bodyPr>
          <a:lstStyle/>
          <a:p>
            <a:r>
              <a:t>	Connection con =  DriverManager.getConnection( "jdbc:mysql://localhost/shiva","root","069"); </a:t>
            </a:r>
          </a:p>
        </p:txBody>
      </p:sp>
      <p:sp>
        <p:nvSpPr>
          <p:cNvPr id="126" name="TextBox 125"/>
          <p:cNvSpPr txBox="1"/>
          <p:nvPr/>
        </p:nvSpPr>
        <p:spPr>
          <a:xfrm>
            <a:off x="914400" y="914400"/>
            <a:ext cx="7315200" cy="7315200"/>
          </a:xfrm>
          <a:prstGeom prst="rect">
            <a:avLst/>
          </a:prstGeom>
          <a:noFill/>
        </p:spPr>
        <p:txBody>
          <a:bodyPr wrap="none">
            <a:spAutoFit/>
          </a:bodyPr>
          <a:lstStyle/>
          <a:p>
            <a:r>
              <a:t>	Scanner sc= new  Scanner( System.in ); </a:t>
            </a:r>
          </a:p>
        </p:txBody>
      </p:sp>
      <p:sp>
        <p:nvSpPr>
          <p:cNvPr id="127" name="TextBox 126"/>
          <p:cNvSpPr txBox="1"/>
          <p:nvPr/>
        </p:nvSpPr>
        <p:spPr>
          <a:xfrm>
            <a:off x="914400" y="914400"/>
            <a:ext cx="7315200" cy="7315200"/>
          </a:xfrm>
          <a:prstGeom prst="rect">
            <a:avLst/>
          </a:prstGeom>
          <a:noFill/>
        </p:spPr>
        <p:txBody>
          <a:bodyPr wrap="none">
            <a:spAutoFit/>
          </a:bodyPr>
          <a:lstStyle/>
          <a:p>
            <a:r>
              <a:t>	 int  choice=1; </a:t>
            </a:r>
          </a:p>
        </p:txBody>
      </p:sp>
      <p:sp>
        <p:nvSpPr>
          <p:cNvPr id="128" name="TextBox 127"/>
          <p:cNvSpPr txBox="1"/>
          <p:nvPr/>
        </p:nvSpPr>
        <p:spPr>
          <a:xfrm>
            <a:off x="914400" y="914400"/>
            <a:ext cx="7315200" cy="7315200"/>
          </a:xfrm>
          <a:prstGeom prst="rect">
            <a:avLst/>
          </a:prstGeom>
          <a:noFill/>
        </p:spPr>
        <p:txBody>
          <a:bodyPr wrap="none">
            <a:spAutoFit/>
          </a:bodyPr>
          <a:lstStyle/>
          <a:p>
            <a:r>
              <a:t>	  while( choice==1) </a:t>
            </a:r>
          </a:p>
        </p:txBody>
      </p:sp>
      <p:sp>
        <p:nvSpPr>
          <p:cNvPr id="129" name="TextBox 128"/>
          <p:cNvSpPr txBox="1"/>
          <p:nvPr/>
        </p:nvSpPr>
        <p:spPr>
          <a:xfrm>
            <a:off x="914400" y="914400"/>
            <a:ext cx="7315200" cy="7315200"/>
          </a:xfrm>
          <a:prstGeom prst="rect">
            <a:avLst/>
          </a:prstGeom>
          <a:noFill/>
        </p:spPr>
        <p:txBody>
          <a:bodyPr wrap="none">
            <a:spAutoFit/>
          </a:bodyPr>
          <a:lstStyle/>
          <a:p>
            <a:r>
              <a:t>	{ </a:t>
            </a:r>
          </a:p>
        </p:txBody>
      </p:sp>
      <p:sp>
        <p:nvSpPr>
          <p:cNvPr id="130" name="TextBox 129"/>
          <p:cNvSpPr txBox="1"/>
          <p:nvPr/>
        </p:nvSpPr>
        <p:spPr>
          <a:xfrm>
            <a:off x="914400" y="914400"/>
            <a:ext cx="7315200" cy="7315200"/>
          </a:xfrm>
          <a:prstGeom prst="rect">
            <a:avLst/>
          </a:prstGeom>
          <a:noFill/>
        </p:spPr>
        <p:txBody>
          <a:bodyPr wrap="none">
            <a:spAutoFit/>
          </a:bodyPr>
          <a:lstStyle/>
          <a:p>
            <a:r>
              <a:t>	 PreparedStatement  pt =  con.prepareStatement ( "insert into  jex  values(?,?) "); </a:t>
            </a:r>
          </a:p>
        </p:txBody>
      </p:sp>
      <p:sp>
        <p:nvSpPr>
          <p:cNvPr id="131" name="TextBox 130"/>
          <p:cNvSpPr txBox="1"/>
          <p:nvPr/>
        </p:nvSpPr>
        <p:spPr>
          <a:xfrm>
            <a:off x="914400" y="914400"/>
            <a:ext cx="7315200" cy="7315200"/>
          </a:xfrm>
          <a:prstGeom prst="rect">
            <a:avLst/>
          </a:prstGeom>
          <a:noFill/>
        </p:spPr>
        <p:txBody>
          <a:bodyPr wrap="none">
            <a:spAutoFit/>
          </a:bodyPr>
          <a:lstStyle/>
          <a:p>
            <a:r>
              <a:t>	 System.out.println ( "Enter the pin "); </a:t>
            </a:r>
          </a:p>
        </p:txBody>
      </p:sp>
      <p:sp>
        <p:nvSpPr>
          <p:cNvPr id="132" name="TextBox 131"/>
          <p:cNvSpPr txBox="1"/>
          <p:nvPr/>
        </p:nvSpPr>
        <p:spPr>
          <a:xfrm>
            <a:off x="914400" y="914400"/>
            <a:ext cx="7315200" cy="7315200"/>
          </a:xfrm>
          <a:prstGeom prst="rect">
            <a:avLst/>
          </a:prstGeom>
          <a:noFill/>
        </p:spPr>
        <p:txBody>
          <a:bodyPr wrap="none">
            <a:spAutoFit/>
          </a:bodyPr>
          <a:lstStyle/>
          <a:p>
            <a:r>
              <a:t>	 int  n =  sc.nextInt (); </a:t>
            </a:r>
          </a:p>
        </p:txBody>
      </p:sp>
      <p:sp>
        <p:nvSpPr>
          <p:cNvPr id="133" name="TextBox 132"/>
          <p:cNvSpPr txBox="1"/>
          <p:nvPr/>
        </p:nvSpPr>
        <p:spPr>
          <a:xfrm>
            <a:off x="914400" y="914400"/>
            <a:ext cx="7315200" cy="7315200"/>
          </a:xfrm>
          <a:prstGeom prst="rect">
            <a:avLst/>
          </a:prstGeom>
          <a:noFill/>
        </p:spPr>
        <p:txBody>
          <a:bodyPr wrap="none">
            <a:spAutoFit/>
          </a:bodyPr>
          <a:lstStyle/>
          <a:p>
            <a:r>
              <a:t>	 pt.setInt ( 1,n); </a:t>
            </a:r>
          </a:p>
        </p:txBody>
      </p:sp>
      <p:sp>
        <p:nvSpPr>
          <p:cNvPr id="134" name="TextBox 133"/>
          <p:cNvSpPr txBox="1"/>
          <p:nvPr/>
        </p:nvSpPr>
        <p:spPr>
          <a:xfrm>
            <a:off x="914400" y="914400"/>
            <a:ext cx="7315200" cy="7315200"/>
          </a:xfrm>
          <a:prstGeom prst="rect">
            <a:avLst/>
          </a:prstGeom>
          <a:noFill/>
        </p:spPr>
        <p:txBody>
          <a:bodyPr wrap="none">
            <a:spAutoFit/>
          </a:bodyPr>
          <a:lstStyle/>
          <a:p>
            <a:r>
              <a:t>	 System.out.println ( "Enter the name "); </a:t>
            </a:r>
          </a:p>
        </p:txBody>
      </p:sp>
      <p:sp>
        <p:nvSpPr>
          <p:cNvPr id="135" name="TextBox 134"/>
          <p:cNvSpPr txBox="1"/>
          <p:nvPr/>
        </p:nvSpPr>
        <p:spPr>
          <a:xfrm>
            <a:off x="914400" y="914400"/>
            <a:ext cx="7315200" cy="7315200"/>
          </a:xfrm>
          <a:prstGeom prst="rect">
            <a:avLst/>
          </a:prstGeom>
          <a:noFill/>
        </p:spPr>
        <p:txBody>
          <a:bodyPr wrap="none">
            <a:spAutoFit/>
          </a:bodyPr>
          <a:lstStyle/>
          <a:p>
            <a:r>
              <a:t>	 sc.nextLine ( ); </a:t>
            </a:r>
          </a:p>
        </p:txBody>
      </p:sp>
      <p:sp>
        <p:nvSpPr>
          <p:cNvPr id="136" name="TextBox 135"/>
          <p:cNvSpPr txBox="1"/>
          <p:nvPr/>
        </p:nvSpPr>
        <p:spPr>
          <a:xfrm>
            <a:off x="914400" y="914400"/>
            <a:ext cx="7315200" cy="7315200"/>
          </a:xfrm>
          <a:prstGeom prst="rect">
            <a:avLst/>
          </a:prstGeom>
          <a:noFill/>
        </p:spPr>
        <p:txBody>
          <a:bodyPr wrap="none">
            <a:spAutoFit/>
          </a:bodyPr>
          <a:lstStyle/>
          <a:p>
            <a:r>
              <a:t>	String s =  sc.nextLine ( ); </a:t>
            </a:r>
          </a:p>
        </p:txBody>
      </p:sp>
      <p:sp>
        <p:nvSpPr>
          <p:cNvPr id="137" name="TextBox 136"/>
          <p:cNvSpPr txBox="1"/>
          <p:nvPr/>
        </p:nvSpPr>
        <p:spPr>
          <a:xfrm>
            <a:off x="914400" y="914400"/>
            <a:ext cx="7315200" cy="7315200"/>
          </a:xfrm>
          <a:prstGeom prst="rect">
            <a:avLst/>
          </a:prstGeom>
          <a:noFill/>
        </p:spPr>
        <p:txBody>
          <a:bodyPr wrap="none">
            <a:spAutoFit/>
          </a:bodyPr>
          <a:lstStyle/>
          <a:p>
            <a:r>
              <a:t>	 pt.setString ( 2,s); </a:t>
            </a:r>
          </a:p>
        </p:txBody>
      </p:sp>
      <p:sp>
        <p:nvSpPr>
          <p:cNvPr id="138" name="TextBox 137"/>
          <p:cNvSpPr txBox="1"/>
          <p:nvPr/>
        </p:nvSpPr>
        <p:spPr>
          <a:xfrm>
            <a:off x="914400" y="914400"/>
            <a:ext cx="7315200" cy="7315200"/>
          </a:xfrm>
          <a:prstGeom prst="rect">
            <a:avLst/>
          </a:prstGeom>
          <a:noFill/>
        </p:spPr>
        <p:txBody>
          <a:bodyPr wrap="none">
            <a:spAutoFit/>
          </a:bodyPr>
          <a:lstStyle/>
          <a:p>
            <a:r>
              <a:t>	 pt.executeUpdate ( ); </a:t>
            </a:r>
          </a:p>
        </p:txBody>
      </p:sp>
      <p:sp>
        <p:nvSpPr>
          <p:cNvPr id="139" name="TextBox 138"/>
          <p:cNvSpPr txBox="1"/>
          <p:nvPr/>
        </p:nvSpPr>
        <p:spPr>
          <a:xfrm>
            <a:off x="914400" y="914400"/>
            <a:ext cx="7315200" cy="7315200"/>
          </a:xfrm>
          <a:prstGeom prst="rect">
            <a:avLst/>
          </a:prstGeom>
          <a:noFill/>
        </p:spPr>
        <p:txBody>
          <a:bodyPr wrap="none">
            <a:spAutoFit/>
          </a:bodyPr>
          <a:lstStyle/>
          <a:p>
            <a:r>
              <a:t>	 System.out.println ( "Want to continue ?(0-no/1-yes)"); </a:t>
            </a:r>
          </a:p>
        </p:txBody>
      </p:sp>
      <p:sp>
        <p:nvSpPr>
          <p:cNvPr id="140" name="TextBox 139"/>
          <p:cNvSpPr txBox="1"/>
          <p:nvPr/>
        </p:nvSpPr>
        <p:spPr>
          <a:xfrm>
            <a:off x="914400" y="914400"/>
            <a:ext cx="7315200" cy="7315200"/>
          </a:xfrm>
          <a:prstGeom prst="rect">
            <a:avLst/>
          </a:prstGeom>
          <a:noFill/>
        </p:spPr>
        <p:txBody>
          <a:bodyPr wrap="none">
            <a:spAutoFit/>
          </a:bodyPr>
          <a:lstStyle/>
          <a:p>
            <a:r>
              <a:t>	 choice =  sc.nextInt (); </a:t>
            </a:r>
          </a:p>
        </p:txBody>
      </p:sp>
      <p:sp>
        <p:nvSpPr>
          <p:cNvPr id="141" name="TextBox 140"/>
          <p:cNvSpPr txBox="1"/>
          <p:nvPr/>
        </p:nvSpPr>
        <p:spPr>
          <a:xfrm>
            <a:off x="914400" y="914400"/>
            <a:ext cx="7315200" cy="7315200"/>
          </a:xfrm>
          <a:prstGeom prst="rect">
            <a:avLst/>
          </a:prstGeom>
          <a:noFill/>
        </p:spPr>
        <p:txBody>
          <a:bodyPr wrap="none">
            <a:spAutoFit/>
          </a:bodyPr>
          <a:lstStyle/>
          <a:p/>
        </p:txBody>
      </p:sp>
      <p:sp>
        <p:nvSpPr>
          <p:cNvPr id="142" name="TextBox 141"/>
          <p:cNvSpPr txBox="1"/>
          <p:nvPr/>
        </p:nvSpPr>
        <p:spPr>
          <a:xfrm>
            <a:off x="914400" y="914400"/>
            <a:ext cx="7315200" cy="7315200"/>
          </a:xfrm>
          <a:prstGeom prst="rect">
            <a:avLst/>
          </a:prstGeom>
          <a:noFill/>
        </p:spPr>
        <p:txBody>
          <a:bodyPr wrap="none">
            <a:spAutoFit/>
          </a:bodyPr>
          <a:lstStyle/>
          <a:p/>
        </p:txBody>
      </p:sp>
      <p:sp>
        <p:nvSpPr>
          <p:cNvPr id="143" name="TextBox 142"/>
          <p:cNvSpPr txBox="1"/>
          <p:nvPr/>
        </p:nvSpPr>
        <p:spPr>
          <a:xfrm>
            <a:off x="914400" y="914400"/>
            <a:ext cx="7315200" cy="7315200"/>
          </a:xfrm>
          <a:prstGeom prst="rect">
            <a:avLst/>
          </a:prstGeom>
          <a:noFill/>
        </p:spPr>
        <p:txBody>
          <a:bodyPr wrap="none">
            <a:spAutoFit/>
          </a:bodyPr>
          <a:lstStyle/>
          <a:p>
            <a:r>
              <a:t>	} </a:t>
            </a:r>
          </a:p>
        </p:txBody>
      </p:sp>
      <p:sp>
        <p:nvSpPr>
          <p:cNvPr id="144" name="TextBox 143"/>
          <p:cNvSpPr txBox="1"/>
          <p:nvPr/>
        </p:nvSpPr>
        <p:spPr>
          <a:xfrm>
            <a:off x="914400" y="914400"/>
            <a:ext cx="7315200" cy="7315200"/>
          </a:xfrm>
          <a:prstGeom prst="rect">
            <a:avLst/>
          </a:prstGeom>
          <a:noFill/>
        </p:spPr>
        <p:txBody>
          <a:bodyPr wrap="none">
            <a:spAutoFit/>
          </a:bodyPr>
          <a:lstStyle/>
          <a:p>
            <a:r>
              <a:t>	 con.close ( ); </a:t>
            </a:r>
          </a:p>
        </p:txBody>
      </p:sp>
      <p:sp>
        <p:nvSpPr>
          <p:cNvPr id="145" name="TextBox 144"/>
          <p:cNvSpPr txBox="1"/>
          <p:nvPr/>
        </p:nvSpPr>
        <p:spPr>
          <a:xfrm>
            <a:off x="914400" y="914400"/>
            <a:ext cx="7315200" cy="7315200"/>
          </a:xfrm>
          <a:prstGeom prst="rect">
            <a:avLst/>
          </a:prstGeom>
          <a:noFill/>
        </p:spPr>
        <p:txBody>
          <a:bodyPr wrap="none">
            <a:spAutoFit/>
          </a:bodyPr>
          <a:lstStyle/>
          <a:p>
            <a:r>
              <a:t>} </a:t>
            </a:r>
          </a:p>
        </p:txBody>
      </p:sp>
      <p:sp>
        <p:nvSpPr>
          <p:cNvPr id="146" name="TextBox 145"/>
          <p:cNvSpPr txBox="1"/>
          <p:nvPr/>
        </p:nvSpPr>
        <p:spPr>
          <a:xfrm>
            <a:off x="914400" y="914400"/>
            <a:ext cx="7315200" cy="7315200"/>
          </a:xfrm>
          <a:prstGeom prst="rect">
            <a:avLst/>
          </a:prstGeom>
          <a:noFill/>
        </p:spPr>
        <p:txBody>
          <a:bodyPr wrap="none">
            <a:spAutoFit/>
          </a:bodyPr>
          <a:lstStyle/>
          <a:p>
            <a:r>
              <a:t>} </a:t>
            </a:r>
          </a:p>
        </p:txBody>
      </p:sp>
      <p:sp>
        <p:nvSpPr>
          <p:cNvPr id="147" name="TextBox 146"/>
          <p:cNvSpPr txBox="1"/>
          <p:nvPr/>
        </p:nvSpPr>
        <p:spPr>
          <a:xfrm>
            <a:off x="914400" y="914400"/>
            <a:ext cx="7315200" cy="7315200"/>
          </a:xfrm>
          <a:prstGeom prst="rect">
            <a:avLst/>
          </a:prstGeom>
          <a:noFill/>
        </p:spPr>
        <p:txBody>
          <a:bodyPr wrap="none">
            <a:spAutoFit/>
          </a:bodyPr>
          <a:lstStyle/>
          <a:p>
            <a:r>
              <a:t>Output  : </a:t>
            </a:r>
          </a:p>
        </p:txBody>
      </p:sp>
      <p:sp>
        <p:nvSpPr>
          <p:cNvPr id="148" name="TextBox 147"/>
          <p:cNvSpPr txBox="1"/>
          <p:nvPr/>
        </p:nvSpPr>
        <p:spPr>
          <a:xfrm>
            <a:off x="914400" y="914400"/>
            <a:ext cx="7315200" cy="7315200"/>
          </a:xfrm>
          <a:prstGeom prst="rect">
            <a:avLst/>
          </a:prstGeom>
          <a:noFill/>
        </p:spPr>
        <p:txBody>
          <a:bodyPr wrap="none">
            <a:spAutoFit/>
          </a:bodyPr>
          <a:lstStyle/>
          <a:p>
            <a:r>
              <a:t>               </a:t>
            </a:r>
          </a:p>
        </p:txBody>
      </p:sp>
      <p:sp>
        <p:nvSpPr>
          <p:cNvPr id="149" name="TextBox 148"/>
          <p:cNvSpPr txBox="1"/>
          <p:nvPr/>
        </p:nvSpPr>
        <p:spPr>
          <a:xfrm>
            <a:off x="914400" y="914400"/>
            <a:ext cx="7315200" cy="7315200"/>
          </a:xfrm>
          <a:prstGeom prst="rect">
            <a:avLst/>
          </a:prstGeom>
          <a:noFill/>
        </p:spPr>
        <p:txBody>
          <a:bodyPr wrap="none">
            <a:spAutoFit/>
          </a:bodyPr>
          <a:lstStyle/>
          <a:p>
            <a:r>
              <a:t>Q4.  Write a java program to perform update operation using prepared statement. </a:t>
            </a:r>
          </a:p>
        </p:txBody>
      </p:sp>
      <p:sp>
        <p:nvSpPr>
          <p:cNvPr id="150" name="TextBox 149"/>
          <p:cNvSpPr txBox="1"/>
          <p:nvPr/>
        </p:nvSpPr>
        <p:spPr>
          <a:xfrm>
            <a:off x="914400" y="914400"/>
            <a:ext cx="7315200" cy="7315200"/>
          </a:xfrm>
          <a:prstGeom prst="rect">
            <a:avLst/>
          </a:prstGeom>
          <a:noFill/>
        </p:spPr>
        <p:txBody>
          <a:bodyPr wrap="none">
            <a:spAutoFit/>
          </a:bodyPr>
          <a:lstStyle/>
          <a:p/>
        </p:txBody>
      </p:sp>
      <p:sp>
        <p:nvSpPr>
          <p:cNvPr id="151" name="TextBox 150"/>
          <p:cNvSpPr txBox="1"/>
          <p:nvPr/>
        </p:nvSpPr>
        <p:spPr>
          <a:xfrm>
            <a:off x="914400" y="914400"/>
            <a:ext cx="7315200" cy="7315200"/>
          </a:xfrm>
          <a:prstGeom prst="rect">
            <a:avLst/>
          </a:prstGeom>
          <a:noFill/>
        </p:spPr>
        <p:txBody>
          <a:bodyPr wrap="none">
            <a:spAutoFit/>
          </a:bodyPr>
          <a:lstStyle/>
          <a:p>
            <a:r>
              <a:t>import  java.sql.*; </a:t>
            </a:r>
          </a:p>
        </p:txBody>
      </p:sp>
      <p:sp>
        <p:nvSpPr>
          <p:cNvPr id="152" name="TextBox 151"/>
          <p:cNvSpPr txBox="1"/>
          <p:nvPr/>
        </p:nvSpPr>
        <p:spPr>
          <a:xfrm>
            <a:off x="914400" y="914400"/>
            <a:ext cx="7315200" cy="7315200"/>
          </a:xfrm>
          <a:prstGeom prst="rect">
            <a:avLst/>
          </a:prstGeom>
          <a:noFill/>
        </p:spPr>
        <p:txBody>
          <a:bodyPr wrap="none">
            <a:spAutoFit/>
          </a:bodyPr>
          <a:lstStyle/>
          <a:p>
            <a:r>
              <a:t>import   java.util .*; </a:t>
            </a:r>
          </a:p>
        </p:txBody>
      </p:sp>
      <p:sp>
        <p:nvSpPr>
          <p:cNvPr id="153" name="TextBox 152"/>
          <p:cNvSpPr txBox="1"/>
          <p:nvPr/>
        </p:nvSpPr>
        <p:spPr>
          <a:xfrm>
            <a:off x="914400" y="914400"/>
            <a:ext cx="7315200" cy="7315200"/>
          </a:xfrm>
          <a:prstGeom prst="rect">
            <a:avLst/>
          </a:prstGeom>
          <a:noFill/>
        </p:spPr>
        <p:txBody>
          <a:bodyPr wrap="none">
            <a:spAutoFit/>
          </a:bodyPr>
          <a:lstStyle/>
          <a:p>
            <a:r>
              <a:t>class   DeletePS </a:t>
            </a:r>
          </a:p>
        </p:txBody>
      </p:sp>
      <p:sp>
        <p:nvSpPr>
          <p:cNvPr id="154" name="TextBox 153"/>
          <p:cNvSpPr txBox="1"/>
          <p:nvPr/>
        </p:nvSpPr>
        <p:spPr>
          <a:xfrm>
            <a:off x="914400" y="914400"/>
            <a:ext cx="7315200" cy="7315200"/>
          </a:xfrm>
          <a:prstGeom prst="rect">
            <a:avLst/>
          </a:prstGeom>
          <a:noFill/>
        </p:spPr>
        <p:txBody>
          <a:bodyPr wrap="none">
            <a:spAutoFit/>
          </a:bodyPr>
          <a:lstStyle/>
          <a:p>
            <a:r>
              <a:t>{ </a:t>
            </a:r>
          </a:p>
        </p:txBody>
      </p:sp>
      <p:sp>
        <p:nvSpPr>
          <p:cNvPr id="155" name="TextBox 154"/>
          <p:cNvSpPr txBox="1"/>
          <p:nvPr/>
        </p:nvSpPr>
        <p:spPr>
          <a:xfrm>
            <a:off x="914400" y="914400"/>
            <a:ext cx="7315200" cy="7315200"/>
          </a:xfrm>
          <a:prstGeom prst="rect">
            <a:avLst/>
          </a:prstGeom>
          <a:noFill/>
        </p:spPr>
        <p:txBody>
          <a:bodyPr wrap="none">
            <a:spAutoFit/>
          </a:bodyPr>
          <a:lstStyle/>
          <a:p>
            <a:r>
              <a:t>public  static void main(String[]  strng ) throws Exception </a:t>
            </a:r>
          </a:p>
        </p:txBody>
      </p:sp>
      <p:sp>
        <p:nvSpPr>
          <p:cNvPr id="156" name="TextBox 155"/>
          <p:cNvSpPr txBox="1"/>
          <p:nvPr/>
        </p:nvSpPr>
        <p:spPr>
          <a:xfrm>
            <a:off x="914400" y="914400"/>
            <a:ext cx="7315200" cy="7315200"/>
          </a:xfrm>
          <a:prstGeom prst="rect">
            <a:avLst/>
          </a:prstGeom>
          <a:noFill/>
        </p:spPr>
        <p:txBody>
          <a:bodyPr wrap="none">
            <a:spAutoFit/>
          </a:bodyPr>
          <a:lstStyle/>
          <a:p>
            <a:r>
              <a:t>{ </a:t>
            </a:r>
          </a:p>
        </p:txBody>
      </p:sp>
      <p:sp>
        <p:nvSpPr>
          <p:cNvPr id="157" name="TextBox 156"/>
          <p:cNvSpPr txBox="1"/>
          <p:nvPr/>
        </p:nvSpPr>
        <p:spPr>
          <a:xfrm>
            <a:off x="914400" y="914400"/>
            <a:ext cx="7315200" cy="7315200"/>
          </a:xfrm>
          <a:prstGeom prst="rect">
            <a:avLst/>
          </a:prstGeom>
          <a:noFill/>
        </p:spPr>
        <p:txBody>
          <a:bodyPr wrap="none">
            <a:spAutoFit/>
          </a:bodyPr>
          <a:lstStyle/>
          <a:p>
            <a:r>
              <a:t>	Connection con =  DriverManager.getConnection( "jdbc:mysql://localhost/shiva","root","069"); </a:t>
            </a:r>
          </a:p>
        </p:txBody>
      </p:sp>
      <p:sp>
        <p:nvSpPr>
          <p:cNvPr id="158" name="TextBox 157"/>
          <p:cNvSpPr txBox="1"/>
          <p:nvPr/>
        </p:nvSpPr>
        <p:spPr>
          <a:xfrm>
            <a:off x="914400" y="914400"/>
            <a:ext cx="7315200" cy="7315200"/>
          </a:xfrm>
          <a:prstGeom prst="rect">
            <a:avLst/>
          </a:prstGeom>
          <a:noFill/>
        </p:spPr>
        <p:txBody>
          <a:bodyPr wrap="none">
            <a:spAutoFit/>
          </a:bodyPr>
          <a:lstStyle/>
          <a:p>
            <a:r>
              <a:t>	Scanner sc= new  Scanner( System.in ); </a:t>
            </a:r>
          </a:p>
        </p:txBody>
      </p:sp>
      <p:sp>
        <p:nvSpPr>
          <p:cNvPr id="159" name="TextBox 158"/>
          <p:cNvSpPr txBox="1"/>
          <p:nvPr/>
        </p:nvSpPr>
        <p:spPr>
          <a:xfrm>
            <a:off x="914400" y="914400"/>
            <a:ext cx="7315200" cy="7315200"/>
          </a:xfrm>
          <a:prstGeom prst="rect">
            <a:avLst/>
          </a:prstGeom>
          <a:noFill/>
        </p:spPr>
        <p:txBody>
          <a:bodyPr wrap="none">
            <a:spAutoFit/>
          </a:bodyPr>
          <a:lstStyle/>
          <a:p>
            <a:r>
              <a:t>	 int  choice=1; </a:t>
            </a:r>
          </a:p>
        </p:txBody>
      </p:sp>
      <p:sp>
        <p:nvSpPr>
          <p:cNvPr id="160" name="TextBox 159"/>
          <p:cNvSpPr txBox="1"/>
          <p:nvPr/>
        </p:nvSpPr>
        <p:spPr>
          <a:xfrm>
            <a:off x="914400" y="914400"/>
            <a:ext cx="7315200" cy="7315200"/>
          </a:xfrm>
          <a:prstGeom prst="rect">
            <a:avLst/>
          </a:prstGeom>
          <a:noFill/>
        </p:spPr>
        <p:txBody>
          <a:bodyPr wrap="none">
            <a:spAutoFit/>
          </a:bodyPr>
          <a:lstStyle/>
          <a:p>
            <a:r>
              <a:t>	  while( choice==1) </a:t>
            </a:r>
          </a:p>
        </p:txBody>
      </p:sp>
      <p:sp>
        <p:nvSpPr>
          <p:cNvPr id="161" name="TextBox 160"/>
          <p:cNvSpPr txBox="1"/>
          <p:nvPr/>
        </p:nvSpPr>
        <p:spPr>
          <a:xfrm>
            <a:off x="914400" y="914400"/>
            <a:ext cx="7315200" cy="7315200"/>
          </a:xfrm>
          <a:prstGeom prst="rect">
            <a:avLst/>
          </a:prstGeom>
          <a:noFill/>
        </p:spPr>
        <p:txBody>
          <a:bodyPr wrap="none">
            <a:spAutoFit/>
          </a:bodyPr>
          <a:lstStyle/>
          <a:p>
            <a:r>
              <a:t>	{ </a:t>
            </a:r>
          </a:p>
        </p:txBody>
      </p:sp>
      <p:sp>
        <p:nvSpPr>
          <p:cNvPr id="162" name="TextBox 161"/>
          <p:cNvSpPr txBox="1"/>
          <p:nvPr/>
        </p:nvSpPr>
        <p:spPr>
          <a:xfrm>
            <a:off x="914400" y="914400"/>
            <a:ext cx="7315200" cy="7315200"/>
          </a:xfrm>
          <a:prstGeom prst="rect">
            <a:avLst/>
          </a:prstGeom>
          <a:noFill/>
        </p:spPr>
        <p:txBody>
          <a:bodyPr wrap="none">
            <a:spAutoFit/>
          </a:bodyPr>
          <a:lstStyle/>
          <a:p>
            <a:r>
              <a:t>	 PreparedStatement  pt =  con.prepareStatement ( "update  jex  set name=?  where  pin=? "); </a:t>
            </a:r>
          </a:p>
        </p:txBody>
      </p:sp>
      <p:sp>
        <p:nvSpPr>
          <p:cNvPr id="163" name="TextBox 162"/>
          <p:cNvSpPr txBox="1"/>
          <p:nvPr/>
        </p:nvSpPr>
        <p:spPr>
          <a:xfrm>
            <a:off x="914400" y="914400"/>
            <a:ext cx="7315200" cy="7315200"/>
          </a:xfrm>
          <a:prstGeom prst="rect">
            <a:avLst/>
          </a:prstGeom>
          <a:noFill/>
        </p:spPr>
        <p:txBody>
          <a:bodyPr wrap="none">
            <a:spAutoFit/>
          </a:bodyPr>
          <a:lstStyle/>
          <a:p>
            <a:r>
              <a:t>	 System.out.println ( "Enter the pin "); </a:t>
            </a:r>
          </a:p>
        </p:txBody>
      </p:sp>
      <p:sp>
        <p:nvSpPr>
          <p:cNvPr id="164" name="TextBox 163"/>
          <p:cNvSpPr txBox="1"/>
          <p:nvPr/>
        </p:nvSpPr>
        <p:spPr>
          <a:xfrm>
            <a:off x="914400" y="914400"/>
            <a:ext cx="7315200" cy="7315200"/>
          </a:xfrm>
          <a:prstGeom prst="rect">
            <a:avLst/>
          </a:prstGeom>
          <a:noFill/>
        </p:spPr>
        <p:txBody>
          <a:bodyPr wrap="none">
            <a:spAutoFit/>
          </a:bodyPr>
          <a:lstStyle/>
          <a:p>
            <a:r>
              <a:t>	 int  n =  sc.nextInt (); </a:t>
            </a:r>
          </a:p>
        </p:txBody>
      </p:sp>
      <p:sp>
        <p:nvSpPr>
          <p:cNvPr id="165" name="TextBox 164"/>
          <p:cNvSpPr txBox="1"/>
          <p:nvPr/>
        </p:nvSpPr>
        <p:spPr>
          <a:xfrm>
            <a:off x="914400" y="914400"/>
            <a:ext cx="7315200" cy="7315200"/>
          </a:xfrm>
          <a:prstGeom prst="rect">
            <a:avLst/>
          </a:prstGeom>
          <a:noFill/>
        </p:spPr>
        <p:txBody>
          <a:bodyPr wrap="none">
            <a:spAutoFit/>
          </a:bodyPr>
          <a:lstStyle/>
          <a:p>
            <a:r>
              <a:t>	 pt.setInt ( 2,n); </a:t>
            </a:r>
          </a:p>
        </p:txBody>
      </p:sp>
      <p:sp>
        <p:nvSpPr>
          <p:cNvPr id="166" name="TextBox 165"/>
          <p:cNvSpPr txBox="1"/>
          <p:nvPr/>
        </p:nvSpPr>
        <p:spPr>
          <a:xfrm>
            <a:off x="914400" y="914400"/>
            <a:ext cx="7315200" cy="7315200"/>
          </a:xfrm>
          <a:prstGeom prst="rect">
            <a:avLst/>
          </a:prstGeom>
          <a:noFill/>
        </p:spPr>
        <p:txBody>
          <a:bodyPr wrap="none">
            <a:spAutoFit/>
          </a:bodyPr>
          <a:lstStyle/>
          <a:p>
            <a:r>
              <a:t>	 System.out.println ( "Enter the name "); </a:t>
            </a:r>
          </a:p>
        </p:txBody>
      </p:sp>
      <p:sp>
        <p:nvSpPr>
          <p:cNvPr id="167" name="TextBox 166"/>
          <p:cNvSpPr txBox="1"/>
          <p:nvPr/>
        </p:nvSpPr>
        <p:spPr>
          <a:xfrm>
            <a:off x="914400" y="914400"/>
            <a:ext cx="7315200" cy="7315200"/>
          </a:xfrm>
          <a:prstGeom prst="rect">
            <a:avLst/>
          </a:prstGeom>
          <a:noFill/>
        </p:spPr>
        <p:txBody>
          <a:bodyPr wrap="none">
            <a:spAutoFit/>
          </a:bodyPr>
          <a:lstStyle/>
          <a:p>
            <a:r>
              <a:t>	 sc.nextLine ( ); </a:t>
            </a:r>
          </a:p>
        </p:txBody>
      </p:sp>
      <p:sp>
        <p:nvSpPr>
          <p:cNvPr id="168" name="TextBox 167"/>
          <p:cNvSpPr txBox="1"/>
          <p:nvPr/>
        </p:nvSpPr>
        <p:spPr>
          <a:xfrm>
            <a:off x="914400" y="914400"/>
            <a:ext cx="7315200" cy="7315200"/>
          </a:xfrm>
          <a:prstGeom prst="rect">
            <a:avLst/>
          </a:prstGeom>
          <a:noFill/>
        </p:spPr>
        <p:txBody>
          <a:bodyPr wrap="none">
            <a:spAutoFit/>
          </a:bodyPr>
          <a:lstStyle/>
          <a:p>
            <a:r>
              <a:t>	String s =  sc.nextLine ( ); </a:t>
            </a:r>
          </a:p>
        </p:txBody>
      </p:sp>
      <p:sp>
        <p:nvSpPr>
          <p:cNvPr id="169" name="TextBox 168"/>
          <p:cNvSpPr txBox="1"/>
          <p:nvPr/>
        </p:nvSpPr>
        <p:spPr>
          <a:xfrm>
            <a:off x="914400" y="914400"/>
            <a:ext cx="7315200" cy="7315200"/>
          </a:xfrm>
          <a:prstGeom prst="rect">
            <a:avLst/>
          </a:prstGeom>
          <a:noFill/>
        </p:spPr>
        <p:txBody>
          <a:bodyPr wrap="none">
            <a:spAutoFit/>
          </a:bodyPr>
          <a:lstStyle/>
          <a:p>
            <a:r>
              <a:t>	 pt.setString ( 1,s); </a:t>
            </a:r>
          </a:p>
        </p:txBody>
      </p:sp>
      <p:sp>
        <p:nvSpPr>
          <p:cNvPr id="170" name="TextBox 169"/>
          <p:cNvSpPr txBox="1"/>
          <p:nvPr/>
        </p:nvSpPr>
        <p:spPr>
          <a:xfrm>
            <a:off x="914400" y="914400"/>
            <a:ext cx="7315200" cy="7315200"/>
          </a:xfrm>
          <a:prstGeom prst="rect">
            <a:avLst/>
          </a:prstGeom>
          <a:noFill/>
        </p:spPr>
        <p:txBody>
          <a:bodyPr wrap="none">
            <a:spAutoFit/>
          </a:bodyPr>
          <a:lstStyle/>
          <a:p>
            <a:r>
              <a:t>	 pt.executeUpdate ( ); </a:t>
            </a:r>
          </a:p>
        </p:txBody>
      </p:sp>
      <p:sp>
        <p:nvSpPr>
          <p:cNvPr id="171" name="TextBox 170"/>
          <p:cNvSpPr txBox="1"/>
          <p:nvPr/>
        </p:nvSpPr>
        <p:spPr>
          <a:xfrm>
            <a:off x="914400" y="914400"/>
            <a:ext cx="7315200" cy="7315200"/>
          </a:xfrm>
          <a:prstGeom prst="rect">
            <a:avLst/>
          </a:prstGeom>
          <a:noFill/>
        </p:spPr>
        <p:txBody>
          <a:bodyPr wrap="none">
            <a:spAutoFit/>
          </a:bodyPr>
          <a:lstStyle/>
          <a:p>
            <a:r>
              <a:t>	 System.out.println ( "Want to continue ?(0-no/1-yes)"); </a:t>
            </a:r>
          </a:p>
        </p:txBody>
      </p:sp>
      <p:sp>
        <p:nvSpPr>
          <p:cNvPr id="172" name="TextBox 171"/>
          <p:cNvSpPr txBox="1"/>
          <p:nvPr/>
        </p:nvSpPr>
        <p:spPr>
          <a:xfrm>
            <a:off x="914400" y="914400"/>
            <a:ext cx="7315200" cy="7315200"/>
          </a:xfrm>
          <a:prstGeom prst="rect">
            <a:avLst/>
          </a:prstGeom>
          <a:noFill/>
        </p:spPr>
        <p:txBody>
          <a:bodyPr wrap="none">
            <a:spAutoFit/>
          </a:bodyPr>
          <a:lstStyle/>
          <a:p>
            <a:r>
              <a:t>	 choice =  sc.nextInt (); </a:t>
            </a:r>
          </a:p>
        </p:txBody>
      </p:sp>
      <p:sp>
        <p:nvSpPr>
          <p:cNvPr id="173" name="TextBox 172"/>
          <p:cNvSpPr txBox="1"/>
          <p:nvPr/>
        </p:nvSpPr>
        <p:spPr>
          <a:xfrm>
            <a:off x="914400" y="914400"/>
            <a:ext cx="7315200" cy="7315200"/>
          </a:xfrm>
          <a:prstGeom prst="rect">
            <a:avLst/>
          </a:prstGeom>
          <a:noFill/>
        </p:spPr>
        <p:txBody>
          <a:bodyPr wrap="none">
            <a:spAutoFit/>
          </a:bodyPr>
          <a:lstStyle/>
          <a:p/>
        </p:txBody>
      </p:sp>
      <p:sp>
        <p:nvSpPr>
          <p:cNvPr id="174" name="TextBox 173"/>
          <p:cNvSpPr txBox="1"/>
          <p:nvPr/>
        </p:nvSpPr>
        <p:spPr>
          <a:xfrm>
            <a:off x="914400" y="914400"/>
            <a:ext cx="7315200" cy="7315200"/>
          </a:xfrm>
          <a:prstGeom prst="rect">
            <a:avLst/>
          </a:prstGeom>
          <a:noFill/>
        </p:spPr>
        <p:txBody>
          <a:bodyPr wrap="none">
            <a:spAutoFit/>
          </a:bodyPr>
          <a:lstStyle/>
          <a:p/>
        </p:txBody>
      </p:sp>
      <p:sp>
        <p:nvSpPr>
          <p:cNvPr id="175" name="TextBox 174"/>
          <p:cNvSpPr txBox="1"/>
          <p:nvPr/>
        </p:nvSpPr>
        <p:spPr>
          <a:xfrm>
            <a:off x="914400" y="914400"/>
            <a:ext cx="7315200" cy="7315200"/>
          </a:xfrm>
          <a:prstGeom prst="rect">
            <a:avLst/>
          </a:prstGeom>
          <a:noFill/>
        </p:spPr>
        <p:txBody>
          <a:bodyPr wrap="none">
            <a:spAutoFit/>
          </a:bodyPr>
          <a:lstStyle/>
          <a:p>
            <a:r>
              <a:t>	} </a:t>
            </a:r>
          </a:p>
        </p:txBody>
      </p:sp>
      <p:sp>
        <p:nvSpPr>
          <p:cNvPr id="176" name="TextBox 175"/>
          <p:cNvSpPr txBox="1"/>
          <p:nvPr/>
        </p:nvSpPr>
        <p:spPr>
          <a:xfrm>
            <a:off x="914400" y="914400"/>
            <a:ext cx="7315200" cy="7315200"/>
          </a:xfrm>
          <a:prstGeom prst="rect">
            <a:avLst/>
          </a:prstGeom>
          <a:noFill/>
        </p:spPr>
        <p:txBody>
          <a:bodyPr wrap="none">
            <a:spAutoFit/>
          </a:bodyPr>
          <a:lstStyle/>
          <a:p>
            <a:r>
              <a:t>	 con.close ( ); </a:t>
            </a:r>
          </a:p>
        </p:txBody>
      </p:sp>
      <p:sp>
        <p:nvSpPr>
          <p:cNvPr id="177" name="TextBox 176"/>
          <p:cNvSpPr txBox="1"/>
          <p:nvPr/>
        </p:nvSpPr>
        <p:spPr>
          <a:xfrm>
            <a:off x="914400" y="914400"/>
            <a:ext cx="7315200" cy="7315200"/>
          </a:xfrm>
          <a:prstGeom prst="rect">
            <a:avLst/>
          </a:prstGeom>
          <a:noFill/>
        </p:spPr>
        <p:txBody>
          <a:bodyPr wrap="none">
            <a:spAutoFit/>
          </a:bodyPr>
          <a:lstStyle/>
          <a:p>
            <a:r>
              <a:t>} </a:t>
            </a:r>
          </a:p>
        </p:txBody>
      </p:sp>
      <p:sp>
        <p:nvSpPr>
          <p:cNvPr id="178" name="TextBox 177"/>
          <p:cNvSpPr txBox="1"/>
          <p:nvPr/>
        </p:nvSpPr>
        <p:spPr>
          <a:xfrm>
            <a:off x="914400" y="914400"/>
            <a:ext cx="7315200" cy="7315200"/>
          </a:xfrm>
          <a:prstGeom prst="rect">
            <a:avLst/>
          </a:prstGeom>
          <a:noFill/>
        </p:spPr>
        <p:txBody>
          <a:bodyPr wrap="none">
            <a:spAutoFit/>
          </a:bodyPr>
          <a:lstStyle/>
          <a:p>
            <a:r>
              <a:t>} </a:t>
            </a:r>
          </a:p>
        </p:txBody>
      </p:sp>
      <p:sp>
        <p:nvSpPr>
          <p:cNvPr id="179" name="TextBox 178"/>
          <p:cNvSpPr txBox="1"/>
          <p:nvPr/>
        </p:nvSpPr>
        <p:spPr>
          <a:xfrm>
            <a:off x="914400" y="914400"/>
            <a:ext cx="7315200" cy="7315200"/>
          </a:xfrm>
          <a:prstGeom prst="rect">
            <a:avLst/>
          </a:prstGeom>
          <a:noFill/>
        </p:spPr>
        <p:txBody>
          <a:bodyPr wrap="none">
            <a:spAutoFit/>
          </a:bodyPr>
          <a:lstStyle/>
          <a:p>
            <a:r>
              <a:t>Output : </a:t>
            </a:r>
          </a:p>
        </p:txBody>
      </p:sp>
      <p:sp>
        <p:nvSpPr>
          <p:cNvPr id="180" name="TextBox 179"/>
          <p:cNvSpPr txBox="1"/>
          <p:nvPr/>
        </p:nvSpPr>
        <p:spPr>
          <a:xfrm>
            <a:off x="914400" y="914400"/>
            <a:ext cx="7315200" cy="7315200"/>
          </a:xfrm>
          <a:prstGeom prst="rect">
            <a:avLst/>
          </a:prstGeom>
          <a:noFill/>
        </p:spPr>
        <p:txBody>
          <a:bodyPr wrap="none">
            <a:spAutoFit/>
          </a:bodyPr>
          <a:lstStyle/>
          <a:p>
            <a:r>
              <a:t>	 </a:t>
            </a:r>
          </a:p>
        </p:txBody>
      </p:sp>
      <p:sp>
        <p:nvSpPr>
          <p:cNvPr id="181" name="TextBox 180"/>
          <p:cNvSpPr txBox="1"/>
          <p:nvPr/>
        </p:nvSpPr>
        <p:spPr>
          <a:xfrm>
            <a:off x="914400" y="914400"/>
            <a:ext cx="7315200" cy="7315200"/>
          </a:xfrm>
          <a:prstGeom prst="rect">
            <a:avLst/>
          </a:prstGeom>
          <a:noFill/>
        </p:spPr>
        <p:txBody>
          <a:bodyPr wrap="none">
            <a:spAutoFit/>
          </a:bodyPr>
          <a:lstStyle/>
          <a:p>
            <a:r>
              <a:t>    Before :   	 	 	 	 	 	 	 	 	After : </a:t>
            </a:r>
          </a:p>
        </p:txBody>
      </p:sp>
      <p:sp>
        <p:nvSpPr>
          <p:cNvPr id="182" name="TextBox 181"/>
          <p:cNvSpPr txBox="1"/>
          <p:nvPr/>
        </p:nvSpPr>
        <p:spPr>
          <a:xfrm>
            <a:off x="914400" y="914400"/>
            <a:ext cx="7315200" cy="7315200"/>
          </a:xfrm>
          <a:prstGeom prst="rect">
            <a:avLst/>
          </a:prstGeom>
          <a:noFill/>
        </p:spPr>
        <p:txBody>
          <a:bodyPr wrap="none">
            <a:spAutoFit/>
          </a:bodyPr>
          <a:lstStyle/>
          <a:p/>
        </p:txBody>
      </p:sp>
      <p:sp>
        <p:nvSpPr>
          <p:cNvPr id="183" name="TextBox 182"/>
          <p:cNvSpPr txBox="1"/>
          <p:nvPr/>
        </p:nvSpPr>
        <p:spPr>
          <a:xfrm>
            <a:off x="914400" y="914400"/>
            <a:ext cx="7315200" cy="7315200"/>
          </a:xfrm>
          <a:prstGeom prst="rect">
            <a:avLst/>
          </a:prstGeom>
          <a:noFill/>
        </p:spPr>
        <p:txBody>
          <a:bodyPr wrap="none">
            <a:spAutoFit/>
          </a:bodyPr>
          <a:lstStyle/>
          <a:p>
            <a:r>
              <a:t>     </a:t>
            </a:r>
          </a:p>
        </p:txBody>
      </p:sp>
      <p:sp>
        <p:nvSpPr>
          <p:cNvPr id="184" name="TextBox 183"/>
          <p:cNvSpPr txBox="1"/>
          <p:nvPr/>
        </p:nvSpPr>
        <p:spPr>
          <a:xfrm>
            <a:off x="914400" y="914400"/>
            <a:ext cx="7315200" cy="7315200"/>
          </a:xfrm>
          <a:prstGeom prst="rect">
            <a:avLst/>
          </a:prstGeom>
          <a:noFill/>
        </p:spPr>
        <p:txBody>
          <a:bodyPr wrap="none">
            <a:spAutoFit/>
          </a:bodyPr>
          <a:lstStyle/>
          <a:p/>
        </p:txBody>
      </p:sp>
      <p:sp>
        <p:nvSpPr>
          <p:cNvPr id="185" name="TextBox 184"/>
          <p:cNvSpPr txBox="1"/>
          <p:nvPr/>
        </p:nvSpPr>
        <p:spPr>
          <a:xfrm>
            <a:off x="914400" y="914400"/>
            <a:ext cx="7315200" cy="7315200"/>
          </a:xfrm>
          <a:prstGeom prst="rect">
            <a:avLst/>
          </a:prstGeom>
          <a:noFill/>
        </p:spPr>
        <p:txBody>
          <a:bodyPr wrap="none">
            <a:spAutoFit/>
          </a:bodyPr>
          <a:lstStyle/>
          <a:p/>
          <a:p>
            <a:r>
              <a:t> </a:t>
            </a:r>
          </a:p>
        </p:txBody>
      </p:sp>
      <p:sp>
        <p:nvSpPr>
          <p:cNvPr id="186" name="TextBox 185"/>
          <p:cNvSpPr txBox="1"/>
          <p:nvPr/>
        </p:nvSpPr>
        <p:spPr>
          <a:xfrm>
            <a:off x="914400" y="914400"/>
            <a:ext cx="7315200" cy="7315200"/>
          </a:xfrm>
          <a:prstGeom prst="rect">
            <a:avLst/>
          </a:prstGeom>
          <a:noFill/>
        </p:spPr>
        <p:txBody>
          <a:bodyPr wrap="none">
            <a:spAutoFit/>
          </a:bodyPr>
          <a:lstStyle/>
          <a:p/>
          <a:p>
            <a:r>
              <a:t> </a:t>
            </a:r>
          </a:p>
          <a:p>
            <a:r>
              <a:t> </a:t>
            </a:r>
          </a:p>
        </p:txBody>
      </p:sp>
      <p:sp>
        <p:nvSpPr>
          <p:cNvPr id="187" name="TextBox 186"/>
          <p:cNvSpPr txBox="1"/>
          <p:nvPr/>
        </p:nvSpPr>
        <p:spPr>
          <a:xfrm>
            <a:off x="914400" y="914400"/>
            <a:ext cx="7315200" cy="7315200"/>
          </a:xfrm>
          <a:prstGeom prst="rect">
            <a:avLst/>
          </a:prstGeom>
          <a:noFill/>
        </p:spPr>
        <p:txBody>
          <a:bodyPr wrap="none">
            <a:spAutoFit/>
          </a:bodyPr>
          <a:lstStyle/>
          <a:p>
            <a:r>
              <a:t>Q5.  Write a java program to delete the record using prepared statement. </a:t>
            </a:r>
          </a:p>
        </p:txBody>
      </p:sp>
      <p:sp>
        <p:nvSpPr>
          <p:cNvPr id="188" name="TextBox 187"/>
          <p:cNvSpPr txBox="1"/>
          <p:nvPr/>
        </p:nvSpPr>
        <p:spPr>
          <a:xfrm>
            <a:off x="914400" y="914400"/>
            <a:ext cx="7315200" cy="7315200"/>
          </a:xfrm>
          <a:prstGeom prst="rect">
            <a:avLst/>
          </a:prstGeom>
          <a:noFill/>
        </p:spPr>
        <p:txBody>
          <a:bodyPr wrap="none">
            <a:spAutoFit/>
          </a:bodyPr>
          <a:lstStyle/>
          <a:p>
            <a:r>
              <a:t>import  java.sql.*; </a:t>
            </a:r>
          </a:p>
        </p:txBody>
      </p:sp>
      <p:sp>
        <p:nvSpPr>
          <p:cNvPr id="189" name="TextBox 188"/>
          <p:cNvSpPr txBox="1"/>
          <p:nvPr/>
        </p:nvSpPr>
        <p:spPr>
          <a:xfrm>
            <a:off x="914400" y="914400"/>
            <a:ext cx="7315200" cy="7315200"/>
          </a:xfrm>
          <a:prstGeom prst="rect">
            <a:avLst/>
          </a:prstGeom>
          <a:noFill/>
        </p:spPr>
        <p:txBody>
          <a:bodyPr wrap="none">
            <a:spAutoFit/>
          </a:bodyPr>
          <a:lstStyle/>
          <a:p>
            <a:r>
              <a:t>import   java.util .*; </a:t>
            </a:r>
          </a:p>
        </p:txBody>
      </p:sp>
      <p:sp>
        <p:nvSpPr>
          <p:cNvPr id="190" name="TextBox 189"/>
          <p:cNvSpPr txBox="1"/>
          <p:nvPr/>
        </p:nvSpPr>
        <p:spPr>
          <a:xfrm>
            <a:off x="914400" y="914400"/>
            <a:ext cx="7315200" cy="7315200"/>
          </a:xfrm>
          <a:prstGeom prst="rect">
            <a:avLst/>
          </a:prstGeom>
          <a:noFill/>
        </p:spPr>
        <p:txBody>
          <a:bodyPr wrap="none">
            <a:spAutoFit/>
          </a:bodyPr>
          <a:lstStyle/>
          <a:p>
            <a:r>
              <a:t>class   DeletePS </a:t>
            </a:r>
          </a:p>
        </p:txBody>
      </p:sp>
      <p:sp>
        <p:nvSpPr>
          <p:cNvPr id="191" name="TextBox 190"/>
          <p:cNvSpPr txBox="1"/>
          <p:nvPr/>
        </p:nvSpPr>
        <p:spPr>
          <a:xfrm>
            <a:off x="914400" y="914400"/>
            <a:ext cx="7315200" cy="7315200"/>
          </a:xfrm>
          <a:prstGeom prst="rect">
            <a:avLst/>
          </a:prstGeom>
          <a:noFill/>
        </p:spPr>
        <p:txBody>
          <a:bodyPr wrap="none">
            <a:spAutoFit/>
          </a:bodyPr>
          <a:lstStyle/>
          <a:p>
            <a:r>
              <a:t>{ </a:t>
            </a:r>
          </a:p>
        </p:txBody>
      </p:sp>
      <p:sp>
        <p:nvSpPr>
          <p:cNvPr id="192" name="TextBox 191"/>
          <p:cNvSpPr txBox="1"/>
          <p:nvPr/>
        </p:nvSpPr>
        <p:spPr>
          <a:xfrm>
            <a:off x="914400" y="914400"/>
            <a:ext cx="7315200" cy="7315200"/>
          </a:xfrm>
          <a:prstGeom prst="rect">
            <a:avLst/>
          </a:prstGeom>
          <a:noFill/>
        </p:spPr>
        <p:txBody>
          <a:bodyPr wrap="none">
            <a:spAutoFit/>
          </a:bodyPr>
          <a:lstStyle/>
          <a:p>
            <a:r>
              <a:t>public  static void main(String[]  strng ) throws Exception </a:t>
            </a:r>
          </a:p>
        </p:txBody>
      </p:sp>
      <p:sp>
        <p:nvSpPr>
          <p:cNvPr id="193" name="TextBox 192"/>
          <p:cNvSpPr txBox="1"/>
          <p:nvPr/>
        </p:nvSpPr>
        <p:spPr>
          <a:xfrm>
            <a:off x="914400" y="914400"/>
            <a:ext cx="7315200" cy="7315200"/>
          </a:xfrm>
          <a:prstGeom prst="rect">
            <a:avLst/>
          </a:prstGeom>
          <a:noFill/>
        </p:spPr>
        <p:txBody>
          <a:bodyPr wrap="none">
            <a:spAutoFit/>
          </a:bodyPr>
          <a:lstStyle/>
          <a:p>
            <a:r>
              <a:t>{ </a:t>
            </a:r>
          </a:p>
        </p:txBody>
      </p:sp>
      <p:sp>
        <p:nvSpPr>
          <p:cNvPr id="194" name="TextBox 193"/>
          <p:cNvSpPr txBox="1"/>
          <p:nvPr/>
        </p:nvSpPr>
        <p:spPr>
          <a:xfrm>
            <a:off x="914400" y="914400"/>
            <a:ext cx="7315200" cy="7315200"/>
          </a:xfrm>
          <a:prstGeom prst="rect">
            <a:avLst/>
          </a:prstGeom>
          <a:noFill/>
        </p:spPr>
        <p:txBody>
          <a:bodyPr wrap="none">
            <a:spAutoFit/>
          </a:bodyPr>
          <a:lstStyle/>
          <a:p>
            <a:r>
              <a:t>	Connection con =  DriverManager.getConnection( "jdbc:mysql://localhost/shiva","root","069"); </a:t>
            </a:r>
          </a:p>
        </p:txBody>
      </p:sp>
      <p:sp>
        <p:nvSpPr>
          <p:cNvPr id="195" name="TextBox 194"/>
          <p:cNvSpPr txBox="1"/>
          <p:nvPr/>
        </p:nvSpPr>
        <p:spPr>
          <a:xfrm>
            <a:off x="914400" y="914400"/>
            <a:ext cx="7315200" cy="7315200"/>
          </a:xfrm>
          <a:prstGeom prst="rect">
            <a:avLst/>
          </a:prstGeom>
          <a:noFill/>
        </p:spPr>
        <p:txBody>
          <a:bodyPr wrap="none">
            <a:spAutoFit/>
          </a:bodyPr>
          <a:lstStyle/>
          <a:p>
            <a:r>
              <a:t>	Scanner sc= new  Scanner( System.in ); </a:t>
            </a:r>
          </a:p>
        </p:txBody>
      </p:sp>
      <p:sp>
        <p:nvSpPr>
          <p:cNvPr id="196" name="TextBox 195"/>
          <p:cNvSpPr txBox="1"/>
          <p:nvPr/>
        </p:nvSpPr>
        <p:spPr>
          <a:xfrm>
            <a:off x="914400" y="914400"/>
            <a:ext cx="7315200" cy="7315200"/>
          </a:xfrm>
          <a:prstGeom prst="rect">
            <a:avLst/>
          </a:prstGeom>
          <a:noFill/>
        </p:spPr>
        <p:txBody>
          <a:bodyPr wrap="none">
            <a:spAutoFit/>
          </a:bodyPr>
          <a:lstStyle/>
          <a:p>
            <a:r>
              <a:t>	 int  choice=1; </a:t>
            </a:r>
          </a:p>
        </p:txBody>
      </p:sp>
      <p:sp>
        <p:nvSpPr>
          <p:cNvPr id="197" name="TextBox 196"/>
          <p:cNvSpPr txBox="1"/>
          <p:nvPr/>
        </p:nvSpPr>
        <p:spPr>
          <a:xfrm>
            <a:off x="914400" y="914400"/>
            <a:ext cx="7315200" cy="7315200"/>
          </a:xfrm>
          <a:prstGeom prst="rect">
            <a:avLst/>
          </a:prstGeom>
          <a:noFill/>
        </p:spPr>
        <p:txBody>
          <a:bodyPr wrap="none">
            <a:spAutoFit/>
          </a:bodyPr>
          <a:lstStyle/>
          <a:p>
            <a:r>
              <a:t>	  while( choice==1) </a:t>
            </a:r>
          </a:p>
        </p:txBody>
      </p:sp>
      <p:sp>
        <p:nvSpPr>
          <p:cNvPr id="198" name="TextBox 197"/>
          <p:cNvSpPr txBox="1"/>
          <p:nvPr/>
        </p:nvSpPr>
        <p:spPr>
          <a:xfrm>
            <a:off x="914400" y="914400"/>
            <a:ext cx="7315200" cy="7315200"/>
          </a:xfrm>
          <a:prstGeom prst="rect">
            <a:avLst/>
          </a:prstGeom>
          <a:noFill/>
        </p:spPr>
        <p:txBody>
          <a:bodyPr wrap="none">
            <a:spAutoFit/>
          </a:bodyPr>
          <a:lstStyle/>
          <a:p>
            <a:r>
              <a:t>	{ </a:t>
            </a:r>
          </a:p>
        </p:txBody>
      </p:sp>
      <p:sp>
        <p:nvSpPr>
          <p:cNvPr id="199" name="TextBox 198"/>
          <p:cNvSpPr txBox="1"/>
          <p:nvPr/>
        </p:nvSpPr>
        <p:spPr>
          <a:xfrm>
            <a:off x="914400" y="914400"/>
            <a:ext cx="7315200" cy="7315200"/>
          </a:xfrm>
          <a:prstGeom prst="rect">
            <a:avLst/>
          </a:prstGeom>
          <a:noFill/>
        </p:spPr>
        <p:txBody>
          <a:bodyPr wrap="none">
            <a:spAutoFit/>
          </a:bodyPr>
          <a:lstStyle/>
          <a:p>
            <a:r>
              <a:t>	 PreparedStatement  pt =  con.prepareStatement ( " delete from  jex  where pin=? "); </a:t>
            </a:r>
          </a:p>
        </p:txBody>
      </p:sp>
      <p:sp>
        <p:nvSpPr>
          <p:cNvPr id="200" name="TextBox 199"/>
          <p:cNvSpPr txBox="1"/>
          <p:nvPr/>
        </p:nvSpPr>
        <p:spPr>
          <a:xfrm>
            <a:off x="914400" y="914400"/>
            <a:ext cx="7315200" cy="7315200"/>
          </a:xfrm>
          <a:prstGeom prst="rect">
            <a:avLst/>
          </a:prstGeom>
          <a:noFill/>
        </p:spPr>
        <p:txBody>
          <a:bodyPr wrap="none">
            <a:spAutoFit/>
          </a:bodyPr>
          <a:lstStyle/>
          <a:p>
            <a:r>
              <a:t>	 System.out.println ( "Enter the pin "); </a:t>
            </a:r>
          </a:p>
        </p:txBody>
      </p:sp>
      <p:sp>
        <p:nvSpPr>
          <p:cNvPr id="201" name="TextBox 200"/>
          <p:cNvSpPr txBox="1"/>
          <p:nvPr/>
        </p:nvSpPr>
        <p:spPr>
          <a:xfrm>
            <a:off x="914400" y="914400"/>
            <a:ext cx="7315200" cy="7315200"/>
          </a:xfrm>
          <a:prstGeom prst="rect">
            <a:avLst/>
          </a:prstGeom>
          <a:noFill/>
        </p:spPr>
        <p:txBody>
          <a:bodyPr wrap="none">
            <a:spAutoFit/>
          </a:bodyPr>
          <a:lstStyle/>
          <a:p>
            <a:r>
              <a:t>	 int  n =  sc.nextInt (); </a:t>
            </a:r>
          </a:p>
        </p:txBody>
      </p:sp>
      <p:sp>
        <p:nvSpPr>
          <p:cNvPr id="202" name="TextBox 201"/>
          <p:cNvSpPr txBox="1"/>
          <p:nvPr/>
        </p:nvSpPr>
        <p:spPr>
          <a:xfrm>
            <a:off x="914400" y="914400"/>
            <a:ext cx="7315200" cy="7315200"/>
          </a:xfrm>
          <a:prstGeom prst="rect">
            <a:avLst/>
          </a:prstGeom>
          <a:noFill/>
        </p:spPr>
        <p:txBody>
          <a:bodyPr wrap="none">
            <a:spAutoFit/>
          </a:bodyPr>
          <a:lstStyle/>
          <a:p>
            <a:r>
              <a:t>	 pt.setInt ( 1,n); 	 </a:t>
            </a:r>
          </a:p>
        </p:txBody>
      </p:sp>
      <p:sp>
        <p:nvSpPr>
          <p:cNvPr id="203" name="TextBox 202"/>
          <p:cNvSpPr txBox="1"/>
          <p:nvPr/>
        </p:nvSpPr>
        <p:spPr>
          <a:xfrm>
            <a:off x="914400" y="914400"/>
            <a:ext cx="7315200" cy="7315200"/>
          </a:xfrm>
          <a:prstGeom prst="rect">
            <a:avLst/>
          </a:prstGeom>
          <a:noFill/>
        </p:spPr>
        <p:txBody>
          <a:bodyPr wrap="none">
            <a:spAutoFit/>
          </a:bodyPr>
          <a:lstStyle/>
          <a:p>
            <a:r>
              <a:t>	 pt.executeUpdate ( ); </a:t>
            </a:r>
          </a:p>
        </p:txBody>
      </p:sp>
      <p:sp>
        <p:nvSpPr>
          <p:cNvPr id="204" name="TextBox 203"/>
          <p:cNvSpPr txBox="1"/>
          <p:nvPr/>
        </p:nvSpPr>
        <p:spPr>
          <a:xfrm>
            <a:off x="914400" y="914400"/>
            <a:ext cx="7315200" cy="7315200"/>
          </a:xfrm>
          <a:prstGeom prst="rect">
            <a:avLst/>
          </a:prstGeom>
          <a:noFill/>
        </p:spPr>
        <p:txBody>
          <a:bodyPr wrap="none">
            <a:spAutoFit/>
          </a:bodyPr>
          <a:lstStyle/>
          <a:p>
            <a:r>
              <a:t>	 System.out.println ( "Want to continue ?(0-no/1-yes)"); </a:t>
            </a:r>
          </a:p>
        </p:txBody>
      </p:sp>
      <p:sp>
        <p:nvSpPr>
          <p:cNvPr id="205" name="TextBox 204"/>
          <p:cNvSpPr txBox="1"/>
          <p:nvPr/>
        </p:nvSpPr>
        <p:spPr>
          <a:xfrm>
            <a:off x="914400" y="914400"/>
            <a:ext cx="7315200" cy="7315200"/>
          </a:xfrm>
          <a:prstGeom prst="rect">
            <a:avLst/>
          </a:prstGeom>
          <a:noFill/>
        </p:spPr>
        <p:txBody>
          <a:bodyPr wrap="none">
            <a:spAutoFit/>
          </a:bodyPr>
          <a:lstStyle/>
          <a:p>
            <a:r>
              <a:t>	 choice =  sc.nextInt (); </a:t>
            </a:r>
          </a:p>
        </p:txBody>
      </p:sp>
      <p:sp>
        <p:nvSpPr>
          <p:cNvPr id="206" name="TextBox 205"/>
          <p:cNvSpPr txBox="1"/>
          <p:nvPr/>
        </p:nvSpPr>
        <p:spPr>
          <a:xfrm>
            <a:off x="914400" y="914400"/>
            <a:ext cx="7315200" cy="7315200"/>
          </a:xfrm>
          <a:prstGeom prst="rect">
            <a:avLst/>
          </a:prstGeom>
          <a:noFill/>
        </p:spPr>
        <p:txBody>
          <a:bodyPr wrap="none">
            <a:spAutoFit/>
          </a:bodyPr>
          <a:lstStyle/>
          <a:p/>
        </p:txBody>
      </p:sp>
      <p:sp>
        <p:nvSpPr>
          <p:cNvPr id="207" name="TextBox 206"/>
          <p:cNvSpPr txBox="1"/>
          <p:nvPr/>
        </p:nvSpPr>
        <p:spPr>
          <a:xfrm>
            <a:off x="914400" y="914400"/>
            <a:ext cx="7315200" cy="7315200"/>
          </a:xfrm>
          <a:prstGeom prst="rect">
            <a:avLst/>
          </a:prstGeom>
          <a:noFill/>
        </p:spPr>
        <p:txBody>
          <a:bodyPr wrap="none">
            <a:spAutoFit/>
          </a:bodyPr>
          <a:lstStyle/>
          <a:p/>
        </p:txBody>
      </p:sp>
      <p:sp>
        <p:nvSpPr>
          <p:cNvPr id="208" name="TextBox 207"/>
          <p:cNvSpPr txBox="1"/>
          <p:nvPr/>
        </p:nvSpPr>
        <p:spPr>
          <a:xfrm>
            <a:off x="914400" y="914400"/>
            <a:ext cx="7315200" cy="7315200"/>
          </a:xfrm>
          <a:prstGeom prst="rect">
            <a:avLst/>
          </a:prstGeom>
          <a:noFill/>
        </p:spPr>
        <p:txBody>
          <a:bodyPr wrap="none">
            <a:spAutoFit/>
          </a:bodyPr>
          <a:lstStyle/>
          <a:p>
            <a:r>
              <a:t>	} </a:t>
            </a:r>
          </a:p>
        </p:txBody>
      </p:sp>
      <p:sp>
        <p:nvSpPr>
          <p:cNvPr id="209" name="TextBox 208"/>
          <p:cNvSpPr txBox="1"/>
          <p:nvPr/>
        </p:nvSpPr>
        <p:spPr>
          <a:xfrm>
            <a:off x="914400" y="914400"/>
            <a:ext cx="7315200" cy="7315200"/>
          </a:xfrm>
          <a:prstGeom prst="rect">
            <a:avLst/>
          </a:prstGeom>
          <a:noFill/>
        </p:spPr>
        <p:txBody>
          <a:bodyPr wrap="none">
            <a:spAutoFit/>
          </a:bodyPr>
          <a:lstStyle/>
          <a:p>
            <a:r>
              <a:t>	 con.close ( ); </a:t>
            </a:r>
          </a:p>
        </p:txBody>
      </p:sp>
      <p:sp>
        <p:nvSpPr>
          <p:cNvPr id="210" name="TextBox 209"/>
          <p:cNvSpPr txBox="1"/>
          <p:nvPr/>
        </p:nvSpPr>
        <p:spPr>
          <a:xfrm>
            <a:off x="914400" y="914400"/>
            <a:ext cx="7315200" cy="7315200"/>
          </a:xfrm>
          <a:prstGeom prst="rect">
            <a:avLst/>
          </a:prstGeom>
          <a:noFill/>
        </p:spPr>
        <p:txBody>
          <a:bodyPr wrap="none">
            <a:spAutoFit/>
          </a:bodyPr>
          <a:lstStyle/>
          <a:p>
            <a:r>
              <a:t>} </a:t>
            </a:r>
          </a:p>
        </p:txBody>
      </p:sp>
      <p:sp>
        <p:nvSpPr>
          <p:cNvPr id="211" name="TextBox 210"/>
          <p:cNvSpPr txBox="1"/>
          <p:nvPr/>
        </p:nvSpPr>
        <p:spPr>
          <a:xfrm>
            <a:off x="914400" y="914400"/>
            <a:ext cx="7315200" cy="7315200"/>
          </a:xfrm>
          <a:prstGeom prst="rect">
            <a:avLst/>
          </a:prstGeom>
          <a:noFill/>
        </p:spPr>
        <p:txBody>
          <a:bodyPr wrap="none">
            <a:spAutoFit/>
          </a:bodyPr>
          <a:lstStyle/>
          <a:p>
            <a:r>
              <a:t>} </a:t>
            </a:r>
          </a:p>
        </p:txBody>
      </p:sp>
      <p:sp>
        <p:nvSpPr>
          <p:cNvPr id="212" name="TextBox 211"/>
          <p:cNvSpPr txBox="1"/>
          <p:nvPr/>
        </p:nvSpPr>
        <p:spPr>
          <a:xfrm>
            <a:off x="914400" y="914400"/>
            <a:ext cx="7315200" cy="7315200"/>
          </a:xfrm>
          <a:prstGeom prst="rect">
            <a:avLst/>
          </a:prstGeom>
          <a:noFill/>
        </p:spPr>
        <p:txBody>
          <a:bodyPr wrap="none">
            <a:spAutoFit/>
          </a:bodyPr>
          <a:lstStyle/>
          <a:p>
            <a:r>
              <a:t>}   </a:t>
            </a:r>
          </a:p>
        </p:txBody>
      </p:sp>
      <p:sp>
        <p:nvSpPr>
          <p:cNvPr id="213" name="TextBox 212"/>
          <p:cNvSpPr txBox="1"/>
          <p:nvPr/>
        </p:nvSpPr>
        <p:spPr>
          <a:xfrm>
            <a:off x="914400" y="914400"/>
            <a:ext cx="7315200" cy="7315200"/>
          </a:xfrm>
          <a:prstGeom prst="rect">
            <a:avLst/>
          </a:prstGeom>
          <a:noFill/>
        </p:spPr>
        <p:txBody>
          <a:bodyPr wrap="none">
            <a:spAutoFit/>
          </a:bodyPr>
          <a:lstStyle/>
          <a:p/>
        </p:txBody>
      </p:sp>
      <p:sp>
        <p:nvSpPr>
          <p:cNvPr id="214" name="TextBox 213"/>
          <p:cNvSpPr txBox="1"/>
          <p:nvPr/>
        </p:nvSpPr>
        <p:spPr>
          <a:xfrm>
            <a:off x="914400" y="914400"/>
            <a:ext cx="7315200" cy="7315200"/>
          </a:xfrm>
          <a:prstGeom prst="rect">
            <a:avLst/>
          </a:prstGeom>
          <a:noFill/>
        </p:spPr>
        <p:txBody>
          <a:bodyPr wrap="none">
            <a:spAutoFit/>
          </a:bodyPr>
          <a:lstStyle/>
          <a:p>
            <a:r>
              <a:t>Output </a:t>
            </a:r>
          </a:p>
        </p:txBody>
      </p:sp>
      <p:sp>
        <p:nvSpPr>
          <p:cNvPr id="215" name="TextBox 214"/>
          <p:cNvSpPr txBox="1"/>
          <p:nvPr/>
        </p:nvSpPr>
        <p:spPr>
          <a:xfrm>
            <a:off x="914400" y="914400"/>
            <a:ext cx="7315200" cy="7315200"/>
          </a:xfrm>
          <a:prstGeom prst="rect">
            <a:avLst/>
          </a:prstGeom>
          <a:noFill/>
        </p:spPr>
        <p:txBody>
          <a:bodyPr wrap="none">
            <a:spAutoFit/>
          </a:bodyPr>
          <a:lstStyle/>
          <a:p>
            <a:r>
              <a:t>   </a:t>
            </a:r>
          </a:p>
        </p:txBody>
      </p:sp>
      <p:sp>
        <p:nvSpPr>
          <p:cNvPr id="216" name="TextBox 215"/>
          <p:cNvSpPr txBox="1"/>
          <p:nvPr/>
        </p:nvSpPr>
        <p:spPr>
          <a:xfrm>
            <a:off x="914400" y="914400"/>
            <a:ext cx="7315200" cy="7315200"/>
          </a:xfrm>
          <a:prstGeom prst="rect">
            <a:avLst/>
          </a:prstGeom>
          <a:noFill/>
        </p:spPr>
        <p:txBody>
          <a:bodyPr wrap="none">
            <a:spAutoFit/>
          </a:bodyPr>
          <a:lstStyle/>
          <a:p/>
          <a:p>
            <a:r>
              <a:t> </a:t>
            </a:r>
          </a:p>
          <a:p>
            <a:r>
              <a:t> </a:t>
            </a:r>
          </a:p>
          <a:p>
            <a:r>
              <a:t> </a:t>
            </a:r>
          </a:p>
          <a:p>
            <a:r>
              <a:t> </a:t>
            </a:r>
          </a:p>
        </p:txBody>
      </p:sp>
      <p:sp>
        <p:nvSpPr>
          <p:cNvPr id="217" name="TextBox 216"/>
          <p:cNvSpPr txBox="1"/>
          <p:nvPr/>
        </p:nvSpPr>
        <p:spPr>
          <a:xfrm>
            <a:off x="914400" y="914400"/>
            <a:ext cx="7315200" cy="7315200"/>
          </a:xfrm>
          <a:prstGeom prst="rect">
            <a:avLst/>
          </a:prstGeom>
          <a:noFill/>
        </p:spPr>
        <p:txBody>
          <a:bodyPr wrap="none">
            <a:spAutoFit/>
          </a:bodyPr>
          <a:lstStyle/>
          <a:p/>
        </p:txBody>
      </p:sp>
      <p:sp>
        <p:nvSpPr>
          <p:cNvPr id="218" name="TextBox 217"/>
          <p:cNvSpPr txBox="1"/>
          <p:nvPr/>
        </p:nvSpPr>
        <p:spPr>
          <a:xfrm>
            <a:off x="914400" y="914400"/>
            <a:ext cx="7315200" cy="7315200"/>
          </a:xfrm>
          <a:prstGeom prst="rect">
            <a:avLst/>
          </a:prstGeom>
          <a:noFill/>
        </p:spPr>
        <p:txBody>
          <a:bodyPr wrap="none">
            <a:spAutoFit/>
          </a:bodyPr>
          <a:lstStyle/>
          <a:p/>
          <a:p>
            <a:r>
              <a:t> </a:t>
            </a:r>
          </a:p>
        </p:txBody>
      </p:sp>
      <p:sp>
        <p:nvSpPr>
          <p:cNvPr id="219" name="TextBox 218"/>
          <p:cNvSpPr txBox="1"/>
          <p:nvPr/>
        </p:nvSpPr>
        <p:spPr>
          <a:xfrm>
            <a:off x="914400" y="914400"/>
            <a:ext cx="7315200" cy="7315200"/>
          </a:xfrm>
          <a:prstGeom prst="rect">
            <a:avLst/>
          </a:prstGeom>
          <a:noFill/>
        </p:spPr>
        <p:txBody>
          <a:bodyPr wrap="none">
            <a:spAutoFit/>
          </a:bodyPr>
          <a:lstStyle/>
          <a:p>
            <a:r>
              <a:t>Q6.  Write a java program using callable statement to call stored procedure. </a:t>
            </a:r>
          </a:p>
        </p:txBody>
      </p:sp>
      <p:sp>
        <p:nvSpPr>
          <p:cNvPr id="220" name="TextBox 219"/>
          <p:cNvSpPr txBox="1"/>
          <p:nvPr/>
        </p:nvSpPr>
        <p:spPr>
          <a:xfrm>
            <a:off x="914400" y="914400"/>
            <a:ext cx="7315200" cy="7315200"/>
          </a:xfrm>
          <a:prstGeom prst="rect">
            <a:avLst/>
          </a:prstGeom>
          <a:noFill/>
        </p:spPr>
        <p:txBody>
          <a:bodyPr wrap="none">
            <a:spAutoFit/>
          </a:bodyPr>
          <a:lstStyle/>
          <a:p/>
        </p:txBody>
      </p:sp>
      <p:sp>
        <p:nvSpPr>
          <p:cNvPr id="221" name="TextBox 220"/>
          <p:cNvSpPr txBox="1"/>
          <p:nvPr/>
        </p:nvSpPr>
        <p:spPr>
          <a:xfrm>
            <a:off x="914400" y="914400"/>
            <a:ext cx="7315200" cy="7315200"/>
          </a:xfrm>
          <a:prstGeom prst="rect">
            <a:avLst/>
          </a:prstGeom>
          <a:noFill/>
        </p:spPr>
        <p:txBody>
          <a:bodyPr wrap="none">
            <a:spAutoFit/>
          </a:bodyPr>
          <a:lstStyle/>
          <a:p>
            <a:r>
              <a:t>Stored Procedure to be save in  Mysql  Database </a:t>
            </a:r>
          </a:p>
        </p:txBody>
      </p:sp>
      <p:sp>
        <p:nvSpPr>
          <p:cNvPr id="222" name="TextBox 221"/>
          <p:cNvSpPr txBox="1"/>
          <p:nvPr/>
        </p:nvSpPr>
        <p:spPr>
          <a:xfrm>
            <a:off x="914400" y="914400"/>
            <a:ext cx="7315200" cy="7315200"/>
          </a:xfrm>
          <a:prstGeom prst="rect">
            <a:avLst/>
          </a:prstGeom>
          <a:noFill/>
        </p:spPr>
        <p:txBody>
          <a:bodyPr wrap="none">
            <a:spAutoFit/>
          </a:bodyPr>
          <a:lstStyle/>
          <a:p>
            <a:r>
              <a:t>delimiter  $$ </a:t>
            </a:r>
          </a:p>
        </p:txBody>
      </p:sp>
      <p:sp>
        <p:nvSpPr>
          <p:cNvPr id="223" name="TextBox 222"/>
          <p:cNvSpPr txBox="1"/>
          <p:nvPr/>
        </p:nvSpPr>
        <p:spPr>
          <a:xfrm>
            <a:off x="914400" y="914400"/>
            <a:ext cx="7315200" cy="7315200"/>
          </a:xfrm>
          <a:prstGeom prst="rect">
            <a:avLst/>
          </a:prstGeom>
          <a:noFill/>
        </p:spPr>
        <p:txBody>
          <a:bodyPr wrap="none">
            <a:spAutoFit/>
          </a:bodyPr>
          <a:lstStyle/>
          <a:p>
            <a:r>
              <a:t>create  procedure  find_by_id (IN  p_id   int , OUT  p_name   varhcar (30)) </a:t>
            </a:r>
          </a:p>
        </p:txBody>
      </p:sp>
      <p:sp>
        <p:nvSpPr>
          <p:cNvPr id="224" name="TextBox 223"/>
          <p:cNvSpPr txBox="1"/>
          <p:nvPr/>
        </p:nvSpPr>
        <p:spPr>
          <a:xfrm>
            <a:off x="914400" y="914400"/>
            <a:ext cx="7315200" cy="7315200"/>
          </a:xfrm>
          <a:prstGeom prst="rect">
            <a:avLst/>
          </a:prstGeom>
          <a:noFill/>
        </p:spPr>
        <p:txBody>
          <a:bodyPr wrap="none">
            <a:spAutoFit/>
          </a:bodyPr>
          <a:lstStyle/>
          <a:p>
            <a:r>
              <a:t>begin </a:t>
            </a:r>
          </a:p>
        </p:txBody>
      </p:sp>
      <p:sp>
        <p:nvSpPr>
          <p:cNvPr id="225" name="TextBox 224"/>
          <p:cNvSpPr txBox="1"/>
          <p:nvPr/>
        </p:nvSpPr>
        <p:spPr>
          <a:xfrm>
            <a:off x="914400" y="914400"/>
            <a:ext cx="7315200" cy="7315200"/>
          </a:xfrm>
          <a:prstGeom prst="rect">
            <a:avLst/>
          </a:prstGeom>
          <a:noFill/>
        </p:spPr>
        <p:txBody>
          <a:bodyPr wrap="none">
            <a:spAutoFit/>
          </a:bodyPr>
          <a:lstStyle/>
          <a:p>
            <a:r>
              <a:t>select  name  </a:t>
            </a:r>
          </a:p>
        </p:txBody>
      </p:sp>
      <p:sp>
        <p:nvSpPr>
          <p:cNvPr id="226" name="TextBox 225"/>
          <p:cNvSpPr txBox="1"/>
          <p:nvPr/>
        </p:nvSpPr>
        <p:spPr>
          <a:xfrm>
            <a:off x="914400" y="914400"/>
            <a:ext cx="7315200" cy="7315200"/>
          </a:xfrm>
          <a:prstGeom prst="rect">
            <a:avLst/>
          </a:prstGeom>
          <a:noFill/>
        </p:spPr>
        <p:txBody>
          <a:bodyPr wrap="none">
            <a:spAutoFit/>
          </a:bodyPr>
          <a:lstStyle/>
          <a:p>
            <a:r>
              <a:t>into   p_name </a:t>
            </a:r>
          </a:p>
        </p:txBody>
      </p:sp>
      <p:sp>
        <p:nvSpPr>
          <p:cNvPr id="227" name="TextBox 226"/>
          <p:cNvSpPr txBox="1"/>
          <p:nvPr/>
        </p:nvSpPr>
        <p:spPr>
          <a:xfrm>
            <a:off x="914400" y="914400"/>
            <a:ext cx="7315200" cy="7315200"/>
          </a:xfrm>
          <a:prstGeom prst="rect">
            <a:avLst/>
          </a:prstGeom>
          <a:noFill/>
        </p:spPr>
        <p:txBody>
          <a:bodyPr wrap="none">
            <a:spAutoFit/>
          </a:bodyPr>
          <a:lstStyle/>
          <a:p>
            <a:r>
              <a:t>from  student </a:t>
            </a:r>
          </a:p>
        </p:txBody>
      </p:sp>
      <p:sp>
        <p:nvSpPr>
          <p:cNvPr id="228" name="TextBox 227"/>
          <p:cNvSpPr txBox="1"/>
          <p:nvPr/>
        </p:nvSpPr>
        <p:spPr>
          <a:xfrm>
            <a:off x="914400" y="914400"/>
            <a:ext cx="7315200" cy="7315200"/>
          </a:xfrm>
          <a:prstGeom prst="rect">
            <a:avLst/>
          </a:prstGeom>
          <a:noFill/>
        </p:spPr>
        <p:txBody>
          <a:bodyPr wrap="none">
            <a:spAutoFit/>
          </a:bodyPr>
          <a:lstStyle/>
          <a:p>
            <a:r>
              <a:t>where  id= p_id ; </a:t>
            </a:r>
          </a:p>
        </p:txBody>
      </p:sp>
      <p:sp>
        <p:nvSpPr>
          <p:cNvPr id="229" name="TextBox 228"/>
          <p:cNvSpPr txBox="1"/>
          <p:nvPr/>
        </p:nvSpPr>
        <p:spPr>
          <a:xfrm>
            <a:off x="914400" y="914400"/>
            <a:ext cx="7315200" cy="7315200"/>
          </a:xfrm>
          <a:prstGeom prst="rect">
            <a:avLst/>
          </a:prstGeom>
          <a:noFill/>
        </p:spPr>
        <p:txBody>
          <a:bodyPr wrap="none">
            <a:spAutoFit/>
          </a:bodyPr>
          <a:lstStyle/>
          <a:p>
            <a:r>
              <a:t>END $$ </a:t>
            </a:r>
          </a:p>
        </p:txBody>
      </p:sp>
      <p:sp>
        <p:nvSpPr>
          <p:cNvPr id="230" name="TextBox 229"/>
          <p:cNvSpPr txBox="1"/>
          <p:nvPr/>
        </p:nvSpPr>
        <p:spPr>
          <a:xfrm>
            <a:off x="914400" y="914400"/>
            <a:ext cx="7315200" cy="7315200"/>
          </a:xfrm>
          <a:prstGeom prst="rect">
            <a:avLst/>
          </a:prstGeom>
          <a:noFill/>
        </p:spPr>
        <p:txBody>
          <a:bodyPr wrap="none">
            <a:spAutoFit/>
          </a:bodyPr>
          <a:lstStyle/>
          <a:p/>
        </p:txBody>
      </p:sp>
      <p:sp>
        <p:nvSpPr>
          <p:cNvPr id="231" name="TextBox 230"/>
          <p:cNvSpPr txBox="1"/>
          <p:nvPr/>
        </p:nvSpPr>
        <p:spPr>
          <a:xfrm>
            <a:off x="914400" y="914400"/>
            <a:ext cx="7315200" cy="7315200"/>
          </a:xfrm>
          <a:prstGeom prst="rect">
            <a:avLst/>
          </a:prstGeom>
          <a:noFill/>
        </p:spPr>
        <p:txBody>
          <a:bodyPr wrap="none">
            <a:spAutoFit/>
          </a:bodyPr>
          <a:lstStyle/>
          <a:p>
            <a:r>
              <a:t>Java Program </a:t>
            </a:r>
          </a:p>
        </p:txBody>
      </p:sp>
      <p:sp>
        <p:nvSpPr>
          <p:cNvPr id="232" name="TextBox 231"/>
          <p:cNvSpPr txBox="1"/>
          <p:nvPr/>
        </p:nvSpPr>
        <p:spPr>
          <a:xfrm>
            <a:off x="914400" y="914400"/>
            <a:ext cx="7315200" cy="7315200"/>
          </a:xfrm>
          <a:prstGeom prst="rect">
            <a:avLst/>
          </a:prstGeom>
          <a:noFill/>
        </p:spPr>
        <p:txBody>
          <a:bodyPr wrap="none">
            <a:spAutoFit/>
          </a:bodyPr>
          <a:lstStyle/>
          <a:p>
            <a:r>
              <a:t>import  java.sql.*;   </a:t>
            </a:r>
          </a:p>
        </p:txBody>
      </p:sp>
      <p:sp>
        <p:nvSpPr>
          <p:cNvPr id="233" name="TextBox 232"/>
          <p:cNvSpPr txBox="1"/>
          <p:nvPr/>
        </p:nvSpPr>
        <p:spPr>
          <a:xfrm>
            <a:off x="914400" y="914400"/>
            <a:ext cx="7315200" cy="7315200"/>
          </a:xfrm>
          <a:prstGeom prst="rect">
            <a:avLst/>
          </a:prstGeom>
          <a:noFill/>
        </p:spPr>
        <p:txBody>
          <a:bodyPr wrap="none">
            <a:spAutoFit/>
          </a:bodyPr>
          <a:lstStyle/>
          <a:p>
            <a:r>
              <a:t>import  java.io.*; </a:t>
            </a:r>
          </a:p>
        </p:txBody>
      </p:sp>
      <p:sp>
        <p:nvSpPr>
          <p:cNvPr id="234" name="TextBox 233"/>
          <p:cNvSpPr txBox="1"/>
          <p:nvPr/>
        </p:nvSpPr>
        <p:spPr>
          <a:xfrm>
            <a:off x="914400" y="914400"/>
            <a:ext cx="7315200" cy="7315200"/>
          </a:xfrm>
          <a:prstGeom prst="rect">
            <a:avLst/>
          </a:prstGeom>
          <a:noFill/>
        </p:spPr>
        <p:txBody>
          <a:bodyPr wrap="none">
            <a:spAutoFit/>
          </a:bodyPr>
          <a:lstStyle/>
          <a:p>
            <a:r>
              <a:t>class   StoredProcedure {   </a:t>
            </a:r>
          </a:p>
        </p:txBody>
      </p:sp>
      <p:sp>
        <p:nvSpPr>
          <p:cNvPr id="235" name="TextBox 234"/>
          <p:cNvSpPr txBox="1"/>
          <p:nvPr/>
        </p:nvSpPr>
        <p:spPr>
          <a:xfrm>
            <a:off x="914400" y="914400"/>
            <a:ext cx="7315200" cy="7315200"/>
          </a:xfrm>
          <a:prstGeom prst="rect">
            <a:avLst/>
          </a:prstGeom>
          <a:noFill/>
        </p:spPr>
        <p:txBody>
          <a:bodyPr wrap="none">
            <a:spAutoFit/>
          </a:bodyPr>
          <a:lstStyle/>
          <a:p>
            <a:r>
              <a:t>public  static void main(String  args []) throws Exception </a:t>
            </a:r>
          </a:p>
        </p:txBody>
      </p:sp>
      <p:sp>
        <p:nvSpPr>
          <p:cNvPr id="236" name="TextBox 235"/>
          <p:cNvSpPr txBox="1"/>
          <p:nvPr/>
        </p:nvSpPr>
        <p:spPr>
          <a:xfrm>
            <a:off x="914400" y="914400"/>
            <a:ext cx="7315200" cy="7315200"/>
          </a:xfrm>
          <a:prstGeom prst="rect">
            <a:avLst/>
          </a:prstGeom>
          <a:noFill/>
        </p:spPr>
        <p:txBody>
          <a:bodyPr wrap="none">
            <a:spAutoFit/>
          </a:bodyPr>
          <a:lstStyle/>
          <a:p>
            <a:r>
              <a:t>{   </a:t>
            </a:r>
          </a:p>
        </p:txBody>
      </p:sp>
      <p:sp>
        <p:nvSpPr>
          <p:cNvPr id="237" name="TextBox 236"/>
          <p:cNvSpPr txBox="1"/>
          <p:nvPr/>
        </p:nvSpPr>
        <p:spPr>
          <a:xfrm>
            <a:off x="914400" y="914400"/>
            <a:ext cx="7315200" cy="7315200"/>
          </a:xfrm>
          <a:prstGeom prst="rect">
            <a:avLst/>
          </a:prstGeom>
          <a:noFill/>
        </p:spPr>
        <p:txBody>
          <a:bodyPr wrap="none">
            <a:spAutoFit/>
          </a:bodyPr>
          <a:lstStyle/>
          <a:p>
            <a:r>
              <a:t>Class.forName ( " com.mysql.cj.jdbc.Driver ");   </a:t>
            </a:r>
          </a:p>
        </p:txBody>
      </p:sp>
      <p:sp>
        <p:nvSpPr>
          <p:cNvPr id="238" name="TextBox 237"/>
          <p:cNvSpPr txBox="1"/>
          <p:nvPr/>
        </p:nvSpPr>
        <p:spPr>
          <a:xfrm>
            <a:off x="914400" y="914400"/>
            <a:ext cx="7315200" cy="7315200"/>
          </a:xfrm>
          <a:prstGeom prst="rect">
            <a:avLst/>
          </a:prstGeom>
          <a:noFill/>
        </p:spPr>
        <p:txBody>
          <a:bodyPr wrap="none">
            <a:spAutoFit/>
          </a:bodyPr>
          <a:lstStyle/>
          <a:p>
            <a:r>
              <a:t>   </a:t>
            </a:r>
          </a:p>
        </p:txBody>
      </p:sp>
      <p:sp>
        <p:nvSpPr>
          <p:cNvPr id="239" name="TextBox 238"/>
          <p:cNvSpPr txBox="1"/>
          <p:nvPr/>
        </p:nvSpPr>
        <p:spPr>
          <a:xfrm>
            <a:off x="914400" y="914400"/>
            <a:ext cx="7315200" cy="7315200"/>
          </a:xfrm>
          <a:prstGeom prst="rect">
            <a:avLst/>
          </a:prstGeom>
          <a:noFill/>
        </p:spPr>
        <p:txBody>
          <a:bodyPr wrap="none">
            <a:spAutoFit/>
          </a:bodyPr>
          <a:lstStyle/>
          <a:p>
            <a:r>
              <a:t>Connection con= DriverManager.getConnection( "jdbc:mysql://localhost/college","root","cme");   </a:t>
            </a:r>
          </a:p>
        </p:txBody>
      </p:sp>
      <p:sp>
        <p:nvSpPr>
          <p:cNvPr id="240" name="TextBox 239"/>
          <p:cNvSpPr txBox="1"/>
          <p:nvPr/>
        </p:nvSpPr>
        <p:spPr>
          <a:xfrm>
            <a:off x="914400" y="914400"/>
            <a:ext cx="7315200" cy="7315200"/>
          </a:xfrm>
          <a:prstGeom prst="rect">
            <a:avLst/>
          </a:prstGeom>
          <a:noFill/>
        </p:spPr>
        <p:txBody>
          <a:bodyPr wrap="none">
            <a:spAutoFit/>
          </a:bodyPr>
          <a:lstStyle/>
          <a:p>
            <a:r>
              <a:t>   </a:t>
            </a:r>
          </a:p>
        </p:txBody>
      </p:sp>
      <p:sp>
        <p:nvSpPr>
          <p:cNvPr id="241" name="TextBox 240"/>
          <p:cNvSpPr txBox="1"/>
          <p:nvPr/>
        </p:nvSpPr>
        <p:spPr>
          <a:xfrm>
            <a:off x="914400" y="914400"/>
            <a:ext cx="7315200" cy="7315200"/>
          </a:xfrm>
          <a:prstGeom prst="rect">
            <a:avLst/>
          </a:prstGeom>
          <a:noFill/>
        </p:spPr>
        <p:txBody>
          <a:bodyPr wrap="none">
            <a:spAutoFit/>
          </a:bodyPr>
          <a:lstStyle/>
          <a:p>
            <a:r>
              <a:t>CallableStatement   cstmt = con.prepareCall ( "call  find_by_id (?,?)"); </a:t>
            </a:r>
          </a:p>
        </p:txBody>
      </p:sp>
      <p:sp>
        <p:nvSpPr>
          <p:cNvPr id="242" name="TextBox 241"/>
          <p:cNvSpPr txBox="1"/>
          <p:nvPr/>
        </p:nvSpPr>
        <p:spPr>
          <a:xfrm>
            <a:off x="914400" y="914400"/>
            <a:ext cx="7315200" cy="7315200"/>
          </a:xfrm>
          <a:prstGeom prst="rect">
            <a:avLst/>
          </a:prstGeom>
          <a:noFill/>
        </p:spPr>
        <p:txBody>
          <a:bodyPr wrap="none">
            <a:spAutoFit/>
          </a:bodyPr>
          <a:lstStyle/>
          <a:p>
            <a:r>
              <a:t>cstmt.setInt ( 1,4); </a:t>
            </a:r>
          </a:p>
        </p:txBody>
      </p:sp>
      <p:sp>
        <p:nvSpPr>
          <p:cNvPr id="243" name="TextBox 242"/>
          <p:cNvSpPr txBox="1"/>
          <p:nvPr/>
        </p:nvSpPr>
        <p:spPr>
          <a:xfrm>
            <a:off x="914400" y="914400"/>
            <a:ext cx="7315200" cy="7315200"/>
          </a:xfrm>
          <a:prstGeom prst="rect">
            <a:avLst/>
          </a:prstGeom>
          <a:noFill/>
        </p:spPr>
        <p:txBody>
          <a:bodyPr wrap="none">
            <a:spAutoFit/>
          </a:bodyPr>
          <a:lstStyle/>
          <a:p>
            <a:r>
              <a:t>cstmt.registerOutParameter ( 2,  java.sql.Types.VARCHAR ); </a:t>
            </a:r>
          </a:p>
        </p:txBody>
      </p:sp>
      <p:sp>
        <p:nvSpPr>
          <p:cNvPr id="244" name="TextBox 243"/>
          <p:cNvSpPr txBox="1"/>
          <p:nvPr/>
        </p:nvSpPr>
        <p:spPr>
          <a:xfrm>
            <a:off x="914400" y="914400"/>
            <a:ext cx="7315200" cy="7315200"/>
          </a:xfrm>
          <a:prstGeom prst="rect">
            <a:avLst/>
          </a:prstGeom>
          <a:noFill/>
        </p:spPr>
        <p:txBody>
          <a:bodyPr wrap="none">
            <a:spAutoFit/>
          </a:bodyPr>
          <a:lstStyle/>
          <a:p>
            <a:r>
              <a:t>System.out.println ( "Executing Stored Procedure...."); </a:t>
            </a:r>
          </a:p>
        </p:txBody>
      </p:sp>
      <p:sp>
        <p:nvSpPr>
          <p:cNvPr id="245" name="TextBox 244"/>
          <p:cNvSpPr txBox="1"/>
          <p:nvPr/>
        </p:nvSpPr>
        <p:spPr>
          <a:xfrm>
            <a:off x="914400" y="914400"/>
            <a:ext cx="7315200" cy="7315200"/>
          </a:xfrm>
          <a:prstGeom prst="rect">
            <a:avLst/>
          </a:prstGeom>
          <a:noFill/>
        </p:spPr>
        <p:txBody>
          <a:bodyPr wrap="none">
            <a:spAutoFit/>
          </a:bodyPr>
          <a:lstStyle/>
          <a:p>
            <a:r>
              <a:t>cstmt.execute ( ); </a:t>
            </a:r>
          </a:p>
        </p:txBody>
      </p:sp>
      <p:sp>
        <p:nvSpPr>
          <p:cNvPr id="246" name="TextBox 245"/>
          <p:cNvSpPr txBox="1"/>
          <p:nvPr/>
        </p:nvSpPr>
        <p:spPr>
          <a:xfrm>
            <a:off x="914400" y="914400"/>
            <a:ext cx="7315200" cy="7315200"/>
          </a:xfrm>
          <a:prstGeom prst="rect">
            <a:avLst/>
          </a:prstGeom>
          <a:noFill/>
        </p:spPr>
        <p:txBody>
          <a:bodyPr wrap="none">
            <a:spAutoFit/>
          </a:bodyPr>
          <a:lstStyle/>
          <a:p>
            <a:r>
              <a:t>String name= cstmt.getString ( 2); </a:t>
            </a:r>
          </a:p>
        </p:txBody>
      </p:sp>
      <p:sp>
        <p:nvSpPr>
          <p:cNvPr id="247" name="TextBox 246"/>
          <p:cNvSpPr txBox="1"/>
          <p:nvPr/>
        </p:nvSpPr>
        <p:spPr>
          <a:xfrm>
            <a:off x="914400" y="914400"/>
            <a:ext cx="7315200" cy="7315200"/>
          </a:xfrm>
          <a:prstGeom prst="rect">
            <a:avLst/>
          </a:prstGeom>
          <a:noFill/>
        </p:spPr>
        <p:txBody>
          <a:bodyPr wrap="none">
            <a:spAutoFit/>
          </a:bodyPr>
          <a:lstStyle/>
          <a:p>
            <a:r>
              <a:t>System.out.println ( "Student Name with Id:4 is "+name); </a:t>
            </a:r>
          </a:p>
        </p:txBody>
      </p:sp>
      <p:sp>
        <p:nvSpPr>
          <p:cNvPr id="248" name="TextBox 247"/>
          <p:cNvSpPr txBox="1"/>
          <p:nvPr/>
        </p:nvSpPr>
        <p:spPr>
          <a:xfrm>
            <a:off x="914400" y="914400"/>
            <a:ext cx="7315200" cy="7315200"/>
          </a:xfrm>
          <a:prstGeom prst="rect">
            <a:avLst/>
          </a:prstGeom>
          <a:noFill/>
        </p:spPr>
        <p:txBody>
          <a:bodyPr wrap="none">
            <a:spAutoFit/>
          </a:bodyPr>
          <a:lstStyle/>
          <a:p>
            <a:r>
              <a:t>cstmt.close ( );   </a:t>
            </a:r>
          </a:p>
        </p:txBody>
      </p:sp>
      <p:sp>
        <p:nvSpPr>
          <p:cNvPr id="249" name="TextBox 248"/>
          <p:cNvSpPr txBox="1"/>
          <p:nvPr/>
        </p:nvSpPr>
        <p:spPr>
          <a:xfrm>
            <a:off x="914400" y="914400"/>
            <a:ext cx="7315200" cy="7315200"/>
          </a:xfrm>
          <a:prstGeom prst="rect">
            <a:avLst/>
          </a:prstGeom>
          <a:noFill/>
        </p:spPr>
        <p:txBody>
          <a:bodyPr wrap="none">
            <a:spAutoFit/>
          </a:bodyPr>
          <a:lstStyle/>
          <a:p>
            <a:r>
              <a:t>con.close ( );   </a:t>
            </a:r>
          </a:p>
        </p:txBody>
      </p:sp>
      <p:sp>
        <p:nvSpPr>
          <p:cNvPr id="250" name="TextBox 249"/>
          <p:cNvSpPr txBox="1"/>
          <p:nvPr/>
        </p:nvSpPr>
        <p:spPr>
          <a:xfrm>
            <a:off x="914400" y="914400"/>
            <a:ext cx="7315200" cy="7315200"/>
          </a:xfrm>
          <a:prstGeom prst="rect">
            <a:avLst/>
          </a:prstGeom>
          <a:noFill/>
        </p:spPr>
        <p:txBody>
          <a:bodyPr wrap="none">
            <a:spAutoFit/>
          </a:bodyPr>
          <a:lstStyle/>
          <a:p/>
        </p:txBody>
      </p:sp>
      <p:sp>
        <p:nvSpPr>
          <p:cNvPr id="251" name="TextBox 250"/>
          <p:cNvSpPr txBox="1"/>
          <p:nvPr/>
        </p:nvSpPr>
        <p:spPr>
          <a:xfrm>
            <a:off x="914400" y="914400"/>
            <a:ext cx="7315200" cy="7315200"/>
          </a:xfrm>
          <a:prstGeom prst="rect">
            <a:avLst/>
          </a:prstGeom>
          <a:noFill/>
        </p:spPr>
        <p:txBody>
          <a:bodyPr wrap="none">
            <a:spAutoFit/>
          </a:bodyPr>
          <a:lstStyle/>
          <a:p>
            <a:r>
              <a:t>}//main   </a:t>
            </a:r>
          </a:p>
        </p:txBody>
      </p:sp>
      <p:sp>
        <p:nvSpPr>
          <p:cNvPr id="252" name="TextBox 251"/>
          <p:cNvSpPr txBox="1"/>
          <p:nvPr/>
        </p:nvSpPr>
        <p:spPr>
          <a:xfrm>
            <a:off x="914400" y="914400"/>
            <a:ext cx="7315200" cy="7315200"/>
          </a:xfrm>
          <a:prstGeom prst="rect">
            <a:avLst/>
          </a:prstGeom>
          <a:noFill/>
        </p:spPr>
        <p:txBody>
          <a:bodyPr wrap="none">
            <a:spAutoFit/>
          </a:bodyPr>
          <a:lstStyle/>
          <a:p>
            <a:r>
              <a:t>}//class </a:t>
            </a:r>
          </a:p>
        </p:txBody>
      </p:sp>
      <p:sp>
        <p:nvSpPr>
          <p:cNvPr id="253" name="TextBox 252"/>
          <p:cNvSpPr txBox="1"/>
          <p:nvPr/>
        </p:nvSpPr>
        <p:spPr>
          <a:xfrm>
            <a:off x="914400" y="914400"/>
            <a:ext cx="7315200" cy="7315200"/>
          </a:xfrm>
          <a:prstGeom prst="rect">
            <a:avLst/>
          </a:prstGeom>
          <a:noFill/>
        </p:spPr>
        <p:txBody>
          <a:bodyPr wrap="none">
            <a:spAutoFit/>
          </a:bodyPr>
          <a:lstStyle/>
          <a:p/>
        </p:txBody>
      </p:sp>
      <p:sp>
        <p:nvSpPr>
          <p:cNvPr id="254" name="TextBox 253"/>
          <p:cNvSpPr txBox="1"/>
          <p:nvPr/>
        </p:nvSpPr>
        <p:spPr>
          <a:xfrm>
            <a:off x="914400" y="914400"/>
            <a:ext cx="7315200" cy="7315200"/>
          </a:xfrm>
          <a:prstGeom prst="rect">
            <a:avLst/>
          </a:prstGeom>
          <a:noFill/>
        </p:spPr>
        <p:txBody>
          <a:bodyPr wrap="none">
            <a:spAutoFit/>
          </a:bodyPr>
          <a:lstStyle/>
          <a:p>
            <a:r>
              <a:t>Output </a:t>
            </a:r>
          </a:p>
        </p:txBody>
      </p:sp>
      <p:sp>
        <p:nvSpPr>
          <p:cNvPr id="255" name="TextBox 254"/>
          <p:cNvSpPr txBox="1"/>
          <p:nvPr/>
        </p:nvSpPr>
        <p:spPr>
          <a:xfrm>
            <a:off x="914400" y="914400"/>
            <a:ext cx="7315200" cy="7315200"/>
          </a:xfrm>
          <a:prstGeom prst="rect">
            <a:avLst/>
          </a:prstGeom>
          <a:noFill/>
        </p:spPr>
        <p:txBody>
          <a:bodyPr wrap="none">
            <a:spAutoFit/>
          </a:bodyPr>
          <a:lstStyle/>
          <a:p>
            <a:r>
              <a:t> </a:t>
            </a:r>
          </a:p>
        </p:txBody>
      </p:sp>
      <p:sp>
        <p:nvSpPr>
          <p:cNvPr id="256" name="TextBox 255"/>
          <p:cNvSpPr txBox="1"/>
          <p:nvPr/>
        </p:nvSpPr>
        <p:spPr>
          <a:xfrm>
            <a:off x="914400" y="914400"/>
            <a:ext cx="7315200" cy="7315200"/>
          </a:xfrm>
          <a:prstGeom prst="rect">
            <a:avLst/>
          </a:prstGeom>
          <a:noFill/>
        </p:spPr>
        <p:txBody>
          <a:bodyPr wrap="none">
            <a:spAutoFit/>
          </a:bodyPr>
          <a:lstStyle/>
          <a:p/>
          <a:p>
            <a:r>
              <a:t> </a:t>
            </a:r>
          </a:p>
          <a:p>
            <a:r>
              <a:t> </a:t>
            </a:r>
          </a:p>
        </p:txBody>
      </p:sp>
      <p:sp>
        <p:nvSpPr>
          <p:cNvPr id="257" name="TextBox 256"/>
          <p:cNvSpPr txBox="1"/>
          <p:nvPr/>
        </p:nvSpPr>
        <p:spPr>
          <a:xfrm>
            <a:off x="914400" y="914400"/>
            <a:ext cx="7315200" cy="7315200"/>
          </a:xfrm>
          <a:prstGeom prst="rect">
            <a:avLst/>
          </a:prstGeom>
          <a:noFill/>
        </p:spPr>
        <p:txBody>
          <a:bodyPr wrap="none">
            <a:spAutoFit/>
          </a:bodyPr>
          <a:lstStyle/>
          <a:p>
            <a:r>
              <a:t>	 </a:t>
            </a:r>
          </a:p>
        </p:txBody>
      </p:sp>
      <p:sp>
        <p:nvSpPr>
          <p:cNvPr id="258" name="TextBox 257"/>
          <p:cNvSpPr txBox="1"/>
          <p:nvPr/>
        </p:nvSpPr>
        <p:spPr>
          <a:xfrm>
            <a:off x="914400" y="914400"/>
            <a:ext cx="7315200" cy="7315200"/>
          </a:xfrm>
          <a:prstGeom prst="rect">
            <a:avLst/>
          </a:prstGeom>
          <a:noFill/>
        </p:spPr>
        <p:txBody>
          <a:bodyPr wrap="none">
            <a:spAutoFit/>
          </a:bodyPr>
          <a:lstStyle/>
          <a:p/>
        </p:txBody>
      </p:sp>
      <p:sp>
        <p:nvSpPr>
          <p:cNvPr id="259" name="TextBox 258"/>
          <p:cNvSpPr txBox="1"/>
          <p:nvPr/>
        </p:nvSpPr>
        <p:spPr>
          <a:xfrm>
            <a:off x="914400" y="914400"/>
            <a:ext cx="7315200" cy="7315200"/>
          </a:xfrm>
          <a:prstGeom prst="rect">
            <a:avLst/>
          </a:prstGeom>
          <a:noFill/>
        </p:spPr>
        <p:txBody>
          <a:bodyPr wrap="none">
            <a:spAutoFit/>
          </a:bodyPr>
          <a:lstStyle/>
          <a:p>
            <a:r>
              <a:t>Exercise-23 </a:t>
            </a:r>
          </a:p>
        </p:txBody>
      </p:sp>
      <p:sp>
        <p:nvSpPr>
          <p:cNvPr id="260" name="TextBox 259"/>
          <p:cNvSpPr txBox="1"/>
          <p:nvPr/>
        </p:nvSpPr>
        <p:spPr>
          <a:xfrm>
            <a:off x="914400" y="914400"/>
            <a:ext cx="7315200" cy="7315200"/>
          </a:xfrm>
          <a:prstGeom prst="rect">
            <a:avLst/>
          </a:prstGeom>
          <a:noFill/>
        </p:spPr>
        <p:txBody>
          <a:bodyPr wrap="none">
            <a:spAutoFit/>
          </a:bodyPr>
          <a:lstStyle/>
          <a:p>
            <a:r>
              <a:t>Servlets </a:t>
            </a:r>
          </a:p>
        </p:txBody>
      </p:sp>
      <p:sp>
        <p:nvSpPr>
          <p:cNvPr id="261" name="TextBox 260"/>
          <p:cNvSpPr txBox="1"/>
          <p:nvPr/>
        </p:nvSpPr>
        <p:spPr>
          <a:xfrm>
            <a:off x="914400" y="914400"/>
            <a:ext cx="7315200" cy="7315200"/>
          </a:xfrm>
          <a:prstGeom prst="rect">
            <a:avLst/>
          </a:prstGeom>
          <a:noFill/>
        </p:spPr>
        <p:txBody>
          <a:bodyPr wrap="none">
            <a:spAutoFit/>
          </a:bodyPr>
          <a:lstStyle/>
          <a:p>
            <a:r>
              <a:t>Q1.  Define  Servlet . </a:t>
            </a:r>
          </a:p>
        </p:txBody>
      </p:sp>
      <p:sp>
        <p:nvSpPr>
          <p:cNvPr id="262" name="TextBox 261"/>
          <p:cNvSpPr txBox="1"/>
          <p:nvPr/>
        </p:nvSpPr>
        <p:spPr>
          <a:xfrm>
            <a:off x="914400" y="914400"/>
            <a:ext cx="7315200" cy="7315200"/>
          </a:xfrm>
          <a:prstGeom prst="rect">
            <a:avLst/>
          </a:prstGeom>
          <a:noFill/>
        </p:spPr>
        <p:txBody>
          <a:bodyPr wrap="none">
            <a:spAutoFit/>
          </a:bodyPr>
          <a:lstStyle/>
          <a:p>
            <a:r>
              <a:t>A  Servlet  is  a class that handles requests, processes them and reply  back with a response. </a:t>
            </a:r>
          </a:p>
        </p:txBody>
      </p:sp>
      <p:sp>
        <p:nvSpPr>
          <p:cNvPr id="263" name="TextBox 262"/>
          <p:cNvSpPr txBox="1"/>
          <p:nvPr/>
        </p:nvSpPr>
        <p:spPr>
          <a:xfrm>
            <a:off x="914400" y="914400"/>
            <a:ext cx="7315200" cy="7315200"/>
          </a:xfrm>
          <a:prstGeom prst="rect">
            <a:avLst/>
          </a:prstGeom>
          <a:noFill/>
        </p:spPr>
        <p:txBody>
          <a:bodyPr wrap="none">
            <a:spAutoFit/>
          </a:bodyPr>
          <a:lstStyle/>
          <a:p/>
        </p:txBody>
      </p:sp>
      <p:sp>
        <p:nvSpPr>
          <p:cNvPr id="264" name="TextBox 263"/>
          <p:cNvSpPr txBox="1"/>
          <p:nvPr/>
        </p:nvSpPr>
        <p:spPr>
          <a:xfrm>
            <a:off x="914400" y="914400"/>
            <a:ext cx="7315200" cy="7315200"/>
          </a:xfrm>
          <a:prstGeom prst="rect">
            <a:avLst/>
          </a:prstGeom>
          <a:noFill/>
        </p:spPr>
        <p:txBody>
          <a:bodyPr wrap="none">
            <a:spAutoFit/>
          </a:bodyPr>
          <a:lstStyle/>
          <a:p>
            <a:r>
              <a:t>Q2.  List the life cycle stages of the  Servlet . </a:t>
            </a:r>
          </a:p>
        </p:txBody>
      </p:sp>
      <p:sp>
        <p:nvSpPr>
          <p:cNvPr id="265" name="TextBox 264"/>
          <p:cNvSpPr txBox="1"/>
          <p:nvPr/>
        </p:nvSpPr>
        <p:spPr>
          <a:xfrm>
            <a:off x="914400" y="914400"/>
            <a:ext cx="7315200" cy="7315200"/>
          </a:xfrm>
          <a:prstGeom prst="rect">
            <a:avLst/>
          </a:prstGeom>
          <a:noFill/>
        </p:spPr>
        <p:txBody>
          <a:bodyPr wrap="none">
            <a:spAutoFit/>
          </a:bodyPr>
          <a:lstStyle/>
          <a:p>
            <a:r>
              <a:t>Loading a  Servlet . </a:t>
            </a:r>
          </a:p>
        </p:txBody>
      </p:sp>
      <p:sp>
        <p:nvSpPr>
          <p:cNvPr id="266" name="TextBox 265"/>
          <p:cNvSpPr txBox="1"/>
          <p:nvPr/>
        </p:nvSpPr>
        <p:spPr>
          <a:xfrm>
            <a:off x="914400" y="914400"/>
            <a:ext cx="7315200" cy="7315200"/>
          </a:xfrm>
          <a:prstGeom prst="rect">
            <a:avLst/>
          </a:prstGeom>
          <a:noFill/>
        </p:spPr>
        <p:txBody>
          <a:bodyPr wrap="none">
            <a:spAutoFit/>
          </a:bodyPr>
          <a:lstStyle/>
          <a:p>
            <a:r>
              <a:t>Initializing the  Servlet . </a:t>
            </a:r>
          </a:p>
        </p:txBody>
      </p:sp>
      <p:sp>
        <p:nvSpPr>
          <p:cNvPr id="267" name="TextBox 266"/>
          <p:cNvSpPr txBox="1"/>
          <p:nvPr/>
        </p:nvSpPr>
        <p:spPr>
          <a:xfrm>
            <a:off x="914400" y="914400"/>
            <a:ext cx="7315200" cy="7315200"/>
          </a:xfrm>
          <a:prstGeom prst="rect">
            <a:avLst/>
          </a:prstGeom>
          <a:noFill/>
        </p:spPr>
        <p:txBody>
          <a:bodyPr wrap="none">
            <a:spAutoFit/>
          </a:bodyPr>
          <a:lstStyle/>
          <a:p>
            <a:r>
              <a:t>Request handling. </a:t>
            </a:r>
          </a:p>
        </p:txBody>
      </p:sp>
      <p:sp>
        <p:nvSpPr>
          <p:cNvPr id="268" name="TextBox 267"/>
          <p:cNvSpPr txBox="1"/>
          <p:nvPr/>
        </p:nvSpPr>
        <p:spPr>
          <a:xfrm>
            <a:off x="914400" y="914400"/>
            <a:ext cx="7315200" cy="7315200"/>
          </a:xfrm>
          <a:prstGeom prst="rect">
            <a:avLst/>
          </a:prstGeom>
          <a:noFill/>
        </p:spPr>
        <p:txBody>
          <a:bodyPr wrap="none">
            <a:spAutoFit/>
          </a:bodyPr>
          <a:lstStyle/>
          <a:p>
            <a:r>
              <a:t>Destroying the  Servlet . </a:t>
            </a:r>
          </a:p>
        </p:txBody>
      </p:sp>
      <p:sp>
        <p:nvSpPr>
          <p:cNvPr id="269" name="TextBox 268"/>
          <p:cNvSpPr txBox="1"/>
          <p:nvPr/>
        </p:nvSpPr>
        <p:spPr>
          <a:xfrm>
            <a:off x="914400" y="914400"/>
            <a:ext cx="7315200" cy="7315200"/>
          </a:xfrm>
          <a:prstGeom prst="rect">
            <a:avLst/>
          </a:prstGeom>
          <a:noFill/>
        </p:spPr>
        <p:txBody>
          <a:bodyPr wrap="none">
            <a:spAutoFit/>
          </a:bodyPr>
          <a:lstStyle/>
          <a:p/>
        </p:txBody>
      </p:sp>
      <p:sp>
        <p:nvSpPr>
          <p:cNvPr id="270" name="TextBox 269"/>
          <p:cNvSpPr txBox="1"/>
          <p:nvPr/>
        </p:nvSpPr>
        <p:spPr>
          <a:xfrm>
            <a:off x="914400" y="914400"/>
            <a:ext cx="7315200" cy="7315200"/>
          </a:xfrm>
          <a:prstGeom prst="rect">
            <a:avLst/>
          </a:prstGeom>
          <a:noFill/>
        </p:spPr>
        <p:txBody>
          <a:bodyPr wrap="none">
            <a:spAutoFit/>
          </a:bodyPr>
          <a:lstStyle/>
          <a:p>
            <a:r>
              <a:t>Q3.  What is the difference between  Servlet  and  HttpServlet . </a:t>
            </a:r>
          </a:p>
        </p:txBody>
      </p:sp>
      <p:sp>
        <p:nvSpPr>
          <p:cNvPr id="271" name="TextBox 270"/>
          <p:cNvSpPr txBox="1"/>
          <p:nvPr/>
        </p:nvSpPr>
        <p:spPr>
          <a:xfrm>
            <a:off x="914400" y="914400"/>
            <a:ext cx="7315200" cy="7315200"/>
          </a:xfrm>
          <a:prstGeom prst="rect">
            <a:avLst/>
          </a:prstGeom>
          <a:noFill/>
        </p:spPr>
        <p:txBody>
          <a:bodyPr wrap="none">
            <a:spAutoFit/>
          </a:bodyPr>
          <a:lstStyle/>
          <a:p>
            <a:r>
              <a:t>The main difference between  GenericServlet  and  HttpServlet  is that the  GenericServlet  is protocol independent and can be used with any protocol such as HTTP, SMTP, FTP, and, CGI while  HttpServlet  is protocol dependent and only used with HTTP protocol. </a:t>
            </a:r>
          </a:p>
        </p:txBody>
      </p:sp>
      <p:sp>
        <p:nvSpPr>
          <p:cNvPr id="272" name="TextBox 271"/>
          <p:cNvSpPr txBox="1"/>
          <p:nvPr/>
        </p:nvSpPr>
        <p:spPr>
          <a:xfrm>
            <a:off x="914400" y="914400"/>
            <a:ext cx="7315200" cy="7315200"/>
          </a:xfrm>
          <a:prstGeom prst="rect">
            <a:avLst/>
          </a:prstGeom>
          <a:noFill/>
        </p:spPr>
        <p:txBody>
          <a:bodyPr wrap="none">
            <a:spAutoFit/>
          </a:bodyPr>
          <a:lstStyle/>
          <a:p/>
        </p:txBody>
      </p:sp>
      <p:sp>
        <p:nvSpPr>
          <p:cNvPr id="273" name="TextBox 272"/>
          <p:cNvSpPr txBox="1"/>
          <p:nvPr/>
        </p:nvSpPr>
        <p:spPr>
          <a:xfrm>
            <a:off x="914400" y="914400"/>
            <a:ext cx="7315200" cy="7315200"/>
          </a:xfrm>
          <a:prstGeom prst="rect">
            <a:avLst/>
          </a:prstGeom>
          <a:noFill/>
        </p:spPr>
        <p:txBody>
          <a:bodyPr wrap="none">
            <a:spAutoFit/>
          </a:bodyPr>
          <a:lstStyle/>
          <a:p>
            <a:r>
              <a:t>Q4.  List the arguments of service method. </a:t>
            </a:r>
          </a:p>
        </p:txBody>
      </p:sp>
      <p:sp>
        <p:nvSpPr>
          <p:cNvPr id="274" name="TextBox 273"/>
          <p:cNvSpPr txBox="1"/>
          <p:nvPr/>
        </p:nvSpPr>
        <p:spPr>
          <a:xfrm>
            <a:off x="914400" y="914400"/>
            <a:ext cx="7315200" cy="7315200"/>
          </a:xfrm>
          <a:prstGeom prst="rect">
            <a:avLst/>
          </a:prstGeom>
          <a:noFill/>
        </p:spPr>
        <p:txBody>
          <a:bodyPr wrap="none">
            <a:spAutoFit/>
          </a:bodyPr>
          <a:lstStyle/>
          <a:p>
            <a:r>
              <a:t>ServletRequest  type object </a:t>
            </a:r>
          </a:p>
        </p:txBody>
      </p:sp>
      <p:sp>
        <p:nvSpPr>
          <p:cNvPr id="275" name="TextBox 274"/>
          <p:cNvSpPr txBox="1"/>
          <p:nvPr/>
        </p:nvSpPr>
        <p:spPr>
          <a:xfrm>
            <a:off x="914400" y="914400"/>
            <a:ext cx="7315200" cy="7315200"/>
          </a:xfrm>
          <a:prstGeom prst="rect">
            <a:avLst/>
          </a:prstGeom>
          <a:noFill/>
        </p:spPr>
        <p:txBody>
          <a:bodyPr wrap="none">
            <a:spAutoFit/>
          </a:bodyPr>
          <a:lstStyle/>
          <a:p>
            <a:r>
              <a:t>ServletReponse  type object </a:t>
            </a:r>
          </a:p>
        </p:txBody>
      </p:sp>
      <p:sp>
        <p:nvSpPr>
          <p:cNvPr id="276" name="TextBox 275"/>
          <p:cNvSpPr txBox="1"/>
          <p:nvPr/>
        </p:nvSpPr>
        <p:spPr>
          <a:xfrm>
            <a:off x="914400" y="914400"/>
            <a:ext cx="7315200" cy="7315200"/>
          </a:xfrm>
          <a:prstGeom prst="rect">
            <a:avLst/>
          </a:prstGeom>
          <a:noFill/>
        </p:spPr>
        <p:txBody>
          <a:bodyPr wrap="none">
            <a:spAutoFit/>
          </a:bodyPr>
          <a:lstStyle/>
          <a:p/>
        </p:txBody>
      </p:sp>
      <p:sp>
        <p:nvSpPr>
          <p:cNvPr id="277" name="TextBox 276"/>
          <p:cNvSpPr txBox="1"/>
          <p:nvPr/>
        </p:nvSpPr>
        <p:spPr>
          <a:xfrm>
            <a:off x="914400" y="914400"/>
            <a:ext cx="7315200" cy="7315200"/>
          </a:xfrm>
          <a:prstGeom prst="rect">
            <a:avLst/>
          </a:prstGeom>
          <a:noFill/>
        </p:spPr>
        <p:txBody>
          <a:bodyPr wrap="none">
            <a:spAutoFit/>
          </a:bodyPr>
          <a:lstStyle/>
          <a:p>
            <a:r>
              <a:t>Q5.  Name two servers that can host  Servlets . </a:t>
            </a:r>
          </a:p>
        </p:txBody>
      </p:sp>
      <p:sp>
        <p:nvSpPr>
          <p:cNvPr id="278" name="TextBox 277"/>
          <p:cNvSpPr txBox="1"/>
          <p:nvPr/>
        </p:nvSpPr>
        <p:spPr>
          <a:xfrm>
            <a:off x="914400" y="914400"/>
            <a:ext cx="7315200" cy="7315200"/>
          </a:xfrm>
          <a:prstGeom prst="rect">
            <a:avLst/>
          </a:prstGeom>
          <a:noFill/>
        </p:spPr>
        <p:txBody>
          <a:bodyPr wrap="none">
            <a:spAutoFit/>
          </a:bodyPr>
          <a:lstStyle/>
          <a:p>
            <a:r>
              <a:t>Apache Tomcat </a:t>
            </a:r>
          </a:p>
        </p:txBody>
      </p:sp>
      <p:sp>
        <p:nvSpPr>
          <p:cNvPr id="279" name="TextBox 278"/>
          <p:cNvSpPr txBox="1"/>
          <p:nvPr/>
        </p:nvSpPr>
        <p:spPr>
          <a:xfrm>
            <a:off x="914400" y="914400"/>
            <a:ext cx="7315200" cy="7315200"/>
          </a:xfrm>
          <a:prstGeom prst="rect">
            <a:avLst/>
          </a:prstGeom>
          <a:noFill/>
        </p:spPr>
        <p:txBody>
          <a:bodyPr wrap="none">
            <a:spAutoFit/>
          </a:bodyPr>
          <a:lstStyle/>
          <a:p>
            <a:r>
              <a:t>Websphere </a:t>
            </a:r>
          </a:p>
        </p:txBody>
      </p:sp>
      <p:sp>
        <p:nvSpPr>
          <p:cNvPr id="280" name="TextBox 279"/>
          <p:cNvSpPr txBox="1"/>
          <p:nvPr/>
        </p:nvSpPr>
        <p:spPr>
          <a:xfrm>
            <a:off x="914400" y="914400"/>
            <a:ext cx="7315200" cy="7315200"/>
          </a:xfrm>
          <a:prstGeom prst="rect">
            <a:avLst/>
          </a:prstGeom>
          <a:noFill/>
        </p:spPr>
        <p:txBody>
          <a:bodyPr wrap="none">
            <a:spAutoFit/>
          </a:bodyPr>
          <a:lstStyle/>
          <a:p/>
        </p:txBody>
      </p:sp>
      <p:sp>
        <p:nvSpPr>
          <p:cNvPr id="281" name="TextBox 280"/>
          <p:cNvSpPr txBox="1"/>
          <p:nvPr/>
        </p:nvSpPr>
        <p:spPr>
          <a:xfrm>
            <a:off x="914400" y="914400"/>
            <a:ext cx="7315200" cy="7315200"/>
          </a:xfrm>
          <a:prstGeom prst="rect">
            <a:avLst/>
          </a:prstGeom>
          <a:noFill/>
        </p:spPr>
        <p:txBody>
          <a:bodyPr wrap="none">
            <a:spAutoFit/>
          </a:bodyPr>
          <a:lstStyle/>
          <a:p>
            <a:r>
              <a:t>Q6.  What is use of web.xml? </a:t>
            </a:r>
          </a:p>
        </p:txBody>
      </p:sp>
      <p:sp>
        <p:nvSpPr>
          <p:cNvPr id="282" name="TextBox 281"/>
          <p:cNvSpPr txBox="1"/>
          <p:nvPr/>
        </p:nvSpPr>
        <p:spPr>
          <a:xfrm>
            <a:off x="914400" y="914400"/>
            <a:ext cx="7315200" cy="7315200"/>
          </a:xfrm>
          <a:prstGeom prst="rect">
            <a:avLst/>
          </a:prstGeom>
          <a:noFill/>
        </p:spPr>
        <p:txBody>
          <a:bodyPr wrap="none">
            <a:spAutoFit/>
          </a:bodyPr>
          <a:lstStyle/>
          <a:p>
            <a:r>
              <a:t>The Web Application Deployment Descriptor for your application. This is an XML file describing the  servlets  and other components that make up your application, along with any initialization parameters. </a:t>
            </a:r>
          </a:p>
        </p:txBody>
      </p:sp>
      <p:sp>
        <p:nvSpPr>
          <p:cNvPr id="283" name="TextBox 282"/>
          <p:cNvSpPr txBox="1"/>
          <p:nvPr/>
        </p:nvSpPr>
        <p:spPr>
          <a:xfrm>
            <a:off x="914400" y="914400"/>
            <a:ext cx="7315200" cy="7315200"/>
          </a:xfrm>
          <a:prstGeom prst="rect">
            <a:avLst/>
          </a:prstGeom>
          <a:noFill/>
        </p:spPr>
        <p:txBody>
          <a:bodyPr wrap="none">
            <a:spAutoFit/>
          </a:bodyPr>
          <a:lstStyle/>
          <a:p/>
        </p:txBody>
      </p:sp>
      <p:sp>
        <p:nvSpPr>
          <p:cNvPr id="284" name="TextBox 283"/>
          <p:cNvSpPr txBox="1"/>
          <p:nvPr/>
        </p:nvSpPr>
        <p:spPr>
          <a:xfrm>
            <a:off x="914400" y="914400"/>
            <a:ext cx="7315200" cy="7315200"/>
          </a:xfrm>
          <a:prstGeom prst="rect">
            <a:avLst/>
          </a:prstGeom>
          <a:noFill/>
        </p:spPr>
        <p:txBody>
          <a:bodyPr wrap="none">
            <a:spAutoFit/>
          </a:bodyPr>
          <a:lstStyle/>
          <a:p>
            <a:r>
              <a:t>Q7.  Name two packages that are used to work with  Servlets . </a:t>
            </a:r>
          </a:p>
        </p:txBody>
      </p:sp>
      <p:sp>
        <p:nvSpPr>
          <p:cNvPr id="285" name="TextBox 284"/>
          <p:cNvSpPr txBox="1"/>
          <p:nvPr/>
        </p:nvSpPr>
        <p:spPr>
          <a:xfrm>
            <a:off x="914400" y="914400"/>
            <a:ext cx="7315200" cy="7315200"/>
          </a:xfrm>
          <a:prstGeom prst="rect">
            <a:avLst/>
          </a:prstGeom>
          <a:noFill/>
        </p:spPr>
        <p:txBody>
          <a:bodyPr wrap="none">
            <a:spAutoFit/>
          </a:bodyPr>
          <a:lstStyle/>
          <a:p>
            <a:r>
              <a:t>import   javax.servlet .*; </a:t>
            </a:r>
          </a:p>
        </p:txBody>
      </p:sp>
      <p:sp>
        <p:nvSpPr>
          <p:cNvPr id="286" name="TextBox 285"/>
          <p:cNvSpPr txBox="1"/>
          <p:nvPr/>
        </p:nvSpPr>
        <p:spPr>
          <a:xfrm>
            <a:off x="914400" y="914400"/>
            <a:ext cx="7315200" cy="7315200"/>
          </a:xfrm>
          <a:prstGeom prst="rect">
            <a:avLst/>
          </a:prstGeom>
          <a:noFill/>
        </p:spPr>
        <p:txBody>
          <a:bodyPr wrap="none">
            <a:spAutoFit/>
          </a:bodyPr>
          <a:lstStyle/>
          <a:p>
            <a:r>
              <a:t>import   javax.servlet.http .*; </a:t>
            </a:r>
          </a:p>
        </p:txBody>
      </p:sp>
      <p:sp>
        <p:nvSpPr>
          <p:cNvPr id="287" name="TextBox 286"/>
          <p:cNvSpPr txBox="1"/>
          <p:nvPr/>
        </p:nvSpPr>
        <p:spPr>
          <a:xfrm>
            <a:off x="914400" y="914400"/>
            <a:ext cx="7315200" cy="7315200"/>
          </a:xfrm>
          <a:prstGeom prst="rect">
            <a:avLst/>
          </a:prstGeom>
          <a:noFill/>
        </p:spPr>
        <p:txBody>
          <a:bodyPr wrap="none">
            <a:spAutoFit/>
          </a:bodyPr>
          <a:lstStyle/>
          <a:p/>
        </p:txBody>
      </p:sp>
      <p:sp>
        <p:nvSpPr>
          <p:cNvPr id="288" name="TextBox 287"/>
          <p:cNvSpPr txBox="1"/>
          <p:nvPr/>
        </p:nvSpPr>
        <p:spPr>
          <a:xfrm>
            <a:off x="914400" y="914400"/>
            <a:ext cx="7315200" cy="7315200"/>
          </a:xfrm>
          <a:prstGeom prst="rect">
            <a:avLst/>
          </a:prstGeom>
          <a:noFill/>
        </p:spPr>
        <p:txBody>
          <a:bodyPr wrap="none">
            <a:spAutoFit/>
          </a:bodyPr>
          <a:lstStyle/>
          <a:p>
            <a:r>
              <a:t>Q8.  Draw the Directory organization of web application in apache tomcat server. </a:t>
            </a:r>
          </a:p>
        </p:txBody>
      </p:sp>
      <p:sp>
        <p:nvSpPr>
          <p:cNvPr id="289" name="TextBox 288"/>
          <p:cNvSpPr txBox="1"/>
          <p:nvPr/>
        </p:nvSpPr>
        <p:spPr>
          <a:xfrm>
            <a:off x="914400" y="914400"/>
            <a:ext cx="7315200" cy="7315200"/>
          </a:xfrm>
          <a:prstGeom prst="rect">
            <a:avLst/>
          </a:prstGeom>
          <a:noFill/>
        </p:spPr>
        <p:txBody>
          <a:bodyPr wrap="none">
            <a:spAutoFit/>
          </a:bodyPr>
          <a:lstStyle/>
          <a:p>
            <a:r>
              <a:t> </a:t>
            </a:r>
          </a:p>
        </p:txBody>
      </p:sp>
      <p:sp>
        <p:nvSpPr>
          <p:cNvPr id="290" name="TextBox 289"/>
          <p:cNvSpPr txBox="1"/>
          <p:nvPr/>
        </p:nvSpPr>
        <p:spPr>
          <a:xfrm>
            <a:off x="914400" y="914400"/>
            <a:ext cx="7315200" cy="7315200"/>
          </a:xfrm>
          <a:prstGeom prst="rect">
            <a:avLst/>
          </a:prstGeom>
          <a:noFill/>
        </p:spPr>
        <p:txBody>
          <a:bodyPr wrap="none">
            <a:spAutoFit/>
          </a:bodyPr>
          <a:lstStyle/>
          <a:p/>
        </p:txBody>
      </p:sp>
      <p:sp>
        <p:nvSpPr>
          <p:cNvPr id="291" name="TextBox 290"/>
          <p:cNvSpPr txBox="1"/>
          <p:nvPr/>
        </p:nvSpPr>
        <p:spPr>
          <a:xfrm>
            <a:off x="914400" y="914400"/>
            <a:ext cx="7315200" cy="7315200"/>
          </a:xfrm>
          <a:prstGeom prst="rect">
            <a:avLst/>
          </a:prstGeom>
          <a:noFill/>
        </p:spPr>
        <p:txBody>
          <a:bodyPr wrap="none">
            <a:spAutoFit/>
          </a:bodyPr>
          <a:lstStyle/>
          <a:p>
            <a:r>
              <a:t>Programs </a:t>
            </a:r>
          </a:p>
        </p:txBody>
      </p:sp>
      <p:sp>
        <p:nvSpPr>
          <p:cNvPr id="292" name="TextBox 291"/>
          <p:cNvSpPr txBox="1"/>
          <p:nvPr/>
        </p:nvSpPr>
        <p:spPr>
          <a:xfrm>
            <a:off x="914400" y="914400"/>
            <a:ext cx="7315200" cy="7315200"/>
          </a:xfrm>
          <a:prstGeom prst="rect">
            <a:avLst/>
          </a:prstGeom>
          <a:noFill/>
        </p:spPr>
        <p:txBody>
          <a:bodyPr wrap="none">
            <a:spAutoFit/>
          </a:bodyPr>
          <a:lstStyle/>
          <a:p>
            <a:r>
              <a:t>Q1.  Write a Java program to display Hello and  HelloWorld </a:t>
            </a:r>
          </a:p>
        </p:txBody>
      </p:sp>
      <p:sp>
        <p:nvSpPr>
          <p:cNvPr id="293" name="TextBox 292"/>
          <p:cNvSpPr txBox="1"/>
          <p:nvPr/>
        </p:nvSpPr>
        <p:spPr>
          <a:xfrm>
            <a:off x="914400" y="914400"/>
            <a:ext cx="7315200" cy="7315200"/>
          </a:xfrm>
          <a:prstGeom prst="rect">
            <a:avLst/>
          </a:prstGeom>
          <a:noFill/>
        </p:spPr>
        <p:txBody>
          <a:bodyPr wrap="none">
            <a:spAutoFit/>
          </a:bodyPr>
          <a:lstStyle/>
          <a:p/>
        </p:txBody>
      </p:sp>
      <p:sp>
        <p:nvSpPr>
          <p:cNvPr id="294" name="TextBox 293"/>
          <p:cNvSpPr txBox="1"/>
          <p:nvPr/>
        </p:nvSpPr>
        <p:spPr>
          <a:xfrm>
            <a:off x="914400" y="914400"/>
            <a:ext cx="7315200" cy="7315200"/>
          </a:xfrm>
          <a:prstGeom prst="rect">
            <a:avLst/>
          </a:prstGeom>
          <a:noFill/>
        </p:spPr>
        <p:txBody>
          <a:bodyPr wrap="none">
            <a:spAutoFit/>
          </a:bodyPr>
          <a:lstStyle/>
          <a:p>
            <a:r>
              <a:t>Program </a:t>
            </a:r>
          </a:p>
        </p:txBody>
      </p:sp>
      <p:sp>
        <p:nvSpPr>
          <p:cNvPr id="295" name="TextBox 294"/>
          <p:cNvSpPr txBox="1"/>
          <p:nvPr/>
        </p:nvSpPr>
        <p:spPr>
          <a:xfrm>
            <a:off x="914400" y="914400"/>
            <a:ext cx="7315200" cy="7315200"/>
          </a:xfrm>
          <a:prstGeom prst="rect">
            <a:avLst/>
          </a:prstGeom>
          <a:noFill/>
        </p:spPr>
        <p:txBody>
          <a:bodyPr wrap="none">
            <a:spAutoFit/>
          </a:bodyPr>
          <a:lstStyle/>
          <a:p>
            <a:r>
              <a:t>import   java.util .*; </a:t>
            </a:r>
          </a:p>
        </p:txBody>
      </p:sp>
      <p:sp>
        <p:nvSpPr>
          <p:cNvPr id="296" name="TextBox 295"/>
          <p:cNvSpPr txBox="1"/>
          <p:nvPr/>
        </p:nvSpPr>
        <p:spPr>
          <a:xfrm>
            <a:off x="914400" y="914400"/>
            <a:ext cx="7315200" cy="7315200"/>
          </a:xfrm>
          <a:prstGeom prst="rect">
            <a:avLst/>
          </a:prstGeom>
          <a:noFill/>
        </p:spPr>
        <p:txBody>
          <a:bodyPr wrap="none">
            <a:spAutoFit/>
          </a:bodyPr>
          <a:lstStyle/>
          <a:p>
            <a:r>
              <a:t>import  java.io.*; </a:t>
            </a:r>
          </a:p>
        </p:txBody>
      </p:sp>
      <p:sp>
        <p:nvSpPr>
          <p:cNvPr id="297" name="TextBox 296"/>
          <p:cNvSpPr txBox="1"/>
          <p:nvPr/>
        </p:nvSpPr>
        <p:spPr>
          <a:xfrm>
            <a:off x="914400" y="914400"/>
            <a:ext cx="7315200" cy="7315200"/>
          </a:xfrm>
          <a:prstGeom prst="rect">
            <a:avLst/>
          </a:prstGeom>
          <a:noFill/>
        </p:spPr>
        <p:txBody>
          <a:bodyPr wrap="none">
            <a:spAutoFit/>
          </a:bodyPr>
          <a:lstStyle/>
          <a:p>
            <a:r>
              <a:t>import   javax.servlet .*; </a:t>
            </a:r>
          </a:p>
        </p:txBody>
      </p:sp>
      <p:sp>
        <p:nvSpPr>
          <p:cNvPr id="298" name="TextBox 297"/>
          <p:cNvSpPr txBox="1"/>
          <p:nvPr/>
        </p:nvSpPr>
        <p:spPr>
          <a:xfrm>
            <a:off x="914400" y="914400"/>
            <a:ext cx="7315200" cy="7315200"/>
          </a:xfrm>
          <a:prstGeom prst="rect">
            <a:avLst/>
          </a:prstGeom>
          <a:noFill/>
        </p:spPr>
        <p:txBody>
          <a:bodyPr wrap="none">
            <a:spAutoFit/>
          </a:bodyPr>
          <a:lstStyle/>
          <a:p>
            <a:r>
              <a:t>import   javax.servlet.http .*; </a:t>
            </a:r>
          </a:p>
        </p:txBody>
      </p:sp>
      <p:sp>
        <p:nvSpPr>
          <p:cNvPr id="299" name="TextBox 298"/>
          <p:cNvSpPr txBox="1"/>
          <p:nvPr/>
        </p:nvSpPr>
        <p:spPr>
          <a:xfrm>
            <a:off x="914400" y="914400"/>
            <a:ext cx="7315200" cy="7315200"/>
          </a:xfrm>
          <a:prstGeom prst="rect">
            <a:avLst/>
          </a:prstGeom>
          <a:noFill/>
        </p:spPr>
        <p:txBody>
          <a:bodyPr wrap="none">
            <a:spAutoFit/>
          </a:bodyPr>
          <a:lstStyle/>
          <a:p>
            <a:r>
              <a:t>public  class  FirstServlet  extends  HttpServlet </a:t>
            </a:r>
          </a:p>
        </p:txBody>
      </p:sp>
      <p:sp>
        <p:nvSpPr>
          <p:cNvPr id="300" name="TextBox 299"/>
          <p:cNvSpPr txBox="1"/>
          <p:nvPr/>
        </p:nvSpPr>
        <p:spPr>
          <a:xfrm>
            <a:off x="914400" y="914400"/>
            <a:ext cx="7315200" cy="7315200"/>
          </a:xfrm>
          <a:prstGeom prst="rect">
            <a:avLst/>
          </a:prstGeom>
          <a:noFill/>
        </p:spPr>
        <p:txBody>
          <a:bodyPr wrap="none">
            <a:spAutoFit/>
          </a:bodyPr>
          <a:lstStyle/>
          <a:p>
            <a:r>
              <a:t>{ 	String  msg ="Hello"; </a:t>
            </a:r>
          </a:p>
        </p:txBody>
      </p:sp>
      <p:sp>
        <p:nvSpPr>
          <p:cNvPr id="301" name="TextBox 300"/>
          <p:cNvSpPr txBox="1"/>
          <p:nvPr/>
        </p:nvSpPr>
        <p:spPr>
          <a:xfrm>
            <a:off x="914400" y="914400"/>
            <a:ext cx="7315200" cy="7315200"/>
          </a:xfrm>
          <a:prstGeom prst="rect">
            <a:avLst/>
          </a:prstGeom>
          <a:noFill/>
        </p:spPr>
        <p:txBody>
          <a:bodyPr wrap="none">
            <a:spAutoFit/>
          </a:bodyPr>
          <a:lstStyle/>
          <a:p>
            <a:r>
              <a:t>	String msg2="Hello World"; </a:t>
            </a:r>
          </a:p>
        </p:txBody>
      </p:sp>
      <p:sp>
        <p:nvSpPr>
          <p:cNvPr id="302" name="TextBox 301"/>
          <p:cNvSpPr txBox="1"/>
          <p:nvPr/>
        </p:nvSpPr>
        <p:spPr>
          <a:xfrm>
            <a:off x="914400" y="914400"/>
            <a:ext cx="7315200" cy="7315200"/>
          </a:xfrm>
          <a:prstGeom prst="rect">
            <a:avLst/>
          </a:prstGeom>
          <a:noFill/>
        </p:spPr>
        <p:txBody>
          <a:bodyPr wrap="none">
            <a:spAutoFit/>
          </a:bodyPr>
          <a:lstStyle/>
          <a:p>
            <a:r>
              <a:t>	 public  void  doGet ( HttpServletRequest  request,  HttpServletResponse  response)throws  ServletException,IOException { </a:t>
            </a:r>
          </a:p>
        </p:txBody>
      </p:sp>
      <p:sp>
        <p:nvSpPr>
          <p:cNvPr id="303" name="TextBox 302"/>
          <p:cNvSpPr txBox="1"/>
          <p:nvPr/>
        </p:nvSpPr>
        <p:spPr>
          <a:xfrm>
            <a:off x="914400" y="914400"/>
            <a:ext cx="7315200" cy="7315200"/>
          </a:xfrm>
          <a:prstGeom prst="rect">
            <a:avLst/>
          </a:prstGeom>
          <a:noFill/>
        </p:spPr>
        <p:txBody>
          <a:bodyPr wrap="none">
            <a:spAutoFit/>
          </a:bodyPr>
          <a:lstStyle/>
          <a:p>
            <a:r>
              <a:t>	 	 response.setContentType ( "text/html"); </a:t>
            </a:r>
          </a:p>
        </p:txBody>
      </p:sp>
      <p:sp>
        <p:nvSpPr>
          <p:cNvPr id="304" name="TextBox 303"/>
          <p:cNvSpPr txBox="1"/>
          <p:nvPr/>
        </p:nvSpPr>
        <p:spPr>
          <a:xfrm>
            <a:off x="914400" y="914400"/>
            <a:ext cx="7315200" cy="7315200"/>
          </a:xfrm>
          <a:prstGeom prst="rect">
            <a:avLst/>
          </a:prstGeom>
          <a:noFill/>
        </p:spPr>
        <p:txBody>
          <a:bodyPr wrap="none">
            <a:spAutoFit/>
          </a:bodyPr>
          <a:lstStyle/>
          <a:p>
            <a:r>
              <a:t>	 	 PrintWriter  out= response.getWriter ( ); </a:t>
            </a:r>
          </a:p>
        </p:txBody>
      </p:sp>
      <p:sp>
        <p:nvSpPr>
          <p:cNvPr id="305" name="TextBox 304"/>
          <p:cNvSpPr txBox="1"/>
          <p:nvPr/>
        </p:nvSpPr>
        <p:spPr>
          <a:xfrm>
            <a:off x="914400" y="914400"/>
            <a:ext cx="7315200" cy="7315200"/>
          </a:xfrm>
          <a:prstGeom prst="rect">
            <a:avLst/>
          </a:prstGeom>
          <a:noFill/>
        </p:spPr>
        <p:txBody>
          <a:bodyPr wrap="none">
            <a:spAutoFit/>
          </a:bodyPr>
          <a:lstStyle/>
          <a:p>
            <a:r>
              <a:t>	 	 out.println ( "&lt;html&gt;&lt;head&gt;&lt;title&gt;Hello World&lt;/title&gt;&lt;body&gt;&lt;h1&gt;"+msg+"&lt;/h1&gt;&lt;br&gt;&lt;h1&gt;"+msg2+"&lt;/h1&gt;&lt;/body&gt;&lt;/head&gt;&lt;/html&gt;"); </a:t>
            </a:r>
          </a:p>
        </p:txBody>
      </p:sp>
      <p:sp>
        <p:nvSpPr>
          <p:cNvPr id="306" name="TextBox 305"/>
          <p:cNvSpPr txBox="1"/>
          <p:nvPr/>
        </p:nvSpPr>
        <p:spPr>
          <a:xfrm>
            <a:off x="914400" y="914400"/>
            <a:ext cx="7315200" cy="7315200"/>
          </a:xfrm>
          <a:prstGeom prst="rect">
            <a:avLst/>
          </a:prstGeom>
          <a:noFill/>
        </p:spPr>
        <p:txBody>
          <a:bodyPr wrap="none">
            <a:spAutoFit/>
          </a:bodyPr>
          <a:lstStyle/>
          <a:p>
            <a:r>
              <a:t>} </a:t>
            </a:r>
          </a:p>
        </p:txBody>
      </p:sp>
      <p:sp>
        <p:nvSpPr>
          <p:cNvPr id="307" name="TextBox 306"/>
          <p:cNvSpPr txBox="1"/>
          <p:nvPr/>
        </p:nvSpPr>
        <p:spPr>
          <a:xfrm>
            <a:off x="914400" y="914400"/>
            <a:ext cx="7315200" cy="7315200"/>
          </a:xfrm>
          <a:prstGeom prst="rect">
            <a:avLst/>
          </a:prstGeom>
          <a:noFill/>
        </p:spPr>
        <p:txBody>
          <a:bodyPr wrap="none">
            <a:spAutoFit/>
          </a:bodyPr>
          <a:lstStyle/>
          <a:p>
            <a:r>
              <a:t>} </a:t>
            </a:r>
          </a:p>
        </p:txBody>
      </p:sp>
      <p:sp>
        <p:nvSpPr>
          <p:cNvPr id="308" name="TextBox 307"/>
          <p:cNvSpPr txBox="1"/>
          <p:nvPr/>
        </p:nvSpPr>
        <p:spPr>
          <a:xfrm>
            <a:off x="914400" y="914400"/>
            <a:ext cx="7315200" cy="7315200"/>
          </a:xfrm>
          <a:prstGeom prst="rect">
            <a:avLst/>
          </a:prstGeom>
          <a:noFill/>
        </p:spPr>
        <p:txBody>
          <a:bodyPr wrap="none">
            <a:spAutoFit/>
          </a:bodyPr>
          <a:lstStyle/>
          <a:p/>
        </p:txBody>
      </p:sp>
      <p:sp>
        <p:nvSpPr>
          <p:cNvPr id="309" name="TextBox 308"/>
          <p:cNvSpPr txBox="1"/>
          <p:nvPr/>
        </p:nvSpPr>
        <p:spPr>
          <a:xfrm>
            <a:off x="914400" y="914400"/>
            <a:ext cx="7315200" cy="7315200"/>
          </a:xfrm>
          <a:prstGeom prst="rect">
            <a:avLst/>
          </a:prstGeom>
          <a:noFill/>
        </p:spPr>
        <p:txBody>
          <a:bodyPr wrap="none">
            <a:spAutoFit/>
          </a:bodyPr>
          <a:lstStyle/>
          <a:p>
            <a:r>
              <a:t>web.xml </a:t>
            </a:r>
          </a:p>
        </p:txBody>
      </p:sp>
      <p:sp>
        <p:nvSpPr>
          <p:cNvPr id="310" name="TextBox 309"/>
          <p:cNvSpPr txBox="1"/>
          <p:nvPr/>
        </p:nvSpPr>
        <p:spPr>
          <a:xfrm>
            <a:off x="914400" y="914400"/>
            <a:ext cx="7315200" cy="7315200"/>
          </a:xfrm>
          <a:prstGeom prst="rect">
            <a:avLst/>
          </a:prstGeom>
          <a:noFill/>
        </p:spPr>
        <p:txBody>
          <a:bodyPr wrap="none">
            <a:spAutoFit/>
          </a:bodyPr>
          <a:lstStyle/>
          <a:p>
            <a:r>
              <a:t>&lt; web-app &gt; </a:t>
            </a:r>
          </a:p>
        </p:txBody>
      </p:sp>
      <p:sp>
        <p:nvSpPr>
          <p:cNvPr id="311" name="TextBox 310"/>
          <p:cNvSpPr txBox="1"/>
          <p:nvPr/>
        </p:nvSpPr>
        <p:spPr>
          <a:xfrm>
            <a:off x="914400" y="914400"/>
            <a:ext cx="7315200" cy="7315200"/>
          </a:xfrm>
          <a:prstGeom prst="rect">
            <a:avLst/>
          </a:prstGeom>
          <a:noFill/>
        </p:spPr>
        <p:txBody>
          <a:bodyPr wrap="none">
            <a:spAutoFit/>
          </a:bodyPr>
          <a:lstStyle/>
          <a:p>
            <a:r>
              <a:t>&lt; servlet &gt; </a:t>
            </a:r>
          </a:p>
        </p:txBody>
      </p:sp>
      <p:sp>
        <p:nvSpPr>
          <p:cNvPr id="312" name="TextBox 311"/>
          <p:cNvSpPr txBox="1"/>
          <p:nvPr/>
        </p:nvSpPr>
        <p:spPr>
          <a:xfrm>
            <a:off x="914400" y="914400"/>
            <a:ext cx="7315200" cy="7315200"/>
          </a:xfrm>
          <a:prstGeom prst="rect">
            <a:avLst/>
          </a:prstGeom>
          <a:noFill/>
        </p:spPr>
        <p:txBody>
          <a:bodyPr wrap="none">
            <a:spAutoFit/>
          </a:bodyPr>
          <a:lstStyle/>
          <a:p>
            <a:r>
              <a:t>&lt; servlet -name&gt;  FirstServlet  &lt;/ servlet -name&gt; </a:t>
            </a:r>
          </a:p>
        </p:txBody>
      </p:sp>
      <p:sp>
        <p:nvSpPr>
          <p:cNvPr id="313" name="TextBox 312"/>
          <p:cNvSpPr txBox="1"/>
          <p:nvPr/>
        </p:nvSpPr>
        <p:spPr>
          <a:xfrm>
            <a:off x="914400" y="914400"/>
            <a:ext cx="7315200" cy="7315200"/>
          </a:xfrm>
          <a:prstGeom prst="rect">
            <a:avLst/>
          </a:prstGeom>
          <a:noFill/>
        </p:spPr>
        <p:txBody>
          <a:bodyPr wrap="none">
            <a:spAutoFit/>
          </a:bodyPr>
          <a:lstStyle/>
          <a:p>
            <a:r>
              <a:t>&lt; servlet -class&gt;  FirstServlet  &lt;/ servlet -class&gt; </a:t>
            </a:r>
          </a:p>
        </p:txBody>
      </p:sp>
      <p:sp>
        <p:nvSpPr>
          <p:cNvPr id="314" name="TextBox 313"/>
          <p:cNvSpPr txBox="1"/>
          <p:nvPr/>
        </p:nvSpPr>
        <p:spPr>
          <a:xfrm>
            <a:off x="914400" y="914400"/>
            <a:ext cx="7315200" cy="7315200"/>
          </a:xfrm>
          <a:prstGeom prst="rect">
            <a:avLst/>
          </a:prstGeom>
          <a:noFill/>
        </p:spPr>
        <p:txBody>
          <a:bodyPr wrap="none">
            <a:spAutoFit/>
          </a:bodyPr>
          <a:lstStyle/>
          <a:p>
            <a:r>
              <a:t>&lt;/ servlet &gt; </a:t>
            </a:r>
          </a:p>
        </p:txBody>
      </p:sp>
      <p:sp>
        <p:nvSpPr>
          <p:cNvPr id="315" name="TextBox 314"/>
          <p:cNvSpPr txBox="1"/>
          <p:nvPr/>
        </p:nvSpPr>
        <p:spPr>
          <a:xfrm>
            <a:off x="914400" y="914400"/>
            <a:ext cx="7315200" cy="7315200"/>
          </a:xfrm>
          <a:prstGeom prst="rect">
            <a:avLst/>
          </a:prstGeom>
          <a:noFill/>
        </p:spPr>
        <p:txBody>
          <a:bodyPr wrap="none">
            <a:spAutoFit/>
          </a:bodyPr>
          <a:lstStyle/>
          <a:p>
            <a:r>
              <a:t>&lt; servlet -mapping &gt; </a:t>
            </a:r>
          </a:p>
        </p:txBody>
      </p:sp>
      <p:sp>
        <p:nvSpPr>
          <p:cNvPr id="316" name="TextBox 315"/>
          <p:cNvSpPr txBox="1"/>
          <p:nvPr/>
        </p:nvSpPr>
        <p:spPr>
          <a:xfrm>
            <a:off x="914400" y="914400"/>
            <a:ext cx="7315200" cy="7315200"/>
          </a:xfrm>
          <a:prstGeom prst="rect">
            <a:avLst/>
          </a:prstGeom>
          <a:noFill/>
        </p:spPr>
        <p:txBody>
          <a:bodyPr wrap="none">
            <a:spAutoFit/>
          </a:bodyPr>
          <a:lstStyle/>
          <a:p>
            <a:r>
              <a:t>&lt; servlet -name&gt;  FirstServlet  &lt;/ servlet -name&gt; </a:t>
            </a:r>
          </a:p>
        </p:txBody>
      </p:sp>
      <p:sp>
        <p:nvSpPr>
          <p:cNvPr id="317" name="TextBox 316"/>
          <p:cNvSpPr txBox="1"/>
          <p:nvPr/>
        </p:nvSpPr>
        <p:spPr>
          <a:xfrm>
            <a:off x="914400" y="914400"/>
            <a:ext cx="7315200" cy="7315200"/>
          </a:xfrm>
          <a:prstGeom prst="rect">
            <a:avLst/>
          </a:prstGeom>
          <a:noFill/>
        </p:spPr>
        <p:txBody>
          <a:bodyPr wrap="none">
            <a:spAutoFit/>
          </a:bodyPr>
          <a:lstStyle/>
          <a:p>
            <a:r>
              <a:t>&lt; url -pattern&gt;/  FirstServlet  &lt;/ url -pattern&gt; </a:t>
            </a:r>
          </a:p>
        </p:txBody>
      </p:sp>
      <p:sp>
        <p:nvSpPr>
          <p:cNvPr id="318" name="TextBox 317"/>
          <p:cNvSpPr txBox="1"/>
          <p:nvPr/>
        </p:nvSpPr>
        <p:spPr>
          <a:xfrm>
            <a:off x="914400" y="914400"/>
            <a:ext cx="7315200" cy="7315200"/>
          </a:xfrm>
          <a:prstGeom prst="rect">
            <a:avLst/>
          </a:prstGeom>
          <a:noFill/>
        </p:spPr>
        <p:txBody>
          <a:bodyPr wrap="none">
            <a:spAutoFit/>
          </a:bodyPr>
          <a:lstStyle/>
          <a:p>
            <a:r>
              <a:t>&lt;/ servlet -mapping&gt; </a:t>
            </a:r>
          </a:p>
        </p:txBody>
      </p:sp>
      <p:sp>
        <p:nvSpPr>
          <p:cNvPr id="319" name="TextBox 318"/>
          <p:cNvSpPr txBox="1"/>
          <p:nvPr/>
        </p:nvSpPr>
        <p:spPr>
          <a:xfrm>
            <a:off x="914400" y="914400"/>
            <a:ext cx="7315200" cy="7315200"/>
          </a:xfrm>
          <a:prstGeom prst="rect">
            <a:avLst/>
          </a:prstGeom>
          <a:noFill/>
        </p:spPr>
        <p:txBody>
          <a:bodyPr wrap="none">
            <a:spAutoFit/>
          </a:bodyPr>
          <a:lstStyle/>
          <a:p>
            <a:r>
              <a:t>&lt;/web-app&gt; </a:t>
            </a:r>
          </a:p>
        </p:txBody>
      </p:sp>
      <p:sp>
        <p:nvSpPr>
          <p:cNvPr id="320" name="TextBox 319"/>
          <p:cNvSpPr txBox="1"/>
          <p:nvPr/>
        </p:nvSpPr>
        <p:spPr>
          <a:xfrm>
            <a:off x="914400" y="914400"/>
            <a:ext cx="7315200" cy="7315200"/>
          </a:xfrm>
          <a:prstGeom prst="rect">
            <a:avLst/>
          </a:prstGeom>
          <a:noFill/>
        </p:spPr>
        <p:txBody>
          <a:bodyPr wrap="none">
            <a:spAutoFit/>
          </a:bodyPr>
          <a:lstStyle/>
          <a:p/>
        </p:txBody>
      </p:sp>
      <p:sp>
        <p:nvSpPr>
          <p:cNvPr id="321" name="TextBox 320"/>
          <p:cNvSpPr txBox="1"/>
          <p:nvPr/>
        </p:nvSpPr>
        <p:spPr>
          <a:xfrm>
            <a:off x="914400" y="914400"/>
            <a:ext cx="7315200" cy="7315200"/>
          </a:xfrm>
          <a:prstGeom prst="rect">
            <a:avLst/>
          </a:prstGeom>
          <a:noFill/>
        </p:spPr>
        <p:txBody>
          <a:bodyPr wrap="none">
            <a:spAutoFit/>
          </a:bodyPr>
          <a:lstStyle/>
          <a:p>
            <a:r>
              <a:t>Output </a:t>
            </a:r>
          </a:p>
        </p:txBody>
      </p:sp>
      <p:sp>
        <p:nvSpPr>
          <p:cNvPr id="322" name="TextBox 321"/>
          <p:cNvSpPr txBox="1"/>
          <p:nvPr/>
        </p:nvSpPr>
        <p:spPr>
          <a:xfrm>
            <a:off x="914400" y="914400"/>
            <a:ext cx="7315200" cy="7315200"/>
          </a:xfrm>
          <a:prstGeom prst="rect">
            <a:avLst/>
          </a:prstGeom>
          <a:noFill/>
        </p:spPr>
        <p:txBody>
          <a:bodyPr wrap="none">
            <a:spAutoFit/>
          </a:bodyPr>
          <a:lstStyle/>
          <a:p>
            <a:r>
              <a:t> </a:t>
            </a:r>
          </a:p>
        </p:txBody>
      </p:sp>
      <p:sp>
        <p:nvSpPr>
          <p:cNvPr id="323" name="TextBox 322"/>
          <p:cNvSpPr txBox="1"/>
          <p:nvPr/>
        </p:nvSpPr>
        <p:spPr>
          <a:xfrm>
            <a:off x="914400" y="914400"/>
            <a:ext cx="7315200" cy="7315200"/>
          </a:xfrm>
          <a:prstGeom prst="rect">
            <a:avLst/>
          </a:prstGeom>
          <a:noFill/>
        </p:spPr>
        <p:txBody>
          <a:bodyPr wrap="none">
            <a:spAutoFit/>
          </a:bodyPr>
          <a:lstStyle/>
          <a:p/>
          <a:p>
            <a:r>
              <a:t> </a:t>
            </a:r>
          </a:p>
          <a:p>
            <a:r>
              <a:t> </a:t>
            </a:r>
          </a:p>
          <a:p>
            <a:r>
              <a:t> </a:t>
            </a:r>
          </a:p>
          <a:p>
            <a:r>
              <a:t> </a:t>
            </a:r>
          </a:p>
          <a:p>
            <a:r>
              <a:t> </a:t>
            </a:r>
          </a:p>
          <a:p>
            <a:r>
              <a:t> </a:t>
            </a:r>
          </a:p>
          <a:p>
            <a:r>
              <a:t> </a:t>
            </a:r>
          </a:p>
          <a:p>
            <a:r>
              <a:t> </a:t>
            </a:r>
          </a:p>
          <a:p>
            <a:r>
              <a:t> </a:t>
            </a:r>
          </a:p>
          <a:p>
            <a:r>
              <a:t> </a:t>
            </a:r>
          </a:p>
          <a:p>
            <a:r>
              <a:t> </a:t>
            </a:r>
          </a:p>
          <a:p>
            <a:r>
              <a:t> </a:t>
            </a:r>
          </a:p>
          <a:p>
            <a:r>
              <a:t> </a:t>
            </a:r>
          </a:p>
          <a:p>
            <a:r>
              <a:t> </a:t>
            </a:r>
          </a:p>
          <a:p>
            <a:r>
              <a:t> </a:t>
            </a:r>
          </a:p>
          <a:p>
            <a:r>
              <a:t> </a:t>
            </a:r>
          </a:p>
          <a:p>
            <a:r>
              <a:t> </a:t>
            </a:r>
          </a:p>
          <a:p>
            <a:r>
              <a:t> </a:t>
            </a:r>
          </a:p>
          <a:p>
            <a:r>
              <a:t> </a:t>
            </a:r>
          </a:p>
          <a:p>
            <a:r>
              <a:t> </a:t>
            </a:r>
          </a:p>
          <a:p>
            <a:r>
              <a:t> </a:t>
            </a:r>
          </a:p>
          <a:p>
            <a:r>
              <a:t> </a:t>
            </a:r>
          </a:p>
          <a:p>
            <a:r>
              <a:t> </a:t>
            </a:r>
          </a:p>
          <a:p>
            <a:r>
              <a:t> </a:t>
            </a:r>
          </a:p>
          <a:p>
            <a:r>
              <a:t> </a:t>
            </a:r>
          </a:p>
          <a:p>
            <a:r>
              <a:t> </a:t>
            </a:r>
          </a:p>
          <a:p>
            <a:r>
              <a:t> </a:t>
            </a:r>
          </a:p>
          <a:p>
            <a:r>
              <a:t> </a:t>
            </a:r>
          </a:p>
          <a:p>
            <a:r>
              <a:t> </a:t>
            </a:r>
          </a:p>
          <a:p>
            <a:r>
              <a:t> </a:t>
            </a:r>
          </a:p>
          <a:p>
            <a:r>
              <a:t> </a:t>
            </a:r>
          </a:p>
          <a:p>
            <a:r>
              <a:t> </a:t>
            </a:r>
          </a:p>
          <a:p>
            <a:r>
              <a:t> </a:t>
            </a:r>
          </a:p>
          <a:p>
            <a:r>
              <a:t> </a:t>
            </a:r>
          </a:p>
          <a:p>
            <a:r>
              <a:t> </a:t>
            </a:r>
          </a:p>
        </p:txBody>
      </p:sp>
      <p:sp>
        <p:nvSpPr>
          <p:cNvPr id="324" name="TextBox 323"/>
          <p:cNvSpPr txBox="1"/>
          <p:nvPr/>
        </p:nvSpPr>
        <p:spPr>
          <a:xfrm>
            <a:off x="914400" y="914400"/>
            <a:ext cx="7315200" cy="7315200"/>
          </a:xfrm>
          <a:prstGeom prst="rect">
            <a:avLst/>
          </a:prstGeom>
          <a:noFill/>
        </p:spPr>
        <p:txBody>
          <a:bodyPr wrap="none">
            <a:spAutoFit/>
          </a:bodyPr>
          <a:lstStyle/>
          <a:p>
            <a:r>
              <a:t>Q2.  Write a Java program to handle HTTP requests and responses using  doGet ( ) method </a:t>
            </a:r>
          </a:p>
        </p:txBody>
      </p:sp>
      <p:sp>
        <p:nvSpPr>
          <p:cNvPr id="325" name="TextBox 324"/>
          <p:cNvSpPr txBox="1"/>
          <p:nvPr/>
        </p:nvSpPr>
        <p:spPr>
          <a:xfrm>
            <a:off x="914400" y="914400"/>
            <a:ext cx="7315200" cy="7315200"/>
          </a:xfrm>
          <a:prstGeom prst="rect">
            <a:avLst/>
          </a:prstGeom>
          <a:noFill/>
        </p:spPr>
        <p:txBody>
          <a:bodyPr wrap="none">
            <a:spAutoFit/>
          </a:bodyPr>
          <a:lstStyle/>
          <a:p/>
        </p:txBody>
      </p:sp>
      <p:sp>
        <p:nvSpPr>
          <p:cNvPr id="326" name="TextBox 325"/>
          <p:cNvSpPr txBox="1"/>
          <p:nvPr/>
        </p:nvSpPr>
        <p:spPr>
          <a:xfrm>
            <a:off x="914400" y="914400"/>
            <a:ext cx="7315200" cy="7315200"/>
          </a:xfrm>
          <a:prstGeom prst="rect">
            <a:avLst/>
          </a:prstGeom>
          <a:noFill/>
        </p:spPr>
        <p:txBody>
          <a:bodyPr wrap="none">
            <a:spAutoFit/>
          </a:bodyPr>
          <a:lstStyle/>
          <a:p>
            <a:r>
              <a:t>Program </a:t>
            </a:r>
          </a:p>
        </p:txBody>
      </p:sp>
      <p:sp>
        <p:nvSpPr>
          <p:cNvPr id="327" name="TextBox 326"/>
          <p:cNvSpPr txBox="1"/>
          <p:nvPr/>
        </p:nvSpPr>
        <p:spPr>
          <a:xfrm>
            <a:off x="914400" y="914400"/>
            <a:ext cx="7315200" cy="7315200"/>
          </a:xfrm>
          <a:prstGeom prst="rect">
            <a:avLst/>
          </a:prstGeom>
          <a:noFill/>
        </p:spPr>
        <p:txBody>
          <a:bodyPr wrap="none">
            <a:spAutoFit/>
          </a:bodyPr>
          <a:lstStyle/>
          <a:p>
            <a:r>
              <a:t>import  java.io.*; </a:t>
            </a:r>
          </a:p>
        </p:txBody>
      </p:sp>
      <p:sp>
        <p:nvSpPr>
          <p:cNvPr id="328" name="TextBox 327"/>
          <p:cNvSpPr txBox="1"/>
          <p:nvPr/>
        </p:nvSpPr>
        <p:spPr>
          <a:xfrm>
            <a:off x="914400" y="914400"/>
            <a:ext cx="7315200" cy="7315200"/>
          </a:xfrm>
          <a:prstGeom prst="rect">
            <a:avLst/>
          </a:prstGeom>
          <a:noFill/>
        </p:spPr>
        <p:txBody>
          <a:bodyPr wrap="none">
            <a:spAutoFit/>
          </a:bodyPr>
          <a:lstStyle/>
          <a:p>
            <a:r>
              <a:t>import   javax.servlet .*; </a:t>
            </a:r>
          </a:p>
        </p:txBody>
      </p:sp>
      <p:sp>
        <p:nvSpPr>
          <p:cNvPr id="329" name="TextBox 328"/>
          <p:cNvSpPr txBox="1"/>
          <p:nvPr/>
        </p:nvSpPr>
        <p:spPr>
          <a:xfrm>
            <a:off x="914400" y="914400"/>
            <a:ext cx="7315200" cy="7315200"/>
          </a:xfrm>
          <a:prstGeom prst="rect">
            <a:avLst/>
          </a:prstGeom>
          <a:noFill/>
        </p:spPr>
        <p:txBody>
          <a:bodyPr wrap="none">
            <a:spAutoFit/>
          </a:bodyPr>
          <a:lstStyle/>
          <a:p>
            <a:r>
              <a:t>import   javax.servlet.http .*; </a:t>
            </a:r>
          </a:p>
        </p:txBody>
      </p:sp>
      <p:sp>
        <p:nvSpPr>
          <p:cNvPr id="330" name="TextBox 329"/>
          <p:cNvSpPr txBox="1"/>
          <p:nvPr/>
        </p:nvSpPr>
        <p:spPr>
          <a:xfrm>
            <a:off x="914400" y="914400"/>
            <a:ext cx="7315200" cy="7315200"/>
          </a:xfrm>
          <a:prstGeom prst="rect">
            <a:avLst/>
          </a:prstGeom>
          <a:noFill/>
        </p:spPr>
        <p:txBody>
          <a:bodyPr wrap="none">
            <a:spAutoFit/>
          </a:bodyPr>
          <a:lstStyle/>
          <a:p>
            <a:r>
              <a:t>public  class  CheckboxServlet  extends  HttpServlet </a:t>
            </a:r>
          </a:p>
        </p:txBody>
      </p:sp>
      <p:sp>
        <p:nvSpPr>
          <p:cNvPr id="331" name="TextBox 330"/>
          <p:cNvSpPr txBox="1"/>
          <p:nvPr/>
        </p:nvSpPr>
        <p:spPr>
          <a:xfrm>
            <a:off x="914400" y="914400"/>
            <a:ext cx="7315200" cy="7315200"/>
          </a:xfrm>
          <a:prstGeom prst="rect">
            <a:avLst/>
          </a:prstGeom>
          <a:noFill/>
        </p:spPr>
        <p:txBody>
          <a:bodyPr wrap="none">
            <a:spAutoFit/>
          </a:bodyPr>
          <a:lstStyle/>
          <a:p>
            <a:r>
              <a:t>{ </a:t>
            </a:r>
          </a:p>
        </p:txBody>
      </p:sp>
      <p:sp>
        <p:nvSpPr>
          <p:cNvPr id="332" name="TextBox 331"/>
          <p:cNvSpPr txBox="1"/>
          <p:nvPr/>
        </p:nvSpPr>
        <p:spPr>
          <a:xfrm>
            <a:off x="914400" y="914400"/>
            <a:ext cx="7315200" cy="7315200"/>
          </a:xfrm>
          <a:prstGeom prst="rect">
            <a:avLst/>
          </a:prstGeom>
          <a:noFill/>
        </p:spPr>
        <p:txBody>
          <a:bodyPr wrap="none">
            <a:spAutoFit/>
          </a:bodyPr>
          <a:lstStyle/>
          <a:p>
            <a:r>
              <a:t>	 public  void  doGet ( HttpServletRequest   request,HttpServletResponse  response)  </a:t>
            </a:r>
          </a:p>
        </p:txBody>
      </p:sp>
      <p:sp>
        <p:nvSpPr>
          <p:cNvPr id="333" name="TextBox 332"/>
          <p:cNvSpPr txBox="1"/>
          <p:nvPr/>
        </p:nvSpPr>
        <p:spPr>
          <a:xfrm>
            <a:off x="914400" y="914400"/>
            <a:ext cx="7315200" cy="7315200"/>
          </a:xfrm>
          <a:prstGeom prst="rect">
            <a:avLst/>
          </a:prstGeom>
          <a:noFill/>
        </p:spPr>
        <p:txBody>
          <a:bodyPr wrap="none">
            <a:spAutoFit/>
          </a:bodyPr>
          <a:lstStyle/>
          <a:p>
            <a:r>
              <a:t>	 	 	 throws   IOException,ServletException </a:t>
            </a:r>
          </a:p>
        </p:txBody>
      </p:sp>
      <p:sp>
        <p:nvSpPr>
          <p:cNvPr id="334" name="TextBox 333"/>
          <p:cNvSpPr txBox="1"/>
          <p:nvPr/>
        </p:nvSpPr>
        <p:spPr>
          <a:xfrm>
            <a:off x="914400" y="914400"/>
            <a:ext cx="7315200" cy="7315200"/>
          </a:xfrm>
          <a:prstGeom prst="rect">
            <a:avLst/>
          </a:prstGeom>
          <a:noFill/>
        </p:spPr>
        <p:txBody>
          <a:bodyPr wrap="none">
            <a:spAutoFit/>
          </a:bodyPr>
          <a:lstStyle/>
          <a:p>
            <a:r>
              <a:t>	{ </a:t>
            </a:r>
          </a:p>
        </p:txBody>
      </p:sp>
      <p:sp>
        <p:nvSpPr>
          <p:cNvPr id="335" name="TextBox 334"/>
          <p:cNvSpPr txBox="1"/>
          <p:nvPr/>
        </p:nvSpPr>
        <p:spPr>
          <a:xfrm>
            <a:off x="914400" y="914400"/>
            <a:ext cx="7315200" cy="7315200"/>
          </a:xfrm>
          <a:prstGeom prst="rect">
            <a:avLst/>
          </a:prstGeom>
          <a:noFill/>
        </p:spPr>
        <p:txBody>
          <a:bodyPr wrap="none">
            <a:spAutoFit/>
          </a:bodyPr>
          <a:lstStyle/>
          <a:p>
            <a:r>
              <a:t>	 	 response.setContentType ( "text/html"); </a:t>
            </a:r>
          </a:p>
        </p:txBody>
      </p:sp>
      <p:sp>
        <p:nvSpPr>
          <p:cNvPr id="336" name="TextBox 335"/>
          <p:cNvSpPr txBox="1"/>
          <p:nvPr/>
        </p:nvSpPr>
        <p:spPr>
          <a:xfrm>
            <a:off x="914400" y="914400"/>
            <a:ext cx="7315200" cy="7315200"/>
          </a:xfrm>
          <a:prstGeom prst="rect">
            <a:avLst/>
          </a:prstGeom>
          <a:noFill/>
        </p:spPr>
        <p:txBody>
          <a:bodyPr wrap="none">
            <a:spAutoFit/>
          </a:bodyPr>
          <a:lstStyle/>
          <a:p>
            <a:r>
              <a:t>	 	 PrintWriter  pw= response.getWriter ( ); </a:t>
            </a:r>
          </a:p>
        </p:txBody>
      </p:sp>
      <p:sp>
        <p:nvSpPr>
          <p:cNvPr id="337" name="TextBox 336"/>
          <p:cNvSpPr txBox="1"/>
          <p:nvPr/>
        </p:nvSpPr>
        <p:spPr>
          <a:xfrm>
            <a:off x="914400" y="914400"/>
            <a:ext cx="7315200" cy="7315200"/>
          </a:xfrm>
          <a:prstGeom prst="rect">
            <a:avLst/>
          </a:prstGeom>
          <a:noFill/>
        </p:spPr>
        <p:txBody>
          <a:bodyPr wrap="none">
            <a:spAutoFit/>
          </a:bodyPr>
          <a:lstStyle/>
          <a:p>
            <a:r>
              <a:t>	 	 String[ ]  favPhones = request.getParameterValues (" favPhone "); </a:t>
            </a:r>
          </a:p>
        </p:txBody>
      </p:sp>
      <p:sp>
        <p:nvSpPr>
          <p:cNvPr id="338" name="TextBox 337"/>
          <p:cNvSpPr txBox="1"/>
          <p:nvPr/>
        </p:nvSpPr>
        <p:spPr>
          <a:xfrm>
            <a:off x="914400" y="914400"/>
            <a:ext cx="7315200" cy="7315200"/>
          </a:xfrm>
          <a:prstGeom prst="rect">
            <a:avLst/>
          </a:prstGeom>
          <a:noFill/>
        </p:spPr>
        <p:txBody>
          <a:bodyPr wrap="none">
            <a:spAutoFit/>
          </a:bodyPr>
          <a:lstStyle/>
          <a:p>
            <a:r>
              <a:t>	 	 pw.println ( "Your  Fav  Phone Is:"); </a:t>
            </a:r>
          </a:p>
        </p:txBody>
      </p:sp>
      <p:sp>
        <p:nvSpPr>
          <p:cNvPr id="339" name="TextBox 338"/>
          <p:cNvSpPr txBox="1"/>
          <p:nvPr/>
        </p:nvSpPr>
        <p:spPr>
          <a:xfrm>
            <a:off x="914400" y="914400"/>
            <a:ext cx="7315200" cy="7315200"/>
          </a:xfrm>
          <a:prstGeom prst="rect">
            <a:avLst/>
          </a:prstGeom>
          <a:noFill/>
        </p:spPr>
        <p:txBody>
          <a:bodyPr wrap="none">
            <a:spAutoFit/>
          </a:bodyPr>
          <a:lstStyle/>
          <a:p>
            <a:r>
              <a:t>	 	 for( String s:favPhones) </a:t>
            </a:r>
          </a:p>
        </p:txBody>
      </p:sp>
      <p:sp>
        <p:nvSpPr>
          <p:cNvPr id="340" name="TextBox 339"/>
          <p:cNvSpPr txBox="1"/>
          <p:nvPr/>
        </p:nvSpPr>
        <p:spPr>
          <a:xfrm>
            <a:off x="914400" y="914400"/>
            <a:ext cx="7315200" cy="7315200"/>
          </a:xfrm>
          <a:prstGeom prst="rect">
            <a:avLst/>
          </a:prstGeom>
          <a:noFill/>
        </p:spPr>
        <p:txBody>
          <a:bodyPr wrap="none">
            <a:spAutoFit/>
          </a:bodyPr>
          <a:lstStyle/>
          <a:p>
            <a:r>
              <a:t>	 	{ </a:t>
            </a:r>
          </a:p>
        </p:txBody>
      </p:sp>
      <p:sp>
        <p:nvSpPr>
          <p:cNvPr id="341" name="TextBox 340"/>
          <p:cNvSpPr txBox="1"/>
          <p:nvPr/>
        </p:nvSpPr>
        <p:spPr>
          <a:xfrm>
            <a:off x="914400" y="914400"/>
            <a:ext cx="7315200" cy="7315200"/>
          </a:xfrm>
          <a:prstGeom prst="rect">
            <a:avLst/>
          </a:prstGeom>
          <a:noFill/>
        </p:spPr>
        <p:txBody>
          <a:bodyPr wrap="none">
            <a:spAutoFit/>
          </a:bodyPr>
          <a:lstStyle/>
          <a:p>
            <a:r>
              <a:t>	 	 pw.print ( s+" "); </a:t>
            </a:r>
          </a:p>
        </p:txBody>
      </p:sp>
      <p:sp>
        <p:nvSpPr>
          <p:cNvPr id="342" name="TextBox 341"/>
          <p:cNvSpPr txBox="1"/>
          <p:nvPr/>
        </p:nvSpPr>
        <p:spPr>
          <a:xfrm>
            <a:off x="914400" y="914400"/>
            <a:ext cx="7315200" cy="7315200"/>
          </a:xfrm>
          <a:prstGeom prst="rect">
            <a:avLst/>
          </a:prstGeom>
          <a:noFill/>
        </p:spPr>
        <p:txBody>
          <a:bodyPr wrap="none">
            <a:spAutoFit/>
          </a:bodyPr>
          <a:lstStyle/>
          <a:p>
            <a:r>
              <a:t>	 	} </a:t>
            </a:r>
          </a:p>
        </p:txBody>
      </p:sp>
      <p:sp>
        <p:nvSpPr>
          <p:cNvPr id="343" name="TextBox 342"/>
          <p:cNvSpPr txBox="1"/>
          <p:nvPr/>
        </p:nvSpPr>
        <p:spPr>
          <a:xfrm>
            <a:off x="914400" y="914400"/>
            <a:ext cx="7315200" cy="7315200"/>
          </a:xfrm>
          <a:prstGeom prst="rect">
            <a:avLst/>
          </a:prstGeom>
          <a:noFill/>
        </p:spPr>
        <p:txBody>
          <a:bodyPr wrap="none">
            <a:spAutoFit/>
          </a:bodyPr>
          <a:lstStyle/>
          <a:p>
            <a:r>
              <a:t>	} } </a:t>
            </a:r>
          </a:p>
        </p:txBody>
      </p:sp>
      <p:sp>
        <p:nvSpPr>
          <p:cNvPr id="344" name="TextBox 343"/>
          <p:cNvSpPr txBox="1"/>
          <p:nvPr/>
        </p:nvSpPr>
        <p:spPr>
          <a:xfrm>
            <a:off x="914400" y="914400"/>
            <a:ext cx="7315200" cy="7315200"/>
          </a:xfrm>
          <a:prstGeom prst="rect">
            <a:avLst/>
          </a:prstGeom>
          <a:noFill/>
        </p:spPr>
        <p:txBody>
          <a:bodyPr wrap="none">
            <a:spAutoFit/>
          </a:bodyPr>
          <a:lstStyle/>
          <a:p/>
        </p:txBody>
      </p:sp>
      <p:sp>
        <p:nvSpPr>
          <p:cNvPr id="345" name="TextBox 344"/>
          <p:cNvSpPr txBox="1"/>
          <p:nvPr/>
        </p:nvSpPr>
        <p:spPr>
          <a:xfrm>
            <a:off x="914400" y="914400"/>
            <a:ext cx="7315200" cy="7315200"/>
          </a:xfrm>
          <a:prstGeom prst="rect">
            <a:avLst/>
          </a:prstGeom>
          <a:noFill/>
        </p:spPr>
        <p:txBody>
          <a:bodyPr wrap="none">
            <a:spAutoFit/>
          </a:bodyPr>
          <a:lstStyle/>
          <a:p>
            <a:r>
              <a:t>HTMLfile </a:t>
            </a:r>
          </a:p>
        </p:txBody>
      </p:sp>
      <p:sp>
        <p:nvSpPr>
          <p:cNvPr id="346" name="TextBox 345"/>
          <p:cNvSpPr txBox="1"/>
          <p:nvPr/>
        </p:nvSpPr>
        <p:spPr>
          <a:xfrm>
            <a:off x="914400" y="914400"/>
            <a:ext cx="7315200" cy="7315200"/>
          </a:xfrm>
          <a:prstGeom prst="rect">
            <a:avLst/>
          </a:prstGeom>
          <a:noFill/>
        </p:spPr>
        <p:txBody>
          <a:bodyPr wrap="none">
            <a:spAutoFit/>
          </a:bodyPr>
          <a:lstStyle/>
          <a:p>
            <a:r>
              <a:t>FavPhone.html </a:t>
            </a:r>
          </a:p>
        </p:txBody>
      </p:sp>
      <p:sp>
        <p:nvSpPr>
          <p:cNvPr id="347" name="TextBox 346"/>
          <p:cNvSpPr txBox="1"/>
          <p:nvPr/>
        </p:nvSpPr>
        <p:spPr>
          <a:xfrm>
            <a:off x="914400" y="914400"/>
            <a:ext cx="7315200" cy="7315200"/>
          </a:xfrm>
          <a:prstGeom prst="rect">
            <a:avLst/>
          </a:prstGeom>
          <a:noFill/>
        </p:spPr>
        <p:txBody>
          <a:bodyPr wrap="none">
            <a:spAutoFit/>
          </a:bodyPr>
          <a:lstStyle/>
          <a:p>
            <a:r>
              <a:t>&lt; html &gt; </a:t>
            </a:r>
          </a:p>
        </p:txBody>
      </p:sp>
      <p:sp>
        <p:nvSpPr>
          <p:cNvPr id="348" name="TextBox 347"/>
          <p:cNvSpPr txBox="1"/>
          <p:nvPr/>
        </p:nvSpPr>
        <p:spPr>
          <a:xfrm>
            <a:off x="914400" y="914400"/>
            <a:ext cx="7315200" cy="7315200"/>
          </a:xfrm>
          <a:prstGeom prst="rect">
            <a:avLst/>
          </a:prstGeom>
          <a:noFill/>
        </p:spPr>
        <p:txBody>
          <a:bodyPr wrap="none">
            <a:spAutoFit/>
          </a:bodyPr>
          <a:lstStyle/>
          <a:p>
            <a:r>
              <a:t>&lt;form action="http://localhost:9090/20BatchS2/CheckboxServlet"&gt; </a:t>
            </a:r>
          </a:p>
        </p:txBody>
      </p:sp>
      <p:sp>
        <p:nvSpPr>
          <p:cNvPr id="349" name="TextBox 348"/>
          <p:cNvSpPr txBox="1"/>
          <p:nvPr/>
        </p:nvSpPr>
        <p:spPr>
          <a:xfrm>
            <a:off x="914400" y="914400"/>
            <a:ext cx="7315200" cy="7315200"/>
          </a:xfrm>
          <a:prstGeom prst="rect">
            <a:avLst/>
          </a:prstGeom>
          <a:noFill/>
        </p:spPr>
        <p:txBody>
          <a:bodyPr wrap="none">
            <a:spAutoFit/>
          </a:bodyPr>
          <a:lstStyle/>
          <a:p>
            <a:r>
              <a:t>&lt;h&gt; Plz  Select Ur  Fav  Phone .. &lt;/h&gt;&lt; br &gt; </a:t>
            </a:r>
          </a:p>
        </p:txBody>
      </p:sp>
      <p:sp>
        <p:nvSpPr>
          <p:cNvPr id="350" name="TextBox 349"/>
          <p:cNvSpPr txBox="1"/>
          <p:nvPr/>
        </p:nvSpPr>
        <p:spPr>
          <a:xfrm>
            <a:off x="914400" y="914400"/>
            <a:ext cx="7315200" cy="7315200"/>
          </a:xfrm>
          <a:prstGeom prst="rect">
            <a:avLst/>
          </a:prstGeom>
          <a:noFill/>
        </p:spPr>
        <p:txBody>
          <a:bodyPr wrap="none">
            <a:spAutoFit/>
          </a:bodyPr>
          <a:lstStyle/>
          <a:p>
            <a:r>
              <a:t>&lt;input type="checkbox" name=" favPhone " value=" oneplus "&gt;One Plus+&lt;/input&gt;&lt; br &gt; </a:t>
            </a:r>
          </a:p>
        </p:txBody>
      </p:sp>
      <p:sp>
        <p:nvSpPr>
          <p:cNvPr id="351" name="TextBox 350"/>
          <p:cNvSpPr txBox="1"/>
          <p:nvPr/>
        </p:nvSpPr>
        <p:spPr>
          <a:xfrm>
            <a:off x="914400" y="914400"/>
            <a:ext cx="7315200" cy="7315200"/>
          </a:xfrm>
          <a:prstGeom prst="rect">
            <a:avLst/>
          </a:prstGeom>
          <a:noFill/>
        </p:spPr>
        <p:txBody>
          <a:bodyPr wrap="none">
            <a:spAutoFit/>
          </a:bodyPr>
          <a:lstStyle/>
          <a:p>
            <a:r>
              <a:t>&lt;input type="checkbox" name=" favPhone " value=" redmi "&gt; Redmi &lt;/input&gt;&lt; br &gt; </a:t>
            </a:r>
          </a:p>
        </p:txBody>
      </p:sp>
      <p:sp>
        <p:nvSpPr>
          <p:cNvPr id="352" name="TextBox 351"/>
          <p:cNvSpPr txBox="1"/>
          <p:nvPr/>
        </p:nvSpPr>
        <p:spPr>
          <a:xfrm>
            <a:off x="914400" y="914400"/>
            <a:ext cx="7315200" cy="7315200"/>
          </a:xfrm>
          <a:prstGeom prst="rect">
            <a:avLst/>
          </a:prstGeom>
          <a:noFill/>
        </p:spPr>
        <p:txBody>
          <a:bodyPr wrap="none">
            <a:spAutoFit/>
          </a:bodyPr>
          <a:lstStyle/>
          <a:p>
            <a:r>
              <a:t>&lt;input type="checkbox" name=" favPhone " value=" realme "&gt; Realme &lt;/input&gt;&lt; br &gt; </a:t>
            </a:r>
          </a:p>
        </p:txBody>
      </p:sp>
      <p:sp>
        <p:nvSpPr>
          <p:cNvPr id="353" name="TextBox 352"/>
          <p:cNvSpPr txBox="1"/>
          <p:nvPr/>
        </p:nvSpPr>
        <p:spPr>
          <a:xfrm>
            <a:off x="914400" y="914400"/>
            <a:ext cx="7315200" cy="7315200"/>
          </a:xfrm>
          <a:prstGeom prst="rect">
            <a:avLst/>
          </a:prstGeom>
          <a:noFill/>
        </p:spPr>
        <p:txBody>
          <a:bodyPr wrap="none">
            <a:spAutoFit/>
          </a:bodyPr>
          <a:lstStyle/>
          <a:p>
            <a:r>
              <a:t>&lt;input type="checkbox" name=" favPhone " value=" poco "&gt; Poco &lt;/input&gt;&lt; br &gt; </a:t>
            </a:r>
          </a:p>
        </p:txBody>
      </p:sp>
      <p:sp>
        <p:nvSpPr>
          <p:cNvPr id="354" name="TextBox 353"/>
          <p:cNvSpPr txBox="1"/>
          <p:nvPr/>
        </p:nvSpPr>
        <p:spPr>
          <a:xfrm>
            <a:off x="914400" y="914400"/>
            <a:ext cx="7315200" cy="7315200"/>
          </a:xfrm>
          <a:prstGeom prst="rect">
            <a:avLst/>
          </a:prstGeom>
          <a:noFill/>
        </p:spPr>
        <p:txBody>
          <a:bodyPr wrap="none">
            <a:spAutoFit/>
          </a:bodyPr>
          <a:lstStyle/>
          <a:p>
            <a:r>
              <a:t>&lt;input type="checkbox" name=" favPhone " value=" oppo "&gt; Oppo &lt;/input&gt;&lt; br &gt; </a:t>
            </a:r>
          </a:p>
        </p:txBody>
      </p:sp>
      <p:sp>
        <p:nvSpPr>
          <p:cNvPr id="355" name="TextBox 354"/>
          <p:cNvSpPr txBox="1"/>
          <p:nvPr/>
        </p:nvSpPr>
        <p:spPr>
          <a:xfrm>
            <a:off x="914400" y="914400"/>
            <a:ext cx="7315200" cy="7315200"/>
          </a:xfrm>
          <a:prstGeom prst="rect">
            <a:avLst/>
          </a:prstGeom>
          <a:noFill/>
        </p:spPr>
        <p:txBody>
          <a:bodyPr wrap="none">
            <a:spAutoFit/>
          </a:bodyPr>
          <a:lstStyle/>
          <a:p>
            <a:r>
              <a:t>&lt;input type="checkbox" name=" favPhone " value="vivo"&gt;Vivo&lt;/input&gt;&lt; br &gt; </a:t>
            </a:r>
          </a:p>
        </p:txBody>
      </p:sp>
      <p:sp>
        <p:nvSpPr>
          <p:cNvPr id="356" name="TextBox 355"/>
          <p:cNvSpPr txBox="1"/>
          <p:nvPr/>
        </p:nvSpPr>
        <p:spPr>
          <a:xfrm>
            <a:off x="914400" y="914400"/>
            <a:ext cx="7315200" cy="7315200"/>
          </a:xfrm>
          <a:prstGeom prst="rect">
            <a:avLst/>
          </a:prstGeom>
          <a:noFill/>
        </p:spPr>
        <p:txBody>
          <a:bodyPr wrap="none">
            <a:spAutoFit/>
          </a:bodyPr>
          <a:lstStyle/>
          <a:p>
            <a:r>
              <a:t>&lt;input type="checkbox" name=" favPhone " value=" Infinix "&gt; Infinix +&lt;/input&gt;&lt; br &gt; </a:t>
            </a:r>
          </a:p>
        </p:txBody>
      </p:sp>
      <p:sp>
        <p:nvSpPr>
          <p:cNvPr id="357" name="TextBox 356"/>
          <p:cNvSpPr txBox="1"/>
          <p:nvPr/>
        </p:nvSpPr>
        <p:spPr>
          <a:xfrm>
            <a:off x="914400" y="914400"/>
            <a:ext cx="7315200" cy="7315200"/>
          </a:xfrm>
          <a:prstGeom prst="rect">
            <a:avLst/>
          </a:prstGeom>
          <a:noFill/>
        </p:spPr>
        <p:txBody>
          <a:bodyPr wrap="none">
            <a:spAutoFit/>
          </a:bodyPr>
          <a:lstStyle/>
          <a:p>
            <a:r>
              <a:t>&lt;input type="submit"&gt; </a:t>
            </a:r>
          </a:p>
        </p:txBody>
      </p:sp>
      <p:sp>
        <p:nvSpPr>
          <p:cNvPr id="358" name="TextBox 357"/>
          <p:cNvSpPr txBox="1"/>
          <p:nvPr/>
        </p:nvSpPr>
        <p:spPr>
          <a:xfrm>
            <a:off x="914400" y="914400"/>
            <a:ext cx="7315200" cy="7315200"/>
          </a:xfrm>
          <a:prstGeom prst="rect">
            <a:avLst/>
          </a:prstGeom>
          <a:noFill/>
        </p:spPr>
        <p:txBody>
          <a:bodyPr wrap="none">
            <a:spAutoFit/>
          </a:bodyPr>
          <a:lstStyle/>
          <a:p>
            <a:r>
              <a:t>&lt;/html&gt; </a:t>
            </a:r>
          </a:p>
        </p:txBody>
      </p:sp>
      <p:sp>
        <p:nvSpPr>
          <p:cNvPr id="359" name="TextBox 358"/>
          <p:cNvSpPr txBox="1"/>
          <p:nvPr/>
        </p:nvSpPr>
        <p:spPr>
          <a:xfrm>
            <a:off x="914400" y="914400"/>
            <a:ext cx="7315200" cy="7315200"/>
          </a:xfrm>
          <a:prstGeom prst="rect">
            <a:avLst/>
          </a:prstGeom>
          <a:noFill/>
        </p:spPr>
        <p:txBody>
          <a:bodyPr wrap="none">
            <a:spAutoFit/>
          </a:bodyPr>
          <a:lstStyle/>
          <a:p/>
        </p:txBody>
      </p:sp>
      <p:sp>
        <p:nvSpPr>
          <p:cNvPr id="360" name="TextBox 359"/>
          <p:cNvSpPr txBox="1"/>
          <p:nvPr/>
        </p:nvSpPr>
        <p:spPr>
          <a:xfrm>
            <a:off x="914400" y="914400"/>
            <a:ext cx="7315200" cy="7315200"/>
          </a:xfrm>
          <a:prstGeom prst="rect">
            <a:avLst/>
          </a:prstGeom>
          <a:noFill/>
        </p:spPr>
        <p:txBody>
          <a:bodyPr wrap="none">
            <a:spAutoFit/>
          </a:bodyPr>
          <a:lstStyle/>
          <a:p>
            <a:r>
              <a:t>web.xml </a:t>
            </a:r>
          </a:p>
        </p:txBody>
      </p:sp>
      <p:sp>
        <p:nvSpPr>
          <p:cNvPr id="361" name="TextBox 360"/>
          <p:cNvSpPr txBox="1"/>
          <p:nvPr/>
        </p:nvSpPr>
        <p:spPr>
          <a:xfrm>
            <a:off x="914400" y="914400"/>
            <a:ext cx="7315200" cy="7315200"/>
          </a:xfrm>
          <a:prstGeom prst="rect">
            <a:avLst/>
          </a:prstGeom>
          <a:noFill/>
        </p:spPr>
        <p:txBody>
          <a:bodyPr wrap="none">
            <a:spAutoFit/>
          </a:bodyPr>
          <a:lstStyle/>
          <a:p>
            <a:r>
              <a:t>&lt; web-app &gt; </a:t>
            </a:r>
          </a:p>
        </p:txBody>
      </p:sp>
      <p:sp>
        <p:nvSpPr>
          <p:cNvPr id="362" name="TextBox 361"/>
          <p:cNvSpPr txBox="1"/>
          <p:nvPr/>
        </p:nvSpPr>
        <p:spPr>
          <a:xfrm>
            <a:off x="914400" y="914400"/>
            <a:ext cx="7315200" cy="7315200"/>
          </a:xfrm>
          <a:prstGeom prst="rect">
            <a:avLst/>
          </a:prstGeom>
          <a:noFill/>
        </p:spPr>
        <p:txBody>
          <a:bodyPr wrap="none">
            <a:spAutoFit/>
          </a:bodyPr>
          <a:lstStyle/>
          <a:p>
            <a:r>
              <a:t>&lt; servlet &gt; </a:t>
            </a:r>
          </a:p>
        </p:txBody>
      </p:sp>
      <p:sp>
        <p:nvSpPr>
          <p:cNvPr id="363" name="TextBox 362"/>
          <p:cNvSpPr txBox="1"/>
          <p:nvPr/>
        </p:nvSpPr>
        <p:spPr>
          <a:xfrm>
            <a:off x="914400" y="914400"/>
            <a:ext cx="7315200" cy="7315200"/>
          </a:xfrm>
          <a:prstGeom prst="rect">
            <a:avLst/>
          </a:prstGeom>
          <a:noFill/>
        </p:spPr>
        <p:txBody>
          <a:bodyPr wrap="none">
            <a:spAutoFit/>
          </a:bodyPr>
          <a:lstStyle/>
          <a:p>
            <a:r>
              <a:t>&lt; servlet -name&gt; CheckboxServlet &lt;/ servlet -name&gt; </a:t>
            </a:r>
          </a:p>
        </p:txBody>
      </p:sp>
      <p:sp>
        <p:nvSpPr>
          <p:cNvPr id="364" name="TextBox 363"/>
          <p:cNvSpPr txBox="1"/>
          <p:nvPr/>
        </p:nvSpPr>
        <p:spPr>
          <a:xfrm>
            <a:off x="914400" y="914400"/>
            <a:ext cx="7315200" cy="7315200"/>
          </a:xfrm>
          <a:prstGeom prst="rect">
            <a:avLst/>
          </a:prstGeom>
          <a:noFill/>
        </p:spPr>
        <p:txBody>
          <a:bodyPr wrap="none">
            <a:spAutoFit/>
          </a:bodyPr>
          <a:lstStyle/>
          <a:p>
            <a:r>
              <a:t>&lt; servlet -class&gt; CheckboxServlet &lt;/ servlet -class&gt; </a:t>
            </a:r>
          </a:p>
        </p:txBody>
      </p:sp>
      <p:sp>
        <p:nvSpPr>
          <p:cNvPr id="365" name="TextBox 364"/>
          <p:cNvSpPr txBox="1"/>
          <p:nvPr/>
        </p:nvSpPr>
        <p:spPr>
          <a:xfrm>
            <a:off x="914400" y="914400"/>
            <a:ext cx="7315200" cy="7315200"/>
          </a:xfrm>
          <a:prstGeom prst="rect">
            <a:avLst/>
          </a:prstGeom>
          <a:noFill/>
        </p:spPr>
        <p:txBody>
          <a:bodyPr wrap="none">
            <a:spAutoFit/>
          </a:bodyPr>
          <a:lstStyle/>
          <a:p>
            <a:r>
              <a:t>&lt;/ servlet &gt; </a:t>
            </a:r>
          </a:p>
        </p:txBody>
      </p:sp>
      <p:sp>
        <p:nvSpPr>
          <p:cNvPr id="366" name="TextBox 365"/>
          <p:cNvSpPr txBox="1"/>
          <p:nvPr/>
        </p:nvSpPr>
        <p:spPr>
          <a:xfrm>
            <a:off x="914400" y="914400"/>
            <a:ext cx="7315200" cy="7315200"/>
          </a:xfrm>
          <a:prstGeom prst="rect">
            <a:avLst/>
          </a:prstGeom>
          <a:noFill/>
        </p:spPr>
        <p:txBody>
          <a:bodyPr wrap="none">
            <a:spAutoFit/>
          </a:bodyPr>
          <a:lstStyle/>
          <a:p>
            <a:r>
              <a:t>&lt; servlet -mapping &gt; </a:t>
            </a:r>
          </a:p>
        </p:txBody>
      </p:sp>
      <p:sp>
        <p:nvSpPr>
          <p:cNvPr id="367" name="TextBox 366"/>
          <p:cNvSpPr txBox="1"/>
          <p:nvPr/>
        </p:nvSpPr>
        <p:spPr>
          <a:xfrm>
            <a:off x="914400" y="914400"/>
            <a:ext cx="7315200" cy="7315200"/>
          </a:xfrm>
          <a:prstGeom prst="rect">
            <a:avLst/>
          </a:prstGeom>
          <a:noFill/>
        </p:spPr>
        <p:txBody>
          <a:bodyPr wrap="none">
            <a:spAutoFit/>
          </a:bodyPr>
          <a:lstStyle/>
          <a:p>
            <a:r>
              <a:t>&lt; servlet -name&gt;  CheckboxServlet  &lt;/ servlet -name&gt; </a:t>
            </a:r>
          </a:p>
        </p:txBody>
      </p:sp>
      <p:sp>
        <p:nvSpPr>
          <p:cNvPr id="368" name="TextBox 367"/>
          <p:cNvSpPr txBox="1"/>
          <p:nvPr/>
        </p:nvSpPr>
        <p:spPr>
          <a:xfrm>
            <a:off x="914400" y="914400"/>
            <a:ext cx="7315200" cy="7315200"/>
          </a:xfrm>
          <a:prstGeom prst="rect">
            <a:avLst/>
          </a:prstGeom>
          <a:noFill/>
        </p:spPr>
        <p:txBody>
          <a:bodyPr wrap="none">
            <a:spAutoFit/>
          </a:bodyPr>
          <a:lstStyle/>
          <a:p>
            <a:r>
              <a:t>&lt; url -pattern&gt;/  CheckboxServlet  &lt;/ url -pattern&gt; </a:t>
            </a:r>
          </a:p>
        </p:txBody>
      </p:sp>
      <p:sp>
        <p:nvSpPr>
          <p:cNvPr id="369" name="TextBox 368"/>
          <p:cNvSpPr txBox="1"/>
          <p:nvPr/>
        </p:nvSpPr>
        <p:spPr>
          <a:xfrm>
            <a:off x="914400" y="914400"/>
            <a:ext cx="7315200" cy="7315200"/>
          </a:xfrm>
          <a:prstGeom prst="rect">
            <a:avLst/>
          </a:prstGeom>
          <a:noFill/>
        </p:spPr>
        <p:txBody>
          <a:bodyPr wrap="none">
            <a:spAutoFit/>
          </a:bodyPr>
          <a:lstStyle/>
          <a:p>
            <a:r>
              <a:t>&lt;/ servlet -mapping&gt; </a:t>
            </a:r>
          </a:p>
        </p:txBody>
      </p:sp>
      <p:sp>
        <p:nvSpPr>
          <p:cNvPr id="370" name="TextBox 369"/>
          <p:cNvSpPr txBox="1"/>
          <p:nvPr/>
        </p:nvSpPr>
        <p:spPr>
          <a:xfrm>
            <a:off x="914400" y="914400"/>
            <a:ext cx="7315200" cy="7315200"/>
          </a:xfrm>
          <a:prstGeom prst="rect">
            <a:avLst/>
          </a:prstGeom>
          <a:noFill/>
        </p:spPr>
        <p:txBody>
          <a:bodyPr wrap="none">
            <a:spAutoFit/>
          </a:bodyPr>
          <a:lstStyle/>
          <a:p>
            <a:r>
              <a:t>&lt;/web-app&gt; </a:t>
            </a:r>
          </a:p>
        </p:txBody>
      </p:sp>
      <p:sp>
        <p:nvSpPr>
          <p:cNvPr id="371" name="TextBox 370"/>
          <p:cNvSpPr txBox="1"/>
          <p:nvPr/>
        </p:nvSpPr>
        <p:spPr>
          <a:xfrm>
            <a:off x="914400" y="914400"/>
            <a:ext cx="7315200" cy="7315200"/>
          </a:xfrm>
          <a:prstGeom prst="rect">
            <a:avLst/>
          </a:prstGeom>
          <a:noFill/>
        </p:spPr>
        <p:txBody>
          <a:bodyPr wrap="none">
            <a:spAutoFit/>
          </a:bodyPr>
          <a:lstStyle/>
          <a:p/>
        </p:txBody>
      </p:sp>
      <p:sp>
        <p:nvSpPr>
          <p:cNvPr id="372" name="TextBox 371"/>
          <p:cNvSpPr txBox="1"/>
          <p:nvPr/>
        </p:nvSpPr>
        <p:spPr>
          <a:xfrm>
            <a:off x="914400" y="914400"/>
            <a:ext cx="7315200" cy="7315200"/>
          </a:xfrm>
          <a:prstGeom prst="rect">
            <a:avLst/>
          </a:prstGeom>
          <a:noFill/>
        </p:spPr>
        <p:txBody>
          <a:bodyPr wrap="none">
            <a:spAutoFit/>
          </a:bodyPr>
          <a:lstStyle/>
          <a:p>
            <a:r>
              <a:t>Output </a:t>
            </a:r>
          </a:p>
        </p:txBody>
      </p:sp>
      <p:sp>
        <p:nvSpPr>
          <p:cNvPr id="373" name="TextBox 372"/>
          <p:cNvSpPr txBox="1"/>
          <p:nvPr/>
        </p:nvSpPr>
        <p:spPr>
          <a:xfrm>
            <a:off x="914400" y="914400"/>
            <a:ext cx="7315200" cy="7315200"/>
          </a:xfrm>
          <a:prstGeom prst="rect">
            <a:avLst/>
          </a:prstGeom>
          <a:noFill/>
        </p:spPr>
        <p:txBody>
          <a:bodyPr wrap="none">
            <a:spAutoFit/>
          </a:bodyPr>
          <a:lstStyle/>
          <a:p>
            <a:r>
              <a:t> </a:t>
            </a:r>
          </a:p>
        </p:txBody>
      </p:sp>
      <p:sp>
        <p:nvSpPr>
          <p:cNvPr id="374" name="TextBox 373"/>
          <p:cNvSpPr txBox="1"/>
          <p:nvPr/>
        </p:nvSpPr>
        <p:spPr>
          <a:xfrm>
            <a:off x="914400" y="914400"/>
            <a:ext cx="7315200" cy="7315200"/>
          </a:xfrm>
          <a:prstGeom prst="rect">
            <a:avLst/>
          </a:prstGeom>
          <a:noFill/>
        </p:spPr>
        <p:txBody>
          <a:bodyPr wrap="none">
            <a:spAutoFit/>
          </a:bodyPr>
          <a:lstStyle/>
          <a:p>
            <a:r>
              <a:t>Q3.  Write a Java program to handle HTTP requests and responses using  doPost ( ) method </a:t>
            </a:r>
          </a:p>
        </p:txBody>
      </p:sp>
      <p:sp>
        <p:nvSpPr>
          <p:cNvPr id="375" name="TextBox 374"/>
          <p:cNvSpPr txBox="1"/>
          <p:nvPr/>
        </p:nvSpPr>
        <p:spPr>
          <a:xfrm>
            <a:off x="914400" y="914400"/>
            <a:ext cx="7315200" cy="7315200"/>
          </a:xfrm>
          <a:prstGeom prst="rect">
            <a:avLst/>
          </a:prstGeom>
          <a:noFill/>
        </p:spPr>
        <p:txBody>
          <a:bodyPr wrap="none">
            <a:spAutoFit/>
          </a:bodyPr>
          <a:lstStyle/>
          <a:p/>
        </p:txBody>
      </p:sp>
      <p:sp>
        <p:nvSpPr>
          <p:cNvPr id="376" name="TextBox 375"/>
          <p:cNvSpPr txBox="1"/>
          <p:nvPr/>
        </p:nvSpPr>
        <p:spPr>
          <a:xfrm>
            <a:off x="914400" y="914400"/>
            <a:ext cx="7315200" cy="7315200"/>
          </a:xfrm>
          <a:prstGeom prst="rect">
            <a:avLst/>
          </a:prstGeom>
          <a:noFill/>
        </p:spPr>
        <p:txBody>
          <a:bodyPr wrap="none">
            <a:spAutoFit/>
          </a:bodyPr>
          <a:lstStyle/>
          <a:p>
            <a:r>
              <a:t>HTML page </a:t>
            </a:r>
          </a:p>
        </p:txBody>
      </p:sp>
      <p:sp>
        <p:nvSpPr>
          <p:cNvPr id="377" name="TextBox 376"/>
          <p:cNvSpPr txBox="1"/>
          <p:nvPr/>
        </p:nvSpPr>
        <p:spPr>
          <a:xfrm>
            <a:off x="914400" y="914400"/>
            <a:ext cx="7315200" cy="7315200"/>
          </a:xfrm>
          <a:prstGeom prst="rect">
            <a:avLst/>
          </a:prstGeom>
          <a:noFill/>
        </p:spPr>
        <p:txBody>
          <a:bodyPr wrap="none">
            <a:spAutoFit/>
          </a:bodyPr>
          <a:lstStyle/>
          <a:p>
            <a:r>
              <a:t>&lt;HTML&gt; </a:t>
            </a:r>
          </a:p>
        </p:txBody>
      </p:sp>
      <p:sp>
        <p:nvSpPr>
          <p:cNvPr id="378" name="TextBox 377"/>
          <p:cNvSpPr txBox="1"/>
          <p:nvPr/>
        </p:nvSpPr>
        <p:spPr>
          <a:xfrm>
            <a:off x="914400" y="914400"/>
            <a:ext cx="7315200" cy="7315200"/>
          </a:xfrm>
          <a:prstGeom prst="rect">
            <a:avLst/>
          </a:prstGeom>
          <a:noFill/>
        </p:spPr>
        <p:txBody>
          <a:bodyPr wrap="none">
            <a:spAutoFit/>
          </a:bodyPr>
          <a:lstStyle/>
          <a:p>
            <a:r>
              <a:t>          &lt;BODY&gt; </a:t>
            </a:r>
          </a:p>
        </p:txBody>
      </p:sp>
      <p:sp>
        <p:nvSpPr>
          <p:cNvPr id="379" name="TextBox 378"/>
          <p:cNvSpPr txBox="1"/>
          <p:nvPr/>
        </p:nvSpPr>
        <p:spPr>
          <a:xfrm>
            <a:off x="914400" y="914400"/>
            <a:ext cx="7315200" cy="7315200"/>
          </a:xfrm>
          <a:prstGeom prst="rect">
            <a:avLst/>
          </a:prstGeom>
          <a:noFill/>
        </p:spPr>
        <p:txBody>
          <a:bodyPr wrap="none">
            <a:spAutoFit/>
          </a:bodyPr>
          <a:lstStyle/>
          <a:p>
            <a:r>
              <a:t>                  &lt;CENTER&gt; </a:t>
            </a:r>
          </a:p>
        </p:txBody>
      </p:sp>
      <p:sp>
        <p:nvSpPr>
          <p:cNvPr id="380" name="TextBox 379"/>
          <p:cNvSpPr txBox="1"/>
          <p:nvPr/>
        </p:nvSpPr>
        <p:spPr>
          <a:xfrm>
            <a:off x="914400" y="914400"/>
            <a:ext cx="7315200" cy="7315200"/>
          </a:xfrm>
          <a:prstGeom prst="rect">
            <a:avLst/>
          </a:prstGeom>
          <a:noFill/>
        </p:spPr>
        <p:txBody>
          <a:bodyPr wrap="none">
            <a:spAutoFit/>
          </a:bodyPr>
          <a:lstStyle/>
          <a:p>
            <a:r>
              <a:t>                         &lt;FORM NAME="Form1" METHOD="post" ACTION="http://localhost:8080/website/ServletPostExample"&gt; </a:t>
            </a:r>
          </a:p>
        </p:txBody>
      </p:sp>
      <p:sp>
        <p:nvSpPr>
          <p:cNvPr id="381" name="TextBox 380"/>
          <p:cNvSpPr txBox="1"/>
          <p:nvPr/>
        </p:nvSpPr>
        <p:spPr>
          <a:xfrm>
            <a:off x="914400" y="914400"/>
            <a:ext cx="7315200" cy="7315200"/>
          </a:xfrm>
          <a:prstGeom prst="rect">
            <a:avLst/>
          </a:prstGeom>
          <a:noFill/>
        </p:spPr>
        <p:txBody>
          <a:bodyPr wrap="none">
            <a:spAutoFit/>
          </a:bodyPr>
          <a:lstStyle/>
          <a:p>
            <a:r>
              <a:t>               &lt;B&gt;Login ID&lt;/B&gt; &lt;INPUT TYPE="text" NAME=" loginid " SIZE="30"&gt; </a:t>
            </a:r>
          </a:p>
        </p:txBody>
      </p:sp>
      <p:sp>
        <p:nvSpPr>
          <p:cNvPr id="382" name="TextBox 381"/>
          <p:cNvSpPr txBox="1"/>
          <p:nvPr/>
        </p:nvSpPr>
        <p:spPr>
          <a:xfrm>
            <a:off x="914400" y="914400"/>
            <a:ext cx="7315200" cy="7315200"/>
          </a:xfrm>
          <a:prstGeom prst="rect">
            <a:avLst/>
          </a:prstGeom>
          <a:noFill/>
        </p:spPr>
        <p:txBody>
          <a:bodyPr wrap="none">
            <a:spAutoFit/>
          </a:bodyPr>
          <a:lstStyle/>
          <a:p>
            <a:r>
              <a:t>                                 &lt;P&gt; </a:t>
            </a:r>
          </a:p>
        </p:txBody>
      </p:sp>
      <p:sp>
        <p:nvSpPr>
          <p:cNvPr id="383" name="TextBox 382"/>
          <p:cNvSpPr txBox="1"/>
          <p:nvPr/>
        </p:nvSpPr>
        <p:spPr>
          <a:xfrm>
            <a:off x="914400" y="914400"/>
            <a:ext cx="7315200" cy="7315200"/>
          </a:xfrm>
          <a:prstGeom prst="rect">
            <a:avLst/>
          </a:prstGeom>
          <a:noFill/>
        </p:spPr>
        <p:txBody>
          <a:bodyPr wrap="none">
            <a:spAutoFit/>
          </a:bodyPr>
          <a:lstStyle/>
          <a:p>
            <a:r>
              <a:t>                 &lt;B&gt;Password&lt;/B&gt; &lt;INPUT TYPE="password" NAME="password" SIZE="30"&gt; </a:t>
            </a:r>
          </a:p>
        </p:txBody>
      </p:sp>
      <p:sp>
        <p:nvSpPr>
          <p:cNvPr id="384" name="TextBox 383"/>
          <p:cNvSpPr txBox="1"/>
          <p:nvPr/>
        </p:nvSpPr>
        <p:spPr>
          <a:xfrm>
            <a:off x="914400" y="914400"/>
            <a:ext cx="7315200" cy="7315200"/>
          </a:xfrm>
          <a:prstGeom prst="rect">
            <a:avLst/>
          </a:prstGeom>
          <a:noFill/>
        </p:spPr>
        <p:txBody>
          <a:bodyPr wrap="none">
            <a:spAutoFit/>
          </a:bodyPr>
          <a:lstStyle/>
          <a:p>
            <a:r>
              <a:t>                                 &lt;/P&gt; </a:t>
            </a:r>
          </a:p>
        </p:txBody>
      </p:sp>
      <p:sp>
        <p:nvSpPr>
          <p:cNvPr id="385" name="TextBox 384"/>
          <p:cNvSpPr txBox="1"/>
          <p:nvPr/>
        </p:nvSpPr>
        <p:spPr>
          <a:xfrm>
            <a:off x="914400" y="914400"/>
            <a:ext cx="7315200" cy="7315200"/>
          </a:xfrm>
          <a:prstGeom prst="rect">
            <a:avLst/>
          </a:prstGeom>
          <a:noFill/>
        </p:spPr>
        <p:txBody>
          <a:bodyPr wrap="none">
            <a:spAutoFit/>
          </a:bodyPr>
          <a:lstStyle/>
          <a:p>
            <a:r>
              <a:t>                                 &lt;P&gt; </a:t>
            </a:r>
          </a:p>
        </p:txBody>
      </p:sp>
      <p:sp>
        <p:nvSpPr>
          <p:cNvPr id="386" name="TextBox 385"/>
          <p:cNvSpPr txBox="1"/>
          <p:nvPr/>
        </p:nvSpPr>
        <p:spPr>
          <a:xfrm>
            <a:off x="914400" y="914400"/>
            <a:ext cx="7315200" cy="7315200"/>
          </a:xfrm>
          <a:prstGeom prst="rect">
            <a:avLst/>
          </a:prstGeom>
          <a:noFill/>
        </p:spPr>
        <p:txBody>
          <a:bodyPr wrap="none">
            <a:spAutoFit/>
          </a:bodyPr>
          <a:lstStyle/>
          <a:p>
            <a:r>
              <a:t>                                 &lt;INPUT TYPE=submit VALUE="Submit".&gt; </a:t>
            </a:r>
          </a:p>
        </p:txBody>
      </p:sp>
      <p:sp>
        <p:nvSpPr>
          <p:cNvPr id="387" name="TextBox 386"/>
          <p:cNvSpPr txBox="1"/>
          <p:nvPr/>
        </p:nvSpPr>
        <p:spPr>
          <a:xfrm>
            <a:off x="914400" y="914400"/>
            <a:ext cx="7315200" cy="7315200"/>
          </a:xfrm>
          <a:prstGeom prst="rect">
            <a:avLst/>
          </a:prstGeom>
          <a:noFill/>
        </p:spPr>
        <p:txBody>
          <a:bodyPr wrap="none">
            <a:spAutoFit/>
          </a:bodyPr>
          <a:lstStyle/>
          <a:p>
            <a:r>
              <a:t>                                 &lt;/P </a:t>
            </a:r>
          </a:p>
        </p:txBody>
      </p:sp>
      <p:sp>
        <p:nvSpPr>
          <p:cNvPr id="388" name="TextBox 387"/>
          <p:cNvSpPr txBox="1"/>
          <p:nvPr/>
        </p:nvSpPr>
        <p:spPr>
          <a:xfrm>
            <a:off x="914400" y="914400"/>
            <a:ext cx="7315200" cy="7315200"/>
          </a:xfrm>
          <a:prstGeom prst="rect">
            <a:avLst/>
          </a:prstGeom>
          <a:noFill/>
        </p:spPr>
        <p:txBody>
          <a:bodyPr wrap="none">
            <a:spAutoFit/>
          </a:bodyPr>
          <a:lstStyle/>
          <a:p>
            <a:r>
              <a:t>           &lt;/BODY&gt; </a:t>
            </a:r>
          </a:p>
        </p:txBody>
      </p:sp>
      <p:sp>
        <p:nvSpPr>
          <p:cNvPr id="389" name="TextBox 388"/>
          <p:cNvSpPr txBox="1"/>
          <p:nvPr/>
        </p:nvSpPr>
        <p:spPr>
          <a:xfrm>
            <a:off x="914400" y="914400"/>
            <a:ext cx="7315200" cy="7315200"/>
          </a:xfrm>
          <a:prstGeom prst="rect">
            <a:avLst/>
          </a:prstGeom>
          <a:noFill/>
        </p:spPr>
        <p:txBody>
          <a:bodyPr wrap="none">
            <a:spAutoFit/>
          </a:bodyPr>
          <a:lstStyle/>
          <a:p>
            <a:r>
              <a:t>&lt;/HTML&gt; </a:t>
            </a:r>
          </a:p>
        </p:txBody>
      </p:sp>
      <p:sp>
        <p:nvSpPr>
          <p:cNvPr id="390" name="TextBox 389"/>
          <p:cNvSpPr txBox="1"/>
          <p:nvPr/>
        </p:nvSpPr>
        <p:spPr>
          <a:xfrm>
            <a:off x="914400" y="914400"/>
            <a:ext cx="7315200" cy="7315200"/>
          </a:xfrm>
          <a:prstGeom prst="rect">
            <a:avLst/>
          </a:prstGeom>
          <a:noFill/>
        </p:spPr>
        <p:txBody>
          <a:bodyPr wrap="none">
            <a:spAutoFit/>
          </a:bodyPr>
          <a:lstStyle/>
          <a:p/>
        </p:txBody>
      </p:sp>
      <p:sp>
        <p:nvSpPr>
          <p:cNvPr id="391" name="TextBox 390"/>
          <p:cNvSpPr txBox="1"/>
          <p:nvPr/>
        </p:nvSpPr>
        <p:spPr>
          <a:xfrm>
            <a:off x="914400" y="914400"/>
            <a:ext cx="7315200" cy="7315200"/>
          </a:xfrm>
          <a:prstGeom prst="rect">
            <a:avLst/>
          </a:prstGeom>
          <a:noFill/>
        </p:spPr>
        <p:txBody>
          <a:bodyPr wrap="none">
            <a:spAutoFit/>
          </a:bodyPr>
          <a:lstStyle/>
          <a:p>
            <a:r>
              <a:t>Java Program </a:t>
            </a:r>
          </a:p>
        </p:txBody>
      </p:sp>
      <p:sp>
        <p:nvSpPr>
          <p:cNvPr id="392" name="TextBox 391"/>
          <p:cNvSpPr txBox="1"/>
          <p:nvPr/>
        </p:nvSpPr>
        <p:spPr>
          <a:xfrm>
            <a:off x="914400" y="914400"/>
            <a:ext cx="7315200" cy="7315200"/>
          </a:xfrm>
          <a:prstGeom prst="rect">
            <a:avLst/>
          </a:prstGeom>
          <a:noFill/>
        </p:spPr>
        <p:txBody>
          <a:bodyPr wrap="none">
            <a:spAutoFit/>
          </a:bodyPr>
          <a:lstStyle/>
          <a:p>
            <a:r>
              <a:t>import  java.io.*; </a:t>
            </a:r>
          </a:p>
        </p:txBody>
      </p:sp>
      <p:sp>
        <p:nvSpPr>
          <p:cNvPr id="393" name="TextBox 392"/>
          <p:cNvSpPr txBox="1"/>
          <p:nvPr/>
        </p:nvSpPr>
        <p:spPr>
          <a:xfrm>
            <a:off x="914400" y="914400"/>
            <a:ext cx="7315200" cy="7315200"/>
          </a:xfrm>
          <a:prstGeom prst="rect">
            <a:avLst/>
          </a:prstGeom>
          <a:noFill/>
        </p:spPr>
        <p:txBody>
          <a:bodyPr wrap="none">
            <a:spAutoFit/>
          </a:bodyPr>
          <a:lstStyle/>
          <a:p>
            <a:r>
              <a:t>import   javax.servlet .*; </a:t>
            </a:r>
          </a:p>
        </p:txBody>
      </p:sp>
      <p:sp>
        <p:nvSpPr>
          <p:cNvPr id="394" name="TextBox 393"/>
          <p:cNvSpPr txBox="1"/>
          <p:nvPr/>
        </p:nvSpPr>
        <p:spPr>
          <a:xfrm>
            <a:off x="914400" y="914400"/>
            <a:ext cx="7315200" cy="7315200"/>
          </a:xfrm>
          <a:prstGeom prst="rect">
            <a:avLst/>
          </a:prstGeom>
          <a:noFill/>
        </p:spPr>
        <p:txBody>
          <a:bodyPr wrap="none">
            <a:spAutoFit/>
          </a:bodyPr>
          <a:lstStyle/>
          <a:p>
            <a:r>
              <a:t>import   javax.servlet.http .*; </a:t>
            </a:r>
          </a:p>
        </p:txBody>
      </p:sp>
      <p:sp>
        <p:nvSpPr>
          <p:cNvPr id="395" name="TextBox 394"/>
          <p:cNvSpPr txBox="1"/>
          <p:nvPr/>
        </p:nvSpPr>
        <p:spPr>
          <a:xfrm>
            <a:off x="914400" y="914400"/>
            <a:ext cx="7315200" cy="7315200"/>
          </a:xfrm>
          <a:prstGeom prst="rect">
            <a:avLst/>
          </a:prstGeom>
          <a:noFill/>
        </p:spPr>
        <p:txBody>
          <a:bodyPr wrap="none">
            <a:spAutoFit/>
          </a:bodyPr>
          <a:lstStyle/>
          <a:p/>
        </p:txBody>
      </p:sp>
      <p:sp>
        <p:nvSpPr>
          <p:cNvPr id="396" name="TextBox 395"/>
          <p:cNvSpPr txBox="1"/>
          <p:nvPr/>
        </p:nvSpPr>
        <p:spPr>
          <a:xfrm>
            <a:off x="914400" y="914400"/>
            <a:ext cx="7315200" cy="7315200"/>
          </a:xfrm>
          <a:prstGeom prst="rect">
            <a:avLst/>
          </a:prstGeom>
          <a:noFill/>
        </p:spPr>
        <p:txBody>
          <a:bodyPr wrap="none">
            <a:spAutoFit/>
          </a:bodyPr>
          <a:lstStyle/>
          <a:p>
            <a:r>
              <a:t>public  class  ServletPostExample  extends  HttpServlet </a:t>
            </a:r>
          </a:p>
        </p:txBody>
      </p:sp>
      <p:sp>
        <p:nvSpPr>
          <p:cNvPr id="397" name="TextBox 396"/>
          <p:cNvSpPr txBox="1"/>
          <p:nvPr/>
        </p:nvSpPr>
        <p:spPr>
          <a:xfrm>
            <a:off x="914400" y="914400"/>
            <a:ext cx="7315200" cy="7315200"/>
          </a:xfrm>
          <a:prstGeom prst="rect">
            <a:avLst/>
          </a:prstGeom>
          <a:noFill/>
        </p:spPr>
        <p:txBody>
          <a:bodyPr wrap="none">
            <a:spAutoFit/>
          </a:bodyPr>
          <a:lstStyle/>
          <a:p/>
        </p:txBody>
      </p:sp>
      <p:sp>
        <p:nvSpPr>
          <p:cNvPr id="398" name="TextBox 397"/>
          <p:cNvSpPr txBox="1"/>
          <p:nvPr/>
        </p:nvSpPr>
        <p:spPr>
          <a:xfrm>
            <a:off x="914400" y="914400"/>
            <a:ext cx="7315200" cy="7315200"/>
          </a:xfrm>
          <a:prstGeom prst="rect">
            <a:avLst/>
          </a:prstGeom>
          <a:noFill/>
        </p:spPr>
        <p:txBody>
          <a:bodyPr wrap="none">
            <a:spAutoFit/>
          </a:bodyPr>
          <a:lstStyle/>
          <a:p>
            <a:r>
              <a:t>{ </a:t>
            </a:r>
          </a:p>
        </p:txBody>
      </p:sp>
      <p:sp>
        <p:nvSpPr>
          <p:cNvPr id="399" name="TextBox 398"/>
          <p:cNvSpPr txBox="1"/>
          <p:nvPr/>
        </p:nvSpPr>
        <p:spPr>
          <a:xfrm>
            <a:off x="914400" y="914400"/>
            <a:ext cx="7315200" cy="7315200"/>
          </a:xfrm>
          <a:prstGeom prst="rect">
            <a:avLst/>
          </a:prstGeom>
          <a:noFill/>
        </p:spPr>
        <p:txBody>
          <a:bodyPr wrap="none">
            <a:spAutoFit/>
          </a:bodyPr>
          <a:lstStyle/>
          <a:p/>
        </p:txBody>
      </p:sp>
      <p:sp>
        <p:nvSpPr>
          <p:cNvPr id="400" name="TextBox 399"/>
          <p:cNvSpPr txBox="1"/>
          <p:nvPr/>
        </p:nvSpPr>
        <p:spPr>
          <a:xfrm>
            <a:off x="914400" y="914400"/>
            <a:ext cx="7315200" cy="7315200"/>
          </a:xfrm>
          <a:prstGeom prst="rect">
            <a:avLst/>
          </a:prstGeom>
          <a:noFill/>
        </p:spPr>
        <p:txBody>
          <a:bodyPr wrap="none">
            <a:spAutoFit/>
          </a:bodyPr>
          <a:lstStyle/>
          <a:p>
            <a:r>
              <a:t>     public  void  doPost ( HttpServletRequest   req ,  HttpServletResponse  res) throws  ServletException ,  IOException </a:t>
            </a:r>
          </a:p>
        </p:txBody>
      </p:sp>
      <p:sp>
        <p:nvSpPr>
          <p:cNvPr id="401" name="TextBox 400"/>
          <p:cNvSpPr txBox="1"/>
          <p:nvPr/>
        </p:nvSpPr>
        <p:spPr>
          <a:xfrm>
            <a:off x="914400" y="914400"/>
            <a:ext cx="7315200" cy="7315200"/>
          </a:xfrm>
          <a:prstGeom prst="rect">
            <a:avLst/>
          </a:prstGeom>
          <a:noFill/>
        </p:spPr>
        <p:txBody>
          <a:bodyPr wrap="none">
            <a:spAutoFit/>
          </a:bodyPr>
          <a:lstStyle/>
          <a:p/>
        </p:txBody>
      </p:sp>
      <p:sp>
        <p:nvSpPr>
          <p:cNvPr id="402" name="TextBox 401"/>
          <p:cNvSpPr txBox="1"/>
          <p:nvPr/>
        </p:nvSpPr>
        <p:spPr>
          <a:xfrm>
            <a:off x="914400" y="914400"/>
            <a:ext cx="7315200" cy="7315200"/>
          </a:xfrm>
          <a:prstGeom prst="rect">
            <a:avLst/>
          </a:prstGeom>
          <a:noFill/>
        </p:spPr>
        <p:txBody>
          <a:bodyPr wrap="none">
            <a:spAutoFit/>
          </a:bodyPr>
          <a:lstStyle/>
          <a:p>
            <a:r>
              <a:t>   { </a:t>
            </a:r>
          </a:p>
        </p:txBody>
      </p:sp>
      <p:sp>
        <p:nvSpPr>
          <p:cNvPr id="403" name="TextBox 402"/>
          <p:cNvSpPr txBox="1"/>
          <p:nvPr/>
        </p:nvSpPr>
        <p:spPr>
          <a:xfrm>
            <a:off x="914400" y="914400"/>
            <a:ext cx="7315200" cy="7315200"/>
          </a:xfrm>
          <a:prstGeom prst="rect">
            <a:avLst/>
          </a:prstGeom>
          <a:noFill/>
        </p:spPr>
        <p:txBody>
          <a:bodyPr wrap="none">
            <a:spAutoFit/>
          </a:bodyPr>
          <a:lstStyle/>
          <a:p/>
        </p:txBody>
      </p:sp>
      <p:sp>
        <p:nvSpPr>
          <p:cNvPr id="404" name="TextBox 403"/>
          <p:cNvSpPr txBox="1"/>
          <p:nvPr/>
        </p:nvSpPr>
        <p:spPr>
          <a:xfrm>
            <a:off x="914400" y="914400"/>
            <a:ext cx="7315200" cy="7315200"/>
          </a:xfrm>
          <a:prstGeom prst="rect">
            <a:avLst/>
          </a:prstGeom>
          <a:noFill/>
        </p:spPr>
        <p:txBody>
          <a:bodyPr wrap="none">
            <a:spAutoFit/>
          </a:bodyPr>
          <a:lstStyle/>
          <a:p>
            <a:r>
              <a:t>       PrintWriter  out =  res.getWriter ( ); </a:t>
            </a:r>
          </a:p>
        </p:txBody>
      </p:sp>
      <p:sp>
        <p:nvSpPr>
          <p:cNvPr id="405" name="TextBox 404"/>
          <p:cNvSpPr txBox="1"/>
          <p:nvPr/>
        </p:nvSpPr>
        <p:spPr>
          <a:xfrm>
            <a:off x="914400" y="914400"/>
            <a:ext cx="7315200" cy="7315200"/>
          </a:xfrm>
          <a:prstGeom prst="rect">
            <a:avLst/>
          </a:prstGeom>
          <a:noFill/>
        </p:spPr>
        <p:txBody>
          <a:bodyPr wrap="none">
            <a:spAutoFit/>
          </a:bodyPr>
          <a:lstStyle/>
          <a:p/>
        </p:txBody>
      </p:sp>
      <p:sp>
        <p:nvSpPr>
          <p:cNvPr id="406" name="TextBox 405"/>
          <p:cNvSpPr txBox="1"/>
          <p:nvPr/>
        </p:nvSpPr>
        <p:spPr>
          <a:xfrm>
            <a:off x="914400" y="914400"/>
            <a:ext cx="7315200" cy="7315200"/>
          </a:xfrm>
          <a:prstGeom prst="rect">
            <a:avLst/>
          </a:prstGeom>
          <a:noFill/>
        </p:spPr>
        <p:txBody>
          <a:bodyPr wrap="none">
            <a:spAutoFit/>
          </a:bodyPr>
          <a:lstStyle/>
          <a:p>
            <a:r>
              <a:t>      String login=  req.getParameter ( " loginid "); </a:t>
            </a:r>
          </a:p>
        </p:txBody>
      </p:sp>
      <p:sp>
        <p:nvSpPr>
          <p:cNvPr id="407" name="TextBox 406"/>
          <p:cNvSpPr txBox="1"/>
          <p:nvPr/>
        </p:nvSpPr>
        <p:spPr>
          <a:xfrm>
            <a:off x="914400" y="914400"/>
            <a:ext cx="7315200" cy="7315200"/>
          </a:xfrm>
          <a:prstGeom prst="rect">
            <a:avLst/>
          </a:prstGeom>
          <a:noFill/>
        </p:spPr>
        <p:txBody>
          <a:bodyPr wrap="none">
            <a:spAutoFit/>
          </a:bodyPr>
          <a:lstStyle/>
          <a:p/>
        </p:txBody>
      </p:sp>
      <p:sp>
        <p:nvSpPr>
          <p:cNvPr id="408" name="TextBox 407"/>
          <p:cNvSpPr txBox="1"/>
          <p:nvPr/>
        </p:nvSpPr>
        <p:spPr>
          <a:xfrm>
            <a:off x="914400" y="914400"/>
            <a:ext cx="7315200" cy="7315200"/>
          </a:xfrm>
          <a:prstGeom prst="rect">
            <a:avLst/>
          </a:prstGeom>
          <a:noFill/>
        </p:spPr>
        <p:txBody>
          <a:bodyPr wrap="none">
            <a:spAutoFit/>
          </a:bodyPr>
          <a:lstStyle/>
          <a:p>
            <a:r>
              <a:t>      String password=  req.getParameter ( "password"); </a:t>
            </a:r>
          </a:p>
        </p:txBody>
      </p:sp>
      <p:sp>
        <p:nvSpPr>
          <p:cNvPr id="409" name="TextBox 408"/>
          <p:cNvSpPr txBox="1"/>
          <p:nvPr/>
        </p:nvSpPr>
        <p:spPr>
          <a:xfrm>
            <a:off x="914400" y="914400"/>
            <a:ext cx="7315200" cy="7315200"/>
          </a:xfrm>
          <a:prstGeom prst="rect">
            <a:avLst/>
          </a:prstGeom>
          <a:noFill/>
        </p:spPr>
        <p:txBody>
          <a:bodyPr wrap="none">
            <a:spAutoFit/>
          </a:bodyPr>
          <a:lstStyle/>
          <a:p/>
        </p:txBody>
      </p:sp>
      <p:sp>
        <p:nvSpPr>
          <p:cNvPr id="410" name="TextBox 409"/>
          <p:cNvSpPr txBox="1"/>
          <p:nvPr/>
        </p:nvSpPr>
        <p:spPr>
          <a:xfrm>
            <a:off x="914400" y="914400"/>
            <a:ext cx="7315200" cy="7315200"/>
          </a:xfrm>
          <a:prstGeom prst="rect">
            <a:avLst/>
          </a:prstGeom>
          <a:noFill/>
        </p:spPr>
        <p:txBody>
          <a:bodyPr wrap="none">
            <a:spAutoFit/>
          </a:bodyPr>
          <a:lstStyle/>
          <a:p>
            <a:r>
              <a:t>       out.println ( "Your login ID is: "); </a:t>
            </a:r>
          </a:p>
        </p:txBody>
      </p:sp>
      <p:sp>
        <p:nvSpPr>
          <p:cNvPr id="411" name="TextBox 410"/>
          <p:cNvSpPr txBox="1"/>
          <p:nvPr/>
        </p:nvSpPr>
        <p:spPr>
          <a:xfrm>
            <a:off x="914400" y="914400"/>
            <a:ext cx="7315200" cy="7315200"/>
          </a:xfrm>
          <a:prstGeom prst="rect">
            <a:avLst/>
          </a:prstGeom>
          <a:noFill/>
        </p:spPr>
        <p:txBody>
          <a:bodyPr wrap="none">
            <a:spAutoFit/>
          </a:bodyPr>
          <a:lstStyle/>
          <a:p/>
        </p:txBody>
      </p:sp>
      <p:sp>
        <p:nvSpPr>
          <p:cNvPr id="412" name="TextBox 411"/>
          <p:cNvSpPr txBox="1"/>
          <p:nvPr/>
        </p:nvSpPr>
        <p:spPr>
          <a:xfrm>
            <a:off x="914400" y="914400"/>
            <a:ext cx="7315200" cy="7315200"/>
          </a:xfrm>
          <a:prstGeom prst="rect">
            <a:avLst/>
          </a:prstGeom>
          <a:noFill/>
        </p:spPr>
        <p:txBody>
          <a:bodyPr wrap="none">
            <a:spAutoFit/>
          </a:bodyPr>
          <a:lstStyle/>
          <a:p>
            <a:r>
              <a:t>       out.println ( login); </a:t>
            </a:r>
          </a:p>
        </p:txBody>
      </p:sp>
      <p:sp>
        <p:nvSpPr>
          <p:cNvPr id="413" name="TextBox 412"/>
          <p:cNvSpPr txBox="1"/>
          <p:nvPr/>
        </p:nvSpPr>
        <p:spPr>
          <a:xfrm>
            <a:off x="914400" y="914400"/>
            <a:ext cx="7315200" cy="7315200"/>
          </a:xfrm>
          <a:prstGeom prst="rect">
            <a:avLst/>
          </a:prstGeom>
          <a:noFill/>
        </p:spPr>
        <p:txBody>
          <a:bodyPr wrap="none">
            <a:spAutoFit/>
          </a:bodyPr>
          <a:lstStyle/>
          <a:p/>
        </p:txBody>
      </p:sp>
      <p:sp>
        <p:nvSpPr>
          <p:cNvPr id="414" name="TextBox 413"/>
          <p:cNvSpPr txBox="1"/>
          <p:nvPr/>
        </p:nvSpPr>
        <p:spPr>
          <a:xfrm>
            <a:off x="914400" y="914400"/>
            <a:ext cx="7315200" cy="7315200"/>
          </a:xfrm>
          <a:prstGeom prst="rect">
            <a:avLst/>
          </a:prstGeom>
          <a:noFill/>
        </p:spPr>
        <p:txBody>
          <a:bodyPr wrap="none">
            <a:spAutoFit/>
          </a:bodyPr>
          <a:lstStyle/>
          <a:p>
            <a:r>
              <a:t>       out.println ( "Your password is: "); </a:t>
            </a:r>
          </a:p>
        </p:txBody>
      </p:sp>
      <p:sp>
        <p:nvSpPr>
          <p:cNvPr id="415" name="TextBox 414"/>
          <p:cNvSpPr txBox="1"/>
          <p:nvPr/>
        </p:nvSpPr>
        <p:spPr>
          <a:xfrm>
            <a:off x="914400" y="914400"/>
            <a:ext cx="7315200" cy="7315200"/>
          </a:xfrm>
          <a:prstGeom prst="rect">
            <a:avLst/>
          </a:prstGeom>
          <a:noFill/>
        </p:spPr>
        <p:txBody>
          <a:bodyPr wrap="none">
            <a:spAutoFit/>
          </a:bodyPr>
          <a:lstStyle/>
          <a:p/>
        </p:txBody>
      </p:sp>
      <p:sp>
        <p:nvSpPr>
          <p:cNvPr id="416" name="TextBox 415"/>
          <p:cNvSpPr txBox="1"/>
          <p:nvPr/>
        </p:nvSpPr>
        <p:spPr>
          <a:xfrm>
            <a:off x="914400" y="914400"/>
            <a:ext cx="7315200" cy="7315200"/>
          </a:xfrm>
          <a:prstGeom prst="rect">
            <a:avLst/>
          </a:prstGeom>
          <a:noFill/>
        </p:spPr>
        <p:txBody>
          <a:bodyPr wrap="none">
            <a:spAutoFit/>
          </a:bodyPr>
          <a:lstStyle/>
          <a:p>
            <a:r>
              <a:t>       out.println ( password); </a:t>
            </a:r>
          </a:p>
        </p:txBody>
      </p:sp>
      <p:sp>
        <p:nvSpPr>
          <p:cNvPr id="417" name="TextBox 416"/>
          <p:cNvSpPr txBox="1"/>
          <p:nvPr/>
        </p:nvSpPr>
        <p:spPr>
          <a:xfrm>
            <a:off x="914400" y="914400"/>
            <a:ext cx="7315200" cy="7315200"/>
          </a:xfrm>
          <a:prstGeom prst="rect">
            <a:avLst/>
          </a:prstGeom>
          <a:noFill/>
        </p:spPr>
        <p:txBody>
          <a:bodyPr wrap="none">
            <a:spAutoFit/>
          </a:bodyPr>
          <a:lstStyle/>
          <a:p/>
        </p:txBody>
      </p:sp>
      <p:sp>
        <p:nvSpPr>
          <p:cNvPr id="418" name="TextBox 417"/>
          <p:cNvSpPr txBox="1"/>
          <p:nvPr/>
        </p:nvSpPr>
        <p:spPr>
          <a:xfrm>
            <a:off x="914400" y="914400"/>
            <a:ext cx="7315200" cy="7315200"/>
          </a:xfrm>
          <a:prstGeom prst="rect">
            <a:avLst/>
          </a:prstGeom>
          <a:noFill/>
        </p:spPr>
        <p:txBody>
          <a:bodyPr wrap="none">
            <a:spAutoFit/>
          </a:bodyPr>
          <a:lstStyle/>
          <a:p>
            <a:r>
              <a:t>       out.close ( ); </a:t>
            </a:r>
          </a:p>
        </p:txBody>
      </p:sp>
      <p:sp>
        <p:nvSpPr>
          <p:cNvPr id="419" name="TextBox 418"/>
          <p:cNvSpPr txBox="1"/>
          <p:nvPr/>
        </p:nvSpPr>
        <p:spPr>
          <a:xfrm>
            <a:off x="914400" y="914400"/>
            <a:ext cx="7315200" cy="7315200"/>
          </a:xfrm>
          <a:prstGeom prst="rect">
            <a:avLst/>
          </a:prstGeom>
          <a:noFill/>
        </p:spPr>
        <p:txBody>
          <a:bodyPr wrap="none">
            <a:spAutoFit/>
          </a:bodyPr>
          <a:lstStyle/>
          <a:p/>
        </p:txBody>
      </p:sp>
      <p:sp>
        <p:nvSpPr>
          <p:cNvPr id="420" name="TextBox 419"/>
          <p:cNvSpPr txBox="1"/>
          <p:nvPr/>
        </p:nvSpPr>
        <p:spPr>
          <a:xfrm>
            <a:off x="914400" y="914400"/>
            <a:ext cx="7315200" cy="7315200"/>
          </a:xfrm>
          <a:prstGeom prst="rect">
            <a:avLst/>
          </a:prstGeom>
          <a:noFill/>
        </p:spPr>
        <p:txBody>
          <a:bodyPr wrap="none">
            <a:spAutoFit/>
          </a:bodyPr>
          <a:lstStyle/>
          <a:p>
            <a:r>
              <a:t>   } </a:t>
            </a:r>
          </a:p>
        </p:txBody>
      </p:sp>
      <p:sp>
        <p:nvSpPr>
          <p:cNvPr id="421" name="TextBox 420"/>
          <p:cNvSpPr txBox="1"/>
          <p:nvPr/>
        </p:nvSpPr>
        <p:spPr>
          <a:xfrm>
            <a:off x="914400" y="914400"/>
            <a:ext cx="7315200" cy="7315200"/>
          </a:xfrm>
          <a:prstGeom prst="rect">
            <a:avLst/>
          </a:prstGeom>
          <a:noFill/>
        </p:spPr>
        <p:txBody>
          <a:bodyPr wrap="none">
            <a:spAutoFit/>
          </a:bodyPr>
          <a:lstStyle/>
          <a:p/>
        </p:txBody>
      </p:sp>
      <p:sp>
        <p:nvSpPr>
          <p:cNvPr id="422" name="TextBox 421"/>
          <p:cNvSpPr txBox="1"/>
          <p:nvPr/>
        </p:nvSpPr>
        <p:spPr>
          <a:xfrm>
            <a:off x="914400" y="914400"/>
            <a:ext cx="7315200" cy="7315200"/>
          </a:xfrm>
          <a:prstGeom prst="rect">
            <a:avLst/>
          </a:prstGeom>
          <a:noFill/>
        </p:spPr>
        <p:txBody>
          <a:bodyPr wrap="none">
            <a:spAutoFit/>
          </a:bodyPr>
          <a:lstStyle/>
          <a:p>
            <a:r>
              <a:t>} </a:t>
            </a:r>
          </a:p>
        </p:txBody>
      </p:sp>
      <p:sp>
        <p:nvSpPr>
          <p:cNvPr id="423" name="TextBox 422"/>
          <p:cNvSpPr txBox="1"/>
          <p:nvPr/>
        </p:nvSpPr>
        <p:spPr>
          <a:xfrm>
            <a:off x="914400" y="914400"/>
            <a:ext cx="7315200" cy="7315200"/>
          </a:xfrm>
          <a:prstGeom prst="rect">
            <a:avLst/>
          </a:prstGeom>
          <a:noFill/>
        </p:spPr>
        <p:txBody>
          <a:bodyPr wrap="none">
            <a:spAutoFit/>
          </a:bodyPr>
          <a:lstStyle/>
          <a:p/>
        </p:txBody>
      </p:sp>
      <p:sp>
        <p:nvSpPr>
          <p:cNvPr id="424" name="TextBox 423"/>
          <p:cNvSpPr txBox="1"/>
          <p:nvPr/>
        </p:nvSpPr>
        <p:spPr>
          <a:xfrm>
            <a:off x="914400" y="914400"/>
            <a:ext cx="7315200" cy="7315200"/>
          </a:xfrm>
          <a:prstGeom prst="rect">
            <a:avLst/>
          </a:prstGeom>
          <a:noFill/>
        </p:spPr>
        <p:txBody>
          <a:bodyPr wrap="none">
            <a:spAutoFit/>
          </a:bodyPr>
          <a:lstStyle/>
          <a:p>
            <a:r>
              <a:t>web.xml </a:t>
            </a:r>
          </a:p>
        </p:txBody>
      </p:sp>
      <p:sp>
        <p:nvSpPr>
          <p:cNvPr id="425" name="TextBox 424"/>
          <p:cNvSpPr txBox="1"/>
          <p:nvPr/>
        </p:nvSpPr>
        <p:spPr>
          <a:xfrm>
            <a:off x="914400" y="914400"/>
            <a:ext cx="7315200" cy="7315200"/>
          </a:xfrm>
          <a:prstGeom prst="rect">
            <a:avLst/>
          </a:prstGeom>
          <a:noFill/>
        </p:spPr>
        <p:txBody>
          <a:bodyPr wrap="none">
            <a:spAutoFit/>
          </a:bodyPr>
          <a:lstStyle/>
          <a:p>
            <a:r>
              <a:t>&lt; web-app &gt; </a:t>
            </a:r>
          </a:p>
        </p:txBody>
      </p:sp>
      <p:sp>
        <p:nvSpPr>
          <p:cNvPr id="426" name="TextBox 425"/>
          <p:cNvSpPr txBox="1"/>
          <p:nvPr/>
        </p:nvSpPr>
        <p:spPr>
          <a:xfrm>
            <a:off x="914400" y="914400"/>
            <a:ext cx="7315200" cy="7315200"/>
          </a:xfrm>
          <a:prstGeom prst="rect">
            <a:avLst/>
          </a:prstGeom>
          <a:noFill/>
        </p:spPr>
        <p:txBody>
          <a:bodyPr wrap="none">
            <a:spAutoFit/>
          </a:bodyPr>
          <a:lstStyle/>
          <a:p>
            <a:r>
              <a:t>&lt; servlet &gt; </a:t>
            </a:r>
          </a:p>
        </p:txBody>
      </p:sp>
      <p:sp>
        <p:nvSpPr>
          <p:cNvPr id="427" name="TextBox 426"/>
          <p:cNvSpPr txBox="1"/>
          <p:nvPr/>
        </p:nvSpPr>
        <p:spPr>
          <a:xfrm>
            <a:off x="914400" y="914400"/>
            <a:ext cx="7315200" cy="7315200"/>
          </a:xfrm>
          <a:prstGeom prst="rect">
            <a:avLst/>
          </a:prstGeom>
          <a:noFill/>
        </p:spPr>
        <p:txBody>
          <a:bodyPr wrap="none">
            <a:spAutoFit/>
          </a:bodyPr>
          <a:lstStyle/>
          <a:p>
            <a:r>
              <a:t>&lt; servlet -name&gt; ServletPostExample &lt;/ servlet -name&gt; </a:t>
            </a:r>
          </a:p>
        </p:txBody>
      </p:sp>
      <p:sp>
        <p:nvSpPr>
          <p:cNvPr id="428" name="TextBox 427"/>
          <p:cNvSpPr txBox="1"/>
          <p:nvPr/>
        </p:nvSpPr>
        <p:spPr>
          <a:xfrm>
            <a:off x="914400" y="914400"/>
            <a:ext cx="7315200" cy="7315200"/>
          </a:xfrm>
          <a:prstGeom prst="rect">
            <a:avLst/>
          </a:prstGeom>
          <a:noFill/>
        </p:spPr>
        <p:txBody>
          <a:bodyPr wrap="none">
            <a:spAutoFit/>
          </a:bodyPr>
          <a:lstStyle/>
          <a:p>
            <a:r>
              <a:t>&lt; servlet -class&gt; ServletPostExample &lt;/ servlet -class&gt; </a:t>
            </a:r>
          </a:p>
        </p:txBody>
      </p:sp>
      <p:sp>
        <p:nvSpPr>
          <p:cNvPr id="429" name="TextBox 428"/>
          <p:cNvSpPr txBox="1"/>
          <p:nvPr/>
        </p:nvSpPr>
        <p:spPr>
          <a:xfrm>
            <a:off x="914400" y="914400"/>
            <a:ext cx="7315200" cy="7315200"/>
          </a:xfrm>
          <a:prstGeom prst="rect">
            <a:avLst/>
          </a:prstGeom>
          <a:noFill/>
        </p:spPr>
        <p:txBody>
          <a:bodyPr wrap="none">
            <a:spAutoFit/>
          </a:bodyPr>
          <a:lstStyle/>
          <a:p>
            <a:r>
              <a:t>&lt;/ servlet &gt; </a:t>
            </a:r>
          </a:p>
        </p:txBody>
      </p:sp>
      <p:sp>
        <p:nvSpPr>
          <p:cNvPr id="430" name="TextBox 429"/>
          <p:cNvSpPr txBox="1"/>
          <p:nvPr/>
        </p:nvSpPr>
        <p:spPr>
          <a:xfrm>
            <a:off x="914400" y="914400"/>
            <a:ext cx="7315200" cy="7315200"/>
          </a:xfrm>
          <a:prstGeom prst="rect">
            <a:avLst/>
          </a:prstGeom>
          <a:noFill/>
        </p:spPr>
        <p:txBody>
          <a:bodyPr wrap="none">
            <a:spAutoFit/>
          </a:bodyPr>
          <a:lstStyle/>
          <a:p>
            <a:r>
              <a:t>&lt; servlet -mapping &gt; </a:t>
            </a:r>
          </a:p>
        </p:txBody>
      </p:sp>
      <p:sp>
        <p:nvSpPr>
          <p:cNvPr id="431" name="TextBox 430"/>
          <p:cNvSpPr txBox="1"/>
          <p:nvPr/>
        </p:nvSpPr>
        <p:spPr>
          <a:xfrm>
            <a:off x="914400" y="914400"/>
            <a:ext cx="7315200" cy="7315200"/>
          </a:xfrm>
          <a:prstGeom prst="rect">
            <a:avLst/>
          </a:prstGeom>
          <a:noFill/>
        </p:spPr>
        <p:txBody>
          <a:bodyPr wrap="none">
            <a:spAutoFit/>
          </a:bodyPr>
          <a:lstStyle/>
          <a:p>
            <a:r>
              <a:t>&lt; servlet -name&gt;  ServletPostExample  &lt;/ servlet -name&gt; </a:t>
            </a:r>
          </a:p>
        </p:txBody>
      </p:sp>
      <p:sp>
        <p:nvSpPr>
          <p:cNvPr id="432" name="TextBox 431"/>
          <p:cNvSpPr txBox="1"/>
          <p:nvPr/>
        </p:nvSpPr>
        <p:spPr>
          <a:xfrm>
            <a:off x="914400" y="914400"/>
            <a:ext cx="7315200" cy="7315200"/>
          </a:xfrm>
          <a:prstGeom prst="rect">
            <a:avLst/>
          </a:prstGeom>
          <a:noFill/>
        </p:spPr>
        <p:txBody>
          <a:bodyPr wrap="none">
            <a:spAutoFit/>
          </a:bodyPr>
          <a:lstStyle/>
          <a:p>
            <a:r>
              <a:t>&lt; url -pattern&gt;/ ServletPostExample &lt;/ url -pattern&gt; </a:t>
            </a:r>
          </a:p>
        </p:txBody>
      </p:sp>
      <p:sp>
        <p:nvSpPr>
          <p:cNvPr id="433" name="TextBox 432"/>
          <p:cNvSpPr txBox="1"/>
          <p:nvPr/>
        </p:nvSpPr>
        <p:spPr>
          <a:xfrm>
            <a:off x="914400" y="914400"/>
            <a:ext cx="7315200" cy="7315200"/>
          </a:xfrm>
          <a:prstGeom prst="rect">
            <a:avLst/>
          </a:prstGeom>
          <a:noFill/>
        </p:spPr>
        <p:txBody>
          <a:bodyPr wrap="none">
            <a:spAutoFit/>
          </a:bodyPr>
          <a:lstStyle/>
          <a:p>
            <a:r>
              <a:t>&lt;/ servlet -mapping&gt; </a:t>
            </a:r>
          </a:p>
        </p:txBody>
      </p:sp>
      <p:sp>
        <p:nvSpPr>
          <p:cNvPr id="434" name="TextBox 433"/>
          <p:cNvSpPr txBox="1"/>
          <p:nvPr/>
        </p:nvSpPr>
        <p:spPr>
          <a:xfrm>
            <a:off x="914400" y="914400"/>
            <a:ext cx="7315200" cy="7315200"/>
          </a:xfrm>
          <a:prstGeom prst="rect">
            <a:avLst/>
          </a:prstGeom>
          <a:noFill/>
        </p:spPr>
        <p:txBody>
          <a:bodyPr wrap="none">
            <a:spAutoFit/>
          </a:bodyPr>
          <a:lstStyle/>
          <a:p>
            <a:r>
              <a:t>&lt;/web-app&gt; </a:t>
            </a:r>
          </a:p>
        </p:txBody>
      </p:sp>
      <p:sp>
        <p:nvSpPr>
          <p:cNvPr id="435" name="TextBox 434"/>
          <p:cNvSpPr txBox="1"/>
          <p:nvPr/>
        </p:nvSpPr>
        <p:spPr>
          <a:xfrm>
            <a:off x="914400" y="914400"/>
            <a:ext cx="7315200" cy="7315200"/>
          </a:xfrm>
          <a:prstGeom prst="rect">
            <a:avLst/>
          </a:prstGeom>
          <a:noFill/>
        </p:spPr>
        <p:txBody>
          <a:bodyPr wrap="none">
            <a:spAutoFit/>
          </a:bodyPr>
          <a:lstStyle/>
          <a:p/>
        </p:txBody>
      </p:sp>
      <p:sp>
        <p:nvSpPr>
          <p:cNvPr id="436" name="TextBox 435"/>
          <p:cNvSpPr txBox="1"/>
          <p:nvPr/>
        </p:nvSpPr>
        <p:spPr>
          <a:xfrm>
            <a:off x="914400" y="914400"/>
            <a:ext cx="7315200" cy="7315200"/>
          </a:xfrm>
          <a:prstGeom prst="rect">
            <a:avLst/>
          </a:prstGeom>
          <a:noFill/>
        </p:spPr>
        <p:txBody>
          <a:bodyPr wrap="none">
            <a:spAutoFit/>
          </a:bodyPr>
          <a:lstStyle/>
          <a:p>
            <a:r>
              <a:t>Output </a:t>
            </a:r>
          </a:p>
        </p:txBody>
      </p:sp>
      <p:sp>
        <p:nvSpPr>
          <p:cNvPr id="437" name="TextBox 436"/>
          <p:cNvSpPr txBox="1"/>
          <p:nvPr/>
        </p:nvSpPr>
        <p:spPr>
          <a:xfrm>
            <a:off x="914400" y="914400"/>
            <a:ext cx="7315200" cy="7315200"/>
          </a:xfrm>
          <a:prstGeom prst="rect">
            <a:avLst/>
          </a:prstGeom>
          <a:noFill/>
        </p:spPr>
        <p:txBody>
          <a:bodyPr wrap="none">
            <a:spAutoFit/>
          </a:bodyPr>
          <a:lstStyle/>
          <a:p>
            <a:r>
              <a:t>First Screen </a:t>
            </a:r>
          </a:p>
        </p:txBody>
      </p:sp>
      <p:sp>
        <p:nvSpPr>
          <p:cNvPr id="438" name="TextBox 437"/>
          <p:cNvSpPr txBox="1"/>
          <p:nvPr/>
        </p:nvSpPr>
        <p:spPr>
          <a:xfrm>
            <a:off x="914400" y="914400"/>
            <a:ext cx="7315200" cy="7315200"/>
          </a:xfrm>
          <a:prstGeom prst="rect">
            <a:avLst/>
          </a:prstGeom>
          <a:noFill/>
        </p:spPr>
        <p:txBody>
          <a:bodyPr wrap="none">
            <a:spAutoFit/>
          </a:bodyPr>
          <a:lstStyle/>
          <a:p>
            <a:r>
              <a:t> </a:t>
            </a:r>
          </a:p>
        </p:txBody>
      </p:sp>
      <p:sp>
        <p:nvSpPr>
          <p:cNvPr id="439" name="TextBox 438"/>
          <p:cNvSpPr txBox="1"/>
          <p:nvPr/>
        </p:nvSpPr>
        <p:spPr>
          <a:xfrm>
            <a:off x="914400" y="914400"/>
            <a:ext cx="7315200" cy="7315200"/>
          </a:xfrm>
          <a:prstGeom prst="rect">
            <a:avLst/>
          </a:prstGeom>
          <a:noFill/>
        </p:spPr>
        <p:txBody>
          <a:bodyPr wrap="none">
            <a:spAutoFit/>
          </a:bodyPr>
          <a:lstStyle/>
          <a:p>
            <a:r>
              <a:t>Second Screen </a:t>
            </a:r>
          </a:p>
        </p:txBody>
      </p:sp>
      <p:sp>
        <p:nvSpPr>
          <p:cNvPr id="440" name="TextBox 439"/>
          <p:cNvSpPr txBox="1"/>
          <p:nvPr/>
        </p:nvSpPr>
        <p:spPr>
          <a:xfrm>
            <a:off x="914400" y="914400"/>
            <a:ext cx="7315200" cy="7315200"/>
          </a:xfrm>
          <a:prstGeom prst="rect">
            <a:avLst/>
          </a:prstGeom>
          <a:noFill/>
        </p:spPr>
        <p:txBody>
          <a:bodyPr wrap="none">
            <a:spAutoFit/>
          </a:bodyPr>
          <a:lstStyle/>
          <a:p>
            <a:r>
              <a:t> </a:t>
            </a:r>
          </a:p>
        </p:txBody>
      </p:sp>
      <p:sp>
        <p:nvSpPr>
          <p:cNvPr id="441" name="TextBox 440"/>
          <p:cNvSpPr txBox="1"/>
          <p:nvPr/>
        </p:nvSpPr>
        <p:spPr>
          <a:xfrm>
            <a:off x="914400" y="914400"/>
            <a:ext cx="7315200" cy="7315200"/>
          </a:xfrm>
          <a:prstGeom prst="rect">
            <a:avLst/>
          </a:prstGeom>
          <a:noFill/>
        </p:spPr>
        <p:txBody>
          <a:bodyPr wrap="none">
            <a:spAutoFit/>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