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360"/>
    <a:srgbClr val="4DA96E"/>
    <a:srgbClr val="53B175"/>
    <a:srgbClr val="6EBD8A"/>
    <a:srgbClr val="008A83"/>
    <a:srgbClr val="00A49C"/>
    <a:srgbClr val="00C1B7"/>
    <a:srgbClr val="00504A"/>
    <a:srgbClr val="002E2B"/>
    <a:srgbClr val="001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-9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A952-4871-4CB8-B51D-80A977106C2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6"/>
            </a:gs>
            <a:gs pos="57000">
              <a:schemeClr val="accent1"/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3082BCB-175B-CB00-EC4E-65C404781E6C}"/>
              </a:ext>
            </a:extLst>
          </p:cNvPr>
          <p:cNvSpPr/>
          <p:nvPr/>
        </p:nvSpPr>
        <p:spPr>
          <a:xfrm>
            <a:off x="406402" y="365763"/>
            <a:ext cx="11379199" cy="26700479"/>
          </a:xfrm>
          <a:custGeom>
            <a:avLst/>
            <a:gdLst>
              <a:gd name="connsiteX0" fmla="*/ 302004 w 11379199"/>
              <a:gd name="connsiteY0" fmla="*/ 0 h 26700479"/>
              <a:gd name="connsiteX1" fmla="*/ 11077195 w 11379199"/>
              <a:gd name="connsiteY1" fmla="*/ 0 h 26700479"/>
              <a:gd name="connsiteX2" fmla="*/ 11379199 w 11379199"/>
              <a:gd name="connsiteY2" fmla="*/ 302004 h 26700479"/>
              <a:gd name="connsiteX3" fmla="*/ 11379199 w 11379199"/>
              <a:gd name="connsiteY3" fmla="*/ 12425663 h 26700479"/>
              <a:gd name="connsiteX4" fmla="*/ 11262490 w 11379199"/>
              <a:gd name="connsiteY4" fmla="*/ 12449191 h 26700479"/>
              <a:gd name="connsiteX5" fmla="*/ 9370536 w 11379199"/>
              <a:gd name="connsiteY5" fmla="*/ 12767191 h 26700479"/>
              <a:gd name="connsiteX6" fmla="*/ 7452526 w 11379199"/>
              <a:gd name="connsiteY6" fmla="*/ 12350070 h 26700479"/>
              <a:gd name="connsiteX7" fmla="*/ 5434157 w 11379199"/>
              <a:gd name="connsiteY7" fmla="*/ 12863450 h 26700479"/>
              <a:gd name="connsiteX8" fmla="*/ 4140614 w 11379199"/>
              <a:gd name="connsiteY8" fmla="*/ 12489111 h 26700479"/>
              <a:gd name="connsiteX9" fmla="*/ 3850683 w 11379199"/>
              <a:gd name="connsiteY9" fmla="*/ 12542588 h 26700479"/>
              <a:gd name="connsiteX10" fmla="*/ 4307883 w 11379199"/>
              <a:gd name="connsiteY10" fmla="*/ 12681627 h 26700479"/>
              <a:gd name="connsiteX11" fmla="*/ 5188829 w 11379199"/>
              <a:gd name="connsiteY11" fmla="*/ 13077357 h 26700479"/>
              <a:gd name="connsiteX12" fmla="*/ 6214741 w 11379199"/>
              <a:gd name="connsiteY12" fmla="*/ 12863450 h 26700479"/>
              <a:gd name="connsiteX13" fmla="*/ 7196048 w 11379199"/>
              <a:gd name="connsiteY13" fmla="*/ 12563979 h 26700479"/>
              <a:gd name="connsiteX14" fmla="*/ 8032390 w 11379199"/>
              <a:gd name="connsiteY14" fmla="*/ 12660238 h 26700479"/>
              <a:gd name="connsiteX15" fmla="*/ 9102907 w 11379199"/>
              <a:gd name="connsiteY15" fmla="*/ 13066662 h 26700479"/>
              <a:gd name="connsiteX16" fmla="*/ 11361955 w 11379199"/>
              <a:gd name="connsiteY16" fmla="*/ 12852733 h 26700479"/>
              <a:gd name="connsiteX17" fmla="*/ 11379199 w 11379199"/>
              <a:gd name="connsiteY17" fmla="*/ 12849652 h 26700479"/>
              <a:gd name="connsiteX18" fmla="*/ 11379199 w 11379199"/>
              <a:gd name="connsiteY18" fmla="*/ 19412311 h 26700479"/>
              <a:gd name="connsiteX19" fmla="*/ 11262490 w 11379199"/>
              <a:gd name="connsiteY19" fmla="*/ 19435839 h 26700479"/>
              <a:gd name="connsiteX20" fmla="*/ 9370536 w 11379199"/>
              <a:gd name="connsiteY20" fmla="*/ 19753839 h 26700479"/>
              <a:gd name="connsiteX21" fmla="*/ 7452526 w 11379199"/>
              <a:gd name="connsiteY21" fmla="*/ 19336719 h 26700479"/>
              <a:gd name="connsiteX22" fmla="*/ 5434157 w 11379199"/>
              <a:gd name="connsiteY22" fmla="*/ 19850099 h 26700479"/>
              <a:gd name="connsiteX23" fmla="*/ 4140614 w 11379199"/>
              <a:gd name="connsiteY23" fmla="*/ 19475759 h 26700479"/>
              <a:gd name="connsiteX24" fmla="*/ 3850683 w 11379199"/>
              <a:gd name="connsiteY24" fmla="*/ 19529237 h 26700479"/>
              <a:gd name="connsiteX25" fmla="*/ 4307883 w 11379199"/>
              <a:gd name="connsiteY25" fmla="*/ 19668277 h 26700479"/>
              <a:gd name="connsiteX26" fmla="*/ 5188829 w 11379199"/>
              <a:gd name="connsiteY26" fmla="*/ 20064005 h 26700479"/>
              <a:gd name="connsiteX27" fmla="*/ 6214741 w 11379199"/>
              <a:gd name="connsiteY27" fmla="*/ 19850099 h 26700479"/>
              <a:gd name="connsiteX28" fmla="*/ 7196048 w 11379199"/>
              <a:gd name="connsiteY28" fmla="*/ 19550627 h 26700479"/>
              <a:gd name="connsiteX29" fmla="*/ 8032390 w 11379199"/>
              <a:gd name="connsiteY29" fmla="*/ 19646887 h 26700479"/>
              <a:gd name="connsiteX30" fmla="*/ 9102907 w 11379199"/>
              <a:gd name="connsiteY30" fmla="*/ 20053311 h 26700479"/>
              <a:gd name="connsiteX31" fmla="*/ 11361955 w 11379199"/>
              <a:gd name="connsiteY31" fmla="*/ 19839381 h 26700479"/>
              <a:gd name="connsiteX32" fmla="*/ 11379199 w 11379199"/>
              <a:gd name="connsiteY32" fmla="*/ 19836299 h 26700479"/>
              <a:gd name="connsiteX33" fmla="*/ 11379199 w 11379199"/>
              <a:gd name="connsiteY33" fmla="*/ 26398475 h 26700479"/>
              <a:gd name="connsiteX34" fmla="*/ 11077195 w 11379199"/>
              <a:gd name="connsiteY34" fmla="*/ 26700479 h 26700479"/>
              <a:gd name="connsiteX35" fmla="*/ 302004 w 11379199"/>
              <a:gd name="connsiteY35" fmla="*/ 26700479 h 26700479"/>
              <a:gd name="connsiteX36" fmla="*/ 23733 w 11379199"/>
              <a:gd name="connsiteY36" fmla="*/ 26516027 h 26700479"/>
              <a:gd name="connsiteX37" fmla="*/ 13695 w 11379199"/>
              <a:gd name="connsiteY37" fmla="*/ 26483691 h 26700479"/>
              <a:gd name="connsiteX38" fmla="*/ 3352980 w 11379199"/>
              <a:gd name="connsiteY38" fmla="*/ 26483691 h 26700479"/>
              <a:gd name="connsiteX39" fmla="*/ 3722610 w 11379199"/>
              <a:gd name="connsiteY39" fmla="*/ 26114063 h 26700479"/>
              <a:gd name="connsiteX40" fmla="*/ 3722610 w 11379199"/>
              <a:gd name="connsiteY40" fmla="*/ 20086763 h 26700479"/>
              <a:gd name="connsiteX41" fmla="*/ 3352980 w 11379199"/>
              <a:gd name="connsiteY41" fmla="*/ 19717131 h 26700479"/>
              <a:gd name="connsiteX42" fmla="*/ 0 w 11379199"/>
              <a:gd name="connsiteY42" fmla="*/ 19717131 h 26700479"/>
              <a:gd name="connsiteX43" fmla="*/ 0 w 11379199"/>
              <a:gd name="connsiteY43" fmla="*/ 19430999 h 26700479"/>
              <a:gd name="connsiteX44" fmla="*/ 3352982 w 11379199"/>
              <a:gd name="connsiteY44" fmla="*/ 19430999 h 26700479"/>
              <a:gd name="connsiteX45" fmla="*/ 3722610 w 11379199"/>
              <a:gd name="connsiteY45" fmla="*/ 19061367 h 26700479"/>
              <a:gd name="connsiteX46" fmla="*/ 3722610 w 11379199"/>
              <a:gd name="connsiteY46" fmla="*/ 13034069 h 26700479"/>
              <a:gd name="connsiteX47" fmla="*/ 3352982 w 11379199"/>
              <a:gd name="connsiteY47" fmla="*/ 12664440 h 26700479"/>
              <a:gd name="connsiteX48" fmla="*/ 0 w 11379199"/>
              <a:gd name="connsiteY48" fmla="*/ 12664440 h 26700479"/>
              <a:gd name="connsiteX49" fmla="*/ 0 w 11379199"/>
              <a:gd name="connsiteY49" fmla="*/ 12476277 h 26700479"/>
              <a:gd name="connsiteX50" fmla="*/ 3352982 w 11379199"/>
              <a:gd name="connsiteY50" fmla="*/ 12476277 h 26700479"/>
              <a:gd name="connsiteX51" fmla="*/ 3722610 w 11379199"/>
              <a:gd name="connsiteY51" fmla="*/ 12106647 h 26700479"/>
              <a:gd name="connsiteX52" fmla="*/ 3722610 w 11379199"/>
              <a:gd name="connsiteY52" fmla="*/ 6079347 h 26700479"/>
              <a:gd name="connsiteX53" fmla="*/ 3352982 w 11379199"/>
              <a:gd name="connsiteY53" fmla="*/ 5709718 h 26700479"/>
              <a:gd name="connsiteX54" fmla="*/ 0 w 11379199"/>
              <a:gd name="connsiteY54" fmla="*/ 5709718 h 26700479"/>
              <a:gd name="connsiteX55" fmla="*/ 0 w 11379199"/>
              <a:gd name="connsiteY55" fmla="*/ 302004 h 26700479"/>
              <a:gd name="connsiteX56" fmla="*/ 302004 w 11379199"/>
              <a:gd name="connsiteY56" fmla="*/ 0 h 2670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1379199" h="26700479">
                <a:moveTo>
                  <a:pt x="302004" y="0"/>
                </a:moveTo>
                <a:lnTo>
                  <a:pt x="11077195" y="0"/>
                </a:lnTo>
                <a:cubicBezTo>
                  <a:pt x="11243987" y="0"/>
                  <a:pt x="11379199" y="135212"/>
                  <a:pt x="11379199" y="302004"/>
                </a:cubicBezTo>
                <a:lnTo>
                  <a:pt x="11379199" y="12425663"/>
                </a:lnTo>
                <a:lnTo>
                  <a:pt x="11262490" y="12449191"/>
                </a:lnTo>
                <a:cubicBezTo>
                  <a:pt x="10733367" y="12559898"/>
                  <a:pt x="9929259" y="12772986"/>
                  <a:pt x="9370536" y="12767191"/>
                </a:cubicBezTo>
                <a:cubicBezTo>
                  <a:pt x="8682877" y="12760062"/>
                  <a:pt x="8108589" y="12334028"/>
                  <a:pt x="7452526" y="12350070"/>
                </a:cubicBezTo>
                <a:cubicBezTo>
                  <a:pt x="6796463" y="12366113"/>
                  <a:pt x="5986141" y="12840277"/>
                  <a:pt x="5434157" y="12863450"/>
                </a:cubicBezTo>
                <a:cubicBezTo>
                  <a:pt x="4882171" y="12886623"/>
                  <a:pt x="4404526" y="12542588"/>
                  <a:pt x="4140614" y="12489111"/>
                </a:cubicBezTo>
                <a:cubicBezTo>
                  <a:pt x="3876702" y="12435635"/>
                  <a:pt x="3822805" y="12510502"/>
                  <a:pt x="3850683" y="12542588"/>
                </a:cubicBezTo>
                <a:cubicBezTo>
                  <a:pt x="3878561" y="12574675"/>
                  <a:pt x="4084860" y="12592499"/>
                  <a:pt x="4307883" y="12681627"/>
                </a:cubicBezTo>
                <a:cubicBezTo>
                  <a:pt x="4530907" y="12770757"/>
                  <a:pt x="4871020" y="13047053"/>
                  <a:pt x="5188829" y="13077357"/>
                </a:cubicBezTo>
                <a:cubicBezTo>
                  <a:pt x="5506639" y="13107661"/>
                  <a:pt x="5880206" y="12949014"/>
                  <a:pt x="6214741" y="12863450"/>
                </a:cubicBezTo>
                <a:cubicBezTo>
                  <a:pt x="6549277" y="12777886"/>
                  <a:pt x="6893107" y="12597848"/>
                  <a:pt x="7196048" y="12563979"/>
                </a:cubicBezTo>
                <a:cubicBezTo>
                  <a:pt x="7498989" y="12530110"/>
                  <a:pt x="7714580" y="12576457"/>
                  <a:pt x="8032390" y="12660238"/>
                </a:cubicBezTo>
                <a:cubicBezTo>
                  <a:pt x="8350200" y="12744018"/>
                  <a:pt x="8510034" y="13041706"/>
                  <a:pt x="9102907" y="13066662"/>
                </a:cubicBezTo>
                <a:cubicBezTo>
                  <a:pt x="9621671" y="13088499"/>
                  <a:pt x="10749454" y="12957481"/>
                  <a:pt x="11361955" y="12852733"/>
                </a:cubicBezTo>
                <a:lnTo>
                  <a:pt x="11379199" y="12849652"/>
                </a:lnTo>
                <a:lnTo>
                  <a:pt x="11379199" y="19412311"/>
                </a:lnTo>
                <a:lnTo>
                  <a:pt x="11262490" y="19435839"/>
                </a:lnTo>
                <a:cubicBezTo>
                  <a:pt x="10733367" y="19546547"/>
                  <a:pt x="9929259" y="19759633"/>
                  <a:pt x="9370536" y="19753839"/>
                </a:cubicBezTo>
                <a:cubicBezTo>
                  <a:pt x="8682877" y="19746709"/>
                  <a:pt x="8108589" y="19320675"/>
                  <a:pt x="7452526" y="19336719"/>
                </a:cubicBezTo>
                <a:cubicBezTo>
                  <a:pt x="6796463" y="19352763"/>
                  <a:pt x="5986141" y="19826925"/>
                  <a:pt x="5434157" y="19850099"/>
                </a:cubicBezTo>
                <a:cubicBezTo>
                  <a:pt x="4882171" y="19873271"/>
                  <a:pt x="4404526" y="19529237"/>
                  <a:pt x="4140614" y="19475759"/>
                </a:cubicBezTo>
                <a:cubicBezTo>
                  <a:pt x="3876702" y="19422283"/>
                  <a:pt x="3822805" y="19497149"/>
                  <a:pt x="3850683" y="19529237"/>
                </a:cubicBezTo>
                <a:cubicBezTo>
                  <a:pt x="3878561" y="19561323"/>
                  <a:pt x="4084860" y="19579149"/>
                  <a:pt x="4307883" y="19668277"/>
                </a:cubicBezTo>
                <a:cubicBezTo>
                  <a:pt x="4530907" y="19757405"/>
                  <a:pt x="4871019" y="20033703"/>
                  <a:pt x="5188829" y="20064005"/>
                </a:cubicBezTo>
                <a:cubicBezTo>
                  <a:pt x="5506639" y="20094309"/>
                  <a:pt x="5880206" y="19935661"/>
                  <a:pt x="6214741" y="19850099"/>
                </a:cubicBezTo>
                <a:cubicBezTo>
                  <a:pt x="6549277" y="19764535"/>
                  <a:pt x="6893107" y="19584497"/>
                  <a:pt x="7196048" y="19550627"/>
                </a:cubicBezTo>
                <a:cubicBezTo>
                  <a:pt x="7498989" y="19516759"/>
                  <a:pt x="7714580" y="19563105"/>
                  <a:pt x="8032390" y="19646887"/>
                </a:cubicBezTo>
                <a:cubicBezTo>
                  <a:pt x="8350200" y="19730667"/>
                  <a:pt x="8510034" y="20028355"/>
                  <a:pt x="9102907" y="20053311"/>
                </a:cubicBezTo>
                <a:cubicBezTo>
                  <a:pt x="9621671" y="20075145"/>
                  <a:pt x="10749454" y="19944127"/>
                  <a:pt x="11361955" y="19839381"/>
                </a:cubicBezTo>
                <a:lnTo>
                  <a:pt x="11379199" y="19836299"/>
                </a:lnTo>
                <a:lnTo>
                  <a:pt x="11379199" y="26398475"/>
                </a:lnTo>
                <a:cubicBezTo>
                  <a:pt x="11379199" y="26565267"/>
                  <a:pt x="11243987" y="26700479"/>
                  <a:pt x="11077195" y="26700479"/>
                </a:cubicBezTo>
                <a:lnTo>
                  <a:pt x="302004" y="26700479"/>
                </a:lnTo>
                <a:cubicBezTo>
                  <a:pt x="176910" y="26700479"/>
                  <a:pt x="69579" y="26624423"/>
                  <a:pt x="23733" y="26516027"/>
                </a:cubicBezTo>
                <a:lnTo>
                  <a:pt x="13695" y="26483691"/>
                </a:lnTo>
                <a:lnTo>
                  <a:pt x="3352980" y="26483691"/>
                </a:lnTo>
                <a:cubicBezTo>
                  <a:pt x="3557122" y="26483691"/>
                  <a:pt x="3722610" y="26318203"/>
                  <a:pt x="3722610" y="26114063"/>
                </a:cubicBezTo>
                <a:lnTo>
                  <a:pt x="3722610" y="20086763"/>
                </a:lnTo>
                <a:cubicBezTo>
                  <a:pt x="3722610" y="19882623"/>
                  <a:pt x="3557122" y="19717131"/>
                  <a:pt x="3352980" y="19717131"/>
                </a:cubicBezTo>
                <a:lnTo>
                  <a:pt x="0" y="19717131"/>
                </a:lnTo>
                <a:lnTo>
                  <a:pt x="0" y="19430999"/>
                </a:lnTo>
                <a:lnTo>
                  <a:pt x="3352982" y="19430999"/>
                </a:lnTo>
                <a:cubicBezTo>
                  <a:pt x="3557123" y="19430999"/>
                  <a:pt x="3722610" y="19265511"/>
                  <a:pt x="3722610" y="19061367"/>
                </a:cubicBezTo>
                <a:lnTo>
                  <a:pt x="3722610" y="13034069"/>
                </a:lnTo>
                <a:cubicBezTo>
                  <a:pt x="3722610" y="12829928"/>
                  <a:pt x="3557123" y="12664440"/>
                  <a:pt x="3352982" y="12664440"/>
                </a:cubicBezTo>
                <a:lnTo>
                  <a:pt x="0" y="12664440"/>
                </a:lnTo>
                <a:lnTo>
                  <a:pt x="0" y="12476277"/>
                </a:lnTo>
                <a:lnTo>
                  <a:pt x="3352982" y="12476277"/>
                </a:lnTo>
                <a:cubicBezTo>
                  <a:pt x="3557123" y="12476277"/>
                  <a:pt x="3722610" y="12310788"/>
                  <a:pt x="3722610" y="12106647"/>
                </a:cubicBezTo>
                <a:lnTo>
                  <a:pt x="3722610" y="6079347"/>
                </a:lnTo>
                <a:cubicBezTo>
                  <a:pt x="3722610" y="5875206"/>
                  <a:pt x="3557123" y="5709718"/>
                  <a:pt x="3352982" y="5709718"/>
                </a:cubicBezTo>
                <a:lnTo>
                  <a:pt x="0" y="5709718"/>
                </a:lnTo>
                <a:lnTo>
                  <a:pt x="0" y="302004"/>
                </a:lnTo>
                <a:cubicBezTo>
                  <a:pt x="0" y="135212"/>
                  <a:pt x="135212" y="0"/>
                  <a:pt x="3020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FD029AE-F450-BAEC-AAF2-FE682DB3894F}"/>
              </a:ext>
            </a:extLst>
          </p:cNvPr>
          <p:cNvSpPr/>
          <p:nvPr/>
        </p:nvSpPr>
        <p:spPr>
          <a:xfrm>
            <a:off x="237067" y="2795302"/>
            <a:ext cx="2011680" cy="1828800"/>
          </a:xfrm>
          <a:prstGeom prst="hexagon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24BAEFD-0BEE-EFC1-D1A8-6E75FE2D982B}"/>
              </a:ext>
            </a:extLst>
          </p:cNvPr>
          <p:cNvSpPr/>
          <p:nvPr/>
        </p:nvSpPr>
        <p:spPr>
          <a:xfrm>
            <a:off x="1844040" y="3709702"/>
            <a:ext cx="2011680" cy="1828800"/>
          </a:xfrm>
          <a:prstGeom prst="hexagon">
            <a:avLst/>
          </a:prstGeom>
          <a:solidFill>
            <a:srgbClr val="007D7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B6E50C1-BBF8-4EE2-0CBB-027B6CADDBFD}"/>
              </a:ext>
            </a:extLst>
          </p:cNvPr>
          <p:cNvSpPr/>
          <p:nvPr/>
        </p:nvSpPr>
        <p:spPr>
          <a:xfrm>
            <a:off x="3451013" y="2795302"/>
            <a:ext cx="2011680" cy="1828800"/>
          </a:xfrm>
          <a:prstGeom prst="hexagon">
            <a:avLst/>
          </a:prstGeom>
          <a:solidFill>
            <a:srgbClr val="00BAA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F1906EB-BDF5-0542-C3F2-076BA4899A69}"/>
              </a:ext>
            </a:extLst>
          </p:cNvPr>
          <p:cNvSpPr/>
          <p:nvPr/>
        </p:nvSpPr>
        <p:spPr>
          <a:xfrm>
            <a:off x="5057986" y="3709702"/>
            <a:ext cx="2011680" cy="1828800"/>
          </a:xfrm>
          <a:prstGeom prst="hexagon">
            <a:avLst/>
          </a:prstGeom>
          <a:solidFill>
            <a:srgbClr val="42C09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63CB17D-F61B-0F05-58E0-733ECF91DAC4}"/>
              </a:ext>
            </a:extLst>
          </p:cNvPr>
          <p:cNvSpPr/>
          <p:nvPr/>
        </p:nvSpPr>
        <p:spPr>
          <a:xfrm>
            <a:off x="6664959" y="2795302"/>
            <a:ext cx="2011680" cy="1828800"/>
          </a:xfrm>
          <a:prstGeom prst="hexagon">
            <a:avLst/>
          </a:prstGeom>
          <a:solidFill>
            <a:srgbClr val="ADB8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4953D72-F6D4-26AC-27CF-3AA5201683FA}"/>
              </a:ext>
            </a:extLst>
          </p:cNvPr>
          <p:cNvSpPr/>
          <p:nvPr/>
        </p:nvSpPr>
        <p:spPr>
          <a:xfrm>
            <a:off x="8271932" y="3709702"/>
            <a:ext cx="2011680" cy="1828800"/>
          </a:xfrm>
          <a:prstGeom prst="hexagon">
            <a:avLst/>
          </a:prstGeom>
          <a:solidFill>
            <a:srgbClr val="CFB55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AD3C081-4ED9-26A2-9134-DDF54D9A067C}"/>
              </a:ext>
            </a:extLst>
          </p:cNvPr>
          <p:cNvSpPr/>
          <p:nvPr/>
        </p:nvSpPr>
        <p:spPr>
          <a:xfrm>
            <a:off x="9878906" y="2795302"/>
            <a:ext cx="2011680" cy="1828800"/>
          </a:xfrm>
          <a:prstGeom prst="hexagon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Octopus with solid fill">
            <a:extLst>
              <a:ext uri="{FF2B5EF4-FFF2-40B4-BE49-F238E27FC236}">
                <a16:creationId xmlns:a16="http://schemas.microsoft.com/office/drawing/2014/main" id="{BDB3AEF0-877E-96FC-736B-ADA1525B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7630" y="356861"/>
            <a:ext cx="914400" cy="914400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1F233A-5630-4576-76B5-C3E143CB1072}"/>
              </a:ext>
            </a:extLst>
          </p:cNvPr>
          <p:cNvSpPr txBox="1"/>
          <p:nvPr/>
        </p:nvSpPr>
        <p:spPr>
          <a:xfrm>
            <a:off x="418123" y="365760"/>
            <a:ext cx="5535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gradFill flip="none" rotWithShape="1">
                  <a:gsLst>
                    <a:gs pos="31000">
                      <a:srgbClr val="00C6BB"/>
                    </a:gs>
                    <a:gs pos="77000">
                      <a:srgbClr val="EFB251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KRAKEN     KOFFEE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6CAFD-90DA-F669-1BA6-649B0C59487F}"/>
              </a:ext>
            </a:extLst>
          </p:cNvPr>
          <p:cNvSpPr txBox="1"/>
          <p:nvPr/>
        </p:nvSpPr>
        <p:spPr>
          <a:xfrm>
            <a:off x="5806030" y="482082"/>
            <a:ext cx="5912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150" dirty="0">
                <a:ln w="2540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2023 HALF-TIME 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481F8-4E78-E6B8-FF4C-D089FFE621FB}"/>
              </a:ext>
            </a:extLst>
          </p:cNvPr>
          <p:cNvSpPr txBox="1"/>
          <p:nvPr/>
        </p:nvSpPr>
        <p:spPr>
          <a:xfrm flipH="1">
            <a:off x="484555" y="1188366"/>
            <a:ext cx="1122289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8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Welcome to the 2023 Sales Review report for Kraken </a:t>
            </a:r>
            <a:r>
              <a:rPr lang="en-US" sz="18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Koffee’s</a:t>
            </a:r>
            <a:r>
              <a:rPr lang="en-US" sz="18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b="1" spc="-3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NEW FLORIDA SALES REGION</a:t>
            </a:r>
            <a:r>
              <a:rPr lang="en-US" sz="1800" spc="-3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!  </a:t>
            </a:r>
            <a:r>
              <a:rPr lang="en-US" sz="18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In the visuals below, you will learn all about our brilliant team’s performance across our three flagship stores.  We’ll cover insights from a range of strategic areas, pinpoint specific opportunities for improvement, and forecast the second half of 2023.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DEFD5-ADAB-99BF-3521-3B47D4A8849E}"/>
              </a:ext>
            </a:extLst>
          </p:cNvPr>
          <p:cNvSpPr txBox="1"/>
          <p:nvPr/>
        </p:nvSpPr>
        <p:spPr>
          <a:xfrm>
            <a:off x="503438" y="2243330"/>
            <a:ext cx="147893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TOTAL # OF PURCHASES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005BD-3A56-378B-58B3-47020FC50ACF}"/>
              </a:ext>
            </a:extLst>
          </p:cNvPr>
          <p:cNvSpPr txBox="1"/>
          <p:nvPr/>
        </p:nvSpPr>
        <p:spPr>
          <a:xfrm>
            <a:off x="1974031" y="5538501"/>
            <a:ext cx="175169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007D76"/>
                </a:solidFill>
                <a:latin typeface="Bahnschrift Condensed" panose="020B0502040204020203" pitchFamily="34" charset="0"/>
              </a:rPr>
              <a:t>TOTAL SALES ($)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11724-B439-5BD7-3DBA-C5DCA810D8C3}"/>
              </a:ext>
            </a:extLst>
          </p:cNvPr>
          <p:cNvSpPr txBox="1"/>
          <p:nvPr/>
        </p:nvSpPr>
        <p:spPr>
          <a:xfrm>
            <a:off x="3725728" y="2243330"/>
            <a:ext cx="147893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00BAAF"/>
                </a:solidFill>
                <a:latin typeface="Bahnschrift Condensed" panose="020B0502040204020203" pitchFamily="34" charset="0"/>
              </a:rPr>
              <a:t>AVERAGE ORDER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459D6-820C-D373-D3FA-0BA22D0EF4EB}"/>
              </a:ext>
            </a:extLst>
          </p:cNvPr>
          <p:cNvSpPr txBox="1"/>
          <p:nvPr/>
        </p:nvSpPr>
        <p:spPr>
          <a:xfrm>
            <a:off x="5175921" y="5538501"/>
            <a:ext cx="175169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42C09E"/>
                </a:solidFill>
                <a:latin typeface="Bahnschrift Condensed" panose="020B0502040204020203" pitchFamily="34" charset="0"/>
              </a:rPr>
              <a:t># OF NEW STORES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DD545-F47C-5607-28A2-D81AA1F81FC8}"/>
              </a:ext>
            </a:extLst>
          </p:cNvPr>
          <p:cNvSpPr txBox="1"/>
          <p:nvPr/>
        </p:nvSpPr>
        <p:spPr>
          <a:xfrm>
            <a:off x="6917855" y="2243330"/>
            <a:ext cx="147893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A1AD57"/>
                </a:solidFill>
                <a:latin typeface="Bahnschrift Condensed" panose="020B0502040204020203" pitchFamily="34" charset="0"/>
              </a:rPr>
              <a:t>TOTAL # OF MENU ITEMS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4437E-08DF-27A0-3946-048E5ABE96D6}"/>
              </a:ext>
            </a:extLst>
          </p:cNvPr>
          <p:cNvSpPr txBox="1"/>
          <p:nvPr/>
        </p:nvSpPr>
        <p:spPr>
          <a:xfrm>
            <a:off x="8377810" y="5538501"/>
            <a:ext cx="175169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C5A53F"/>
                </a:solidFill>
                <a:latin typeface="Bahnschrift Condensed" panose="020B0502040204020203" pitchFamily="34" charset="0"/>
              </a:rPr>
              <a:t>BEST SELLER ($)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F098E-616F-DF4D-8483-141C560AD6B0}"/>
              </a:ext>
            </a:extLst>
          </p:cNvPr>
          <p:cNvSpPr txBox="1"/>
          <p:nvPr/>
        </p:nvSpPr>
        <p:spPr>
          <a:xfrm>
            <a:off x="10008898" y="2243330"/>
            <a:ext cx="17516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EFB251"/>
                </a:solidFill>
                <a:latin typeface="Bahnschrift Condensed" panose="020B0502040204020203" pitchFamily="34" charset="0"/>
              </a:rPr>
              <a:t>BEST SELLER (QUANTITY)</a:t>
            </a:r>
          </a:p>
        </p:txBody>
      </p:sp>
      <p:pic>
        <p:nvPicPr>
          <p:cNvPr id="36" name="Graphic 35" descr="Palm tree with solid fill">
            <a:extLst>
              <a:ext uri="{FF2B5EF4-FFF2-40B4-BE49-F238E27FC236}">
                <a16:creationId xmlns:a16="http://schemas.microsoft.com/office/drawing/2014/main" id="{4DA149B3-BF69-94AF-66C8-5A860D582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726" y="2667478"/>
            <a:ext cx="1179614" cy="1179614"/>
          </a:xfrm>
          <a:prstGeom prst="rect">
            <a:avLst/>
          </a:prstGeom>
        </p:spPr>
      </p:pic>
      <p:pic>
        <p:nvPicPr>
          <p:cNvPr id="38" name="Graphic 37" descr="Seaweed with solid fill">
            <a:extLst>
              <a:ext uri="{FF2B5EF4-FFF2-40B4-BE49-F238E27FC236}">
                <a16:creationId xmlns:a16="http://schemas.microsoft.com/office/drawing/2014/main" id="{C2D03128-B584-2AF7-05DB-B7A8103CB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0" y="25943734"/>
            <a:ext cx="914400" cy="914400"/>
          </a:xfrm>
          <a:prstGeom prst="rect">
            <a:avLst/>
          </a:prstGeom>
        </p:spPr>
      </p:pic>
      <p:pic>
        <p:nvPicPr>
          <p:cNvPr id="40" name="Graphic 39" descr="Seaweed with solid fill">
            <a:extLst>
              <a:ext uri="{FF2B5EF4-FFF2-40B4-BE49-F238E27FC236}">
                <a16:creationId xmlns:a16="http://schemas.microsoft.com/office/drawing/2014/main" id="{6819C4E6-4CCA-A615-2B94-DD6A137D6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3761" y="25957181"/>
            <a:ext cx="914400" cy="914400"/>
          </a:xfrm>
          <a:prstGeom prst="rect">
            <a:avLst/>
          </a:prstGeom>
        </p:spPr>
      </p:pic>
      <p:pic>
        <p:nvPicPr>
          <p:cNvPr id="42" name="Graphic 41" descr="Seaweed with solid fill">
            <a:extLst>
              <a:ext uri="{FF2B5EF4-FFF2-40B4-BE49-F238E27FC236}">
                <a16:creationId xmlns:a16="http://schemas.microsoft.com/office/drawing/2014/main" id="{FFA1BEC6-254B-CA28-6456-A7A2F34820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7140" y="25943734"/>
            <a:ext cx="914400" cy="914400"/>
          </a:xfrm>
          <a:prstGeom prst="rect">
            <a:avLst/>
          </a:prstGeom>
        </p:spPr>
      </p:pic>
      <p:pic>
        <p:nvPicPr>
          <p:cNvPr id="44" name="Graphic 43" descr="Coral with solid fill">
            <a:extLst>
              <a:ext uri="{FF2B5EF4-FFF2-40B4-BE49-F238E27FC236}">
                <a16:creationId xmlns:a16="http://schemas.microsoft.com/office/drawing/2014/main" id="{37592BA2-B09B-3F7D-940C-A37ACA064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56372" y="25943734"/>
            <a:ext cx="914400" cy="914400"/>
          </a:xfrm>
          <a:prstGeom prst="rect">
            <a:avLst/>
          </a:prstGeom>
        </p:spPr>
      </p:pic>
      <p:pic>
        <p:nvPicPr>
          <p:cNvPr id="46" name="Graphic 45" descr="Conch with solid fill">
            <a:extLst>
              <a:ext uri="{FF2B5EF4-FFF2-40B4-BE49-F238E27FC236}">
                <a16:creationId xmlns:a16="http://schemas.microsoft.com/office/drawing/2014/main" id="{D75B48A4-AB95-C807-EE93-C563A8C7F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1835080" y="26243634"/>
            <a:ext cx="705001" cy="705001"/>
          </a:xfrm>
          <a:prstGeom prst="rect">
            <a:avLst/>
          </a:prstGeom>
        </p:spPr>
      </p:pic>
      <p:pic>
        <p:nvPicPr>
          <p:cNvPr id="48" name="Graphic 47" descr="Fish with solid fill">
            <a:extLst>
              <a:ext uri="{FF2B5EF4-FFF2-40B4-BE49-F238E27FC236}">
                <a16:creationId xmlns:a16="http://schemas.microsoft.com/office/drawing/2014/main" id="{3DC4D53A-3617-DBB0-C125-B7224FE83B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469780" y="18851856"/>
            <a:ext cx="824811" cy="763908"/>
          </a:xfrm>
          <a:prstGeom prst="rect">
            <a:avLst/>
          </a:prstGeom>
        </p:spPr>
      </p:pic>
      <p:pic>
        <p:nvPicPr>
          <p:cNvPr id="50" name="Graphic 49" descr="Seahorse with solid fill">
            <a:extLst>
              <a:ext uri="{FF2B5EF4-FFF2-40B4-BE49-F238E27FC236}">
                <a16:creationId xmlns:a16="http://schemas.microsoft.com/office/drawing/2014/main" id="{5B6B6236-8BD3-A091-FFF6-A1C2D8CF24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75644" y="20518276"/>
            <a:ext cx="644330" cy="644330"/>
          </a:xfrm>
          <a:prstGeom prst="rect">
            <a:avLst/>
          </a:prstGeom>
        </p:spPr>
      </p:pic>
      <p:pic>
        <p:nvPicPr>
          <p:cNvPr id="52" name="Graphic 51" descr="Clownfish with solid fill">
            <a:extLst>
              <a:ext uri="{FF2B5EF4-FFF2-40B4-BE49-F238E27FC236}">
                <a16:creationId xmlns:a16="http://schemas.microsoft.com/office/drawing/2014/main" id="{4D521799-236B-4051-97FD-91525E521F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958" y="6152478"/>
            <a:ext cx="644330" cy="644330"/>
          </a:xfrm>
          <a:prstGeom prst="rect">
            <a:avLst/>
          </a:prstGeom>
        </p:spPr>
      </p:pic>
      <p:pic>
        <p:nvPicPr>
          <p:cNvPr id="54" name="Graphic 53" descr="Crab with solid fill">
            <a:extLst>
              <a:ext uri="{FF2B5EF4-FFF2-40B4-BE49-F238E27FC236}">
                <a16:creationId xmlns:a16="http://schemas.microsoft.com/office/drawing/2014/main" id="{A8CA076A-D314-82E5-6A8E-D06DF3A6737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80337" y="3029906"/>
            <a:ext cx="760012" cy="760012"/>
          </a:xfrm>
          <a:prstGeom prst="rect">
            <a:avLst/>
          </a:prstGeom>
        </p:spPr>
      </p:pic>
      <p:pic>
        <p:nvPicPr>
          <p:cNvPr id="55" name="Graphic 54" descr="Seaweed with solid fill">
            <a:extLst>
              <a:ext uri="{FF2B5EF4-FFF2-40B4-BE49-F238E27FC236}">
                <a16:creationId xmlns:a16="http://schemas.microsoft.com/office/drawing/2014/main" id="{A980A6E0-12CD-8199-2F74-3F44E74C9D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69473" y="25943734"/>
            <a:ext cx="914400" cy="914400"/>
          </a:xfrm>
          <a:prstGeom prst="rect">
            <a:avLst/>
          </a:prstGeom>
        </p:spPr>
      </p:pic>
      <p:pic>
        <p:nvPicPr>
          <p:cNvPr id="57" name="Graphic 56" descr="Fish with solid fill">
            <a:extLst>
              <a:ext uri="{FF2B5EF4-FFF2-40B4-BE49-F238E27FC236}">
                <a16:creationId xmlns:a16="http://schemas.microsoft.com/office/drawing/2014/main" id="{457FE671-8E77-7166-E8E7-9297F4EA81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10655" y="19008788"/>
            <a:ext cx="846885" cy="846885"/>
          </a:xfrm>
          <a:prstGeom prst="rect">
            <a:avLst/>
          </a:prstGeom>
        </p:spPr>
      </p:pic>
      <p:pic>
        <p:nvPicPr>
          <p:cNvPr id="58" name="Graphic 57" descr="Fish with solid fill">
            <a:extLst>
              <a:ext uri="{FF2B5EF4-FFF2-40B4-BE49-F238E27FC236}">
                <a16:creationId xmlns:a16="http://schemas.microsoft.com/office/drawing/2014/main" id="{435533C0-ABF7-0AF5-0796-F5EED7125A1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151030" y="19233809"/>
            <a:ext cx="644331" cy="596755"/>
          </a:xfrm>
          <a:prstGeom prst="rect">
            <a:avLst/>
          </a:prstGeom>
        </p:spPr>
      </p:pic>
      <p:pic>
        <p:nvPicPr>
          <p:cNvPr id="56" name="Graphic 55" descr="Seahorse with solid fill">
            <a:extLst>
              <a:ext uri="{FF2B5EF4-FFF2-40B4-BE49-F238E27FC236}">
                <a16:creationId xmlns:a16="http://schemas.microsoft.com/office/drawing/2014/main" id="{12578CFA-30D2-D036-F091-D5D95D2D30A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8078" y="20212517"/>
            <a:ext cx="644330" cy="644330"/>
          </a:xfrm>
          <a:prstGeom prst="rect">
            <a:avLst/>
          </a:prstGeom>
        </p:spPr>
      </p:pic>
      <p:pic>
        <p:nvPicPr>
          <p:cNvPr id="59" name="Graphic 58" descr="Fish with solid fill">
            <a:extLst>
              <a:ext uri="{FF2B5EF4-FFF2-40B4-BE49-F238E27FC236}">
                <a16:creationId xmlns:a16="http://schemas.microsoft.com/office/drawing/2014/main" id="{15BE3E21-7E4A-28E0-1299-5116D766FD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10375" y="12093713"/>
            <a:ext cx="600595" cy="600595"/>
          </a:xfrm>
          <a:prstGeom prst="rect">
            <a:avLst/>
          </a:prstGeom>
        </p:spPr>
      </p:pic>
      <p:pic>
        <p:nvPicPr>
          <p:cNvPr id="60" name="Graphic 59" descr="Fish with solid fill">
            <a:extLst>
              <a:ext uri="{FF2B5EF4-FFF2-40B4-BE49-F238E27FC236}">
                <a16:creationId xmlns:a16="http://schemas.microsoft.com/office/drawing/2014/main" id="{AFE3ED5A-FBAC-EBAF-1699-E044B3DECB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50418" y="12237773"/>
            <a:ext cx="771612" cy="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C6BB"/>
      </a:accent1>
      <a:accent2>
        <a:srgbClr val="EFB251"/>
      </a:accent2>
      <a:accent3>
        <a:srgbClr val="6FEBA0"/>
      </a:accent3>
      <a:accent4>
        <a:srgbClr val="636363"/>
      </a:accent4>
      <a:accent5>
        <a:srgbClr val="7FCB84"/>
      </a:accent5>
      <a:accent6>
        <a:srgbClr val="004C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</TotalTime>
  <Words>91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STHupo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Sherwin varghese</cp:lastModifiedBy>
  <cp:revision>1</cp:revision>
  <dcterms:created xsi:type="dcterms:W3CDTF">2023-12-06T22:43:02Z</dcterms:created>
  <dcterms:modified xsi:type="dcterms:W3CDTF">2024-02-19T09:50:03Z</dcterms:modified>
</cp:coreProperties>
</file>