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8" r:id="rId13"/>
    <p:sldId id="276" r:id="rId14"/>
    <p:sldId id="277" r:id="rId15"/>
    <p:sldId id="270" r:id="rId16"/>
    <p:sldId id="269" r:id="rId17"/>
    <p:sldId id="271" r:id="rId18"/>
    <p:sldId id="274" r:id="rId19"/>
    <p:sldId id="278" r:id="rId2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VP" id="{a4d7e608-3483-418a-8db7-7fd21004073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70"/>
            <p14:sldId id="268"/>
            <p14:sldId id="277"/>
            <p14:sldId id="276"/>
          </p14:sldIdLst>
        </p14:section>
        <p14:section name="Stretch Goals" id="{e2368eca-e4e6-4d25-887b-a926a014832b}">
          <p14:sldIdLst>
            <p14:sldId id="269"/>
            <p14:sldId id="271"/>
            <p14:sldId id="274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050" y="1135380"/>
            <a:ext cx="11137265" cy="4189730"/>
          </a:xfrm>
        </p:spPr>
        <p:txBody>
          <a:bodyPr anchor="t" anchorCtr="0">
            <a:normAutofit/>
          </a:bodyPr>
          <a:p>
            <a:pPr algn="l">
              <a:lnSpc>
                <a:spcPct val="90000"/>
              </a:lnSpc>
            </a:pPr>
            <a:r>
              <a:rPr lang="en-US" sz="3200" b="1">
                <a:latin typeface="Helvetica Neue Bold" panose="02000503000000020004" charset="0"/>
                <a:cs typeface="Helvetica Neue Bold" panose="02000503000000020004" charset="0"/>
              </a:rPr>
              <a:t>Project Title: Travel Go Where?</a:t>
            </a:r>
            <a:br>
              <a:rPr lang="en-US" sz="2400">
                <a:latin typeface="Helvetica Neue Regular" panose="02000503000000020004" charset="0"/>
                <a:cs typeface="Helvetica Neue Regular" panose="02000503000000020004" charset="0"/>
              </a:rPr>
            </a:br>
            <a:br>
              <a:rPr lang="en-US" sz="2400">
                <a:latin typeface="Helvetica Neue Regular" panose="02000503000000020004" charset="0"/>
                <a:cs typeface="Helvetica Neue Regular" panose="02000503000000020004" charset="0"/>
              </a:rPr>
            </a:br>
            <a:r>
              <a:rPr lang="en-US" sz="2400">
                <a:latin typeface="Helvetica Neue Regular" panose="02000503000000020004" charset="0"/>
                <a:cs typeface="Helvetica Neue Regular" panose="02000503000000020004" charset="0"/>
              </a:rPr>
              <a:t>Idea: User generated travel forum</a:t>
            </a:r>
            <a:br>
              <a:rPr lang="en-US" sz="2400">
                <a:latin typeface="Helvetica Neue Regular" panose="02000503000000020004" charset="0"/>
                <a:cs typeface="Helvetica Neue Regular" panose="02000503000000020004" charset="0"/>
              </a:rPr>
            </a:br>
            <a:br>
              <a:rPr lang="en-US" sz="2400">
                <a:latin typeface="Helvetica Neue Regular" panose="02000503000000020004" charset="0"/>
                <a:cs typeface="Helvetica Neue Regular" panose="02000503000000020004" charset="0"/>
              </a:rPr>
            </a:br>
            <a:br>
              <a:rPr lang="en-US" sz="2400">
                <a:latin typeface="Helvetica Neue Regular" panose="02000503000000020004" charset="0"/>
                <a:cs typeface="Helvetica Neue Regular" panose="02000503000000020004" charset="0"/>
              </a:rPr>
            </a:br>
            <a:r>
              <a:rPr lang="en-US" sz="2400">
                <a:latin typeface="Helvetica Neue Regular" panose="02000503000000020004" charset="0"/>
                <a:cs typeface="Helvetica Neue Regular" panose="02000503000000020004" charset="0"/>
              </a:rPr>
              <a:t>Target to complete on:</a:t>
            </a:r>
            <a:br>
              <a:rPr lang="en-US" sz="2400">
                <a:latin typeface="Helvetica Neue Regular" panose="02000503000000020004" charset="0"/>
                <a:cs typeface="Helvetica Neue Regular" panose="02000503000000020004" charset="0"/>
              </a:rPr>
            </a:br>
            <a:r>
              <a:rPr lang="en-US" sz="2400">
                <a:latin typeface="Helvetica Neue Regular" panose="02000503000000020004" charset="0"/>
                <a:cs typeface="Helvetica Neue Regular" panose="02000503000000020004" charset="0"/>
              </a:rPr>
              <a:t>8 Apr (Friday) - Backend</a:t>
            </a:r>
            <a:br>
              <a:rPr lang="en-US" sz="2400">
                <a:latin typeface="Helvetica Neue Regular" panose="02000503000000020004" charset="0"/>
                <a:cs typeface="Helvetica Neue Regular" panose="02000503000000020004" charset="0"/>
              </a:rPr>
            </a:br>
            <a:r>
              <a:rPr lang="en-US" sz="2400">
                <a:latin typeface="Helvetica Neue Regular" panose="02000503000000020004" charset="0"/>
                <a:cs typeface="Helvetica Neue Regular" panose="02000503000000020004" charset="0"/>
              </a:rPr>
              <a:t>11 Apr (Monday) - Linking to Frontend + solving outstanding backend problems</a:t>
            </a:r>
            <a:br>
              <a:rPr lang="en-US" sz="2400">
                <a:latin typeface="Helvetica Neue Regular" panose="02000503000000020004" charset="0"/>
                <a:cs typeface="Helvetica Neue Regular" panose="02000503000000020004" charset="0"/>
              </a:rPr>
            </a:br>
            <a:r>
              <a:rPr lang="en-US" sz="2400">
                <a:latin typeface="Helvetica Neue Regular" panose="02000503000000020004" charset="0"/>
                <a:cs typeface="Helvetica Neue Regular" panose="02000503000000020004" charset="0"/>
              </a:rPr>
              <a:t>12 Apr (Tuesday) - </a:t>
            </a:r>
            <a:br>
              <a:rPr lang="en-US" sz="2400">
                <a:latin typeface="Helvetica Neue Regular" panose="02000503000000020004" charset="0"/>
                <a:cs typeface="Helvetica Neue Regular" panose="02000503000000020004" charset="0"/>
              </a:rPr>
            </a:br>
            <a:r>
              <a:rPr lang="en-US" sz="2400">
                <a:latin typeface="Helvetica Neue Regular" panose="02000503000000020004" charset="0"/>
                <a:cs typeface="Helvetica Neue Regular" panose="02000503000000020004" charset="0"/>
              </a:rPr>
              <a:t>13 Apr (Wednesday) - Stretch Goals (if time permits)</a:t>
            </a:r>
            <a:br>
              <a:rPr lang="en-US" sz="2400">
                <a:latin typeface="Helvetica Neue Regular" panose="02000503000000020004" charset="0"/>
                <a:cs typeface="Helvetica Neue Regular" panose="02000503000000020004" charset="0"/>
              </a:rPr>
            </a:br>
            <a:r>
              <a:rPr lang="en-US" sz="2400">
                <a:latin typeface="Helvetica Neue Regular" panose="02000503000000020004" charset="0"/>
                <a:cs typeface="Helvetica Neue Regular" panose="02000503000000020004" charset="0"/>
              </a:rPr>
              <a:t>14 Apr  (Thursday) - Presentation of project</a:t>
            </a:r>
            <a:endParaRPr lang="en-US" sz="2400">
              <a:solidFill>
                <a:schemeClr val="tx1"/>
              </a:solidFill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57150" y="80010"/>
            <a:ext cx="10824210" cy="865505"/>
          </a:xfrm>
        </p:spPr>
        <p:txBody>
          <a:bodyPr>
            <a:normAutofit/>
          </a:bodyPr>
          <a:p>
            <a:r>
              <a:rPr lang="en-US" sz="3200">
                <a:latin typeface="Helvetica Neue Regular" panose="02000503000000020004" charset="0"/>
                <a:cs typeface="Helvetica Neue Regular" panose="02000503000000020004" charset="0"/>
              </a:rPr>
              <a:t>Reply interface (at bottom of the page)</a:t>
            </a:r>
            <a:endParaRPr lang="en-US" sz="3200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1773555" y="945515"/>
            <a:ext cx="8645525" cy="577088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1983740" y="4848225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>
                <a:solidFill>
                  <a:schemeClr val="tx1"/>
                </a:solidFill>
              </a:rPr>
              <a:t>Post 1 - original post (replying to original post)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9259570" y="6076315"/>
            <a:ext cx="810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Post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1983740" y="1233170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>
                <a:solidFill>
                  <a:schemeClr val="tx1"/>
                </a:solidFill>
              </a:rPr>
              <a:t>Post 1 - original post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9259570" y="2461260"/>
            <a:ext cx="810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Reply</a:t>
            </a:r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1983740" y="3032760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>
                <a:solidFill>
                  <a:schemeClr val="tx1"/>
                </a:solidFill>
              </a:rPr>
              <a:t>Post 1 - reply by someone (who alr replied)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259570" y="4260850"/>
            <a:ext cx="810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Reply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68580" y="80010"/>
            <a:ext cx="10824210" cy="865505"/>
          </a:xfrm>
        </p:spPr>
        <p:txBody>
          <a:bodyPr>
            <a:normAutofit/>
          </a:bodyPr>
          <a:p>
            <a:r>
              <a:rPr lang="en-US" sz="3200">
                <a:latin typeface="Helvetica Neue Regular" panose="02000503000000020004" charset="0"/>
                <a:cs typeface="Helvetica Neue Regular" panose="02000503000000020004" charset="0"/>
              </a:rPr>
              <a:t>Register Page/ Login Page</a:t>
            </a:r>
            <a:endParaRPr lang="en-US" sz="3200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1773555" y="945515"/>
            <a:ext cx="8645525" cy="577088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3" name="Content Placeholder 2"/>
          <p:cNvGraphicFramePr/>
          <p:nvPr>
            <p:ph idx="1"/>
            <p:custDataLst>
              <p:tags r:id="rId1"/>
            </p:custDataLst>
          </p:nvPr>
        </p:nvGraphicFramePr>
        <p:xfrm>
          <a:off x="1978025" y="1757045"/>
          <a:ext cx="8235315" cy="1499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5310"/>
                <a:gridCol w="5120005"/>
              </a:tblGrid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username: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(required), unique</a:t>
                      </a:r>
                      <a:endParaRPr lang="en-US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password: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(required)</a:t>
                      </a:r>
                      <a:endParaRPr lang="en-US"/>
                    </a:p>
                  </a:txBody>
                  <a:tcPr/>
                </a:tc>
              </a:tr>
              <a:tr h="3568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email: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4785360" y="3646805"/>
            <a:ext cx="189293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/>
              <a:t>Register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785360" y="4344035"/>
            <a:ext cx="189293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/>
              <a:t>Login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492115" y="4015105"/>
            <a:ext cx="479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or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946150"/>
            <a:ext cx="11721465" cy="5700395"/>
          </a:xfr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latin typeface="Helvetica Neue Regular" panose="02000503000000020004" charset="0"/>
                <a:cs typeface="Helvetica Neue Regular" panose="02000503000000020004" charset="0"/>
              </a:rPr>
              <a:t>Authentication, sessions</a:t>
            </a:r>
            <a:endParaRPr lang="en-US" sz="2400">
              <a:latin typeface="Helvetica Neue Regular" panose="02000503000000020004" charset="0"/>
              <a:cs typeface="Helvetica Neue Regular" panose="02000503000000020004" charset="0"/>
            </a:endParaRPr>
          </a:p>
          <a:p>
            <a:pPr>
              <a:lnSpc>
                <a:spcPct val="100000"/>
              </a:lnSpc>
            </a:pPr>
            <a:r>
              <a:rPr lang="en-US" sz="2400">
                <a:latin typeface="Helvetica Neue Regular" panose="02000503000000020004" charset="0"/>
                <a:cs typeface="Helvetica Neue Regular" panose="02000503000000020004" charset="0"/>
              </a:rPr>
              <a:t>Users Schema</a:t>
            </a:r>
            <a:endParaRPr lang="en-US" sz="2400">
              <a:latin typeface="Helvetica Neue Regular" panose="02000503000000020004" charset="0"/>
              <a:cs typeface="Helvetica Neue Regular" panose="02000503000000020004" charset="0"/>
            </a:endParaRPr>
          </a:p>
          <a:p>
            <a:pPr lvl="1">
              <a:lnSpc>
                <a:spcPct val="100000"/>
              </a:lnSpc>
            </a:pPr>
            <a:r>
              <a:rPr lang="en-US" sz="2055">
                <a:latin typeface="Helvetica Neue Regular" panose="02000503000000020004" charset="0"/>
                <a:cs typeface="Helvetica Neue Regular" panose="02000503000000020004" charset="0"/>
              </a:rPr>
              <a:t>Admin and users</a:t>
            </a:r>
            <a:endParaRPr lang="en-US" sz="2055">
              <a:latin typeface="Helvetica Neue Regular" panose="02000503000000020004" charset="0"/>
              <a:cs typeface="Helvetica Neue Regular" panose="02000503000000020004" charset="0"/>
            </a:endParaRPr>
          </a:p>
          <a:p>
            <a:pPr lvl="1">
              <a:lnSpc>
                <a:spcPct val="100000"/>
              </a:lnSpc>
            </a:pPr>
            <a:r>
              <a:rPr lang="en-US" sz="2055">
                <a:latin typeface="Helvetica Neue Regular" panose="02000503000000020004" charset="0"/>
                <a:cs typeface="Helvetica Neue Regular" panose="02000503000000020004" charset="0"/>
              </a:rPr>
              <a:t>Seed some data in</a:t>
            </a:r>
            <a:endParaRPr lang="en-US" sz="2055">
              <a:latin typeface="Helvetica Neue Regular" panose="02000503000000020004" charset="0"/>
              <a:cs typeface="Helvetica Neue Regular" panose="02000503000000020004" charset="0"/>
            </a:endParaRPr>
          </a:p>
          <a:p>
            <a:pPr>
              <a:lnSpc>
                <a:spcPct val="100000"/>
              </a:lnSpc>
            </a:pPr>
            <a:r>
              <a:rPr lang="en-US" sz="2400">
                <a:latin typeface="Helvetica Neue Regular" panose="02000503000000020004" charset="0"/>
                <a:cs typeface="Helvetica Neue Regular" panose="02000503000000020004" charset="0"/>
              </a:rPr>
              <a:t>Topics/ Posts Schema</a:t>
            </a:r>
            <a:endParaRPr lang="en-US" sz="2400">
              <a:latin typeface="Helvetica Neue Regular" panose="02000503000000020004" charset="0"/>
              <a:cs typeface="Helvetica Neue Regular" panose="02000503000000020004" charset="0"/>
            </a:endParaRPr>
          </a:p>
          <a:p>
            <a:pPr lvl="1">
              <a:lnSpc>
                <a:spcPct val="100000"/>
              </a:lnSpc>
            </a:pPr>
            <a:r>
              <a:rPr lang="en-US" sz="2000">
                <a:latin typeface="Helvetica Neue Regular" panose="02000503000000020004" charset="0"/>
                <a:cs typeface="Helvetica Neue Regular" panose="02000503000000020004" charset="0"/>
              </a:rPr>
              <a:t>Title (post title)</a:t>
            </a:r>
            <a:endParaRPr lang="en-US" sz="2000">
              <a:latin typeface="Helvetica Neue Regular" panose="02000503000000020004" charset="0"/>
              <a:cs typeface="Helvetica Neue Regular" panose="02000503000000020004" charset="0"/>
            </a:endParaRPr>
          </a:p>
          <a:p>
            <a:pPr lvl="1">
              <a:lnSpc>
                <a:spcPct val="100000"/>
              </a:lnSpc>
            </a:pPr>
            <a:r>
              <a:rPr lang="en-US" sz="2000">
                <a:latin typeface="Helvetica Neue Regular" panose="02000503000000020004" charset="0"/>
                <a:cs typeface="Helvetica Neue Regular" panose="02000503000000020004" charset="0"/>
              </a:rPr>
              <a:t>Date</a:t>
            </a:r>
            <a:endParaRPr lang="en-US" sz="2000">
              <a:latin typeface="Helvetica Neue Regular" panose="02000503000000020004" charset="0"/>
              <a:cs typeface="Helvetica Neue Regular" panose="02000503000000020004" charset="0"/>
            </a:endParaRPr>
          </a:p>
          <a:p>
            <a:pPr lvl="1">
              <a:lnSpc>
                <a:spcPct val="100000"/>
              </a:lnSpc>
            </a:pPr>
            <a:r>
              <a:rPr lang="en-US" sz="2000">
                <a:latin typeface="Helvetica Neue Regular" panose="02000503000000020004" charset="0"/>
                <a:cs typeface="Helvetica Neue Regular" panose="02000503000000020004" charset="0"/>
              </a:rPr>
              <a:t>Content (content of the post)</a:t>
            </a:r>
            <a:endParaRPr lang="en-US" sz="2000">
              <a:latin typeface="Helvetica Neue Regular" panose="02000503000000020004" charset="0"/>
              <a:cs typeface="Helvetica Neue Regular" panose="02000503000000020004" charset="0"/>
            </a:endParaRPr>
          </a:p>
          <a:p>
            <a:pPr lvl="1">
              <a:lnSpc>
                <a:spcPct val="100000"/>
              </a:lnSpc>
            </a:pPr>
            <a:r>
              <a:rPr lang="en-US" sz="2000">
                <a:latin typeface="Helvetica Neue Regular" panose="02000503000000020004" charset="0"/>
                <a:cs typeface="Helvetica Neue Regular" panose="02000503000000020004" charset="0"/>
              </a:rPr>
              <a:t>Categories: [ Singapore, Sentosa ] (example)</a:t>
            </a:r>
            <a:endParaRPr lang="en-US" sz="2000">
              <a:latin typeface="Helvetica Neue Regular" panose="02000503000000020004" charset="0"/>
              <a:cs typeface="Helvetica Neue Regular" panose="02000503000000020004" charset="0"/>
            </a:endParaRPr>
          </a:p>
          <a:p>
            <a:pPr lvl="1">
              <a:lnSpc>
                <a:spcPct val="100000"/>
              </a:lnSpc>
            </a:pPr>
            <a:r>
              <a:rPr lang="en-US" sz="2000">
                <a:latin typeface="Helvetica Neue Regular" panose="02000503000000020004" charset="0"/>
                <a:cs typeface="Helvetica Neue Regular" panose="02000503000000020004" charset="0"/>
              </a:rPr>
              <a:t>Id</a:t>
            </a:r>
            <a:endParaRPr lang="en-US" sz="2000">
              <a:latin typeface="Helvetica Neue Regular" panose="02000503000000020004" charset="0"/>
              <a:cs typeface="Helvetica Neue Regular" panose="02000503000000020004" charset="0"/>
            </a:endParaRPr>
          </a:p>
          <a:p>
            <a:pPr lvl="1">
              <a:lnSpc>
                <a:spcPct val="100000"/>
              </a:lnSpc>
            </a:pPr>
            <a:endParaRPr lang="en-US" sz="2000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68580" y="80010"/>
            <a:ext cx="10824210" cy="865505"/>
          </a:xfrm>
        </p:spPr>
        <p:txBody>
          <a:bodyPr>
            <a:normAutofit/>
          </a:bodyPr>
          <a:p>
            <a:r>
              <a:rPr lang="en-US" sz="3200">
                <a:latin typeface="Helvetica Neue Regular" panose="02000503000000020004" charset="0"/>
                <a:cs typeface="Helvetica Neue Regular" panose="02000503000000020004" charset="0"/>
              </a:rPr>
              <a:t>Backend Setup</a:t>
            </a:r>
            <a:endParaRPr lang="en-US" sz="3200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946150"/>
            <a:ext cx="11721465" cy="5700395"/>
          </a:xfr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latin typeface="Helvetica Neue Regular" panose="02000503000000020004" charset="0"/>
                <a:cs typeface="Helvetica Neue Regular" panose="02000503000000020004" charset="0"/>
              </a:rPr>
              <a:t>Create users</a:t>
            </a:r>
            <a:endParaRPr lang="en-US" sz="2400">
              <a:latin typeface="Helvetica Neue Regular" panose="02000503000000020004" charset="0"/>
              <a:cs typeface="Helvetica Neue Regular" panose="02000503000000020004" charset="0"/>
            </a:endParaRPr>
          </a:p>
          <a:p>
            <a:pPr>
              <a:lnSpc>
                <a:spcPct val="100000"/>
              </a:lnSpc>
            </a:pPr>
            <a:r>
              <a:rPr lang="en-US" sz="2400">
                <a:latin typeface="Helvetica Neue Regular" panose="02000503000000020004" charset="0"/>
                <a:cs typeface="Helvetica Neue Regular" panose="02000503000000020004" charset="0"/>
              </a:rPr>
              <a:t>Log in and out</a:t>
            </a:r>
            <a:endParaRPr lang="en-US" sz="2400">
              <a:latin typeface="Helvetica Neue Regular" panose="02000503000000020004" charset="0"/>
              <a:cs typeface="Helvetica Neue Regular" panose="02000503000000020004" charset="0"/>
            </a:endParaRPr>
          </a:p>
          <a:p>
            <a:pPr>
              <a:lnSpc>
                <a:spcPct val="100000"/>
              </a:lnSpc>
            </a:pPr>
            <a:r>
              <a:rPr lang="en-US" sz="2400">
                <a:latin typeface="Helvetica Neue Regular" panose="02000503000000020004" charset="0"/>
                <a:cs typeface="Helvetica Neue Regular" panose="02000503000000020004" charset="0"/>
              </a:rPr>
              <a:t>Create a new post into the forum</a:t>
            </a:r>
            <a:endParaRPr lang="en-US" sz="2400">
              <a:latin typeface="Helvetica Neue Regular" panose="02000503000000020004" charset="0"/>
              <a:cs typeface="Helvetica Neue Regular" panose="02000503000000020004" charset="0"/>
            </a:endParaRPr>
          </a:p>
          <a:p>
            <a:pPr>
              <a:lnSpc>
                <a:spcPct val="100000"/>
              </a:lnSpc>
            </a:pPr>
            <a:r>
              <a:rPr lang="en-US" sz="2400">
                <a:latin typeface="Helvetica Neue Regular" panose="02000503000000020004" charset="0"/>
                <a:cs typeface="Helvetica Neue Regular" panose="02000503000000020004" charset="0"/>
              </a:rPr>
              <a:t>Reply to a post</a:t>
            </a:r>
            <a:endParaRPr lang="en-US" sz="2400">
              <a:latin typeface="Helvetica Neue Regular" panose="02000503000000020004" charset="0"/>
              <a:cs typeface="Helvetica Neue Regular" panose="02000503000000020004" charset="0"/>
            </a:endParaRPr>
          </a:p>
          <a:p>
            <a:pPr>
              <a:lnSpc>
                <a:spcPct val="100000"/>
              </a:lnSpc>
            </a:pPr>
            <a:endParaRPr lang="en-US" sz="2000">
              <a:latin typeface="Helvetica Neue Regular" panose="02000503000000020004" charset="0"/>
              <a:cs typeface="Helvetica Neue Regular" panose="02000503000000020004" charset="0"/>
            </a:endParaRPr>
          </a:p>
          <a:p>
            <a:pPr lvl="1">
              <a:lnSpc>
                <a:spcPct val="100000"/>
              </a:lnSpc>
            </a:pPr>
            <a:endParaRPr lang="en-US" sz="2000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68580" y="80010"/>
            <a:ext cx="10824210" cy="865505"/>
          </a:xfrm>
        </p:spPr>
        <p:txBody>
          <a:bodyPr>
            <a:normAutofit/>
          </a:bodyPr>
          <a:p>
            <a:r>
              <a:rPr lang="en-US" sz="3200">
                <a:latin typeface="Helvetica Neue Regular" panose="02000503000000020004" charset="0"/>
                <a:cs typeface="Helvetica Neue Regular" panose="02000503000000020004" charset="0"/>
              </a:rPr>
              <a:t>Base Functionality (MVP)</a:t>
            </a:r>
            <a:endParaRPr lang="en-US" sz="3200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68580" y="80010"/>
            <a:ext cx="10824210" cy="865505"/>
          </a:xfrm>
        </p:spPr>
        <p:txBody>
          <a:bodyPr>
            <a:normAutofit/>
          </a:bodyPr>
          <a:p>
            <a:r>
              <a:rPr lang="en-US" sz="3200">
                <a:latin typeface="Helvetica Neue Regular" panose="02000503000000020004" charset="0"/>
                <a:cs typeface="Helvetica Neue Regular" panose="02000503000000020004" charset="0"/>
              </a:rPr>
              <a:t>Colour Theme</a:t>
            </a:r>
            <a:endParaRPr lang="en-US" sz="3200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4505" y="945515"/>
            <a:ext cx="4201160" cy="55473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185" y="1070610"/>
            <a:ext cx="4775200" cy="36258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2870" y="-99695"/>
            <a:ext cx="10824210" cy="865505"/>
          </a:xfrm>
        </p:spPr>
        <p:txBody>
          <a:bodyPr>
            <a:normAutofit/>
          </a:bodyPr>
          <a:p>
            <a:r>
              <a:rPr lang="en-US" sz="3200">
                <a:latin typeface="Helvetica Neue Regular" panose="02000503000000020004" charset="0"/>
                <a:cs typeface="Helvetica Neue Regular" panose="02000503000000020004" charset="0"/>
              </a:rPr>
              <a:t>Adding Thread Counts/ Message Counts</a:t>
            </a:r>
            <a:endParaRPr lang="en-US" sz="3200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1773555" y="653415"/>
            <a:ext cx="8645525" cy="608965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1983740" y="1233170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>
                <a:solidFill>
                  <a:schemeClr val="tx1"/>
                </a:solidFill>
              </a:rPr>
              <a:t>Welcome Center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1983740" y="3032760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>
                <a:solidFill>
                  <a:schemeClr val="tx1"/>
                </a:solidFill>
              </a:rPr>
              <a:t>Popular Places to Go (Limit to 5 to show)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1983740" y="4884420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>
                <a:solidFill>
                  <a:schemeClr val="tx1"/>
                </a:solidFill>
              </a:rPr>
              <a:t>General Discussions about {Singapore}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2120265" y="1689100"/>
            <a:ext cx="4311650" cy="410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Rules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2120265" y="2204085"/>
            <a:ext cx="4311650" cy="3536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idk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2120265" y="5297170"/>
            <a:ext cx="4311650" cy="4216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What to do at Airport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2120265" y="3493135"/>
            <a:ext cx="4265930" cy="410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Sentosa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2120265" y="3996690"/>
            <a:ext cx="4265930" cy="410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MBS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8526145" y="4329430"/>
            <a:ext cx="2189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Click for more</a:t>
            </a:r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2120265" y="5838190"/>
            <a:ext cx="4311650" cy="410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What to eat 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8526145" y="6169660"/>
            <a:ext cx="2189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Click for more</a:t>
            </a:r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1983740" y="765810"/>
            <a:ext cx="8086725" cy="3416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>
                <a:solidFill>
                  <a:schemeClr val="tx1"/>
                </a:solidFill>
              </a:rPr>
              <a:t>Search - Search for word that appears in title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8532495" y="2534285"/>
            <a:ext cx="2189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Click for more</a:t>
            </a:r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6767195" y="1689100"/>
            <a:ext cx="1163955" cy="410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>
              <a:buNone/>
            </a:pPr>
            <a:r>
              <a:rPr lang="en-US" sz="1600">
                <a:solidFill>
                  <a:schemeClr val="tx1"/>
                </a:solidFill>
              </a:rPr>
              <a:t>Thread Ct.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8267065" y="1689100"/>
            <a:ext cx="1163955" cy="410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>
              <a:buNone/>
            </a:pPr>
            <a:r>
              <a:rPr lang="en-US" sz="1600">
                <a:solidFill>
                  <a:schemeClr val="tx1"/>
                </a:solidFill>
              </a:rPr>
              <a:t>Msg Ct.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1" name="Rectangles 20"/>
          <p:cNvSpPr/>
          <p:nvPr/>
        </p:nvSpPr>
        <p:spPr>
          <a:xfrm>
            <a:off x="6767195" y="2175510"/>
            <a:ext cx="1163955" cy="410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>
              <a:buNone/>
            </a:pPr>
            <a:r>
              <a:rPr lang="en-US" sz="1600">
                <a:solidFill>
                  <a:schemeClr val="tx1"/>
                </a:solidFill>
              </a:rPr>
              <a:t>Thread Ct.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2" name="Rectangles 21"/>
          <p:cNvSpPr/>
          <p:nvPr/>
        </p:nvSpPr>
        <p:spPr>
          <a:xfrm>
            <a:off x="8267065" y="5297170"/>
            <a:ext cx="1163955" cy="410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>
              <a:buNone/>
            </a:pPr>
            <a:r>
              <a:rPr lang="en-US" sz="1600">
                <a:solidFill>
                  <a:schemeClr val="tx1"/>
                </a:solidFill>
              </a:rPr>
              <a:t>Msg Ct.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ectangles 22"/>
          <p:cNvSpPr/>
          <p:nvPr/>
        </p:nvSpPr>
        <p:spPr>
          <a:xfrm>
            <a:off x="6767195" y="3493135"/>
            <a:ext cx="1163955" cy="410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>
              <a:buNone/>
            </a:pPr>
            <a:r>
              <a:rPr lang="en-US" sz="1600">
                <a:solidFill>
                  <a:schemeClr val="tx1"/>
                </a:solidFill>
              </a:rPr>
              <a:t>Thread Ct.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4" name="Rectangles 23"/>
          <p:cNvSpPr/>
          <p:nvPr/>
        </p:nvSpPr>
        <p:spPr>
          <a:xfrm>
            <a:off x="8267065" y="2204085"/>
            <a:ext cx="1163955" cy="410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>
              <a:buNone/>
            </a:pPr>
            <a:r>
              <a:rPr lang="en-US" sz="1600">
                <a:solidFill>
                  <a:schemeClr val="tx1"/>
                </a:solidFill>
              </a:rPr>
              <a:t>Msg Ct.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5" name="Rectangles 24"/>
          <p:cNvSpPr/>
          <p:nvPr/>
        </p:nvSpPr>
        <p:spPr>
          <a:xfrm>
            <a:off x="6767195" y="3996690"/>
            <a:ext cx="1163955" cy="410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>
              <a:buNone/>
            </a:pPr>
            <a:r>
              <a:rPr lang="en-US" sz="1600">
                <a:solidFill>
                  <a:schemeClr val="tx1"/>
                </a:solidFill>
              </a:rPr>
              <a:t>Thread Ct.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6" name="Rectangles 25"/>
          <p:cNvSpPr/>
          <p:nvPr/>
        </p:nvSpPr>
        <p:spPr>
          <a:xfrm>
            <a:off x="8267065" y="3996690"/>
            <a:ext cx="1163955" cy="410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>
              <a:buNone/>
            </a:pPr>
            <a:r>
              <a:rPr lang="en-US" sz="1600">
                <a:solidFill>
                  <a:schemeClr val="tx1"/>
                </a:solidFill>
              </a:rPr>
              <a:t>Msg Ct.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7" name="Rectangles 26"/>
          <p:cNvSpPr/>
          <p:nvPr/>
        </p:nvSpPr>
        <p:spPr>
          <a:xfrm>
            <a:off x="6767195" y="5297170"/>
            <a:ext cx="1163955" cy="410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>
              <a:buNone/>
            </a:pPr>
            <a:r>
              <a:rPr lang="en-US" sz="1600">
                <a:solidFill>
                  <a:schemeClr val="tx1"/>
                </a:solidFill>
              </a:rPr>
              <a:t>Thread Ct.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8" name="Rectangles 27"/>
          <p:cNvSpPr/>
          <p:nvPr/>
        </p:nvSpPr>
        <p:spPr>
          <a:xfrm>
            <a:off x="6767195" y="5838190"/>
            <a:ext cx="1163955" cy="410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>
              <a:buNone/>
            </a:pPr>
            <a:r>
              <a:rPr lang="en-US" sz="1600">
                <a:solidFill>
                  <a:schemeClr val="tx1"/>
                </a:solidFill>
              </a:rPr>
              <a:t>Thread Ct.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9" name="Rectangles 28"/>
          <p:cNvSpPr/>
          <p:nvPr/>
        </p:nvSpPr>
        <p:spPr>
          <a:xfrm>
            <a:off x="8267065" y="3493135"/>
            <a:ext cx="1163955" cy="410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>
              <a:buNone/>
            </a:pPr>
            <a:r>
              <a:rPr lang="en-US" sz="1600">
                <a:solidFill>
                  <a:schemeClr val="tx1"/>
                </a:solidFill>
              </a:rPr>
              <a:t>Msg Ct.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0" name="Rectangles 29"/>
          <p:cNvSpPr/>
          <p:nvPr/>
        </p:nvSpPr>
        <p:spPr>
          <a:xfrm>
            <a:off x="8267065" y="5838190"/>
            <a:ext cx="1163955" cy="410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>
              <a:buNone/>
            </a:pPr>
            <a:r>
              <a:rPr lang="en-US" sz="1600">
                <a:solidFill>
                  <a:schemeClr val="tx1"/>
                </a:solidFill>
              </a:rPr>
              <a:t>Msg Ct.</a:t>
            </a:r>
            <a:endParaRPr 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" y="80010"/>
            <a:ext cx="10824210" cy="865505"/>
          </a:xfrm>
        </p:spPr>
        <p:txBody>
          <a:bodyPr>
            <a:normAutofit/>
          </a:bodyPr>
          <a:p>
            <a:r>
              <a:rPr lang="en-US" sz="3200">
                <a:latin typeface="Helvetica Neue Regular" panose="02000503000000020004" charset="0"/>
                <a:cs typeface="Helvetica Neue Regular" panose="02000503000000020004" charset="0"/>
              </a:rPr>
              <a:t>User Badges</a:t>
            </a:r>
            <a:endParaRPr lang="en-US" sz="3200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  <p:sp>
        <p:nvSpPr>
          <p:cNvPr id="24" name="Rectangles 23"/>
          <p:cNvSpPr/>
          <p:nvPr/>
        </p:nvSpPr>
        <p:spPr>
          <a:xfrm>
            <a:off x="1773555" y="945515"/>
            <a:ext cx="8645525" cy="577088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1983740" y="4848225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>
                <a:solidFill>
                  <a:schemeClr val="tx1"/>
                </a:solidFill>
              </a:rPr>
              <a:t>Post 1 - original post (replying to original post)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1983740" y="1233170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>
                <a:solidFill>
                  <a:schemeClr val="tx1"/>
                </a:solidFill>
              </a:rPr>
              <a:t>Post 1 - original post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1983740" y="3032760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>
                <a:solidFill>
                  <a:schemeClr val="tx1"/>
                </a:solidFill>
              </a:rPr>
              <a:t>Post 1 - reply by someone (who alr replied)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2075180" y="1313180"/>
            <a:ext cx="1414145" cy="14598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2154555" y="1415415"/>
            <a:ext cx="1231900" cy="8553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PFP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iamond 13"/>
          <p:cNvSpPr/>
          <p:nvPr/>
        </p:nvSpPr>
        <p:spPr>
          <a:xfrm>
            <a:off x="2223135" y="2385060"/>
            <a:ext cx="160020" cy="1822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Diamond 14"/>
          <p:cNvSpPr/>
          <p:nvPr/>
        </p:nvSpPr>
        <p:spPr>
          <a:xfrm>
            <a:off x="2498725" y="2385060"/>
            <a:ext cx="160020" cy="18224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Diamond 15"/>
          <p:cNvSpPr/>
          <p:nvPr/>
        </p:nvSpPr>
        <p:spPr>
          <a:xfrm>
            <a:off x="2771775" y="2385060"/>
            <a:ext cx="160020" cy="182245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Diamond 16"/>
          <p:cNvSpPr/>
          <p:nvPr/>
        </p:nvSpPr>
        <p:spPr>
          <a:xfrm>
            <a:off x="3054985" y="2385060"/>
            <a:ext cx="160020" cy="182245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9259570" y="6076315"/>
            <a:ext cx="810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Post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9259570" y="2461260"/>
            <a:ext cx="810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Reply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9259570" y="4260850"/>
            <a:ext cx="810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Reply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1773555" y="80010"/>
            <a:ext cx="8645525" cy="667448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983740" y="2236470"/>
            <a:ext cx="8731885" cy="1540536"/>
            <a:chOff x="3124" y="4776"/>
            <a:chExt cx="13751" cy="2684"/>
          </a:xfrm>
        </p:grpSpPr>
        <p:sp>
          <p:nvSpPr>
            <p:cNvPr id="6" name="Rectangles 5"/>
            <p:cNvSpPr/>
            <p:nvPr/>
          </p:nvSpPr>
          <p:spPr>
            <a:xfrm>
              <a:off x="3124" y="4776"/>
              <a:ext cx="12734" cy="25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p>
              <a:pPr algn="l"/>
              <a:r>
                <a:rPr lang="en-US">
                  <a:solidFill>
                    <a:schemeClr val="tx1"/>
                  </a:solidFill>
                </a:rPr>
                <a:t>Popular Places to Go (Limit to 5 to show)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ectangles 10"/>
            <p:cNvSpPr/>
            <p:nvPr/>
          </p:nvSpPr>
          <p:spPr>
            <a:xfrm>
              <a:off x="3339" y="5501"/>
              <a:ext cx="11513" cy="6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l">
                <a:buFont typeface="Arial" panose="020B0604020202090204" pitchFamily="34" charset="0"/>
                <a:buChar char="•"/>
              </a:pPr>
              <a:r>
                <a:rPr lang="en-US">
                  <a:solidFill>
                    <a:schemeClr val="tx1"/>
                  </a:solidFill>
                </a:rPr>
                <a:t>Sentosa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s 11"/>
            <p:cNvSpPr/>
            <p:nvPr/>
          </p:nvSpPr>
          <p:spPr>
            <a:xfrm>
              <a:off x="3339" y="6294"/>
              <a:ext cx="11513" cy="6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l">
                <a:buFont typeface="Arial" panose="020B0604020202090204" pitchFamily="34" charset="0"/>
                <a:buChar char="•"/>
              </a:pPr>
              <a:r>
                <a:rPr lang="en-US">
                  <a:solidFill>
                    <a:schemeClr val="tx1"/>
                  </a:solidFill>
                </a:rPr>
                <a:t>MBS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13427" y="6818"/>
              <a:ext cx="3448" cy="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Click for more</a:t>
              </a:r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984375" y="3874135"/>
            <a:ext cx="8731885" cy="1493391"/>
            <a:chOff x="3124" y="7692"/>
            <a:chExt cx="13751" cy="2686"/>
          </a:xfrm>
        </p:grpSpPr>
        <p:sp>
          <p:nvSpPr>
            <p:cNvPr id="7" name="Rectangles 6"/>
            <p:cNvSpPr/>
            <p:nvPr/>
          </p:nvSpPr>
          <p:spPr>
            <a:xfrm>
              <a:off x="3124" y="7692"/>
              <a:ext cx="12734" cy="25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p>
              <a:pPr algn="l"/>
              <a:r>
                <a:rPr lang="en-US">
                  <a:solidFill>
                    <a:schemeClr val="tx1"/>
                  </a:solidFill>
                </a:rPr>
                <a:t>General Discussions about {Singapore}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s 9"/>
            <p:cNvSpPr/>
            <p:nvPr/>
          </p:nvSpPr>
          <p:spPr>
            <a:xfrm>
              <a:off x="3339" y="8342"/>
              <a:ext cx="11513" cy="6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l">
                <a:buFont typeface="Arial" panose="020B0604020202090204" pitchFamily="34" charset="0"/>
                <a:buChar char="•"/>
              </a:pPr>
              <a:r>
                <a:rPr lang="en-US">
                  <a:solidFill>
                    <a:schemeClr val="tx1"/>
                  </a:solidFill>
                </a:rPr>
                <a:t>What to do at Airport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les 13"/>
            <p:cNvSpPr/>
            <p:nvPr/>
          </p:nvSpPr>
          <p:spPr>
            <a:xfrm>
              <a:off x="3339" y="9171"/>
              <a:ext cx="11513" cy="6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l">
                <a:buFont typeface="Arial" panose="020B0604020202090204" pitchFamily="34" charset="0"/>
                <a:buChar char="•"/>
              </a:pPr>
              <a:r>
                <a:rPr lang="en-US">
                  <a:solidFill>
                    <a:schemeClr val="tx1"/>
                  </a:solidFill>
                </a:rPr>
                <a:t>What to eat 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3427" y="9716"/>
              <a:ext cx="3448" cy="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Click for more</a:t>
              </a:r>
              <a:endParaRPr lang="en-US"/>
            </a:p>
          </p:txBody>
        </p:sp>
      </p:grpSp>
      <p:sp>
        <p:nvSpPr>
          <p:cNvPr id="16" name="Rectangles 15"/>
          <p:cNvSpPr/>
          <p:nvPr/>
        </p:nvSpPr>
        <p:spPr>
          <a:xfrm>
            <a:off x="1983740" y="147320"/>
            <a:ext cx="8086725" cy="3416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>
                <a:solidFill>
                  <a:schemeClr val="tx1"/>
                </a:solidFill>
              </a:rPr>
              <a:t>Search - Search for word that appears in title</a:t>
            </a: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983740" y="640080"/>
            <a:ext cx="8738235" cy="1563921"/>
            <a:chOff x="3124" y="1942"/>
            <a:chExt cx="13761" cy="2680"/>
          </a:xfrm>
        </p:grpSpPr>
        <p:sp>
          <p:nvSpPr>
            <p:cNvPr id="5" name="Rectangles 4"/>
            <p:cNvSpPr/>
            <p:nvPr/>
          </p:nvSpPr>
          <p:spPr>
            <a:xfrm>
              <a:off x="3124" y="1942"/>
              <a:ext cx="12734" cy="25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p>
              <a:pPr algn="l"/>
              <a:r>
                <a:rPr lang="en-US">
                  <a:solidFill>
                    <a:schemeClr val="tx1"/>
                  </a:solidFill>
                </a:rPr>
                <a:t>Welcome Center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s 7"/>
            <p:cNvSpPr/>
            <p:nvPr/>
          </p:nvSpPr>
          <p:spPr>
            <a:xfrm>
              <a:off x="3339" y="2660"/>
              <a:ext cx="11513" cy="6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l">
                <a:buFont typeface="Arial" panose="020B0604020202090204" pitchFamily="34" charset="0"/>
                <a:buChar char="•"/>
              </a:pPr>
              <a:r>
                <a:rPr lang="en-US">
                  <a:solidFill>
                    <a:schemeClr val="tx1"/>
                  </a:solidFill>
                </a:rPr>
                <a:t>Rules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s 8"/>
            <p:cNvSpPr/>
            <p:nvPr/>
          </p:nvSpPr>
          <p:spPr>
            <a:xfrm>
              <a:off x="3339" y="3471"/>
              <a:ext cx="11513" cy="6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l">
                <a:buFont typeface="Arial" panose="020B0604020202090204" pitchFamily="34" charset="0"/>
                <a:buChar char="•"/>
              </a:pPr>
              <a:r>
                <a:rPr lang="en-US">
                  <a:solidFill>
                    <a:schemeClr val="tx1"/>
                  </a:solidFill>
                </a:rPr>
                <a:t>idk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13437" y="3991"/>
              <a:ext cx="3448" cy="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Click for more</a:t>
              </a:r>
              <a:endParaRPr lang="en-US"/>
            </a:p>
          </p:txBody>
        </p:sp>
      </p:grpSp>
      <p:sp>
        <p:nvSpPr>
          <p:cNvPr id="3" name="Title 6"/>
          <p:cNvSpPr>
            <a:spLocks noGrp="1"/>
          </p:cNvSpPr>
          <p:nvPr/>
        </p:nvSpPr>
        <p:spPr>
          <a:xfrm>
            <a:off x="68580" y="80010"/>
            <a:ext cx="10824210" cy="408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latin typeface="Helvetica Neue Regular" panose="02000503000000020004" charset="0"/>
                <a:cs typeface="Helvetica Neue Regular" panose="02000503000000020004" charset="0"/>
              </a:rPr>
              <a:t>Travel Itinerary</a:t>
            </a:r>
            <a:endParaRPr lang="en-US" sz="3200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984375" y="5367655"/>
            <a:ext cx="8731885" cy="1446619"/>
            <a:chOff x="3124" y="7692"/>
            <a:chExt cx="13751" cy="2715"/>
          </a:xfrm>
        </p:grpSpPr>
        <p:sp>
          <p:nvSpPr>
            <p:cNvPr id="22" name="Rectangles 21"/>
            <p:cNvSpPr/>
            <p:nvPr/>
          </p:nvSpPr>
          <p:spPr>
            <a:xfrm>
              <a:off x="3124" y="7692"/>
              <a:ext cx="12734" cy="25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p>
              <a:pPr algn="l"/>
              <a:r>
                <a:rPr lang="en-US">
                  <a:solidFill>
                    <a:schemeClr val="tx1"/>
                  </a:solidFill>
                </a:rPr>
                <a:t>Itinerary in {Singapore}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s 22"/>
            <p:cNvSpPr/>
            <p:nvPr/>
          </p:nvSpPr>
          <p:spPr>
            <a:xfrm>
              <a:off x="3339" y="8342"/>
              <a:ext cx="11513" cy="6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l">
                <a:buFont typeface="Arial" panose="020B0604020202090204" pitchFamily="34" charset="0"/>
                <a:buChar char="•"/>
              </a:pPr>
              <a:r>
                <a:rPr lang="en-US">
                  <a:solidFill>
                    <a:schemeClr val="tx1"/>
                  </a:solidFill>
                </a:rPr>
                <a:t>Sentosa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Text Box 24"/>
            <p:cNvSpPr txBox="1"/>
            <p:nvPr/>
          </p:nvSpPr>
          <p:spPr>
            <a:xfrm>
              <a:off x="13427" y="9716"/>
              <a:ext cx="3448" cy="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Click for more</a:t>
              </a:r>
              <a:endParaRPr lang="en-US"/>
            </a:p>
          </p:txBody>
        </p:sp>
      </p:grpSp>
      <p:sp>
        <p:nvSpPr>
          <p:cNvPr id="26" name="Rectangles 25"/>
          <p:cNvSpPr/>
          <p:nvPr/>
        </p:nvSpPr>
        <p:spPr>
          <a:xfrm>
            <a:off x="2120900" y="6124560"/>
            <a:ext cx="7310755" cy="3597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MBS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1773555" y="945515"/>
            <a:ext cx="8645525" cy="577088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1983740" y="1233170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>
                <a:solidFill>
                  <a:schemeClr val="tx1"/>
                </a:solidFill>
              </a:rPr>
              <a:t>Post 1 - original post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1983740" y="3032760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>
                <a:solidFill>
                  <a:schemeClr val="tx1"/>
                </a:solidFill>
              </a:rPr>
              <a:t>Post 1 - reply by someone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1983740" y="4779010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>
                <a:solidFill>
                  <a:schemeClr val="tx1"/>
                </a:solidFill>
              </a:rPr>
              <a:t>Post 1 - reply by someone else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57150" y="80010"/>
            <a:ext cx="10824210" cy="865505"/>
          </a:xfrm>
        </p:spPr>
        <p:txBody>
          <a:bodyPr>
            <a:normAutofit/>
          </a:bodyPr>
          <a:p>
            <a:r>
              <a:rPr lang="en-US" sz="3200">
                <a:latin typeface="Helvetica Neue Regular" panose="02000503000000020004" charset="0"/>
                <a:cs typeface="Helvetica Neue Regular" panose="02000503000000020004" charset="0"/>
              </a:rPr>
              <a:t>Saving a post from other users</a:t>
            </a:r>
            <a:endParaRPr lang="en-US" sz="3200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9259570" y="2461260"/>
            <a:ext cx="810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Reply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9259570" y="4260850"/>
            <a:ext cx="810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Reply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9259570" y="6007100"/>
            <a:ext cx="810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Reply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39630" y="1233170"/>
            <a:ext cx="330200" cy="330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Helvetica Neue Regular" panose="02000503000000020004" charset="0"/>
                <a:cs typeface="Helvetica Neue Regular" panose="02000503000000020004" charset="0"/>
              </a:rPr>
              <a:t>Endpoints (for now)</a:t>
            </a:r>
            <a:endParaRPr lang="en-US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  <p:graphicFrame>
        <p:nvGraphicFramePr>
          <p:cNvPr id="4" name="Content Placeholder 3"/>
          <p:cNvGraphicFramePr/>
          <p:nvPr>
            <p:ph idx="1"/>
            <p:custDataLst>
              <p:tags r:id="rId1"/>
            </p:custDataLst>
          </p:nvPr>
        </p:nvGraphicFramePr>
        <p:xfrm>
          <a:off x="838200" y="1825625"/>
          <a:ext cx="10515600" cy="333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48050"/>
                <a:gridCol w="706755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:/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main page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:/{singapore}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country page</a:t>
                      </a:r>
                      <a:endParaRPr lang="en-US"/>
                    </a:p>
                  </a:txBody>
                  <a:tcPr/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:/{singapore}/{topic}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zooming into a particular post in a country's thread</a:t>
                      </a:r>
                      <a:endParaRPr lang="en-US"/>
                    </a:p>
                  </a:txBody>
                  <a:tcPr/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5124450" y="269875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Forum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5123815" y="1409065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Welcome Center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6481445" y="1898650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ctr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Thread 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6481445" y="2384425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ctr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Thread 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5124450" y="3520440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Popular Places to go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5123815" y="5207000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General Discussions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6481445" y="4006215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ctr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Thread 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6481445" y="4491990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ctr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Thread 2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096000" y="755650"/>
            <a:ext cx="635" cy="653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8" idx="0"/>
          </p:cNvCxnSpPr>
          <p:nvPr/>
        </p:nvCxnSpPr>
        <p:spPr>
          <a:xfrm>
            <a:off x="6096000" y="1894840"/>
            <a:ext cx="635" cy="162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s 19"/>
          <p:cNvSpPr/>
          <p:nvPr/>
        </p:nvSpPr>
        <p:spPr>
          <a:xfrm>
            <a:off x="6481445" y="5692775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ctr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Thread 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s 20"/>
          <p:cNvSpPr/>
          <p:nvPr/>
        </p:nvSpPr>
        <p:spPr>
          <a:xfrm>
            <a:off x="6481445" y="6178550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ctr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Thread 2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8" idx="2"/>
            <a:endCxn id="9" idx="0"/>
          </p:cNvCxnSpPr>
          <p:nvPr/>
        </p:nvCxnSpPr>
        <p:spPr>
          <a:xfrm flipH="1">
            <a:off x="6096000" y="4006215"/>
            <a:ext cx="635" cy="1200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36830" y="80010"/>
            <a:ext cx="4779645" cy="865505"/>
          </a:xfrm>
        </p:spPr>
        <p:txBody>
          <a:bodyPr>
            <a:normAutofit fontScale="90000"/>
          </a:bodyPr>
          <a:p>
            <a:r>
              <a:rPr lang="en-US" sz="3200">
                <a:latin typeface="Helvetica Neue Regular" panose="02000503000000020004" charset="0"/>
                <a:cs typeface="Helvetica Neue Regular" panose="02000503000000020004" charset="0"/>
              </a:rPr>
              <a:t>General Flow (per country- for now)</a:t>
            </a:r>
            <a:endParaRPr lang="en-US" sz="3200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8566150" y="1898650"/>
            <a:ext cx="21869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only superadmins can create</a:t>
            </a:r>
            <a:endParaRPr lang="en-US"/>
          </a:p>
          <a:p>
            <a:r>
              <a:rPr lang="en-US"/>
              <a:t>for rules &amp; ETC </a:t>
            </a:r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8566150" y="4006215"/>
            <a:ext cx="2186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popular stuff talked about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8693150" y="5692775"/>
            <a:ext cx="2186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every other thing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5124450" y="269875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Index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5124450" y="1202055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App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5124450" y="2259965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ForumCtn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2436495" y="1202055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NavBar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7681595" y="1202055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Credentials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10112375" y="897255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Login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10112375" y="1566545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Profile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5124450" y="3312795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NormalThread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7985125" y="3312795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StickyThread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2436495" y="3312795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WelcomeCenter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2436495" y="4310380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Thread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5123815" y="4310380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Thread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7985125" y="4310380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Thread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4" idx="2"/>
            <a:endCxn id="5" idx="0"/>
          </p:cNvCxnSpPr>
          <p:nvPr/>
        </p:nvCxnSpPr>
        <p:spPr>
          <a:xfrm>
            <a:off x="6096635" y="755650"/>
            <a:ext cx="0" cy="446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6" idx="0"/>
          </p:cNvCxnSpPr>
          <p:nvPr/>
        </p:nvCxnSpPr>
        <p:spPr>
          <a:xfrm>
            <a:off x="6096635" y="1687830"/>
            <a:ext cx="0" cy="572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11" idx="0"/>
          </p:cNvCxnSpPr>
          <p:nvPr/>
        </p:nvCxnSpPr>
        <p:spPr>
          <a:xfrm>
            <a:off x="6096635" y="2745740"/>
            <a:ext cx="0" cy="567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  <a:endCxn id="15" idx="0"/>
          </p:cNvCxnSpPr>
          <p:nvPr/>
        </p:nvCxnSpPr>
        <p:spPr>
          <a:xfrm flipH="1">
            <a:off x="6096000" y="3798570"/>
            <a:ext cx="635" cy="511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2"/>
            <a:endCxn id="14" idx="0"/>
          </p:cNvCxnSpPr>
          <p:nvPr/>
        </p:nvCxnSpPr>
        <p:spPr>
          <a:xfrm>
            <a:off x="3408680" y="3798570"/>
            <a:ext cx="0" cy="511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2"/>
            <a:endCxn id="16" idx="0"/>
          </p:cNvCxnSpPr>
          <p:nvPr/>
        </p:nvCxnSpPr>
        <p:spPr>
          <a:xfrm>
            <a:off x="8957310" y="3798570"/>
            <a:ext cx="0" cy="511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1"/>
            <a:endCxn id="7" idx="3"/>
          </p:cNvCxnSpPr>
          <p:nvPr/>
        </p:nvCxnSpPr>
        <p:spPr>
          <a:xfrm flipH="1">
            <a:off x="4380230" y="1445260"/>
            <a:ext cx="744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  <a:endCxn id="8" idx="1"/>
          </p:cNvCxnSpPr>
          <p:nvPr/>
        </p:nvCxnSpPr>
        <p:spPr>
          <a:xfrm>
            <a:off x="7068185" y="1445260"/>
            <a:ext cx="6134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9" idx="1"/>
          </p:cNvCxnSpPr>
          <p:nvPr/>
        </p:nvCxnSpPr>
        <p:spPr>
          <a:xfrm flipV="1">
            <a:off x="9625330" y="1140460"/>
            <a:ext cx="487045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10" idx="1"/>
          </p:cNvCxnSpPr>
          <p:nvPr/>
        </p:nvCxnSpPr>
        <p:spPr>
          <a:xfrm>
            <a:off x="9625330" y="1445260"/>
            <a:ext cx="487045" cy="36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408680" y="2952115"/>
            <a:ext cx="55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408680" y="2962910"/>
            <a:ext cx="13335" cy="349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8943975" y="2942590"/>
            <a:ext cx="13335" cy="349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2518410" y="4796155"/>
            <a:ext cx="17938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Title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Content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etc</a:t>
            </a:r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5200015" y="4796155"/>
            <a:ext cx="17938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Title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Content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etc</a:t>
            </a:r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8053705" y="4796155"/>
            <a:ext cx="17938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Title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Content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etc</a:t>
            </a:r>
            <a:endParaRPr lang="en-US"/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57150" y="80010"/>
            <a:ext cx="4472305" cy="865505"/>
          </a:xfrm>
        </p:spPr>
        <p:txBody>
          <a:bodyPr>
            <a:normAutofit/>
          </a:bodyPr>
          <a:p>
            <a:r>
              <a:rPr lang="en-US" sz="3200">
                <a:latin typeface="Helvetica Neue Regular" panose="02000503000000020004" charset="0"/>
                <a:cs typeface="Helvetica Neue Regular" panose="02000503000000020004" charset="0"/>
              </a:rPr>
              <a:t>React Setup (for now)</a:t>
            </a:r>
            <a:endParaRPr lang="en-US" sz="3200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57150" y="80010"/>
            <a:ext cx="4472305" cy="865505"/>
          </a:xfrm>
        </p:spPr>
        <p:txBody>
          <a:bodyPr>
            <a:normAutofit/>
          </a:bodyPr>
          <a:p>
            <a:r>
              <a:rPr lang="en-US" sz="3200">
                <a:latin typeface="Helvetica Neue Regular" panose="02000503000000020004" charset="0"/>
                <a:cs typeface="Helvetica Neue Regular" panose="02000503000000020004" charset="0"/>
              </a:rPr>
              <a:t>Landing Page</a:t>
            </a:r>
            <a:endParaRPr lang="en-US" sz="3200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1773555" y="945515"/>
            <a:ext cx="8645525" cy="577088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503930" y="3020060"/>
            <a:ext cx="5455920" cy="817880"/>
          </a:xfrm>
          <a:prstGeom prst="roundRect">
            <a:avLst/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Travel To Where?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4595" y="3082925"/>
            <a:ext cx="616585" cy="616585"/>
          </a:xfrm>
          <a:prstGeom prst="rect">
            <a:avLst/>
          </a:prstGeom>
        </p:spPr>
      </p:pic>
      <p:sp>
        <p:nvSpPr>
          <p:cNvPr id="2" name="Rectangles 1"/>
          <p:cNvSpPr/>
          <p:nvPr/>
        </p:nvSpPr>
        <p:spPr>
          <a:xfrm>
            <a:off x="8674100" y="945515"/>
            <a:ext cx="1744980" cy="3086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Login/ Register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1773555" y="945515"/>
            <a:ext cx="8645525" cy="577088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57150" y="80010"/>
            <a:ext cx="5202555" cy="865505"/>
          </a:xfrm>
        </p:spPr>
        <p:txBody>
          <a:bodyPr>
            <a:normAutofit/>
          </a:bodyPr>
          <a:p>
            <a:r>
              <a:rPr lang="en-US" sz="3200">
                <a:latin typeface="Helvetica Neue Regular" panose="02000503000000020004" charset="0"/>
                <a:cs typeface="Helvetica Neue Regular" panose="02000503000000020004" charset="0"/>
              </a:rPr>
              <a:t>Landing Page (on scroll)</a:t>
            </a:r>
            <a:endParaRPr lang="en-US" sz="3200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2248535" y="1871980"/>
            <a:ext cx="2429510" cy="34899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Singapore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(demo example)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4934585" y="1871980"/>
            <a:ext cx="2429510" cy="34899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Placeholder Country 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7599045" y="1871980"/>
            <a:ext cx="2429510" cy="34899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Placeholder Country 2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1773555" y="626745"/>
            <a:ext cx="8645525" cy="608965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1983740" y="1233170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>
                <a:solidFill>
                  <a:schemeClr val="tx1"/>
                </a:solidFill>
              </a:rPr>
              <a:t>Welcome Center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1983740" y="3032760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>
                <a:solidFill>
                  <a:schemeClr val="tx1"/>
                </a:solidFill>
              </a:rPr>
              <a:t>Popular Places to Go (Limit to 5 to show)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1983740" y="4884420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>
                <a:solidFill>
                  <a:schemeClr val="tx1"/>
                </a:solidFill>
              </a:rPr>
              <a:t>General Discussions about {Singapore}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57150" y="-99695"/>
            <a:ext cx="5202555" cy="865505"/>
          </a:xfrm>
        </p:spPr>
        <p:txBody>
          <a:bodyPr>
            <a:normAutofit/>
          </a:bodyPr>
          <a:p>
            <a:r>
              <a:rPr lang="en-US" sz="3200">
                <a:latin typeface="Helvetica Neue Regular" panose="02000503000000020004" charset="0"/>
                <a:cs typeface="Helvetica Neue Regular" panose="02000503000000020004" charset="0"/>
              </a:rPr>
              <a:t>Clicking into Singapore</a:t>
            </a:r>
            <a:endParaRPr lang="en-US" sz="3200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2120265" y="1689100"/>
            <a:ext cx="7310755" cy="410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Rules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2120265" y="2204085"/>
            <a:ext cx="7310755" cy="410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idk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2120265" y="5297170"/>
            <a:ext cx="7310755" cy="410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What to do at Airport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2120265" y="3493135"/>
            <a:ext cx="7310755" cy="410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Sentosa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2120265" y="3996690"/>
            <a:ext cx="7310755" cy="410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MBS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8526145" y="4329430"/>
            <a:ext cx="2189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Click for more</a:t>
            </a:r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2120265" y="5823585"/>
            <a:ext cx="7310755" cy="410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What to eat 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8526145" y="6169660"/>
            <a:ext cx="2189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Click for more</a:t>
            </a:r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1983740" y="765810"/>
            <a:ext cx="8086725" cy="3416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>
                <a:solidFill>
                  <a:schemeClr val="tx1"/>
                </a:solidFill>
              </a:rPr>
              <a:t>Search - Search for word that appears in title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8532495" y="2534285"/>
            <a:ext cx="2189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Click for more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68580" y="0"/>
            <a:ext cx="10824210" cy="865505"/>
          </a:xfrm>
        </p:spPr>
        <p:txBody>
          <a:bodyPr>
            <a:normAutofit/>
          </a:bodyPr>
          <a:p>
            <a:r>
              <a:rPr lang="en-US" sz="3200">
                <a:latin typeface="Helvetica Neue Regular" panose="02000503000000020004" charset="0"/>
                <a:cs typeface="Helvetica Neue Regular" panose="02000503000000020004" charset="0"/>
              </a:rPr>
              <a:t>Clicking into a thread in SG - Sentosa</a:t>
            </a:r>
            <a:endParaRPr lang="en-US" sz="3200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1773555" y="864235"/>
            <a:ext cx="8645525" cy="585216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1983740" y="1233170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>
                <a:solidFill>
                  <a:schemeClr val="tx1"/>
                </a:solidFill>
              </a:rPr>
              <a:t>Post 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1983740" y="3032760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>
                <a:solidFill>
                  <a:schemeClr val="tx1"/>
                </a:solidFill>
              </a:rPr>
              <a:t>Post 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1983740" y="4792980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>
                <a:solidFill>
                  <a:schemeClr val="tx1"/>
                </a:solidFill>
              </a:rPr>
              <a:t>Post 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411845" y="864870"/>
            <a:ext cx="2007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Create New Post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1773555" y="945515"/>
            <a:ext cx="8645525" cy="577088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1983740" y="1233170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>
                <a:solidFill>
                  <a:schemeClr val="tx1"/>
                </a:solidFill>
              </a:rPr>
              <a:t>Post 1 - original post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1983740" y="3032760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>
                <a:solidFill>
                  <a:schemeClr val="tx1"/>
                </a:solidFill>
              </a:rPr>
              <a:t>Post 1 - reply by someone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1983740" y="4779010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>
                <a:solidFill>
                  <a:schemeClr val="tx1"/>
                </a:solidFill>
              </a:rPr>
              <a:t>Post 1 - reply by someone else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57150" y="80010"/>
            <a:ext cx="10824210" cy="865505"/>
          </a:xfrm>
        </p:spPr>
        <p:txBody>
          <a:bodyPr>
            <a:normAutofit/>
          </a:bodyPr>
          <a:p>
            <a:r>
              <a:rPr lang="en-US" sz="3200">
                <a:latin typeface="Helvetica Neue Regular" panose="02000503000000020004" charset="0"/>
                <a:cs typeface="Helvetica Neue Regular" panose="02000503000000020004" charset="0"/>
              </a:rPr>
              <a:t>Clicking into a thread in SG - Sentosa Post 1</a:t>
            </a:r>
            <a:endParaRPr lang="en-US" sz="3200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9259570" y="2461260"/>
            <a:ext cx="810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Reply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9259570" y="4260850"/>
            <a:ext cx="810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Reply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9259570" y="6007100"/>
            <a:ext cx="810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Reply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ff209d82-fd2f-4511-9e85-f1dbdadbc8ed}"/>
</p:tagLst>
</file>

<file path=ppt/tags/tag2.xml><?xml version="1.0" encoding="utf-8"?>
<p:tagLst xmlns:p="http://schemas.openxmlformats.org/presentationml/2006/main">
  <p:tag name="KSO_WM_UNIT_TABLE_BEAUTIFY" val="smartTable{ff209d82-fd2f-4511-9e85-f1dbdadbc8ed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2922</Words>
  <Application>WPS Presentation</Application>
  <PresentationFormat>Widescreen</PresentationFormat>
  <Paragraphs>327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SimSun</vt:lpstr>
      <vt:lpstr>Wingdings</vt:lpstr>
      <vt:lpstr>Helvetica Neue Bold</vt:lpstr>
      <vt:lpstr>Helvetica Neue Regular</vt:lpstr>
      <vt:lpstr>微软雅黑</vt:lpstr>
      <vt:lpstr>汉仪旗黑</vt:lpstr>
      <vt:lpstr>Arial Unicode MS</vt:lpstr>
      <vt:lpstr>Calibri Light</vt:lpstr>
      <vt:lpstr>Helvetica Neue</vt:lpstr>
      <vt:lpstr>Calibri</vt:lpstr>
      <vt:lpstr>宋体-简</vt:lpstr>
      <vt:lpstr>Helvetica Regular</vt:lpstr>
      <vt:lpstr>Office Theme</vt:lpstr>
      <vt:lpstr>Project Title: Travel Go Where?  Idea: User generated travel forum   Outstanding items: 1. who will create repo - created 2. work allocation (mob programming) - if you are too free, do the css</vt:lpstr>
      <vt:lpstr>Endpoints (for now)</vt:lpstr>
      <vt:lpstr>General Flow (per country- for now)</vt:lpstr>
      <vt:lpstr>React Setup (for now)</vt:lpstr>
      <vt:lpstr>Landing Page</vt:lpstr>
      <vt:lpstr>Landing Page (on scroll)</vt:lpstr>
      <vt:lpstr>Clicking into Singapore</vt:lpstr>
      <vt:lpstr>Clicking into a thread in SG - Sentosa</vt:lpstr>
      <vt:lpstr>Clicking into a thread in SG - Sentosa Post 1</vt:lpstr>
      <vt:lpstr>Reply interface (at bottom of the page)</vt:lpstr>
      <vt:lpstr>Register Page/ Login Page</vt:lpstr>
      <vt:lpstr>Backend Setup</vt:lpstr>
      <vt:lpstr>Backend Setup</vt:lpstr>
      <vt:lpstr>Colour Theme</vt:lpstr>
      <vt:lpstr>Adding Thread Counts/ Message Counts</vt:lpstr>
      <vt:lpstr>User Badges</vt:lpstr>
      <vt:lpstr>Travel Itinerary</vt:lpstr>
      <vt:lpstr>Clicking into a thread in SG - Sentosa Post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(for now): Travel Go Where?  Idea: User generated travel forum   Outstanding items: 1. who will create repo 2. work allocation</dc:title>
  <dc:creator>yingyingquek</dc:creator>
  <cp:lastModifiedBy>yingyingquek</cp:lastModifiedBy>
  <cp:revision>32</cp:revision>
  <dcterms:created xsi:type="dcterms:W3CDTF">2022-04-07T06:44:59Z</dcterms:created>
  <dcterms:modified xsi:type="dcterms:W3CDTF">2022-04-07T06:44:59Z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