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82" r:id="rId2"/>
  </p:sldMasterIdLst>
  <p:notesMasterIdLst>
    <p:notesMasterId r:id="rId11"/>
  </p:notesMasterIdLst>
  <p:handoutMasterIdLst>
    <p:handoutMasterId r:id="rId12"/>
  </p:handoutMasterIdLst>
  <p:sldIdLst>
    <p:sldId id="447" r:id="rId3"/>
    <p:sldId id="448" r:id="rId4"/>
    <p:sldId id="449" r:id="rId5"/>
    <p:sldId id="450" r:id="rId6"/>
    <p:sldId id="451" r:id="rId7"/>
    <p:sldId id="413" r:id="rId8"/>
    <p:sldId id="265" r:id="rId9"/>
    <p:sldId id="435" r:id="rId1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073B38-5517-4C50-806E-855288E0E0F1}" v="282" dt="2019-04-22T07:31:45.616"/>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701" autoAdjust="0"/>
  </p:normalViewPr>
  <p:slideViewPr>
    <p:cSldViewPr snapToGrid="0" showGuides="1">
      <p:cViewPr varScale="1">
        <p:scale>
          <a:sx n="90" d="100"/>
          <a:sy n="90" d="100"/>
        </p:scale>
        <p:origin x="576" y="90"/>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61065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laceholder Partner logo"/>
          <p:cNvSpPr/>
          <p:nvPr/>
        </p:nvSpPr>
        <p:spPr bwMode="gray">
          <a:xfrm>
            <a:off x="288000" y="6174872"/>
            <a:ext cx="1495080"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Tech-Know School</a:t>
            </a:r>
          </a:p>
        </p:txBody>
      </p:sp>
      <p:sp>
        <p:nvSpPr>
          <p:cNvPr id="8" name="Presentation Title"/>
          <p:cNvSpPr>
            <a:spLocks noGrp="1"/>
          </p:cNvSpPr>
          <p:nvPr>
            <p:ph type="title"/>
          </p:nvPr>
        </p:nvSpPr>
        <p:spPr bwMode="gray">
          <a:xfrm>
            <a:off x="288000" y="3892361"/>
            <a:ext cx="10899174" cy="997196"/>
          </a:xfrm>
        </p:spPr>
        <p:txBody>
          <a:bodyPr/>
          <a:lstStyle/>
          <a:p>
            <a:r>
              <a:rPr lang="en-US" dirty="0"/>
              <a:t>Python Intro and Math Foundation</a:t>
            </a:r>
            <a:br>
              <a:rPr lang="en-US" dirty="0"/>
            </a:br>
            <a:br>
              <a:rPr lang="en-US" dirty="0"/>
            </a:br>
            <a:r>
              <a:rPr lang="en-US" sz="1600" b="0" dirty="0"/>
              <a:t>Speaker: Raja Ram Kankipati, Sundeep Gullapudi</a:t>
            </a:r>
            <a:endParaRPr lang="de-DE" sz="1600" b="0" dirty="0">
              <a:solidFill>
                <a:schemeClr val="accent1"/>
              </a:solidFill>
            </a:endParaRPr>
          </a:p>
        </p:txBody>
      </p:sp>
      <p:pic>
        <p:nvPicPr>
          <p:cNvPr id="10" name="Title Image Placeholder">
            <a:extLst>
              <a:ext uri="{FF2B5EF4-FFF2-40B4-BE49-F238E27FC236}">
                <a16:creationId xmlns:a16="http://schemas.microsoft.com/office/drawing/2014/main" id="{6ABE7D25-3386-4720-A94E-81D3F455A4C9}"/>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l="55" r="55"/>
          <a:stretch/>
        </p:blipFill>
        <p:spPr>
          <a:prstGeom prst="rect">
            <a:avLst/>
          </a:prstGeom>
        </p:spPr>
      </p:pic>
    </p:spTree>
    <p:extLst>
      <p:ext uri="{BB962C8B-B14F-4D97-AF65-F5344CB8AC3E}">
        <p14:creationId xmlns:p14="http://schemas.microsoft.com/office/powerpoint/2010/main" val="3262179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cake, birthday, table, indoor&#10;&#10;Description generated with very high confidence">
            <a:extLst>
              <a:ext uri="{FF2B5EF4-FFF2-40B4-BE49-F238E27FC236}">
                <a16:creationId xmlns:a16="http://schemas.microsoft.com/office/drawing/2014/main" id="{F5D30844-C4C8-41BF-A629-83496E331D2B}"/>
              </a:ext>
            </a:extLst>
          </p:cNvPr>
          <p:cNvPicPr>
            <a:picLocks noChangeAspect="1"/>
          </p:cNvPicPr>
          <p:nvPr/>
        </p:nvPicPr>
        <p:blipFill>
          <a:blip r:embed="rId2"/>
          <a:stretch>
            <a:fillRect/>
          </a:stretch>
        </p:blipFill>
        <p:spPr>
          <a:xfrm>
            <a:off x="1" y="933963"/>
            <a:ext cx="12195174" cy="5913404"/>
          </a:xfrm>
          <a:prstGeom prst="rect">
            <a:avLst/>
          </a:prstGeom>
        </p:spPr>
      </p:pic>
      <p:sp>
        <p:nvSpPr>
          <p:cNvPr id="6" name="Rectangle 5">
            <a:extLst>
              <a:ext uri="{FF2B5EF4-FFF2-40B4-BE49-F238E27FC236}">
                <a16:creationId xmlns:a16="http://schemas.microsoft.com/office/drawing/2014/main" id="{6A24965A-3FA5-440C-92F7-8D82B0506E8C}"/>
              </a:ext>
            </a:extLst>
          </p:cNvPr>
          <p:cNvSpPr/>
          <p:nvPr/>
        </p:nvSpPr>
        <p:spPr>
          <a:xfrm>
            <a:off x="1923966" y="10633"/>
            <a:ext cx="795621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Tech-Know School Island</a:t>
            </a:r>
          </a:p>
        </p:txBody>
      </p:sp>
      <p:sp>
        <p:nvSpPr>
          <p:cNvPr id="7" name="TextBox 6">
            <a:extLst>
              <a:ext uri="{FF2B5EF4-FFF2-40B4-BE49-F238E27FC236}">
                <a16:creationId xmlns:a16="http://schemas.microsoft.com/office/drawing/2014/main" id="{A164C62D-2DE3-438E-88B5-872F512170DC}"/>
              </a:ext>
            </a:extLst>
          </p:cNvPr>
          <p:cNvSpPr txBox="1"/>
          <p:nvPr/>
        </p:nvSpPr>
        <p:spPr>
          <a:xfrm rot="20754279">
            <a:off x="770279" y="3323965"/>
            <a:ext cx="1986844"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chemeClr val="bg1"/>
                </a:solidFill>
                <a:ea typeface="Arial Unicode MS" pitchFamily="34" charset="-128"/>
                <a:cs typeface="Arial Unicode MS" pitchFamily="34" charset="-128"/>
              </a:rPr>
              <a:t>Python Intro and Math Foundation</a:t>
            </a:r>
          </a:p>
        </p:txBody>
      </p:sp>
      <p:sp>
        <p:nvSpPr>
          <p:cNvPr id="8" name="TextBox 7">
            <a:extLst>
              <a:ext uri="{FF2B5EF4-FFF2-40B4-BE49-F238E27FC236}">
                <a16:creationId xmlns:a16="http://schemas.microsoft.com/office/drawing/2014/main" id="{8C90C8A2-A732-4C62-A7EC-E7C5F591FBF3}"/>
              </a:ext>
            </a:extLst>
          </p:cNvPr>
          <p:cNvSpPr txBox="1"/>
          <p:nvPr/>
        </p:nvSpPr>
        <p:spPr>
          <a:xfrm>
            <a:off x="2417460" y="1926722"/>
            <a:ext cx="2282370"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chemeClr val="bg1"/>
                </a:solidFill>
                <a:ea typeface="Arial Unicode MS" pitchFamily="34" charset="-128"/>
                <a:cs typeface="Arial Unicode MS" pitchFamily="34" charset="-128"/>
              </a:rPr>
              <a:t>EDA and Visualization</a:t>
            </a:r>
          </a:p>
        </p:txBody>
      </p:sp>
      <p:sp>
        <p:nvSpPr>
          <p:cNvPr id="9" name="TextBox 8">
            <a:extLst>
              <a:ext uri="{FF2B5EF4-FFF2-40B4-BE49-F238E27FC236}">
                <a16:creationId xmlns:a16="http://schemas.microsoft.com/office/drawing/2014/main" id="{2132A15B-9513-48D0-B97D-D5BFE48284DA}"/>
              </a:ext>
            </a:extLst>
          </p:cNvPr>
          <p:cNvSpPr txBox="1"/>
          <p:nvPr/>
        </p:nvSpPr>
        <p:spPr>
          <a:xfrm>
            <a:off x="5197483" y="4513180"/>
            <a:ext cx="2122311"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chemeClr val="bg1"/>
                </a:solidFill>
                <a:ea typeface="Arial Unicode MS" pitchFamily="34" charset="-128"/>
                <a:cs typeface="Arial Unicode MS" pitchFamily="34" charset="-128"/>
              </a:rPr>
              <a:t>Intro to ML and Data Science</a:t>
            </a:r>
          </a:p>
        </p:txBody>
      </p:sp>
      <p:sp>
        <p:nvSpPr>
          <p:cNvPr id="10" name="TextBox 9">
            <a:extLst>
              <a:ext uri="{FF2B5EF4-FFF2-40B4-BE49-F238E27FC236}">
                <a16:creationId xmlns:a16="http://schemas.microsoft.com/office/drawing/2014/main" id="{BC6FCE7B-2D33-4C49-912E-8672754852C8}"/>
              </a:ext>
            </a:extLst>
          </p:cNvPr>
          <p:cNvSpPr txBox="1"/>
          <p:nvPr/>
        </p:nvSpPr>
        <p:spPr>
          <a:xfrm>
            <a:off x="8832734" y="4513180"/>
            <a:ext cx="1849500"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chemeClr val="bg1"/>
                </a:solidFill>
                <a:ea typeface="Arial Unicode MS" pitchFamily="34" charset="-128"/>
                <a:cs typeface="Arial Unicode MS" pitchFamily="34" charset="-128"/>
              </a:rPr>
              <a:t>SAP Leonardo</a:t>
            </a:r>
          </a:p>
        </p:txBody>
      </p:sp>
      <p:sp>
        <p:nvSpPr>
          <p:cNvPr id="11" name="TextBox 10">
            <a:extLst>
              <a:ext uri="{FF2B5EF4-FFF2-40B4-BE49-F238E27FC236}">
                <a16:creationId xmlns:a16="http://schemas.microsoft.com/office/drawing/2014/main" id="{EAA7D30C-3B45-41BB-92F1-170CE20900F9}"/>
              </a:ext>
            </a:extLst>
          </p:cNvPr>
          <p:cNvSpPr txBox="1"/>
          <p:nvPr/>
        </p:nvSpPr>
        <p:spPr>
          <a:xfrm>
            <a:off x="9399658" y="1947989"/>
            <a:ext cx="2282370"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chemeClr val="bg1"/>
                </a:solidFill>
                <a:ea typeface="Arial Unicode MS" pitchFamily="34" charset="-128"/>
                <a:cs typeface="Arial Unicode MS" pitchFamily="34" charset="-128"/>
              </a:rPr>
              <a:t>PAL and APL</a:t>
            </a:r>
          </a:p>
        </p:txBody>
      </p:sp>
      <p:sp>
        <p:nvSpPr>
          <p:cNvPr id="16" name="TextBox 15">
            <a:extLst>
              <a:ext uri="{FF2B5EF4-FFF2-40B4-BE49-F238E27FC236}">
                <a16:creationId xmlns:a16="http://schemas.microsoft.com/office/drawing/2014/main" id="{4E195333-3632-4299-B786-0E0812FF0895}"/>
              </a:ext>
            </a:extLst>
          </p:cNvPr>
          <p:cNvSpPr txBox="1"/>
          <p:nvPr/>
        </p:nvSpPr>
        <p:spPr>
          <a:xfrm>
            <a:off x="5902074" y="1926723"/>
            <a:ext cx="1885245"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chemeClr val="bg1"/>
                </a:solidFill>
                <a:ea typeface="Arial Unicode MS" pitchFamily="34" charset="-128"/>
                <a:cs typeface="Arial Unicode MS" pitchFamily="34" charset="-128"/>
              </a:rPr>
              <a:t>ML Algorithms</a:t>
            </a:r>
          </a:p>
        </p:txBody>
      </p:sp>
    </p:spTree>
    <p:extLst>
      <p:ext uri="{BB962C8B-B14F-4D97-AF65-F5344CB8AC3E}">
        <p14:creationId xmlns:p14="http://schemas.microsoft.com/office/powerpoint/2010/main" val="3408994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623E05-CC04-4885-A46E-647984C9A808}"/>
              </a:ext>
            </a:extLst>
          </p:cNvPr>
          <p:cNvSpPr txBox="1"/>
          <p:nvPr/>
        </p:nvSpPr>
        <p:spPr>
          <a:xfrm>
            <a:off x="478465" y="1213008"/>
            <a:ext cx="10749516" cy="44319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Topics Covered: </a:t>
            </a:r>
          </a:p>
          <a:p>
            <a:pPr marL="342900" indent="-342900" fontAlgn="base">
              <a:spcBef>
                <a:spcPct val="50000"/>
              </a:spcBef>
              <a:spcAft>
                <a:spcPct val="0"/>
              </a:spcAft>
              <a:buClr>
                <a:srgbClr val="F0AB00"/>
              </a:buClr>
              <a:buSzPct val="80000"/>
              <a:buAutoNum type="arabicPeriod"/>
            </a:pPr>
            <a:r>
              <a:rPr lang="en-US" sz="1800" kern="0" dirty="0">
                <a:ea typeface="Arial Unicode MS" pitchFamily="34" charset="-128"/>
                <a:cs typeface="Arial Unicode MS" pitchFamily="34" charset="-128"/>
              </a:rPr>
              <a:t>Variables</a:t>
            </a:r>
          </a:p>
          <a:p>
            <a:pPr marL="342900" indent="-342900" fontAlgn="base">
              <a:spcBef>
                <a:spcPct val="50000"/>
              </a:spcBef>
              <a:spcAft>
                <a:spcPct val="0"/>
              </a:spcAft>
              <a:buClr>
                <a:srgbClr val="F0AB00"/>
              </a:buClr>
              <a:buSzPct val="80000"/>
              <a:buAutoNum type="arabicPeriod"/>
            </a:pPr>
            <a:r>
              <a:rPr lang="en-US" sz="1800" kern="0" dirty="0">
                <a:ea typeface="Arial Unicode MS" pitchFamily="34" charset="-128"/>
                <a:cs typeface="Arial Unicode MS" pitchFamily="34" charset="-128"/>
              </a:rPr>
              <a:t>Statements</a:t>
            </a:r>
          </a:p>
          <a:p>
            <a:pPr marL="342900" indent="-342900" fontAlgn="base">
              <a:spcBef>
                <a:spcPct val="50000"/>
              </a:spcBef>
              <a:spcAft>
                <a:spcPct val="0"/>
              </a:spcAft>
              <a:buClr>
                <a:srgbClr val="F0AB00"/>
              </a:buClr>
              <a:buSzPct val="80000"/>
              <a:buAutoNum type="arabicPeriod"/>
            </a:pPr>
            <a:r>
              <a:rPr lang="en-US" sz="1800" kern="0" dirty="0">
                <a:ea typeface="Arial Unicode MS" pitchFamily="34" charset="-128"/>
                <a:cs typeface="Arial Unicode MS" pitchFamily="34" charset="-128"/>
              </a:rPr>
              <a:t>Operators</a:t>
            </a:r>
          </a:p>
          <a:p>
            <a:pPr marL="342900" indent="-342900" fontAlgn="base">
              <a:spcBef>
                <a:spcPct val="50000"/>
              </a:spcBef>
              <a:spcAft>
                <a:spcPct val="0"/>
              </a:spcAft>
              <a:buClr>
                <a:srgbClr val="F0AB00"/>
              </a:buClr>
              <a:buSzPct val="80000"/>
              <a:buAutoNum type="arabicPeriod"/>
            </a:pPr>
            <a:r>
              <a:rPr lang="en-US" sz="1800" kern="0" dirty="0">
                <a:ea typeface="Arial Unicode MS" pitchFamily="34" charset="-128"/>
                <a:cs typeface="Arial Unicode MS" pitchFamily="34" charset="-128"/>
              </a:rPr>
              <a:t>Decision Making </a:t>
            </a:r>
          </a:p>
          <a:p>
            <a:pPr marL="342900" indent="-342900" fontAlgn="base">
              <a:spcBef>
                <a:spcPct val="50000"/>
              </a:spcBef>
              <a:spcAft>
                <a:spcPct val="0"/>
              </a:spcAft>
              <a:buClr>
                <a:srgbClr val="F0AB00"/>
              </a:buClr>
              <a:buSzPct val="80000"/>
              <a:buAutoNum type="arabicPeriod"/>
            </a:pPr>
            <a:r>
              <a:rPr lang="en-US" sz="1800" kern="0" dirty="0">
                <a:ea typeface="Arial Unicode MS" pitchFamily="34" charset="-128"/>
                <a:cs typeface="Arial Unicode MS" pitchFamily="34" charset="-128"/>
              </a:rPr>
              <a:t>Functions </a:t>
            </a:r>
          </a:p>
          <a:p>
            <a:pPr marL="342900" indent="-342900" fontAlgn="base">
              <a:spcBef>
                <a:spcPct val="50000"/>
              </a:spcBef>
              <a:spcAft>
                <a:spcPct val="0"/>
              </a:spcAft>
              <a:buClr>
                <a:srgbClr val="F0AB00"/>
              </a:buClr>
              <a:buSzPct val="80000"/>
              <a:buAutoNum type="arabicPeriod"/>
            </a:pPr>
            <a:r>
              <a:rPr lang="en-US" sz="1800" kern="0" dirty="0">
                <a:ea typeface="Arial Unicode MS" pitchFamily="34" charset="-128"/>
                <a:cs typeface="Arial Unicode MS" pitchFamily="34" charset="-128"/>
              </a:rPr>
              <a:t>Data Structures</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666968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AF958248-E3F4-4108-9041-482EF9B6063C}"/>
              </a:ext>
            </a:extLst>
          </p:cNvPr>
          <p:cNvPicPr>
            <a:picLocks noChangeAspect="1"/>
          </p:cNvPicPr>
          <p:nvPr/>
        </p:nvPicPr>
        <p:blipFill>
          <a:blip r:embed="rId2"/>
          <a:stretch>
            <a:fillRect/>
          </a:stretch>
        </p:blipFill>
        <p:spPr>
          <a:xfrm>
            <a:off x="1251576" y="0"/>
            <a:ext cx="8891883" cy="6326372"/>
          </a:xfrm>
          <a:prstGeom prst="rect">
            <a:avLst/>
          </a:prstGeom>
        </p:spPr>
      </p:pic>
    </p:spTree>
    <p:extLst>
      <p:ext uri="{BB962C8B-B14F-4D97-AF65-F5344CB8AC3E}">
        <p14:creationId xmlns:p14="http://schemas.microsoft.com/office/powerpoint/2010/main" val="4212031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623E05-CC04-4885-A46E-647984C9A808}"/>
              </a:ext>
            </a:extLst>
          </p:cNvPr>
          <p:cNvSpPr txBox="1"/>
          <p:nvPr/>
        </p:nvSpPr>
        <p:spPr>
          <a:xfrm>
            <a:off x="478465" y="1213008"/>
            <a:ext cx="10749516" cy="44319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Topics for today: </a:t>
            </a:r>
          </a:p>
          <a:p>
            <a:pPr marL="342900" indent="-342900" fontAlgn="base">
              <a:spcBef>
                <a:spcPct val="50000"/>
              </a:spcBef>
              <a:spcAft>
                <a:spcPct val="0"/>
              </a:spcAft>
              <a:buClr>
                <a:srgbClr val="F0AB00"/>
              </a:buClr>
              <a:buSzPct val="80000"/>
              <a:buAutoNum type="arabicPeriod"/>
            </a:pPr>
            <a:r>
              <a:rPr lang="en-US" sz="1800" kern="0" dirty="0">
                <a:ea typeface="Arial Unicode MS" pitchFamily="34" charset="-128"/>
                <a:cs typeface="Arial Unicode MS" pitchFamily="34" charset="-128"/>
              </a:rPr>
              <a:t>NumPy</a:t>
            </a:r>
          </a:p>
          <a:p>
            <a:pPr marL="342900" indent="-342900" fontAlgn="base">
              <a:spcBef>
                <a:spcPct val="50000"/>
              </a:spcBef>
              <a:spcAft>
                <a:spcPct val="0"/>
              </a:spcAft>
              <a:buClr>
                <a:srgbClr val="F0AB00"/>
              </a:buClr>
              <a:buSzPct val="80000"/>
              <a:buAutoNum type="arabicPeriod"/>
            </a:pPr>
            <a:r>
              <a:rPr lang="en-US" sz="1800" kern="0" dirty="0">
                <a:ea typeface="Arial Unicode MS" pitchFamily="34" charset="-128"/>
                <a:cs typeface="Arial Unicode MS" pitchFamily="34" charset="-128"/>
              </a:rPr>
              <a:t>Pandas</a:t>
            </a:r>
          </a:p>
          <a:p>
            <a:pPr marL="342900" indent="-342900" fontAlgn="base">
              <a:spcBef>
                <a:spcPct val="50000"/>
              </a:spcBef>
              <a:spcAft>
                <a:spcPct val="0"/>
              </a:spcAft>
              <a:buClr>
                <a:srgbClr val="F0AB00"/>
              </a:buClr>
              <a:buSzPct val="80000"/>
              <a:buAutoNum type="arabicPeriod"/>
            </a:pPr>
            <a:r>
              <a:rPr lang="en-US" sz="1800" kern="0" dirty="0">
                <a:ea typeface="Arial Unicode MS" pitchFamily="34" charset="-128"/>
                <a:cs typeface="Arial Unicode MS" pitchFamily="34" charset="-128"/>
              </a:rPr>
              <a:t>Linear Algebra</a:t>
            </a:r>
          </a:p>
          <a:p>
            <a:pPr marL="342900" indent="-342900" fontAlgn="base">
              <a:spcBef>
                <a:spcPct val="50000"/>
              </a:spcBef>
              <a:spcAft>
                <a:spcPct val="0"/>
              </a:spcAft>
              <a:buClr>
                <a:srgbClr val="F0AB00"/>
              </a:buClr>
              <a:buSzPct val="80000"/>
              <a:buAutoNum type="arabicPeriod"/>
            </a:pPr>
            <a:r>
              <a:rPr lang="en-US" sz="1800" kern="0" dirty="0">
                <a:ea typeface="Arial Unicode MS" pitchFamily="34" charset="-128"/>
                <a:cs typeface="Arial Unicode MS" pitchFamily="34" charset="-128"/>
              </a:rPr>
              <a:t>Visualization</a:t>
            </a:r>
          </a:p>
          <a:p>
            <a:pPr marL="342900" indent="-342900" fontAlgn="base">
              <a:spcBef>
                <a:spcPct val="50000"/>
              </a:spcBef>
              <a:spcAft>
                <a:spcPct val="0"/>
              </a:spcAft>
              <a:buClr>
                <a:srgbClr val="F0AB00"/>
              </a:buClr>
              <a:buSzPct val="80000"/>
              <a:buAutoNum type="arabicPeriod"/>
            </a:pPr>
            <a:r>
              <a:rPr lang="en-US" sz="1800" kern="0" dirty="0">
                <a:ea typeface="Arial Unicode MS" pitchFamily="34" charset="-128"/>
                <a:cs typeface="Arial Unicode MS" pitchFamily="34" charset="-128"/>
              </a:rPr>
              <a:t>EDA</a:t>
            </a:r>
          </a:p>
          <a:p>
            <a:pPr marL="342900" indent="-342900" fontAlgn="base">
              <a:spcBef>
                <a:spcPct val="50000"/>
              </a:spcBef>
              <a:spcAft>
                <a:spcPct val="0"/>
              </a:spcAft>
              <a:buClr>
                <a:srgbClr val="F0AB00"/>
              </a:buClr>
              <a:buSzPct val="80000"/>
              <a:buAutoNum type="arabicPeriod"/>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50308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504000" y="5944029"/>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SAP_2019_16x9_White</Template>
  <TotalTime>259</TotalTime>
  <Words>59</Words>
  <Application>Microsoft Office PowerPoint</Application>
  <PresentationFormat>Custom</PresentationFormat>
  <Paragraphs>31</Paragraphs>
  <Slides>8</Slides>
  <Notes>2</Notes>
  <HiddenSlides>2</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 Unicode MS</vt:lpstr>
      <vt:lpstr>Arial</vt:lpstr>
      <vt:lpstr>Courier New</vt:lpstr>
      <vt:lpstr>Symbol</vt:lpstr>
      <vt:lpstr>Wingdings</vt:lpstr>
      <vt:lpstr>Wingdings</vt:lpstr>
      <vt:lpstr>SAP 2019 16x9 white</vt:lpstr>
      <vt:lpstr>SAP 2019 16x9 blue</vt:lpstr>
      <vt:lpstr>Python Intro and Math Foundation  Speaker: Raja Ram Kankipati, Sundeep Gullapudi</vt:lpstr>
      <vt:lpstr>PowerPoint Presentation</vt:lpstr>
      <vt:lpstr>PowerPoint Presentation</vt:lpstr>
      <vt:lpstr>PowerPoint Presentation</vt:lpstr>
      <vt:lpstr>PowerPoint Presentation</vt:lpstr>
      <vt:lpstr>Thank you.</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2019/16:9/white</cp:keywords>
  <cp:lastModifiedBy>Kankipati, N V Siva Sai Krishna Raja Ram</cp:lastModifiedBy>
  <cp:revision>31</cp:revision>
  <dcterms:created xsi:type="dcterms:W3CDTF">2019-04-22T06:54:30Z</dcterms:created>
  <dcterms:modified xsi:type="dcterms:W3CDTF">2019-05-07T02:52:18Z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