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 id="2147483782" r:id="rId2"/>
  </p:sldMasterIdLst>
  <p:notesMasterIdLst>
    <p:notesMasterId r:id="rId12"/>
  </p:notesMasterIdLst>
  <p:handoutMasterIdLst>
    <p:handoutMasterId r:id="rId13"/>
  </p:handoutMasterIdLst>
  <p:sldIdLst>
    <p:sldId id="439" r:id="rId3"/>
    <p:sldId id="344" r:id="rId4"/>
    <p:sldId id="364" r:id="rId5"/>
    <p:sldId id="450" r:id="rId6"/>
    <p:sldId id="451" r:id="rId7"/>
    <p:sldId id="452" r:id="rId8"/>
    <p:sldId id="413" r:id="rId9"/>
    <p:sldId id="265" r:id="rId10"/>
    <p:sldId id="435" r:id="rId11"/>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195A"/>
    <a:srgbClr val="FF0000"/>
    <a:srgbClr val="0F46A7"/>
    <a:srgbClr val="970A82"/>
    <a:srgbClr val="FF3399"/>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701" autoAdjust="0"/>
  </p:normalViewPr>
  <p:slideViewPr>
    <p:cSldViewPr snapToGrid="0" showGuides="1">
      <p:cViewPr varScale="1">
        <p:scale>
          <a:sx n="96" d="100"/>
          <a:sy n="96" d="100"/>
        </p:scale>
        <p:origin x="612" y="56"/>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1854404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979621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mod="1">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mod="1">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mod="1">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4"/>
              </a:rPr>
              <a:t>www.sap.com/corporate/de/legal/copyright.html</a:t>
            </a:r>
            <a:r>
              <a:rPr lang="de-DE" sz="800" kern="1200" noProof="0" dirty="0">
                <a:solidFill>
                  <a:schemeClr val="tx1"/>
                </a:solidFill>
                <a:effectLst/>
                <a:latin typeface="Arial"/>
                <a:ea typeface="+mn-ea"/>
                <a:cs typeface="+mn-cs"/>
              </a:rPr>
              <a:t>.</a:t>
            </a:r>
          </a:p>
        </p:txBody>
      </p:sp>
      <p:pic>
        <p:nvPicPr>
          <p:cNvPr id="26"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7"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8"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9"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mod="1">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113713247"/>
      </p:ext>
    </p:extLst>
  </p:cSld>
  <p:clrMapOvr>
    <a:masterClrMapping/>
  </p:clrMapOvr>
  <p:extLst mod="1">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6523654"/>
      </p:ext>
    </p:extLst>
  </p:cSld>
  <p:clrMapOvr>
    <a:masterClrMapping/>
  </p:clrMapOvr>
  <p:extLst mod="1">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66177160"/>
      </p:ext>
    </p:extLst>
  </p:cSld>
  <p:clrMapOvr>
    <a:masterClrMapping/>
  </p:clrMapOvr>
  <p:extLst mod="1">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mod="1">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python.org/downloads/mac-osx/" TargetMode="External"/><Relationship Id="rId2" Type="http://schemas.openxmlformats.org/officeDocument/2006/relationships/hyperlink" Target="https://www.python.org/downloads/windows/" TargetMode="Externa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hyperlink" Target="https://www.python.org/downloads/source/"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repo.anaconda.com/archive/Anaconda3-2019.03-Windows-x86_64.exe" TargetMode="External"/><Relationship Id="rId2" Type="http://schemas.openxmlformats.org/officeDocument/2006/relationships/hyperlink" Target="https://www.anaconda.com/" TargetMode="External"/><Relationship Id="rId1" Type="http://schemas.openxmlformats.org/officeDocument/2006/relationships/slideLayout" Target="../slideLayouts/slideLayout7.xml"/><Relationship Id="rId5" Type="http://schemas.openxmlformats.org/officeDocument/2006/relationships/hyperlink" Target="https://repo.anaconda.com/archive/Anaconda3-2019.03-Linux-x86_64.sh" TargetMode="External"/><Relationship Id="rId4" Type="http://schemas.openxmlformats.org/officeDocument/2006/relationships/hyperlink" Target="https://repo.anaconda.com/archive/Anaconda3-2019.03-MacOSX-x86_64.pkg"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resentation Title"/>
          <p:cNvSpPr>
            <a:spLocks noGrp="1"/>
          </p:cNvSpPr>
          <p:nvPr>
            <p:ph type="title"/>
          </p:nvPr>
        </p:nvSpPr>
        <p:spPr bwMode="gray">
          <a:xfrm>
            <a:off x="288000" y="4024430"/>
            <a:ext cx="10899174" cy="997196"/>
          </a:xfrm>
        </p:spPr>
        <p:txBody>
          <a:bodyPr/>
          <a:lstStyle/>
          <a:p>
            <a:r>
              <a:rPr lang="en-US" dirty="0">
                <a:solidFill>
                  <a:schemeClr val="accent1"/>
                </a:solidFill>
              </a:rPr>
              <a:t>Environment Setup</a:t>
            </a:r>
            <a:endParaRPr lang="de-DE" dirty="0">
              <a:solidFill>
                <a:schemeClr val="accent1"/>
              </a:solidFill>
            </a:endParaRPr>
          </a:p>
        </p:txBody>
      </p:sp>
      <p:pic>
        <p:nvPicPr>
          <p:cNvPr id="17" name="Illustration" descr="Example of an illustration" title="Illustration for title slide">
            <a:extLst>
              <a:ext uri="{FF2B5EF4-FFF2-40B4-BE49-F238E27FC236}">
                <a16:creationId xmlns:a16="http://schemas.microsoft.com/office/drawing/2014/main" id="{FD14F36E-07D2-4603-8052-37711C0D346D}"/>
              </a:ext>
            </a:extLst>
          </p:cNvPr>
          <p:cNvPicPr>
            <a:picLocks noGrp="1" noChangeAspect="1"/>
          </p:cNvPicPr>
          <p:nvPr>
            <p:ph type="pic" sz="quarter" idx="12"/>
          </p:nvPr>
        </p:nvPicPr>
        <p:blipFill>
          <a:blip r:embed="rId3"/>
          <a:srcRect t="3112" b="3112"/>
          <a:stretch>
            <a:fillRect/>
          </a:stretch>
        </p:blipFill>
        <p:spPr bwMode="gray"/>
      </p:pic>
    </p:spTree>
    <p:extLst>
      <p:ext uri="{BB962C8B-B14F-4D97-AF65-F5344CB8AC3E}">
        <p14:creationId xmlns:p14="http://schemas.microsoft.com/office/powerpoint/2010/main" val="3395721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bwMode="gray"/>
        <p:txBody>
          <a:bodyPr>
            <a:normAutofit/>
          </a:bodyPr>
          <a:lstStyle/>
          <a:p>
            <a:r>
              <a:rPr lang="en-US" dirty="0"/>
              <a:t>Python Installation</a:t>
            </a:r>
          </a:p>
          <a:p>
            <a:pPr lvl="1"/>
            <a:r>
              <a:rPr lang="en-US" dirty="0"/>
              <a:t>Overview </a:t>
            </a:r>
          </a:p>
          <a:p>
            <a:pPr lvl="1"/>
            <a:r>
              <a:rPr lang="en-US" dirty="0"/>
              <a:t>Windows/Mac Installation</a:t>
            </a:r>
          </a:p>
          <a:p>
            <a:r>
              <a:rPr lang="en-US" dirty="0"/>
              <a:t>Anaconda Installation</a:t>
            </a:r>
          </a:p>
          <a:p>
            <a:pPr lvl="1"/>
            <a:r>
              <a:rPr lang="en-US" dirty="0"/>
              <a:t>Create Environment</a:t>
            </a:r>
          </a:p>
          <a:p>
            <a:pPr lvl="1"/>
            <a:r>
              <a:rPr lang="en-US" dirty="0"/>
              <a:t>Installing Necessary Dependencies</a:t>
            </a:r>
          </a:p>
          <a:p>
            <a:r>
              <a:rPr lang="en-US" dirty="0"/>
              <a:t>Python IDE’s</a:t>
            </a:r>
          </a:p>
          <a:p>
            <a:pPr lvl="1"/>
            <a:r>
              <a:rPr lang="en-US" dirty="0"/>
              <a:t>Jupyter Notebook</a:t>
            </a:r>
          </a:p>
          <a:p>
            <a:pPr lvl="2"/>
            <a:r>
              <a:rPr lang="en-US" dirty="0"/>
              <a:t>ML Studio</a:t>
            </a:r>
          </a:p>
          <a:p>
            <a:pPr lvl="2"/>
            <a:r>
              <a:rPr lang="en-US" dirty="0"/>
              <a:t>Google Colab</a:t>
            </a:r>
          </a:p>
          <a:p>
            <a:pPr lvl="1"/>
            <a:r>
              <a:rPr lang="en-US" dirty="0"/>
              <a:t>Spyder</a:t>
            </a:r>
          </a:p>
        </p:txBody>
      </p:sp>
      <p:sp>
        <p:nvSpPr>
          <p:cNvPr id="2" name="Agenda"/>
          <p:cNvSpPr>
            <a:spLocks noGrp="1"/>
          </p:cNvSpPr>
          <p:nvPr>
            <p:ph type="title"/>
          </p:nvPr>
        </p:nvSpPr>
        <p:spPr bwMode="gray"/>
        <p:txBody>
          <a:bodyPr/>
          <a:lstStyle/>
          <a:p>
            <a:r>
              <a:rPr lang="en-US" dirty="0"/>
              <a:t>Agenda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p:txBody>
          <a:bodyPr/>
          <a:lstStyle/>
          <a:p>
            <a:r>
              <a:rPr lang="en-US" dirty="0"/>
              <a:t>Python Overview</a:t>
            </a:r>
          </a:p>
        </p:txBody>
      </p:sp>
      <p:sp>
        <p:nvSpPr>
          <p:cNvPr id="4" name="Rectangle 3">
            <a:extLst>
              <a:ext uri="{FF2B5EF4-FFF2-40B4-BE49-F238E27FC236}">
                <a16:creationId xmlns:a16="http://schemas.microsoft.com/office/drawing/2014/main" id="{6C5CDED5-C148-4662-B51A-CCD66E6A1E02}"/>
              </a:ext>
            </a:extLst>
          </p:cNvPr>
          <p:cNvSpPr/>
          <p:nvPr/>
        </p:nvSpPr>
        <p:spPr>
          <a:xfrm>
            <a:off x="504001" y="1398104"/>
            <a:ext cx="11186476" cy="3970318"/>
          </a:xfrm>
          <a:prstGeom prst="rect">
            <a:avLst/>
          </a:prstGeom>
        </p:spPr>
        <p:txBody>
          <a:bodyPr wrap="square">
            <a:spAutoFit/>
          </a:bodyPr>
          <a:lstStyle/>
          <a:p>
            <a:pPr marL="342900" indent="-342900">
              <a:buFont typeface="Arial" panose="020B0604020202020204" pitchFamily="34" charset="0"/>
              <a:buChar char="•"/>
            </a:pPr>
            <a:r>
              <a:rPr lang="en-US" dirty="0"/>
              <a:t>Python is Interpreted − Python is processed at runtime by the interpreter. You do not need to compile your program before executing it. This is similar to PERL and PHP.</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Python is Interactive − You can actually sit at a Python prompt and interact with the interpreter directly to write your programs.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Python is Object-Oriented − Python supports Object-Oriented style or technique of programming that encapsulates code within objects.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Python is a Beginner's Language − Python is a great language for the beginner-level programmers and supports the development of a wide range of applications from simple text processing to WWW browsers to games.</a:t>
            </a:r>
          </a:p>
        </p:txBody>
      </p:sp>
    </p:spTree>
    <p:extLst>
      <p:ext uri="{BB962C8B-B14F-4D97-AF65-F5344CB8AC3E}">
        <p14:creationId xmlns:p14="http://schemas.microsoft.com/office/powerpoint/2010/main" val="3602749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53DE1-74BC-4051-B21F-B0BF21E87D2E}"/>
              </a:ext>
            </a:extLst>
          </p:cNvPr>
          <p:cNvSpPr>
            <a:spLocks noGrp="1"/>
          </p:cNvSpPr>
          <p:nvPr>
            <p:ph type="title"/>
          </p:nvPr>
        </p:nvSpPr>
        <p:spPr/>
        <p:txBody>
          <a:bodyPr/>
          <a:lstStyle/>
          <a:p>
            <a:r>
              <a:rPr lang="en-US" dirty="0"/>
              <a:t>Python Installation</a:t>
            </a:r>
          </a:p>
        </p:txBody>
      </p:sp>
      <p:sp>
        <p:nvSpPr>
          <p:cNvPr id="3" name="TextBox 2">
            <a:extLst>
              <a:ext uri="{FF2B5EF4-FFF2-40B4-BE49-F238E27FC236}">
                <a16:creationId xmlns:a16="http://schemas.microsoft.com/office/drawing/2014/main" id="{1BDE347C-0B99-48DE-80EE-46158A8AC46E}"/>
              </a:ext>
            </a:extLst>
          </p:cNvPr>
          <p:cNvSpPr txBox="1"/>
          <p:nvPr/>
        </p:nvSpPr>
        <p:spPr>
          <a:xfrm>
            <a:off x="504001" y="1470992"/>
            <a:ext cx="5879815" cy="1523494"/>
          </a:xfrm>
          <a:prstGeom prst="rect">
            <a:avLst/>
          </a:prstGeom>
          <a:noFill/>
        </p:spPr>
        <p:txBody>
          <a:bodyPr wrap="non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Windows: </a:t>
            </a:r>
            <a:r>
              <a:rPr lang="en-US" sz="1800" kern="0" dirty="0">
                <a:ea typeface="Arial Unicode MS" pitchFamily="34" charset="-128"/>
                <a:cs typeface="Arial Unicode MS" pitchFamily="34" charset="-128"/>
                <a:hlinkClick r:id="rId2"/>
              </a:rPr>
              <a:t>https://www.python.org/downloads/windows/</a:t>
            </a:r>
            <a:endParaRPr lang="en-US" sz="1800"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Mac : </a:t>
            </a:r>
            <a:r>
              <a:rPr lang="en-US" sz="1800" kern="0" dirty="0">
                <a:ea typeface="Arial Unicode MS" pitchFamily="34" charset="-128"/>
                <a:cs typeface="Arial Unicode MS" pitchFamily="34" charset="-128"/>
                <a:hlinkClick r:id="rId3"/>
              </a:rPr>
              <a:t>https://www.python.org/downloads/mac-osx/</a:t>
            </a:r>
            <a:endParaRPr lang="en-US" sz="1800"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Linux/Unix: </a:t>
            </a:r>
            <a:r>
              <a:rPr lang="en-US" sz="1800" kern="0" dirty="0">
                <a:ea typeface="Arial Unicode MS" pitchFamily="34" charset="-128"/>
                <a:cs typeface="Arial Unicode MS" pitchFamily="34" charset="-128"/>
                <a:hlinkClick r:id="rId4"/>
              </a:rPr>
              <a:t>https://www.python.org/downloads/source/</a:t>
            </a:r>
            <a:endParaRPr lang="en-US" sz="1800"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Arial" panose="020B0604020202020204" pitchFamily="34" charset="0"/>
              <a:buChar char="•"/>
            </a:pPr>
            <a:endParaRPr lang="en-US" sz="1800" kern="0" dirty="0">
              <a:ea typeface="Arial Unicode MS" pitchFamily="34" charset="-128"/>
              <a:cs typeface="Arial Unicode MS" pitchFamily="34" charset="-128"/>
            </a:endParaRPr>
          </a:p>
        </p:txBody>
      </p:sp>
      <p:pic>
        <p:nvPicPr>
          <p:cNvPr id="1026" name="Picture 2" descr="https://www.python.org/static/img/python-logo@2x.png">
            <a:extLst>
              <a:ext uri="{FF2B5EF4-FFF2-40B4-BE49-F238E27FC236}">
                <a16:creationId xmlns:a16="http://schemas.microsoft.com/office/drawing/2014/main" id="{D935AA0E-562A-4CCF-841C-43FDCD702B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15251" y="1203463"/>
            <a:ext cx="5524500" cy="1562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2903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0EFF2-5594-4031-AB77-D0E2D2790363}"/>
              </a:ext>
            </a:extLst>
          </p:cNvPr>
          <p:cNvSpPr>
            <a:spLocks noGrp="1"/>
          </p:cNvSpPr>
          <p:nvPr>
            <p:ph type="title"/>
          </p:nvPr>
        </p:nvSpPr>
        <p:spPr/>
        <p:txBody>
          <a:bodyPr/>
          <a:lstStyle/>
          <a:p>
            <a:r>
              <a:rPr lang="en-US" dirty="0"/>
              <a:t>Anaconda</a:t>
            </a:r>
          </a:p>
        </p:txBody>
      </p:sp>
      <p:sp>
        <p:nvSpPr>
          <p:cNvPr id="3" name="TextBox 2">
            <a:extLst>
              <a:ext uri="{FF2B5EF4-FFF2-40B4-BE49-F238E27FC236}">
                <a16:creationId xmlns:a16="http://schemas.microsoft.com/office/drawing/2014/main" id="{5D29877C-0544-45B5-8D0F-CF7DF80BEA74}"/>
              </a:ext>
            </a:extLst>
          </p:cNvPr>
          <p:cNvSpPr txBox="1"/>
          <p:nvPr/>
        </p:nvSpPr>
        <p:spPr>
          <a:xfrm>
            <a:off x="504001" y="1206756"/>
            <a:ext cx="9866162" cy="2354491"/>
          </a:xfrm>
          <a:prstGeom prst="rect">
            <a:avLst/>
          </a:prstGeom>
          <a:noFill/>
        </p:spPr>
        <p:txBody>
          <a:bodyPr wrap="non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Website: </a:t>
            </a:r>
            <a:r>
              <a:rPr lang="en-US" sz="1800" dirty="0">
                <a:hlinkClick r:id="rId2"/>
              </a:rPr>
              <a:t>https://www.anaconda.com/</a:t>
            </a:r>
            <a:endParaRPr lang="en-US" sz="1800" dirty="0"/>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Download: </a:t>
            </a:r>
          </a:p>
          <a:p>
            <a:pPr marL="830138" lvl="1"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Windows: </a:t>
            </a:r>
            <a:r>
              <a:rPr lang="en-US" sz="1800" kern="0" dirty="0">
                <a:ea typeface="Arial Unicode MS" pitchFamily="34" charset="-128"/>
                <a:cs typeface="Arial Unicode MS" pitchFamily="34" charset="-128"/>
                <a:hlinkClick r:id="rId3"/>
              </a:rPr>
              <a:t>https://repo.anaconda.com/archive/Anaconda3-2019.03-Windows-x86_64.exe</a:t>
            </a:r>
            <a:endParaRPr lang="en-US" sz="1800" kern="0" dirty="0">
              <a:ea typeface="Arial Unicode MS" pitchFamily="34" charset="-128"/>
              <a:cs typeface="Arial Unicode MS" pitchFamily="34" charset="-128"/>
            </a:endParaRPr>
          </a:p>
          <a:p>
            <a:pPr marL="830138" lvl="1"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Mac: </a:t>
            </a:r>
            <a:r>
              <a:rPr lang="en-US" sz="1800" kern="0" dirty="0">
                <a:ea typeface="Arial Unicode MS" pitchFamily="34" charset="-128"/>
                <a:cs typeface="Arial Unicode MS" pitchFamily="34" charset="-128"/>
                <a:hlinkClick r:id="rId4"/>
              </a:rPr>
              <a:t>https://repo.anaconda.com/archive/Anaconda3-2019.03-MacOSX-x86_64.pkg</a:t>
            </a:r>
            <a:endParaRPr lang="en-US" sz="1800" kern="0" dirty="0">
              <a:ea typeface="Arial Unicode MS" pitchFamily="34" charset="-128"/>
              <a:cs typeface="Arial Unicode MS" pitchFamily="34" charset="-128"/>
            </a:endParaRPr>
          </a:p>
          <a:p>
            <a:pPr marL="830138" lvl="1"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Linux: </a:t>
            </a:r>
            <a:r>
              <a:rPr lang="en-US" sz="1800" kern="0" dirty="0">
                <a:ea typeface="Arial Unicode MS" pitchFamily="34" charset="-128"/>
                <a:cs typeface="Arial Unicode MS" pitchFamily="34" charset="-128"/>
                <a:hlinkClick r:id="rId5"/>
              </a:rPr>
              <a:t>https://repo.anaconda.com/archive/Anaconda3-2019.03-Linux-x86_64.sh</a:t>
            </a:r>
            <a:endParaRPr lang="en-US" sz="1800" kern="0" dirty="0">
              <a:ea typeface="Arial Unicode MS" pitchFamily="34" charset="-128"/>
              <a:cs typeface="Arial Unicode MS" pitchFamily="34" charset="-128"/>
            </a:endParaRPr>
          </a:p>
          <a:p>
            <a:pPr lvl="1" fontAlgn="base">
              <a:spcBef>
                <a:spcPct val="50000"/>
              </a:spcBef>
              <a:spcAft>
                <a:spcPct val="0"/>
              </a:spcAft>
              <a:buClr>
                <a:srgbClr val="F0AB00"/>
              </a:buClr>
              <a:buSzPct val="80000"/>
              <a:buNone/>
            </a:pPr>
            <a:endParaRPr lang="en-US" sz="1800" kern="0" dirty="0">
              <a:ea typeface="Arial Unicode MS" pitchFamily="34" charset="-128"/>
              <a:cs typeface="Arial Unicode MS" pitchFamily="34" charset="-128"/>
            </a:endParaRPr>
          </a:p>
        </p:txBody>
      </p:sp>
      <p:sp>
        <p:nvSpPr>
          <p:cNvPr id="5" name="Rectangle 4">
            <a:extLst>
              <a:ext uri="{FF2B5EF4-FFF2-40B4-BE49-F238E27FC236}">
                <a16:creationId xmlns:a16="http://schemas.microsoft.com/office/drawing/2014/main" id="{7DB78DF9-18AA-4AED-8DB6-9F92742F6E8C}"/>
              </a:ext>
            </a:extLst>
          </p:cNvPr>
          <p:cNvSpPr/>
          <p:nvPr/>
        </p:nvSpPr>
        <p:spPr>
          <a:xfrm>
            <a:off x="504001" y="3642880"/>
            <a:ext cx="8288816" cy="1615827"/>
          </a:xfrm>
          <a:prstGeom prst="rect">
            <a:avLst/>
          </a:prstGeom>
        </p:spPr>
        <p:txBody>
          <a:bodyPr wrap="square">
            <a:spAutoFit/>
          </a:bodyPr>
          <a:lstStyle/>
          <a:p>
            <a:pPr marL="0" lvl="1" fontAlgn="base">
              <a:spcBef>
                <a:spcPct val="50000"/>
              </a:spcBef>
              <a:spcAft>
                <a:spcPct val="0"/>
              </a:spcAft>
              <a:buClr>
                <a:srgbClr val="F0AB00"/>
              </a:buClr>
              <a:buSzPct val="80000"/>
              <a:buNone/>
            </a:pPr>
            <a:r>
              <a:rPr lang="en-US" sz="1800" kern="0" dirty="0">
                <a:ea typeface="Arial Unicode MS" pitchFamily="34" charset="-128"/>
                <a:cs typeface="Arial Unicode MS" pitchFamily="34" charset="-128"/>
              </a:rPr>
              <a:t>Creating Environment and Installing useful Libs:</a:t>
            </a:r>
          </a:p>
          <a:p>
            <a:pPr marL="285750" lvl="1" indent="-285750" fontAlgn="base">
              <a:spcBef>
                <a:spcPct val="50000"/>
              </a:spcBef>
              <a:spcAft>
                <a:spcPct val="0"/>
              </a:spcAft>
              <a:buClr>
                <a:srgbClr val="F0AB00"/>
              </a:buClr>
              <a:buSzPct val="80000"/>
            </a:pPr>
            <a:r>
              <a:rPr lang="en-US" sz="1800" kern="0" dirty="0" err="1">
                <a:ea typeface="Arial Unicode MS" pitchFamily="34" charset="-128"/>
                <a:cs typeface="Arial Unicode MS" pitchFamily="34" charset="-128"/>
              </a:rPr>
              <a:t>conda</a:t>
            </a:r>
            <a:r>
              <a:rPr lang="en-US" sz="1800" kern="0" dirty="0">
                <a:ea typeface="Arial Unicode MS" pitchFamily="34" charset="-128"/>
                <a:cs typeface="Arial Unicode MS" pitchFamily="34" charset="-128"/>
              </a:rPr>
              <a:t> create –n &lt;</a:t>
            </a:r>
            <a:r>
              <a:rPr lang="en-US" sz="1800" kern="0" dirty="0" err="1">
                <a:ea typeface="Arial Unicode MS" pitchFamily="34" charset="-128"/>
                <a:cs typeface="Arial Unicode MS" pitchFamily="34" charset="-128"/>
              </a:rPr>
              <a:t>env_name</a:t>
            </a:r>
            <a:r>
              <a:rPr lang="en-US" sz="1800" kern="0" dirty="0">
                <a:ea typeface="Arial Unicode MS" pitchFamily="34" charset="-128"/>
                <a:cs typeface="Arial Unicode MS" pitchFamily="34" charset="-128"/>
              </a:rPr>
              <a:t>&gt; python=3.5</a:t>
            </a:r>
          </a:p>
          <a:p>
            <a:pPr marL="285750" lvl="1" indent="-28575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activate &lt;</a:t>
            </a:r>
            <a:r>
              <a:rPr lang="en-US" sz="1800" kern="0" dirty="0" err="1">
                <a:ea typeface="Arial Unicode MS" pitchFamily="34" charset="-128"/>
                <a:cs typeface="Arial Unicode MS" pitchFamily="34" charset="-128"/>
              </a:rPr>
              <a:t>env_name</a:t>
            </a:r>
            <a:r>
              <a:rPr lang="en-US" sz="1800" kern="0" dirty="0">
                <a:ea typeface="Arial Unicode MS" pitchFamily="34" charset="-128"/>
                <a:cs typeface="Arial Unicode MS" pitchFamily="34" charset="-128"/>
              </a:rPr>
              <a:t>&gt;</a:t>
            </a:r>
          </a:p>
          <a:p>
            <a:pPr marL="285750" lvl="1" indent="-285750" fontAlgn="base">
              <a:spcBef>
                <a:spcPct val="50000"/>
              </a:spcBef>
              <a:spcAft>
                <a:spcPct val="0"/>
              </a:spcAft>
              <a:buClr>
                <a:srgbClr val="F0AB00"/>
              </a:buClr>
              <a:buSzPct val="80000"/>
            </a:pPr>
            <a:r>
              <a:rPr lang="en-US" sz="1800" kern="0" dirty="0" err="1">
                <a:ea typeface="Arial Unicode MS" pitchFamily="34" charset="-128"/>
                <a:cs typeface="Arial Unicode MS" pitchFamily="34" charset="-128"/>
              </a:rPr>
              <a:t>conda</a:t>
            </a:r>
            <a:r>
              <a:rPr lang="en-US" sz="1800" kern="0" dirty="0">
                <a:ea typeface="Arial Unicode MS" pitchFamily="34" charset="-128"/>
                <a:cs typeface="Arial Unicode MS" pitchFamily="34" charset="-128"/>
              </a:rPr>
              <a:t> install </a:t>
            </a:r>
            <a:r>
              <a:rPr lang="en-US" sz="1800" kern="0" dirty="0" err="1">
                <a:ea typeface="Arial Unicode MS" pitchFamily="34" charset="-128"/>
                <a:cs typeface="Arial Unicode MS" pitchFamily="34" charset="-128"/>
              </a:rPr>
              <a:t>numpy</a:t>
            </a: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scikit</a:t>
            </a:r>
            <a:r>
              <a:rPr lang="en-US" sz="1800" kern="0" dirty="0">
                <a:ea typeface="Arial Unicode MS" pitchFamily="34" charset="-128"/>
                <a:cs typeface="Arial Unicode MS" pitchFamily="34" charset="-128"/>
              </a:rPr>
              <a:t>-learn matplotlib pandas jupyter notebook</a:t>
            </a:r>
          </a:p>
        </p:txBody>
      </p:sp>
    </p:spTree>
    <p:extLst>
      <p:ext uri="{BB962C8B-B14F-4D97-AF65-F5344CB8AC3E}">
        <p14:creationId xmlns:p14="http://schemas.microsoft.com/office/powerpoint/2010/main" val="1879241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37B6D-E8D1-4CBF-8601-B62D43B11E8F}"/>
              </a:ext>
            </a:extLst>
          </p:cNvPr>
          <p:cNvSpPr>
            <a:spLocks noGrp="1"/>
          </p:cNvSpPr>
          <p:nvPr>
            <p:ph type="title"/>
          </p:nvPr>
        </p:nvSpPr>
        <p:spPr/>
        <p:txBody>
          <a:bodyPr/>
          <a:lstStyle/>
          <a:p>
            <a:r>
              <a:rPr lang="en-US" dirty="0"/>
              <a:t>Jupyter Notebook</a:t>
            </a:r>
          </a:p>
        </p:txBody>
      </p:sp>
      <p:pic>
        <p:nvPicPr>
          <p:cNvPr id="3" name="Picture 2">
            <a:extLst>
              <a:ext uri="{FF2B5EF4-FFF2-40B4-BE49-F238E27FC236}">
                <a16:creationId xmlns:a16="http://schemas.microsoft.com/office/drawing/2014/main" id="{07BD4C82-38E8-42C1-98EF-77DB14340A6A}"/>
              </a:ext>
            </a:extLst>
          </p:cNvPr>
          <p:cNvPicPr>
            <a:picLocks noChangeAspect="1"/>
          </p:cNvPicPr>
          <p:nvPr/>
        </p:nvPicPr>
        <p:blipFill>
          <a:blip r:embed="rId2"/>
          <a:stretch>
            <a:fillRect/>
          </a:stretch>
        </p:blipFill>
        <p:spPr>
          <a:xfrm>
            <a:off x="5817026" y="595036"/>
            <a:ext cx="5470201" cy="3085090"/>
          </a:xfrm>
          <a:prstGeom prst="rect">
            <a:avLst/>
          </a:prstGeom>
        </p:spPr>
      </p:pic>
      <p:sp>
        <p:nvSpPr>
          <p:cNvPr id="4" name="TextBox 3">
            <a:extLst>
              <a:ext uri="{FF2B5EF4-FFF2-40B4-BE49-F238E27FC236}">
                <a16:creationId xmlns:a16="http://schemas.microsoft.com/office/drawing/2014/main" id="{AF5FDDD8-5405-4A1C-AC8F-B3952DFC388F}"/>
              </a:ext>
            </a:extLst>
          </p:cNvPr>
          <p:cNvSpPr txBox="1"/>
          <p:nvPr/>
        </p:nvSpPr>
        <p:spPr>
          <a:xfrm>
            <a:off x="662609" y="1616765"/>
            <a:ext cx="3667671"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Install: </a:t>
            </a:r>
            <a:r>
              <a:rPr lang="sv-SE" sz="1800" kern="0" dirty="0">
                <a:ea typeface="Arial Unicode MS" pitchFamily="34" charset="-128"/>
                <a:cs typeface="Arial Unicode MS" pitchFamily="34" charset="-128"/>
              </a:rPr>
              <a:t>python3 -m pip install jupyter</a:t>
            </a:r>
          </a:p>
        </p:txBody>
      </p:sp>
      <p:pic>
        <p:nvPicPr>
          <p:cNvPr id="7" name="Picture 6">
            <a:extLst>
              <a:ext uri="{FF2B5EF4-FFF2-40B4-BE49-F238E27FC236}">
                <a16:creationId xmlns:a16="http://schemas.microsoft.com/office/drawing/2014/main" id="{FA24ADAB-8F9E-4F61-BA05-C508030A5F08}"/>
              </a:ext>
            </a:extLst>
          </p:cNvPr>
          <p:cNvPicPr>
            <a:picLocks noChangeAspect="1"/>
          </p:cNvPicPr>
          <p:nvPr/>
        </p:nvPicPr>
        <p:blipFill>
          <a:blip r:embed="rId3"/>
          <a:stretch>
            <a:fillRect/>
          </a:stretch>
        </p:blipFill>
        <p:spPr>
          <a:xfrm>
            <a:off x="572292" y="2271164"/>
            <a:ext cx="5721436" cy="3702900"/>
          </a:xfrm>
          <a:prstGeom prst="rect">
            <a:avLst/>
          </a:prstGeom>
        </p:spPr>
      </p:pic>
    </p:spTree>
    <p:extLst>
      <p:ext uri="{BB962C8B-B14F-4D97-AF65-F5344CB8AC3E}">
        <p14:creationId xmlns:p14="http://schemas.microsoft.com/office/powerpoint/2010/main" val="1135633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hank you"/>
          <p:cNvSpPr>
            <a:spLocks noGrp="1"/>
          </p:cNvSpPr>
          <p:nvPr>
            <p:ph type="ctrTitle"/>
          </p:nvPr>
        </p:nvSpPr>
        <p:spPr bwMode="gray"/>
        <p:txBody>
          <a:bodyPr/>
          <a:lstStyle/>
          <a:p>
            <a:r>
              <a:rPr lang="en-US" dirty="0"/>
              <a:t>Thank you.</a:t>
            </a:r>
          </a:p>
        </p:txBody>
      </p:sp>
    </p:spTree>
    <p:extLst>
      <p:ext uri="{BB962C8B-B14F-4D97-AF65-F5344CB8AC3E}">
        <p14:creationId xmlns:p14="http://schemas.microsoft.com/office/powerpoint/2010/main" val="1881851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5185487"/>
      </p:ext>
    </p:extLst>
  </p:cSld>
  <p:clrMapOvr>
    <a:masterClrMapping/>
  </p:clrMapOvr>
</p:sld>
</file>

<file path=ppt/theme/theme1.xml><?xml version="1.0" encoding="utf-8"?>
<a:theme xmlns:a="http://schemas.openxmlformats.org/drawingml/2006/main" name="SAP 2019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CFBF233B-4965-47F7-9E55-FF6B22350CE1}"/>
    </a:ext>
  </a:extLst>
</a:theme>
</file>

<file path=ppt/theme/theme2.xml><?xml version="1.0" encoding="utf-8"?>
<a:theme xmlns:a="http://schemas.openxmlformats.org/drawingml/2006/main" name="SAP 2019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6003A77E-DEA4-4308-9E42-7BC45C17D642}"/>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SAP_2019_16x9_White</Template>
  <TotalTime>51</TotalTime>
  <Words>290</Words>
  <Application>Microsoft Office PowerPoint</Application>
  <PresentationFormat>Custom</PresentationFormat>
  <Paragraphs>41</Paragraphs>
  <Slides>9</Slides>
  <Notes>3</Notes>
  <HiddenSlides>2</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Arial Unicode MS</vt:lpstr>
      <vt:lpstr>Arial</vt:lpstr>
      <vt:lpstr>Courier New</vt:lpstr>
      <vt:lpstr>Symbol</vt:lpstr>
      <vt:lpstr>Wingdings</vt:lpstr>
      <vt:lpstr>Wingdings</vt:lpstr>
      <vt:lpstr>SAP 2019 16x9 white</vt:lpstr>
      <vt:lpstr>SAP 2019 16x9 blue</vt:lpstr>
      <vt:lpstr>Environment Setup</vt:lpstr>
      <vt:lpstr>Agenda</vt:lpstr>
      <vt:lpstr>Python Overview</vt:lpstr>
      <vt:lpstr>Python Installation</vt:lpstr>
      <vt:lpstr>Anaconda</vt:lpstr>
      <vt:lpstr>Jupyter Notebook</vt:lpstr>
      <vt:lpstr>Thank you.</vt:lpstr>
      <vt:lpstr>PowerPoint Presentation</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creator>SAP SE</dc:creator>
  <cp:keywords>2019/16:9/white</cp:keywords>
  <cp:lastModifiedBy>Gullapudi, Sundeep</cp:lastModifiedBy>
  <cp:revision>27</cp:revision>
  <dcterms:created xsi:type="dcterms:W3CDTF">2019-04-15T09:56:15Z</dcterms:created>
  <dcterms:modified xsi:type="dcterms:W3CDTF">2019-04-15T11:06:44Z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