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18"/>
  </p:notesMasterIdLst>
  <p:handoutMasterIdLst>
    <p:handoutMasterId r:id="rId19"/>
  </p:handoutMasterIdLst>
  <p:sldIdLst>
    <p:sldId id="362" r:id="rId2"/>
    <p:sldId id="344" r:id="rId3"/>
    <p:sldId id="366" r:id="rId4"/>
    <p:sldId id="374" r:id="rId5"/>
    <p:sldId id="377" r:id="rId6"/>
    <p:sldId id="378" r:id="rId7"/>
    <p:sldId id="382" r:id="rId8"/>
    <p:sldId id="385" r:id="rId9"/>
    <p:sldId id="383" r:id="rId10"/>
    <p:sldId id="384" r:id="rId11"/>
    <p:sldId id="386" r:id="rId12"/>
    <p:sldId id="387" r:id="rId13"/>
    <p:sldId id="284" r:id="rId14"/>
    <p:sldId id="365" r:id="rId15"/>
    <p:sldId id="265" r:id="rId16"/>
    <p:sldId id="339" r:id="rId17"/>
  </p:sldIdLst>
  <p:sldSz cx="12195175" cy="6859588"/>
  <p:notesSz cx="6797675" cy="9874250"/>
  <p:embeddedFontLst>
    <p:embeddedFont>
      <p:font typeface="Arial Unicode MS" panose="020B0604020202020204" charset="-128"/>
      <p:regular r:id="rId20"/>
    </p:embeddedFont>
    <p:embeddedFont>
      <p:font typeface="Cambria Math" panose="02040503050406030204" pitchFamily="18" charset="0"/>
      <p:regular r:id="rId21"/>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1897" autoAdjust="0"/>
  </p:normalViewPr>
  <p:slideViewPr>
    <p:cSldViewPr snapToGrid="0" showGuides="1">
      <p:cViewPr>
        <p:scale>
          <a:sx n="53" d="100"/>
          <a:sy n="53" d="100"/>
        </p:scale>
        <p:origin x="1635" y="96"/>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000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1615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462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a:t>
            </a:r>
          </a:p>
          <a:p>
            <a:r>
              <a:rPr lang="en-US" dirty="0"/>
              <a:t>1.) when a plot is</a:t>
            </a:r>
            <a:r>
              <a:rPr lang="en-US" baseline="0" dirty="0"/>
              <a:t> represented between the theta and error, repeat the loop until the convergence</a:t>
            </a:r>
          </a:p>
          <a:p>
            <a:r>
              <a:rPr lang="en-US" baseline="0" dirty="0"/>
              <a:t>2.) derive the theta0, theta1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00635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a:t>
            </a:r>
          </a:p>
          <a:p>
            <a:r>
              <a:rPr lang="en-US" dirty="0"/>
              <a:t>1.) Underfitting -&gt; less number of records to training or wrong training model</a:t>
            </a:r>
          </a:p>
          <a:p>
            <a:r>
              <a:rPr lang="en-US" dirty="0"/>
              <a:t>2.) Overfitting</a:t>
            </a:r>
            <a:r>
              <a:rPr lang="en-US" baseline="0" dirty="0"/>
              <a:t> -&gt; more number of features the model depends on. </a:t>
            </a:r>
          </a:p>
          <a:p>
            <a:r>
              <a:rPr lang="en-US" baseline="0" dirty="0"/>
              <a:t>Minimizing the overfitting</a:t>
            </a:r>
          </a:p>
          <a:p>
            <a:r>
              <a:rPr lang="en-US" baseline="0" dirty="0"/>
              <a:t>1.) remove some features -&gt; this might remove some of the information model might require</a:t>
            </a:r>
          </a:p>
          <a:p>
            <a:r>
              <a:rPr lang="en-US" baseline="0" dirty="0"/>
              <a:t>2.) regularization</a:t>
            </a:r>
          </a:p>
          <a:p>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570192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177960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A </a:t>
            </a:r>
            <a:r>
              <a:rPr lang="en-US" sz="1400" b="1" i="0" kern="1200" dirty="0">
                <a:solidFill>
                  <a:schemeClr val="tx1"/>
                </a:solidFill>
                <a:effectLst/>
                <a:latin typeface="+mn-lt"/>
                <a:ea typeface="+mn-ea"/>
                <a:cs typeface="+mn-cs"/>
              </a:rPr>
              <a:t>true positive</a:t>
            </a:r>
            <a:r>
              <a:rPr lang="en-US" sz="1400" b="0" i="0" kern="1200" dirty="0">
                <a:solidFill>
                  <a:schemeClr val="tx1"/>
                </a:solidFill>
                <a:effectLst/>
                <a:latin typeface="+mn-lt"/>
                <a:ea typeface="+mn-ea"/>
                <a:cs typeface="+mn-cs"/>
              </a:rPr>
              <a:t> is an outcome where the model </a:t>
            </a:r>
            <a:r>
              <a:rPr lang="en-US" sz="1400" b="0" i="1" kern="1200" dirty="0">
                <a:solidFill>
                  <a:schemeClr val="tx1"/>
                </a:solidFill>
                <a:effectLst/>
                <a:latin typeface="+mn-lt"/>
                <a:ea typeface="+mn-ea"/>
                <a:cs typeface="+mn-cs"/>
              </a:rPr>
              <a:t>correctly</a:t>
            </a:r>
            <a:r>
              <a:rPr lang="en-US" sz="1400" b="0" i="0" kern="1200" dirty="0">
                <a:solidFill>
                  <a:schemeClr val="tx1"/>
                </a:solidFill>
                <a:effectLst/>
                <a:latin typeface="+mn-lt"/>
                <a:ea typeface="+mn-ea"/>
                <a:cs typeface="+mn-cs"/>
              </a:rPr>
              <a:t> predicts the </a:t>
            </a:r>
            <a:r>
              <a:rPr lang="en-US" sz="1400" b="0" i="1" kern="1200" dirty="0">
                <a:solidFill>
                  <a:schemeClr val="tx1"/>
                </a:solidFill>
                <a:effectLst/>
                <a:latin typeface="+mn-lt"/>
                <a:ea typeface="+mn-ea"/>
                <a:cs typeface="+mn-cs"/>
              </a:rPr>
              <a:t>positive</a:t>
            </a:r>
            <a:r>
              <a:rPr lang="en-US" sz="1400" b="0" i="0" kern="1200" dirty="0">
                <a:solidFill>
                  <a:schemeClr val="tx1"/>
                </a:solidFill>
                <a:effectLst/>
                <a:latin typeface="+mn-lt"/>
                <a:ea typeface="+mn-ea"/>
                <a:cs typeface="+mn-cs"/>
              </a:rPr>
              <a:t> class.</a:t>
            </a:r>
          </a:p>
          <a:p>
            <a:r>
              <a:rPr lang="en-US" sz="1400" b="0" i="0" kern="1200" dirty="0">
                <a:solidFill>
                  <a:schemeClr val="tx1"/>
                </a:solidFill>
                <a:effectLst/>
                <a:latin typeface="+mn-lt"/>
                <a:ea typeface="+mn-ea"/>
                <a:cs typeface="+mn-cs"/>
              </a:rPr>
              <a:t>A </a:t>
            </a:r>
            <a:r>
              <a:rPr lang="en-US" sz="1400" b="1" i="0" kern="1200" dirty="0">
                <a:solidFill>
                  <a:schemeClr val="tx1"/>
                </a:solidFill>
                <a:effectLst/>
                <a:latin typeface="+mn-lt"/>
                <a:ea typeface="+mn-ea"/>
                <a:cs typeface="+mn-cs"/>
              </a:rPr>
              <a:t>true negative</a:t>
            </a:r>
            <a:r>
              <a:rPr lang="en-US" sz="1400" b="0" i="0" kern="1200" dirty="0">
                <a:solidFill>
                  <a:schemeClr val="tx1"/>
                </a:solidFill>
                <a:effectLst/>
                <a:latin typeface="+mn-lt"/>
                <a:ea typeface="+mn-ea"/>
                <a:cs typeface="+mn-cs"/>
              </a:rPr>
              <a:t> is an outcome where the model </a:t>
            </a:r>
            <a:r>
              <a:rPr lang="en-US" sz="1400" b="0" i="1" kern="1200" dirty="0">
                <a:solidFill>
                  <a:schemeClr val="tx1"/>
                </a:solidFill>
                <a:effectLst/>
                <a:latin typeface="+mn-lt"/>
                <a:ea typeface="+mn-ea"/>
                <a:cs typeface="+mn-cs"/>
              </a:rPr>
              <a:t>correctly</a:t>
            </a:r>
            <a:r>
              <a:rPr lang="en-US" sz="1400" b="0" i="0" kern="1200" dirty="0">
                <a:solidFill>
                  <a:schemeClr val="tx1"/>
                </a:solidFill>
                <a:effectLst/>
                <a:latin typeface="+mn-lt"/>
                <a:ea typeface="+mn-ea"/>
                <a:cs typeface="+mn-cs"/>
              </a:rPr>
              <a:t> predicts the </a:t>
            </a:r>
            <a:r>
              <a:rPr lang="en-US" sz="1400" b="0" i="1" kern="1200" dirty="0">
                <a:solidFill>
                  <a:schemeClr val="tx1"/>
                </a:solidFill>
                <a:effectLst/>
                <a:latin typeface="+mn-lt"/>
                <a:ea typeface="+mn-ea"/>
                <a:cs typeface="+mn-cs"/>
              </a:rPr>
              <a:t>negative</a:t>
            </a:r>
            <a:r>
              <a:rPr lang="en-US" sz="1400" b="0" i="0" kern="1200" dirty="0">
                <a:solidFill>
                  <a:schemeClr val="tx1"/>
                </a:solidFill>
                <a:effectLst/>
                <a:latin typeface="+mn-lt"/>
                <a:ea typeface="+mn-ea"/>
                <a:cs typeface="+mn-cs"/>
              </a:rPr>
              <a:t> class.</a:t>
            </a:r>
          </a:p>
          <a:p>
            <a:r>
              <a:rPr lang="en-US" sz="1400" b="0" i="0" kern="1200" dirty="0">
                <a:solidFill>
                  <a:schemeClr val="tx1"/>
                </a:solidFill>
                <a:effectLst/>
                <a:latin typeface="+mn-lt"/>
                <a:ea typeface="+mn-ea"/>
                <a:cs typeface="+mn-cs"/>
              </a:rPr>
              <a:t>A </a:t>
            </a:r>
            <a:r>
              <a:rPr lang="en-US" sz="1400" b="1" i="0" kern="1200" dirty="0">
                <a:solidFill>
                  <a:schemeClr val="tx1"/>
                </a:solidFill>
                <a:effectLst/>
                <a:latin typeface="+mn-lt"/>
                <a:ea typeface="+mn-ea"/>
                <a:cs typeface="+mn-cs"/>
              </a:rPr>
              <a:t>false positive</a:t>
            </a:r>
            <a:r>
              <a:rPr lang="en-US" sz="1400" b="0" i="0" kern="1200" dirty="0">
                <a:solidFill>
                  <a:schemeClr val="tx1"/>
                </a:solidFill>
                <a:effectLst/>
                <a:latin typeface="+mn-lt"/>
                <a:ea typeface="+mn-ea"/>
                <a:cs typeface="+mn-cs"/>
              </a:rPr>
              <a:t> is an outcome where the model </a:t>
            </a:r>
            <a:r>
              <a:rPr lang="en-US" sz="1400" b="0" i="1" kern="1200" dirty="0">
                <a:solidFill>
                  <a:schemeClr val="tx1"/>
                </a:solidFill>
                <a:effectLst/>
                <a:latin typeface="+mn-lt"/>
                <a:ea typeface="+mn-ea"/>
                <a:cs typeface="+mn-cs"/>
              </a:rPr>
              <a:t>incorrectly</a:t>
            </a:r>
            <a:r>
              <a:rPr lang="en-US" sz="1400" b="0" i="0" kern="1200" dirty="0">
                <a:solidFill>
                  <a:schemeClr val="tx1"/>
                </a:solidFill>
                <a:effectLst/>
                <a:latin typeface="+mn-lt"/>
                <a:ea typeface="+mn-ea"/>
                <a:cs typeface="+mn-cs"/>
              </a:rPr>
              <a:t> predicts the </a:t>
            </a:r>
            <a:r>
              <a:rPr lang="en-US" sz="1400" b="0" i="1" kern="1200" dirty="0">
                <a:solidFill>
                  <a:schemeClr val="tx1"/>
                </a:solidFill>
                <a:effectLst/>
                <a:latin typeface="+mn-lt"/>
                <a:ea typeface="+mn-ea"/>
                <a:cs typeface="+mn-cs"/>
              </a:rPr>
              <a:t>positive</a:t>
            </a:r>
            <a:r>
              <a:rPr lang="en-US" sz="1400" b="0" i="0" kern="1200" dirty="0">
                <a:solidFill>
                  <a:schemeClr val="tx1"/>
                </a:solidFill>
                <a:effectLst/>
                <a:latin typeface="+mn-lt"/>
                <a:ea typeface="+mn-ea"/>
                <a:cs typeface="+mn-cs"/>
              </a:rPr>
              <a:t> class.</a:t>
            </a:r>
          </a:p>
          <a:p>
            <a:r>
              <a:rPr lang="en-US" sz="1400" b="0" i="0" kern="1200" dirty="0">
                <a:solidFill>
                  <a:schemeClr val="tx1"/>
                </a:solidFill>
                <a:effectLst/>
                <a:latin typeface="+mn-lt"/>
                <a:ea typeface="+mn-ea"/>
                <a:cs typeface="+mn-cs"/>
              </a:rPr>
              <a:t>A </a:t>
            </a:r>
            <a:r>
              <a:rPr lang="en-US" sz="1400" b="1" i="0" kern="1200" dirty="0">
                <a:solidFill>
                  <a:schemeClr val="tx1"/>
                </a:solidFill>
                <a:effectLst/>
                <a:latin typeface="+mn-lt"/>
                <a:ea typeface="+mn-ea"/>
                <a:cs typeface="+mn-cs"/>
              </a:rPr>
              <a:t>false negative</a:t>
            </a:r>
            <a:r>
              <a:rPr lang="en-US" sz="1400" b="0" i="0" kern="1200" dirty="0">
                <a:solidFill>
                  <a:schemeClr val="tx1"/>
                </a:solidFill>
                <a:effectLst/>
                <a:latin typeface="+mn-lt"/>
                <a:ea typeface="+mn-ea"/>
                <a:cs typeface="+mn-cs"/>
              </a:rPr>
              <a:t> is an outcome where the model </a:t>
            </a:r>
            <a:r>
              <a:rPr lang="en-US" sz="1400" b="0" i="1" kern="1200" dirty="0">
                <a:solidFill>
                  <a:schemeClr val="tx1"/>
                </a:solidFill>
                <a:effectLst/>
                <a:latin typeface="+mn-lt"/>
                <a:ea typeface="+mn-ea"/>
                <a:cs typeface="+mn-cs"/>
              </a:rPr>
              <a:t>incorrectly</a:t>
            </a:r>
            <a:r>
              <a:rPr lang="en-US" sz="1400" b="0" i="0" kern="1200" dirty="0">
                <a:solidFill>
                  <a:schemeClr val="tx1"/>
                </a:solidFill>
                <a:effectLst/>
                <a:latin typeface="+mn-lt"/>
                <a:ea typeface="+mn-ea"/>
                <a:cs typeface="+mn-cs"/>
              </a:rPr>
              <a:t> predicts the </a:t>
            </a:r>
            <a:r>
              <a:rPr lang="en-US" sz="1400" b="0" i="1" kern="1200" dirty="0">
                <a:solidFill>
                  <a:schemeClr val="tx1"/>
                </a:solidFill>
                <a:effectLst/>
                <a:latin typeface="+mn-lt"/>
                <a:ea typeface="+mn-ea"/>
                <a:cs typeface="+mn-cs"/>
              </a:rPr>
              <a:t>negative</a:t>
            </a:r>
            <a:r>
              <a:rPr lang="en-US" sz="1400" b="0" i="0" kern="1200" dirty="0">
                <a:solidFill>
                  <a:schemeClr val="tx1"/>
                </a:solidFill>
                <a:effectLst/>
                <a:latin typeface="+mn-lt"/>
                <a:ea typeface="+mn-ea"/>
                <a:cs typeface="+mn-cs"/>
              </a:rPr>
              <a:t> class.</a:t>
            </a:r>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20121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Accuracy comes out to 0.91, or 91% (91 correct predictions out of 100 total examples). That means our tumor classifier is doing a great job of identifying malignancies, right?</a:t>
            </a:r>
          </a:p>
          <a:p>
            <a:r>
              <a:rPr lang="en-US" sz="1400" b="0" i="0" kern="1200" dirty="0">
                <a:solidFill>
                  <a:schemeClr val="tx1"/>
                </a:solidFill>
                <a:effectLst/>
                <a:latin typeface="+mn-lt"/>
                <a:ea typeface="+mn-ea"/>
                <a:cs typeface="+mn-cs"/>
              </a:rPr>
              <a:t>Actually, let's do a closer analysis of positives and negatives to gain more insight into our model's performance.</a:t>
            </a:r>
          </a:p>
          <a:p>
            <a:r>
              <a:rPr lang="en-US" sz="1400" b="0" i="0" kern="1200" dirty="0">
                <a:solidFill>
                  <a:schemeClr val="tx1"/>
                </a:solidFill>
                <a:effectLst/>
                <a:latin typeface="+mn-lt"/>
                <a:ea typeface="+mn-ea"/>
                <a:cs typeface="+mn-cs"/>
              </a:rPr>
              <a:t>Of the 100 tumor examples, 91 are benign (90 TNs and 1 FP) and 9 are malignant (1 TP and 8 FNs).</a:t>
            </a:r>
          </a:p>
          <a:p>
            <a:r>
              <a:rPr lang="en-US" sz="1400" b="0" i="0" kern="1200" dirty="0">
                <a:solidFill>
                  <a:schemeClr val="tx1"/>
                </a:solidFill>
                <a:effectLst/>
                <a:latin typeface="+mn-lt"/>
                <a:ea typeface="+mn-ea"/>
                <a:cs typeface="+mn-cs"/>
              </a:rPr>
              <a:t>Of the 91 benign tumors, the model correctly identifies 90 as benign. That's good. However, of the 9 malignant tumors, the model only correctly identifies 1 as malignant—a terrible outcome, as 8 out of 9 malignancies go undiagnosed!</a:t>
            </a:r>
          </a:p>
          <a:p>
            <a:r>
              <a:rPr lang="en-US" sz="1400" b="0" i="0" kern="1200" dirty="0">
                <a:solidFill>
                  <a:schemeClr val="tx1"/>
                </a:solidFill>
                <a:effectLst/>
                <a:latin typeface="+mn-lt"/>
                <a:ea typeface="+mn-ea"/>
                <a:cs typeface="+mn-cs"/>
              </a:rPr>
              <a:t>While 91% accuracy may seem good at first glance, another tumor-classifier model that always predicts benign would achieve the exact same accuracy (91/100 correct predictions) on our examples. In other words, our model is no better than one that has zero predictive ability to distinguish malignant tumors from benign tumors.</a:t>
            </a:r>
          </a:p>
          <a:p>
            <a:r>
              <a:rPr lang="en-US" sz="1400" b="0" i="0" kern="1200" dirty="0">
                <a:solidFill>
                  <a:schemeClr val="tx1"/>
                </a:solidFill>
                <a:effectLst/>
                <a:latin typeface="+mn-lt"/>
                <a:ea typeface="+mn-ea"/>
                <a:cs typeface="+mn-cs"/>
              </a:rPr>
              <a:t>Accuracy alone doesn't tell the full story when you're working with a </a:t>
            </a:r>
            <a:r>
              <a:rPr lang="en-US" sz="1400" b="1" i="0" kern="1200" dirty="0">
                <a:solidFill>
                  <a:schemeClr val="tx1"/>
                </a:solidFill>
                <a:effectLst/>
                <a:latin typeface="+mn-lt"/>
                <a:ea typeface="+mn-ea"/>
                <a:cs typeface="+mn-cs"/>
              </a:rPr>
              <a:t>class-imbalanced data set</a:t>
            </a:r>
            <a:r>
              <a:rPr lang="en-US" sz="1400" b="0" i="0" kern="1200" dirty="0">
                <a:solidFill>
                  <a:schemeClr val="tx1"/>
                </a:solidFill>
                <a:effectLst/>
                <a:latin typeface="+mn-lt"/>
                <a:ea typeface="+mn-ea"/>
                <a:cs typeface="+mn-cs"/>
              </a:rPr>
              <a:t>, like this one, where there is a significant disparity between the number of positive and negative labels.</a:t>
            </a:r>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788237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Our model has a precision of 0.5—in other words, when it predicts a tumor is malignant, it is correct 50% of the time</a:t>
            </a:r>
          </a:p>
          <a:p>
            <a:endParaRPr lang="en-US" sz="1400" b="0" i="0" kern="1200" dirty="0">
              <a:solidFill>
                <a:schemeClr val="tx1"/>
              </a:solidFill>
              <a:effectLst/>
              <a:latin typeface="+mn-lt"/>
              <a:ea typeface="+mn-ea"/>
              <a:cs typeface="+mn-cs"/>
            </a:endParaRP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Our model has a recall of 0.11—in other words, it correctly identifies 11% of all malignant tumors.</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644025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s://wikipedia.org/wiki/Malignancy" TargetMode="External"/><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14.png"/><Relationship Id="rId4" Type="http://schemas.openxmlformats.org/officeDocument/2006/relationships/hyperlink" Target="https://wikipedia.org/wiki/Benign_tumo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91.png"/><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s.google.com/machine-learning/glossary#confusion_matrix" TargetMode="Externa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p:txBody>
          <a:bodyPr anchor="b" anchorCtr="0"/>
          <a:lstStyle/>
          <a:p>
            <a:r>
              <a:rPr lang="en-US" dirty="0"/>
              <a:t>Poshak,</a:t>
            </a:r>
            <a:br>
              <a:rPr lang="en-US" dirty="0"/>
            </a:br>
            <a:r>
              <a:rPr lang="en-US" dirty="0"/>
              <a:t>May 20, 2019</a:t>
            </a:r>
          </a:p>
        </p:txBody>
      </p:sp>
      <p:sp>
        <p:nvSpPr>
          <p:cNvPr id="2" name="Title 1"/>
          <p:cNvSpPr>
            <a:spLocks noGrp="1"/>
          </p:cNvSpPr>
          <p:nvPr>
            <p:ph type="ctrTitle"/>
          </p:nvPr>
        </p:nvSpPr>
        <p:spPr>
          <a:xfrm>
            <a:off x="467999" y="548360"/>
            <a:ext cx="10620000" cy="791735"/>
          </a:xfrm>
        </p:spPr>
        <p:txBody>
          <a:bodyPr/>
          <a:lstStyle/>
          <a:p>
            <a:r>
              <a:rPr lang="en-US" dirty="0"/>
              <a:t>Machine Learning</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dirty="0">
                <a:solidFill>
                  <a:srgbClr val="000000"/>
                </a:solidFill>
                <a:latin typeface="Arial" panose="020B0604020202020204" pitchFamily="34" charset="0"/>
                <a:ea typeface="Arial Unicode MS" pitchFamily="34" charset="-128"/>
                <a:cs typeface="Arial Unicode MS" pitchFamily="34" charset="-128"/>
              </a:rPr>
              <a:t>Internal</a:t>
            </a:r>
          </a:p>
        </p:txBody>
      </p:sp>
    </p:spTree>
    <p:extLst>
      <p:ext uri="{BB962C8B-B14F-4D97-AF65-F5344CB8AC3E}">
        <p14:creationId xmlns:p14="http://schemas.microsoft.com/office/powerpoint/2010/main" val="3202648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629A03-991B-4633-84E1-9A4493A33B0D}"/>
              </a:ext>
            </a:extLst>
          </p:cNvPr>
          <p:cNvSpPr/>
          <p:nvPr/>
        </p:nvSpPr>
        <p:spPr>
          <a:xfrm>
            <a:off x="4258233" y="691696"/>
            <a:ext cx="2721579" cy="415498"/>
          </a:xfrm>
          <a:prstGeom prst="rect">
            <a:avLst/>
          </a:prstGeom>
        </p:spPr>
        <p:txBody>
          <a:bodyPr wrap="none">
            <a:spAutoFit/>
          </a:bodyPr>
          <a:lstStyle/>
          <a:p>
            <a:r>
              <a:rPr lang="en-US" dirty="0">
                <a:solidFill>
                  <a:srgbClr val="212121"/>
                </a:solidFill>
                <a:latin typeface="Google Sans"/>
              </a:rPr>
              <a:t>Classification: Accuracy</a:t>
            </a:r>
            <a:endParaRPr lang="en-US" b="0" dirty="0">
              <a:solidFill>
                <a:srgbClr val="212121"/>
              </a:solidFill>
              <a:effectLst/>
              <a:latin typeface="Google Sans"/>
            </a:endParaRPr>
          </a:p>
        </p:txBody>
      </p:sp>
      <p:sp>
        <p:nvSpPr>
          <p:cNvPr id="3" name="Rectangle 2">
            <a:extLst>
              <a:ext uri="{FF2B5EF4-FFF2-40B4-BE49-F238E27FC236}">
                <a16:creationId xmlns:a16="http://schemas.microsoft.com/office/drawing/2014/main" id="{1BBE77EA-9C4F-41DA-9D16-69CE865E675E}"/>
              </a:ext>
            </a:extLst>
          </p:cNvPr>
          <p:cNvSpPr/>
          <p:nvPr/>
        </p:nvSpPr>
        <p:spPr>
          <a:xfrm>
            <a:off x="529839" y="1512214"/>
            <a:ext cx="11605189" cy="3970318"/>
          </a:xfrm>
          <a:prstGeom prst="rect">
            <a:avLst/>
          </a:prstGeom>
        </p:spPr>
        <p:txBody>
          <a:bodyPr wrap="square">
            <a:spAutoFit/>
          </a:bodyPr>
          <a:lstStyle/>
          <a:p>
            <a:r>
              <a:rPr lang="en-US" dirty="0">
                <a:solidFill>
                  <a:srgbClr val="212121"/>
                </a:solidFill>
                <a:latin typeface="Roboto"/>
              </a:rPr>
              <a:t>Accuracy is one metric for evaluating classification models. Informally, </a:t>
            </a:r>
            <a:r>
              <a:rPr lang="en-US" b="1" dirty="0">
                <a:solidFill>
                  <a:srgbClr val="212121"/>
                </a:solidFill>
                <a:latin typeface="Roboto"/>
              </a:rPr>
              <a:t>accuracy</a:t>
            </a:r>
            <a:r>
              <a:rPr lang="en-US" dirty="0">
                <a:solidFill>
                  <a:srgbClr val="212121"/>
                </a:solidFill>
                <a:latin typeface="Roboto"/>
              </a:rPr>
              <a:t> is the fraction of predictions our model got right. Formally, accuracy has the following definition:</a:t>
            </a:r>
          </a:p>
          <a:p>
            <a:endParaRPr lang="en-US" dirty="0">
              <a:solidFill>
                <a:srgbClr val="212121"/>
              </a:solidFill>
              <a:latin typeface="Roboto"/>
            </a:endParaRPr>
          </a:p>
          <a:p>
            <a:endParaRPr lang="en-US" dirty="0">
              <a:solidFill>
                <a:srgbClr val="212121"/>
              </a:solidFill>
              <a:latin typeface="Roboto"/>
            </a:endParaRPr>
          </a:p>
          <a:p>
            <a:endParaRPr lang="en-US" dirty="0">
              <a:solidFill>
                <a:srgbClr val="212121"/>
              </a:solidFill>
              <a:latin typeface="Roboto"/>
            </a:endParaRPr>
          </a:p>
          <a:p>
            <a:endParaRPr lang="en-US" dirty="0">
              <a:solidFill>
                <a:srgbClr val="212121"/>
              </a:solidFill>
              <a:latin typeface="Roboto"/>
            </a:endParaRPr>
          </a:p>
          <a:p>
            <a:r>
              <a:rPr lang="en-US" dirty="0">
                <a:solidFill>
                  <a:srgbClr val="212121"/>
                </a:solidFill>
                <a:latin typeface="Roboto"/>
              </a:rPr>
              <a:t>For binary classification, accuracy can also be calculated in terms of positives and negatives as follows:</a:t>
            </a:r>
          </a:p>
          <a:p>
            <a:endParaRPr lang="en-US" dirty="0">
              <a:solidFill>
                <a:srgbClr val="212121"/>
              </a:solidFill>
              <a:latin typeface="Roboto"/>
            </a:endParaRPr>
          </a:p>
          <a:p>
            <a:pPr algn="ctr"/>
            <a:endParaRPr lang="en-US" dirty="0">
              <a:solidFill>
                <a:srgbClr val="212121"/>
              </a:solidFill>
              <a:latin typeface="Roboto"/>
            </a:endParaRPr>
          </a:p>
          <a:p>
            <a:r>
              <a:rPr lang="en-US" dirty="0">
                <a:solidFill>
                  <a:srgbClr val="212121"/>
                </a:solidFill>
                <a:latin typeface="Roboto"/>
              </a:rPr>
              <a:t>Where </a:t>
            </a:r>
            <a:r>
              <a:rPr lang="en-US" i="1" dirty="0">
                <a:solidFill>
                  <a:srgbClr val="212121"/>
                </a:solidFill>
                <a:latin typeface="Roboto"/>
              </a:rPr>
              <a:t>TP</a:t>
            </a:r>
            <a:r>
              <a:rPr lang="en-US" dirty="0">
                <a:solidFill>
                  <a:srgbClr val="212121"/>
                </a:solidFill>
                <a:latin typeface="Roboto"/>
              </a:rPr>
              <a:t> = True Positives, </a:t>
            </a:r>
            <a:r>
              <a:rPr lang="en-US" i="1" dirty="0">
                <a:solidFill>
                  <a:srgbClr val="212121"/>
                </a:solidFill>
                <a:latin typeface="Roboto"/>
              </a:rPr>
              <a:t>TN</a:t>
            </a:r>
            <a:r>
              <a:rPr lang="en-US" dirty="0">
                <a:solidFill>
                  <a:srgbClr val="212121"/>
                </a:solidFill>
                <a:latin typeface="Roboto"/>
              </a:rPr>
              <a:t> = True Negatives, </a:t>
            </a:r>
            <a:r>
              <a:rPr lang="en-US" i="1" dirty="0">
                <a:solidFill>
                  <a:srgbClr val="212121"/>
                </a:solidFill>
                <a:latin typeface="Roboto"/>
              </a:rPr>
              <a:t>FP</a:t>
            </a:r>
            <a:r>
              <a:rPr lang="en-US" dirty="0">
                <a:solidFill>
                  <a:srgbClr val="212121"/>
                </a:solidFill>
                <a:latin typeface="Roboto"/>
              </a:rPr>
              <a:t> = False Positives, and </a:t>
            </a:r>
            <a:r>
              <a:rPr lang="en-US" i="1" dirty="0">
                <a:solidFill>
                  <a:srgbClr val="212121"/>
                </a:solidFill>
                <a:latin typeface="Roboto"/>
              </a:rPr>
              <a:t>FN</a:t>
            </a:r>
            <a:r>
              <a:rPr lang="en-US" dirty="0">
                <a:solidFill>
                  <a:srgbClr val="212121"/>
                </a:solidFill>
                <a:latin typeface="Roboto"/>
              </a:rPr>
              <a:t> = False Negatives.</a:t>
            </a:r>
          </a:p>
        </p:txBody>
      </p:sp>
      <p:pic>
        <p:nvPicPr>
          <p:cNvPr id="4" name="Picture 3">
            <a:extLst>
              <a:ext uri="{FF2B5EF4-FFF2-40B4-BE49-F238E27FC236}">
                <a16:creationId xmlns:a16="http://schemas.microsoft.com/office/drawing/2014/main" id="{C7BEDF65-4ED7-4B60-A8B1-FD9F8C6D97DD}"/>
              </a:ext>
            </a:extLst>
          </p:cNvPr>
          <p:cNvPicPr>
            <a:picLocks noChangeAspect="1"/>
          </p:cNvPicPr>
          <p:nvPr/>
        </p:nvPicPr>
        <p:blipFill>
          <a:blip r:embed="rId2"/>
          <a:stretch>
            <a:fillRect/>
          </a:stretch>
        </p:blipFill>
        <p:spPr>
          <a:xfrm>
            <a:off x="2916325" y="2280251"/>
            <a:ext cx="5695950" cy="1000125"/>
          </a:xfrm>
          <a:prstGeom prst="rect">
            <a:avLst/>
          </a:prstGeom>
        </p:spPr>
      </p:pic>
      <p:pic>
        <p:nvPicPr>
          <p:cNvPr id="5" name="Picture 4">
            <a:extLst>
              <a:ext uri="{FF2B5EF4-FFF2-40B4-BE49-F238E27FC236}">
                <a16:creationId xmlns:a16="http://schemas.microsoft.com/office/drawing/2014/main" id="{191E5492-EDDE-4085-8C77-0AB175B72459}"/>
              </a:ext>
            </a:extLst>
          </p:cNvPr>
          <p:cNvPicPr>
            <a:picLocks noChangeAspect="1"/>
          </p:cNvPicPr>
          <p:nvPr/>
        </p:nvPicPr>
        <p:blipFill>
          <a:blip r:embed="rId3"/>
          <a:stretch>
            <a:fillRect/>
          </a:stretch>
        </p:blipFill>
        <p:spPr>
          <a:xfrm>
            <a:off x="2916325" y="3820538"/>
            <a:ext cx="4391025" cy="857250"/>
          </a:xfrm>
          <a:prstGeom prst="rect">
            <a:avLst/>
          </a:prstGeom>
        </p:spPr>
      </p:pic>
    </p:spTree>
    <p:extLst>
      <p:ext uri="{BB962C8B-B14F-4D97-AF65-F5344CB8AC3E}">
        <p14:creationId xmlns:p14="http://schemas.microsoft.com/office/powerpoint/2010/main" val="38049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09C39A-0375-4190-B9C5-9C34C7E73B41}"/>
              </a:ext>
            </a:extLst>
          </p:cNvPr>
          <p:cNvSpPr/>
          <p:nvPr/>
        </p:nvSpPr>
        <p:spPr>
          <a:xfrm>
            <a:off x="878955" y="540234"/>
            <a:ext cx="10273305" cy="738664"/>
          </a:xfrm>
          <a:prstGeom prst="rect">
            <a:avLst/>
          </a:prstGeom>
        </p:spPr>
        <p:txBody>
          <a:bodyPr wrap="square">
            <a:spAutoFit/>
          </a:bodyPr>
          <a:lstStyle/>
          <a:p>
            <a:r>
              <a:rPr lang="en-US" dirty="0">
                <a:solidFill>
                  <a:srgbClr val="212121"/>
                </a:solidFill>
                <a:latin typeface="Roboto"/>
              </a:rPr>
              <a:t>Let's try calculating accuracy for the following model that classified 100 tumors as </a:t>
            </a:r>
            <a:r>
              <a:rPr lang="en-US" dirty="0">
                <a:solidFill>
                  <a:srgbClr val="039BE5"/>
                </a:solidFill>
                <a:latin typeface="Roboto"/>
                <a:hlinkClick r:id="rId3"/>
              </a:rPr>
              <a:t>malignant</a:t>
            </a:r>
            <a:r>
              <a:rPr lang="en-US" dirty="0">
                <a:solidFill>
                  <a:srgbClr val="212121"/>
                </a:solidFill>
                <a:latin typeface="Roboto"/>
              </a:rPr>
              <a:t> (the positive class) or </a:t>
            </a:r>
            <a:r>
              <a:rPr lang="en-US" dirty="0">
                <a:solidFill>
                  <a:srgbClr val="039BE5"/>
                </a:solidFill>
                <a:latin typeface="Roboto"/>
                <a:hlinkClick r:id="rId4"/>
              </a:rPr>
              <a:t>benign</a:t>
            </a:r>
            <a:r>
              <a:rPr lang="en-US" dirty="0">
                <a:solidFill>
                  <a:srgbClr val="212121"/>
                </a:solidFill>
                <a:latin typeface="Roboto"/>
              </a:rPr>
              <a:t> (the negative class):</a:t>
            </a:r>
            <a:endParaRPr lang="en-US" dirty="0"/>
          </a:p>
        </p:txBody>
      </p:sp>
      <p:pic>
        <p:nvPicPr>
          <p:cNvPr id="3" name="Picture 2">
            <a:extLst>
              <a:ext uri="{FF2B5EF4-FFF2-40B4-BE49-F238E27FC236}">
                <a16:creationId xmlns:a16="http://schemas.microsoft.com/office/drawing/2014/main" id="{44919F02-563E-44B6-B2E2-904E053EB735}"/>
              </a:ext>
            </a:extLst>
          </p:cNvPr>
          <p:cNvPicPr>
            <a:picLocks noChangeAspect="1"/>
          </p:cNvPicPr>
          <p:nvPr/>
        </p:nvPicPr>
        <p:blipFill>
          <a:blip r:embed="rId5"/>
          <a:stretch>
            <a:fillRect/>
          </a:stretch>
        </p:blipFill>
        <p:spPr>
          <a:xfrm>
            <a:off x="-1" y="1650097"/>
            <a:ext cx="12195175" cy="3559393"/>
          </a:xfrm>
          <a:prstGeom prst="rect">
            <a:avLst/>
          </a:prstGeom>
        </p:spPr>
      </p:pic>
    </p:spTree>
    <p:extLst>
      <p:ext uri="{BB962C8B-B14F-4D97-AF65-F5344CB8AC3E}">
        <p14:creationId xmlns:p14="http://schemas.microsoft.com/office/powerpoint/2010/main" val="2640540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B28AA6-7CE9-493D-9707-75B9CE9835F6}"/>
              </a:ext>
            </a:extLst>
          </p:cNvPr>
          <p:cNvSpPr>
            <a:spLocks noChangeArrowheads="1"/>
          </p:cNvSpPr>
          <p:nvPr/>
        </p:nvSpPr>
        <p:spPr bwMode="auto">
          <a:xfrm>
            <a:off x="420875" y="274604"/>
            <a:ext cx="6424836" cy="1854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8528" rIns="0" bIns="11426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12121"/>
                </a:solidFill>
                <a:effectLst/>
                <a:latin typeface="Roboto"/>
              </a:rPr>
              <a:t>Precision</a:t>
            </a:r>
            <a:r>
              <a:rPr kumimoji="0" lang="en-US" altLang="en-US" sz="1200" b="0" i="0" u="none" strike="noStrike" cap="none" normalizeH="0" baseline="0" dirty="0">
                <a:ln>
                  <a:noFill/>
                </a:ln>
                <a:solidFill>
                  <a:srgbClr val="212121"/>
                </a:solidFill>
                <a:effectLst/>
                <a:latin typeface="Roboto"/>
              </a:rPr>
              <a:t> attempts to answer the following question: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What proportion of positive identifications was actually correct?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Roboto"/>
              </a:rPr>
              <a:t>Precision is defined as follows: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1B30E888-38EF-4A3E-8E7D-9ABE7239EEFE}"/>
              </a:ext>
            </a:extLst>
          </p:cNvPr>
          <p:cNvSpPr>
            <a:spLocks noChangeArrowheads="1"/>
          </p:cNvSpPr>
          <p:nvPr/>
        </p:nvSpPr>
        <p:spPr bwMode="auto">
          <a:xfrm>
            <a:off x="471714" y="1397304"/>
            <a:ext cx="6065763" cy="216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8528" rIns="0" bIns="11426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212121"/>
                </a:solidFill>
                <a:effectLst/>
                <a:latin typeface="Roboto"/>
              </a:rPr>
              <a:t>Recall</a:t>
            </a:r>
            <a:r>
              <a:rPr kumimoji="0" lang="en-US" altLang="en-US" sz="4000" b="0" i="0" u="none" strike="noStrike" cap="none" normalizeH="0" baseline="0" dirty="0">
                <a:ln>
                  <a:noFill/>
                </a:ln>
                <a:solidFill>
                  <a:srgbClr val="212121"/>
                </a:solidFill>
                <a:effectLst/>
                <a:latin typeface="Roboto"/>
              </a:rPr>
              <a:t> </a:t>
            </a:r>
            <a:r>
              <a:rPr kumimoji="0" lang="en-US" altLang="en-US" sz="1200" b="0" i="0" u="none" strike="noStrike" cap="none" normalizeH="0" baseline="0" dirty="0">
                <a:ln>
                  <a:noFill/>
                </a:ln>
                <a:solidFill>
                  <a:srgbClr val="212121"/>
                </a:solidFill>
                <a:effectLst/>
                <a:latin typeface="Roboto"/>
              </a:rPr>
              <a:t>attempts to answer the following question: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What proportion of actual positives was identified correctly?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Roboto"/>
              </a:rPr>
              <a:t>Mathematically, recall is defined as follows: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Roboto"/>
              </a:rPr>
              <a:t>Recall=TPTP+FN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B2C5841-30ED-4D76-90F9-A4729BDE922A}"/>
              </a:ext>
            </a:extLst>
          </p:cNvPr>
          <p:cNvPicPr>
            <a:picLocks noChangeAspect="1"/>
          </p:cNvPicPr>
          <p:nvPr/>
        </p:nvPicPr>
        <p:blipFill>
          <a:blip r:embed="rId3"/>
          <a:stretch>
            <a:fillRect/>
          </a:stretch>
        </p:blipFill>
        <p:spPr>
          <a:xfrm>
            <a:off x="7882390" y="614702"/>
            <a:ext cx="2990850" cy="695325"/>
          </a:xfrm>
          <a:prstGeom prst="rect">
            <a:avLst/>
          </a:prstGeom>
        </p:spPr>
      </p:pic>
      <p:pic>
        <p:nvPicPr>
          <p:cNvPr id="7" name="Picture 6">
            <a:extLst>
              <a:ext uri="{FF2B5EF4-FFF2-40B4-BE49-F238E27FC236}">
                <a16:creationId xmlns:a16="http://schemas.microsoft.com/office/drawing/2014/main" id="{C4F3A0DA-2067-4758-ADBA-A03E031E5EA8}"/>
              </a:ext>
            </a:extLst>
          </p:cNvPr>
          <p:cNvPicPr>
            <a:picLocks noChangeAspect="1"/>
          </p:cNvPicPr>
          <p:nvPr/>
        </p:nvPicPr>
        <p:blipFill>
          <a:blip r:embed="rId4"/>
          <a:stretch>
            <a:fillRect/>
          </a:stretch>
        </p:blipFill>
        <p:spPr>
          <a:xfrm>
            <a:off x="7963352" y="1745909"/>
            <a:ext cx="2828925" cy="885825"/>
          </a:xfrm>
          <a:prstGeom prst="rect">
            <a:avLst/>
          </a:prstGeom>
        </p:spPr>
      </p:pic>
      <p:pic>
        <p:nvPicPr>
          <p:cNvPr id="10" name="Picture 9">
            <a:extLst>
              <a:ext uri="{FF2B5EF4-FFF2-40B4-BE49-F238E27FC236}">
                <a16:creationId xmlns:a16="http://schemas.microsoft.com/office/drawing/2014/main" id="{DC43E449-3A1C-4CCA-B611-6EB39CE38438}"/>
              </a:ext>
            </a:extLst>
          </p:cNvPr>
          <p:cNvPicPr>
            <a:picLocks noChangeAspect="1"/>
          </p:cNvPicPr>
          <p:nvPr/>
        </p:nvPicPr>
        <p:blipFill>
          <a:blip r:embed="rId5"/>
          <a:stretch>
            <a:fillRect/>
          </a:stretch>
        </p:blipFill>
        <p:spPr>
          <a:xfrm>
            <a:off x="198210" y="3251549"/>
            <a:ext cx="11668125" cy="1085850"/>
          </a:xfrm>
          <a:prstGeom prst="rect">
            <a:avLst/>
          </a:prstGeom>
        </p:spPr>
      </p:pic>
    </p:spTree>
    <p:extLst>
      <p:ext uri="{BB962C8B-B14F-4D97-AF65-F5344CB8AC3E}">
        <p14:creationId xmlns:p14="http://schemas.microsoft.com/office/powerpoint/2010/main" val="277701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Demo + HandsOn</a:t>
            </a:r>
          </a:p>
        </p:txBody>
      </p:sp>
      <p:pic>
        <p:nvPicPr>
          <p:cNvPr id="4" name="Picture 3"/>
          <p:cNvPicPr>
            <a:picLocks noChangeAspect="1"/>
          </p:cNvPicPr>
          <p:nvPr/>
        </p:nvPicPr>
        <p:blipFill>
          <a:blip r:embed="rId3"/>
          <a:stretch>
            <a:fillRect/>
          </a:stretch>
        </p:blipFill>
        <p:spPr>
          <a:xfrm>
            <a:off x="4033099" y="2130849"/>
            <a:ext cx="3810000" cy="381000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7" name="Text Placeholder 6"/>
          <p:cNvSpPr>
            <a:spLocks noGrp="1"/>
          </p:cNvSpPr>
          <p:nvPr>
            <p:ph type="body" sz="quarter" idx="10"/>
          </p:nvPr>
        </p:nvSpPr>
        <p:spPr>
          <a:xfrm>
            <a:off x="8744651" y="5305646"/>
            <a:ext cx="2972428" cy="1354747"/>
          </a:xfrm>
        </p:spPr>
        <p:txBody>
          <a:bodyPr/>
          <a:lstStyle/>
          <a:p>
            <a:r>
              <a:rPr lang="en-US" b="1" dirty="0"/>
              <a:t>Contact information:</a:t>
            </a:r>
          </a:p>
          <a:p>
            <a:endParaRPr lang="en-US" dirty="0"/>
          </a:p>
          <a:p>
            <a:r>
              <a:rPr lang="en-US" dirty="0"/>
              <a:t>Sundeep Gullapudi	</a:t>
            </a:r>
          </a:p>
          <a:p>
            <a:r>
              <a:rPr lang="en-US" dirty="0"/>
              <a:t>Developer/ </a:t>
            </a:r>
            <a:r>
              <a:rPr lang="en-US" dirty="0" err="1"/>
              <a:t>Pentester</a:t>
            </a:r>
            <a:endParaRPr lang="en-US" dirty="0"/>
          </a:p>
          <a:p>
            <a:r>
              <a:rPr lang="en-US" dirty="0"/>
              <a:t>Ph: 8977061710</a:t>
            </a:r>
          </a:p>
        </p:txBody>
      </p:sp>
    </p:spTree>
    <p:extLst>
      <p:ext uri="{BB962C8B-B14F-4D97-AF65-F5344CB8AC3E}">
        <p14:creationId xmlns:p14="http://schemas.microsoft.com/office/powerpoint/2010/main" val="243196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a:xfrm>
            <a:off x="324000" y="1321331"/>
            <a:ext cx="5347930" cy="5026459"/>
          </a:xfrm>
        </p:spPr>
        <p:txBody>
          <a:bodyPr/>
          <a:lstStyle/>
          <a:p>
            <a:pPr marL="342900" indent="-342900">
              <a:buFont typeface="Arial" panose="020B0604020202020204" pitchFamily="34" charset="0"/>
              <a:buChar char="•"/>
            </a:pPr>
            <a:r>
              <a:rPr lang="en-US" dirty="0"/>
              <a:t>Regression</a:t>
            </a:r>
          </a:p>
          <a:p>
            <a:pPr marL="882900" lvl="3" indent="-342900">
              <a:buFont typeface="Arial" panose="020B0604020202020204" pitchFamily="34" charset="0"/>
              <a:buChar char="•"/>
            </a:pPr>
            <a:r>
              <a:rPr lang="en-US" dirty="0"/>
              <a:t>Recap </a:t>
            </a:r>
            <a:r>
              <a:rPr lang="en-US" dirty="0">
                <a:sym typeface="Wingdings" panose="05000000000000000000" pitchFamily="2" charset="2"/>
              </a:rPr>
              <a:t> of last session</a:t>
            </a:r>
            <a:endParaRPr lang="en-US" dirty="0"/>
          </a:p>
          <a:p>
            <a:pPr marL="882900" lvl="3" indent="-342900">
              <a:buFont typeface="Arial" panose="020B0604020202020204" pitchFamily="34" charset="0"/>
              <a:buChar char="•"/>
            </a:pPr>
            <a:r>
              <a:rPr lang="en-US" dirty="0"/>
              <a:t>Linear regression using Regularization</a:t>
            </a:r>
          </a:p>
          <a:p>
            <a:pPr marL="342900" indent="-342900">
              <a:buFont typeface="Arial" panose="020B0604020202020204" pitchFamily="34" charset="0"/>
              <a:buChar char="•"/>
            </a:pPr>
            <a:r>
              <a:rPr lang="en-US" dirty="0"/>
              <a:t>Classification</a:t>
            </a:r>
          </a:p>
          <a:p>
            <a:pPr marL="882900" lvl="3" indent="-342900">
              <a:buFont typeface="Arial" panose="020B0604020202020204" pitchFamily="34" charset="0"/>
              <a:buChar char="•"/>
            </a:pPr>
            <a:r>
              <a:rPr lang="en-US" dirty="0"/>
              <a:t>Naïve Bayes</a:t>
            </a:r>
          </a:p>
          <a:p>
            <a:pPr marL="882900" lvl="3" indent="-342900">
              <a:buFont typeface="Arial" panose="020B0604020202020204" pitchFamily="34" charset="0"/>
              <a:buChar char="•"/>
            </a:pPr>
            <a:r>
              <a:rPr lang="en-US" dirty="0"/>
              <a:t>Random Forest</a:t>
            </a:r>
          </a:p>
          <a:p>
            <a:pPr marL="882900" lvl="3" indent="-342900">
              <a:buFont typeface="Arial" panose="020B0604020202020204" pitchFamily="34" charset="0"/>
              <a:buChar char="•"/>
            </a:pPr>
            <a:r>
              <a:rPr lang="en-US" dirty="0"/>
              <a:t>Decision Trees</a:t>
            </a:r>
          </a:p>
          <a:p>
            <a:pPr marL="342900" indent="-342900">
              <a:buFont typeface="Arial" panose="020B0604020202020204" pitchFamily="34" charset="0"/>
              <a:buChar char="•"/>
            </a:pPr>
            <a:r>
              <a:rPr lang="en-US" dirty="0"/>
              <a:t>Logistic Regression</a:t>
            </a:r>
          </a:p>
          <a:p>
            <a:pPr marL="882900" lvl="3" indent="-342900">
              <a:buFont typeface="Arial" panose="020B0604020202020204" pitchFamily="34" charset="0"/>
              <a:buChar char="•"/>
            </a:pPr>
            <a:r>
              <a:rPr lang="en-US" dirty="0"/>
              <a:t>Math behind logistic regression</a:t>
            </a:r>
          </a:p>
          <a:p>
            <a:pPr marL="882900" lvl="3" indent="-342900">
              <a:buFont typeface="Arial" panose="020B0604020202020204" pitchFamily="34" charset="0"/>
              <a:buChar char="•"/>
            </a:pPr>
            <a:r>
              <a:rPr lang="en-US" dirty="0"/>
              <a:t>Multi Class Classification (One-vs-All) </a:t>
            </a:r>
          </a:p>
          <a:p>
            <a:pPr marL="342900" indent="-342900">
              <a:buFont typeface="Arial" panose="020B0604020202020204" pitchFamily="34" charset="0"/>
              <a:buChar char="•"/>
            </a:pPr>
            <a:r>
              <a:rPr lang="en-US" dirty="0"/>
              <a:t>Demo + Hands On</a:t>
            </a:r>
          </a:p>
          <a:p>
            <a:pPr marL="342900" indent="-342900">
              <a:buFont typeface="Arial" panose="020B0604020202020204" pitchFamily="34" charset="0"/>
              <a:buChar char="•"/>
            </a:pPr>
            <a:r>
              <a:rPr lang="en-US" dirty="0"/>
              <a:t>Scikit-Learn</a:t>
            </a:r>
          </a:p>
        </p:txBody>
      </p:sp>
      <p:sp>
        <p:nvSpPr>
          <p:cNvPr id="4" name="TextBox 3"/>
          <p:cNvSpPr txBox="1"/>
          <p:nvPr/>
        </p:nvSpPr>
        <p:spPr>
          <a:xfrm>
            <a:off x="6711041" y="1526721"/>
            <a:ext cx="3959679" cy="923330"/>
          </a:xfrm>
          <a:prstGeom prst="rect">
            <a:avLst/>
          </a:prstGeom>
          <a:noFill/>
        </p:spPr>
        <p:txBody>
          <a:bodyPr wrap="square" lIns="0" tIns="0" rIns="0" bIns="0" rtlCol="0">
            <a:spAutoFit/>
          </a:bodyPr>
          <a:lstStyle/>
          <a:p>
            <a:pPr marL="342900" indent="-342900">
              <a:spcBef>
                <a:spcPts val="2400"/>
              </a:spcBef>
              <a:buClr>
                <a:schemeClr val="accent1"/>
              </a:buClr>
              <a:buSzPct val="80000"/>
              <a:buFont typeface="Arial" panose="020B0604020202020204" pitchFamily="34" charset="0"/>
              <a:buChar char="•"/>
            </a:pPr>
            <a:r>
              <a:rPr lang="en-US" sz="2000" dirty="0">
                <a:latin typeface="+mn-lt"/>
              </a:rPr>
              <a:t> </a:t>
            </a:r>
            <a:r>
              <a:rPr lang="en-US" sz="2000" dirty="0" err="1">
                <a:latin typeface="+mn-lt"/>
              </a:rPr>
              <a:t>sklearn</a:t>
            </a:r>
            <a:r>
              <a:rPr lang="en-US" sz="2000" dirty="0">
                <a:latin typeface="+mn-lt"/>
              </a:rPr>
              <a:t> Demo + Hands On</a:t>
            </a:r>
          </a:p>
          <a:p>
            <a:pPr marL="342900" indent="-342900">
              <a:spcBef>
                <a:spcPts val="2400"/>
              </a:spcBef>
              <a:buClr>
                <a:schemeClr val="accent1"/>
              </a:buClr>
              <a:buSzPct val="80000"/>
              <a:buFont typeface="Arial" panose="020B0604020202020204" pitchFamily="34" charset="0"/>
              <a:buChar char="•"/>
            </a:pPr>
            <a:r>
              <a:rPr lang="en-US" sz="2000" dirty="0">
                <a:latin typeface="+mn-lt"/>
              </a:rPr>
              <a:t>Queries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3999" y="324075"/>
            <a:ext cx="10620000" cy="643334"/>
          </a:xfrm>
        </p:spPr>
        <p:txBody>
          <a:bodyPr/>
          <a:lstStyle/>
          <a:p>
            <a:r>
              <a:rPr lang="en-US" dirty="0"/>
              <a:t>Linear Regression Recap</a:t>
            </a:r>
          </a:p>
        </p:txBody>
      </p:sp>
      <mc:AlternateContent xmlns:mc="http://schemas.openxmlformats.org/markup-compatibility/2006" xmlns:a14="http://schemas.microsoft.com/office/drawing/2010/main">
        <mc:Choice Requires="a14">
          <p:sp>
            <p:nvSpPr>
              <p:cNvPr id="4" name="TextBox 3"/>
              <p:cNvSpPr txBox="1"/>
              <p:nvPr/>
            </p:nvSpPr>
            <p:spPr>
              <a:xfrm>
                <a:off x="715617" y="1258956"/>
                <a:ext cx="4889024" cy="323165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Intuition:</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b="1" i="1" kern="0" dirty="0">
                    <a:latin typeface="Cambria Math" panose="02040503050406030204" pitchFamily="18" charset="0"/>
                    <a:ea typeface="Arial Unicode MS" pitchFamily="34" charset="-128"/>
                    <a:cs typeface="Arial Unicode MS" pitchFamily="34" charset="-128"/>
                  </a:rPr>
                  <a:t>y =  h</a:t>
                </a:r>
                <a14:m>
                  <m:oMath xmlns:m="http://schemas.openxmlformats.org/officeDocument/2006/math">
                    <m:r>
                      <a:rPr lang="en-US" sz="1800" b="1" i="1" kern="0" baseline="-2500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 </m:t>
                    </m:r>
                  </m:oMath>
                </a14:m>
                <a:r>
                  <a:rPr lang="en-US" sz="1800" b="1" i="1" kern="0" dirty="0">
                    <a:latin typeface="Cambria Math" panose="02040503050406030204" pitchFamily="18" charset="0"/>
                    <a:ea typeface="Arial Unicode MS" pitchFamily="34" charset="-128"/>
                    <a:cs typeface="Arial Unicode MS" pitchFamily="34" charset="-128"/>
                  </a:rPr>
                  <a:t>(x) </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b="1" i="1" kern="0" dirty="0">
                    <a:latin typeface="Cambria Math" panose="02040503050406030204" pitchFamily="18" charset="0"/>
                    <a:ea typeface="Arial Unicode MS" pitchFamily="34" charset="-128"/>
                    <a:cs typeface="Arial Unicode MS" pitchFamily="34" charset="-128"/>
                  </a:rPr>
                  <a:t>y =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0</m:t>
                    </m:r>
                  </m:oMath>
                </a14:m>
                <a:r>
                  <a:rPr lang="en-US" sz="1800" b="1" i="1" kern="0" dirty="0">
                    <a:latin typeface="Cambria Math" panose="02040503050406030204" pitchFamily="18" charset="0"/>
                    <a:ea typeface="Arial Unicode MS" pitchFamily="34" charset="-128"/>
                    <a:cs typeface="Arial Unicode MS" pitchFamily="34" charset="-128"/>
                  </a:rPr>
                  <a:t> +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1</m:t>
                    </m:r>
                  </m:oMath>
                </a14:m>
                <a:r>
                  <a:rPr lang="en-US" sz="1800" b="1" i="1" kern="0" dirty="0">
                    <a:latin typeface="Cambria Math" panose="02040503050406030204" pitchFamily="18" charset="0"/>
                    <a:ea typeface="Arial Unicode MS" pitchFamily="34" charset="-128"/>
                    <a:cs typeface="Arial Unicode MS" pitchFamily="34" charset="-128"/>
                  </a:rPr>
                  <a:t>x</a:t>
                </a:r>
              </a:p>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Cost Function(MSE):</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b="1" i="1" kern="0" dirty="0">
                    <a:latin typeface="Cambria Math" panose="02040503050406030204" pitchFamily="18" charset="0"/>
                    <a:ea typeface="Arial Unicode MS" pitchFamily="34" charset="-128"/>
                    <a:cs typeface="Arial Unicode MS" pitchFamily="34" charset="-128"/>
                  </a:rPr>
                  <a:t>J(</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0</m:t>
                    </m:r>
                  </m:oMath>
                </a14:m>
                <a:r>
                  <a:rPr lang="en-US" sz="1800" b="1" i="1"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1</m:t>
                    </m:r>
                  </m:oMath>
                </a14:m>
                <a:r>
                  <a:rPr lang="en-US" sz="1800" b="1" i="1" kern="0" dirty="0">
                    <a:latin typeface="Cambria Math" panose="02040503050406030204" pitchFamily="18" charset="0"/>
                    <a:ea typeface="Arial Unicode MS" pitchFamily="34" charset="-128"/>
                    <a:cs typeface="Arial Unicode MS" pitchFamily="34" charset="-128"/>
                  </a:rPr>
                  <a:t>)  </a:t>
                </a:r>
                <a:r>
                  <a:rPr lang="en-US" sz="1800" b="1" kern="0" dirty="0">
                    <a:ea typeface="Arial Unicode MS" pitchFamily="34" charset="-128"/>
                    <a:cs typeface="Arial Unicode MS" pitchFamily="34" charset="-128"/>
                  </a:rPr>
                  <a:t>= </a:t>
                </a:r>
                <a14:m>
                  <m:oMath xmlns:m="http://schemas.openxmlformats.org/officeDocument/2006/math">
                    <m:f>
                      <m:fPr>
                        <m:ctrlPr>
                          <a:rPr lang="pt-BR" sz="1800" b="1" i="1" kern="0" smtClean="0">
                            <a:latin typeface="Cambria Math" panose="02040503050406030204" pitchFamily="18" charset="0"/>
                            <a:ea typeface="Arial Unicode MS" pitchFamily="34" charset="-128"/>
                            <a:cs typeface="Arial Unicode MS" pitchFamily="34" charset="-128"/>
                          </a:rPr>
                        </m:ctrlPr>
                      </m:fPr>
                      <m:num>
                        <m:r>
                          <a:rPr lang="en-US" sz="1800" b="1" i="1" kern="0" smtClean="0">
                            <a:latin typeface="Cambria Math" panose="02040503050406030204" pitchFamily="18" charset="0"/>
                            <a:ea typeface="Arial Unicode MS" pitchFamily="34" charset="-128"/>
                            <a:cs typeface="Arial Unicode MS" pitchFamily="34" charset="-128"/>
                          </a:rPr>
                          <m:t>𝟏</m:t>
                        </m:r>
                      </m:num>
                      <m:den>
                        <m:r>
                          <a:rPr lang="en-US" sz="1800" b="1" i="1" kern="0" smtClean="0">
                            <a:latin typeface="Cambria Math" panose="02040503050406030204" pitchFamily="18" charset="0"/>
                            <a:ea typeface="Arial Unicode MS" pitchFamily="34" charset="-128"/>
                            <a:cs typeface="Arial Unicode MS" pitchFamily="34" charset="-128"/>
                          </a:rPr>
                          <m:t>𝟐</m:t>
                        </m:r>
                        <m:r>
                          <a:rPr lang="en-US" sz="1800" b="1" i="1" kern="0" smtClean="0">
                            <a:latin typeface="Cambria Math" panose="02040503050406030204" pitchFamily="18" charset="0"/>
                            <a:ea typeface="Arial Unicode MS" pitchFamily="34" charset="-128"/>
                            <a:cs typeface="Arial Unicode MS" pitchFamily="34" charset="-128"/>
                          </a:rPr>
                          <m:t>𝒎</m:t>
                        </m:r>
                      </m:den>
                    </m:f>
                    <m:r>
                      <a:rPr lang="en-US" sz="1800" b="1" i="1" kern="0" smtClean="0">
                        <a:latin typeface="Cambria Math" panose="02040503050406030204" pitchFamily="18" charset="0"/>
                        <a:ea typeface="Arial Unicode MS" pitchFamily="34" charset="-128"/>
                        <a:cs typeface="Arial Unicode MS" pitchFamily="34" charset="-128"/>
                      </a:rPr>
                      <m:t> ∗ </m:t>
                    </m:r>
                    <m:nary>
                      <m:naryPr>
                        <m:chr m:val="∑"/>
                        <m:ctrlPr>
                          <a:rPr lang="pt-BR" sz="1800" b="1" i="1" kern="0" smtClean="0">
                            <a:latin typeface="Cambria Math" panose="02040503050406030204" pitchFamily="18" charset="0"/>
                            <a:ea typeface="Arial Unicode MS" pitchFamily="34" charset="-128"/>
                            <a:cs typeface="Arial Unicode MS" pitchFamily="34" charset="-128"/>
                          </a:rPr>
                        </m:ctrlPr>
                      </m:naryPr>
                      <m:sub>
                        <m:r>
                          <a:rPr lang="en-US" sz="1800" b="1" i="1" kern="0" smtClean="0">
                            <a:latin typeface="Cambria Math" panose="02040503050406030204" pitchFamily="18" charset="0"/>
                            <a:ea typeface="Arial Unicode MS" pitchFamily="34" charset="-128"/>
                            <a:cs typeface="Arial Unicode MS" pitchFamily="34" charset="-128"/>
                          </a:rPr>
                          <m:t>𝒊</m:t>
                        </m:r>
                        <m:r>
                          <a:rPr lang="pt-BR" sz="1800" b="1" i="1" kern="0" smtClean="0">
                            <a:latin typeface="Cambria Math" panose="02040503050406030204" pitchFamily="18" charset="0"/>
                            <a:ea typeface="Arial Unicode MS" pitchFamily="34" charset="-128"/>
                            <a:cs typeface="Arial Unicode MS" pitchFamily="34" charset="-128"/>
                          </a:rPr>
                          <m:t>=</m:t>
                        </m:r>
                        <m:r>
                          <a:rPr lang="pt-BR" sz="1800" b="1" i="1" kern="0" smtClean="0">
                            <a:latin typeface="Cambria Math" panose="02040503050406030204" pitchFamily="18" charset="0"/>
                            <a:ea typeface="Arial Unicode MS" pitchFamily="34" charset="-128"/>
                            <a:cs typeface="Arial Unicode MS" pitchFamily="34" charset="-128"/>
                          </a:rPr>
                          <m:t>𝟏</m:t>
                        </m:r>
                      </m:sub>
                      <m:sup>
                        <m:r>
                          <a:rPr lang="en-US" sz="1800" b="1" i="1" kern="0" smtClean="0">
                            <a:latin typeface="Cambria Math" panose="02040503050406030204" pitchFamily="18" charset="0"/>
                            <a:ea typeface="Arial Unicode MS" pitchFamily="34" charset="-128"/>
                            <a:cs typeface="Arial Unicode MS" pitchFamily="34" charset="-128"/>
                          </a:rPr>
                          <m:t>𝒎</m:t>
                        </m:r>
                      </m:sup>
                      <m:e>
                        <m:d>
                          <m:dPr>
                            <m:ctrlPr>
                              <a:rPr lang="pt-BR" sz="1800" b="1" i="1" kern="0" smtClean="0">
                                <a:latin typeface="Cambria Math" panose="02040503050406030204" pitchFamily="18" charset="0"/>
                                <a:ea typeface="Arial Unicode MS" pitchFamily="34" charset="-128"/>
                                <a:cs typeface="Arial Unicode MS" pitchFamily="34" charset="-128"/>
                              </a:rPr>
                            </m:ctrlPr>
                          </m:dPr>
                          <m:e>
                            <m:r>
                              <a:rPr lang="en-US" sz="1800" b="1" i="1" kern="0" smtClean="0">
                                <a:latin typeface="Cambria Math" panose="02040503050406030204" pitchFamily="18" charset="0"/>
                                <a:ea typeface="Arial Unicode MS" pitchFamily="34" charset="-128"/>
                                <a:cs typeface="Arial Unicode MS" pitchFamily="34" charset="-128"/>
                              </a:rPr>
                              <m:t> </m:t>
                            </m:r>
                            <m:r>
                              <a:rPr lang="en-US" sz="1800" b="1" i="1" kern="0" smtClean="0">
                                <a:latin typeface="Cambria Math" panose="02040503050406030204" pitchFamily="18" charset="0"/>
                                <a:ea typeface="Arial Unicode MS" pitchFamily="34" charset="-128"/>
                                <a:cs typeface="Arial Unicode MS" pitchFamily="34" charset="-128"/>
                              </a:rPr>
                              <m:t>𝒉</m:t>
                            </m:r>
                            <m:r>
                              <a:rPr lang="en-US" sz="1800" b="1" i="1" kern="0" baseline="-25000" dirty="0">
                                <a:latin typeface="Cambria Math" panose="02040503050406030204" pitchFamily="18" charset="0"/>
                                <a:ea typeface="Arial Unicode MS" pitchFamily="34" charset="-128"/>
                                <a:cs typeface="Arial Unicode MS" pitchFamily="34" charset="-128"/>
                              </a:rPr>
                              <m:t>𝜃</m:t>
                            </m:r>
                            <m:d>
                              <m:dPr>
                                <m:ctrlPr>
                                  <a:rPr lang="en-US" sz="1800" b="1" i="1" kern="0" smtClean="0">
                                    <a:latin typeface="Cambria Math" panose="02040503050406030204" pitchFamily="18" charset="0"/>
                                    <a:ea typeface="Arial Unicode MS" pitchFamily="34" charset="-128"/>
                                    <a:cs typeface="Arial Unicode MS" pitchFamily="34" charset="-128"/>
                                  </a:rPr>
                                </m:ctrlPr>
                              </m:dPr>
                              <m:e>
                                <m:r>
                                  <a:rPr lang="en-US" sz="1800" b="1" i="1" kern="0" smtClean="0">
                                    <a:latin typeface="Cambria Math" panose="02040503050406030204" pitchFamily="18" charset="0"/>
                                    <a:ea typeface="Arial Unicode MS" pitchFamily="34" charset="-128"/>
                                    <a:cs typeface="Arial Unicode MS" pitchFamily="34" charset="-128"/>
                                  </a:rPr>
                                  <m:t>𝒙</m:t>
                                </m:r>
                                <m:d>
                                  <m:dPr>
                                    <m:ctrlPr>
                                      <a:rPr lang="en-US" sz="1800" b="1" i="1" kern="0" baseline="30000">
                                        <a:latin typeface="Cambria Math" panose="02040503050406030204" pitchFamily="18" charset="0"/>
                                        <a:ea typeface="Arial Unicode MS" pitchFamily="34" charset="-128"/>
                                        <a:cs typeface="Arial Unicode MS" pitchFamily="34" charset="-128"/>
                                      </a:rPr>
                                    </m:ctrlPr>
                                  </m:dPr>
                                  <m:e>
                                    <m:r>
                                      <a:rPr lang="en-US" sz="1800" b="1" i="1" kern="0" baseline="30000">
                                        <a:latin typeface="Cambria Math" panose="02040503050406030204" pitchFamily="18" charset="0"/>
                                        <a:ea typeface="Arial Unicode MS" pitchFamily="34" charset="-128"/>
                                        <a:cs typeface="Arial Unicode MS" pitchFamily="34" charset="-128"/>
                                      </a:rPr>
                                      <m:t>𝒊</m:t>
                                    </m:r>
                                  </m:e>
                                </m:d>
                              </m:e>
                            </m:d>
                            <m:r>
                              <a:rPr lang="en-US" sz="1800" b="1" i="1" kern="0" smtClean="0">
                                <a:latin typeface="Cambria Math" panose="02040503050406030204" pitchFamily="18" charset="0"/>
                                <a:ea typeface="Arial Unicode MS" pitchFamily="34" charset="-128"/>
                                <a:cs typeface="Arial Unicode MS" pitchFamily="34" charset="-128"/>
                              </a:rPr>
                              <m:t>−</m:t>
                            </m:r>
                            <m:r>
                              <a:rPr lang="en-US" sz="1800" b="1" i="1" kern="0" smtClean="0">
                                <a:latin typeface="Cambria Math" panose="02040503050406030204" pitchFamily="18" charset="0"/>
                                <a:ea typeface="Arial Unicode MS" pitchFamily="34" charset="-128"/>
                                <a:cs typeface="Arial Unicode MS" pitchFamily="34" charset="-128"/>
                              </a:rPr>
                              <m:t>𝒚</m:t>
                            </m:r>
                            <m:d>
                              <m:dPr>
                                <m:ctrlPr>
                                  <a:rPr lang="en-US" sz="1800" b="1" i="1" kern="0" baseline="30000" smtClean="0">
                                    <a:latin typeface="Cambria Math" panose="02040503050406030204" pitchFamily="18" charset="0"/>
                                    <a:ea typeface="Arial Unicode MS" pitchFamily="34" charset="-128"/>
                                    <a:cs typeface="Arial Unicode MS" pitchFamily="34" charset="-128"/>
                                  </a:rPr>
                                </m:ctrlPr>
                              </m:dPr>
                              <m:e>
                                <m:r>
                                  <a:rPr lang="en-US" sz="1800" b="1" i="1" kern="0" baseline="30000" smtClean="0">
                                    <a:latin typeface="Cambria Math" panose="02040503050406030204" pitchFamily="18" charset="0"/>
                                    <a:ea typeface="Arial Unicode MS" pitchFamily="34" charset="-128"/>
                                    <a:cs typeface="Arial Unicode MS" pitchFamily="34" charset="-128"/>
                                  </a:rPr>
                                  <m:t>𝒊</m:t>
                                </m:r>
                              </m:e>
                            </m:d>
                            <m:r>
                              <a:rPr lang="en-US" sz="1800" b="1" i="1" kern="0" baseline="30000" smtClean="0">
                                <a:latin typeface="Cambria Math" panose="02040503050406030204" pitchFamily="18" charset="0"/>
                                <a:ea typeface="Arial Unicode MS" pitchFamily="34" charset="-128"/>
                                <a:cs typeface="Arial Unicode MS" pitchFamily="34" charset="-128"/>
                              </a:rPr>
                              <m:t> </m:t>
                            </m:r>
                          </m:e>
                        </m:d>
                        <m:r>
                          <a:rPr lang="en-US" sz="1800" b="1" i="1" kern="0" baseline="30000" smtClean="0">
                            <a:latin typeface="Cambria Math" panose="02040503050406030204" pitchFamily="18" charset="0"/>
                            <a:ea typeface="Arial Unicode MS" pitchFamily="34" charset="-128"/>
                            <a:cs typeface="Arial Unicode MS" pitchFamily="34" charset="-128"/>
                          </a:rPr>
                          <m:t>𝟐</m:t>
                        </m:r>
                      </m:e>
                    </m:nary>
                  </m:oMath>
                </a14:m>
                <a:r>
                  <a:rPr lang="en-US" sz="1800" b="1" kern="0" dirty="0">
                    <a:ea typeface="Arial Unicode MS" pitchFamily="34" charset="-128"/>
                    <a:cs typeface="Arial Unicode MS" pitchFamily="34" charset="-128"/>
                  </a:rPr>
                  <a:t> </a:t>
                </a:r>
              </a:p>
              <a:p>
                <a:pPr fontAlgn="base">
                  <a:spcBef>
                    <a:spcPts val="600"/>
                  </a:spcBef>
                  <a:spcAft>
                    <a:spcPct val="0"/>
                  </a:spcAft>
                  <a:buClr>
                    <a:srgbClr val="F0AB00"/>
                  </a:buClr>
                  <a:buSzPct val="80000"/>
                </a:pPr>
                <a:endParaRPr lang="en-US" sz="1800" b="1" kern="0" dirty="0">
                  <a:ea typeface="Arial Unicode MS" pitchFamily="34" charset="-128"/>
                  <a:cs typeface="Arial Unicode MS" pitchFamily="34" charset="-128"/>
                </a:endParaRPr>
              </a:p>
              <a:p>
                <a:pPr lvl="1" fontAlgn="base">
                  <a:spcBef>
                    <a:spcPts val="600"/>
                  </a:spcBef>
                  <a:spcAft>
                    <a:spcPct val="0"/>
                  </a:spcAft>
                  <a:buClr>
                    <a:srgbClr val="F0AB00"/>
                  </a:buClr>
                  <a:buSzPct val="80000"/>
                  <a:buNone/>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15617" y="1258956"/>
                <a:ext cx="4889024" cy="3231654"/>
              </a:xfrm>
              <a:prstGeom prst="rect">
                <a:avLst/>
              </a:prstGeom>
              <a:blipFill>
                <a:blip r:embed="rId3"/>
                <a:stretch>
                  <a:fillRect l="-2868" t="-2453"/>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1583984" y="3275984"/>
            <a:ext cx="8267630" cy="323815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5830957" y="1192695"/>
                <a:ext cx="5498300" cy="219758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Gradient Descent:</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Choose any arbitrary point and perform</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Repeat until convergence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𝒋</m:t>
                    </m:r>
                    <m:r>
                      <a:rPr lang="en-US" sz="1800" b="1" i="1" kern="0" baseline="-25000" dirty="0">
                        <a:latin typeface="Cambria Math" panose="02040503050406030204" pitchFamily="18" charset="0"/>
                        <a:ea typeface="Arial Unicode MS" pitchFamily="34" charset="-128"/>
                        <a:cs typeface="Arial Unicode MS" pitchFamily="34" charset="-128"/>
                      </a:rPr>
                      <m:t> =</m:t>
                    </m:r>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𝒋</m:t>
                    </m:r>
                    <m:r>
                      <a:rPr lang="en-US" sz="1800" b="1" i="1" kern="0" dirty="0">
                        <a:latin typeface="Cambria Math" panose="02040503050406030204" pitchFamily="18" charset="0"/>
                        <a:ea typeface="Arial Unicode MS" pitchFamily="34" charset="-128"/>
                        <a:cs typeface="Arial Unicode MS" pitchFamily="34" charset="-128"/>
                      </a:rPr>
                      <m:t>−</m:t>
                    </m:r>
                    <m:r>
                      <a:rPr lang="el-GR" sz="1800" b="1" i="1" kern="0" dirty="0">
                        <a:latin typeface="Cambria Math" panose="02040503050406030204" pitchFamily="18" charset="0"/>
                        <a:ea typeface="Cambria Math" panose="02040503050406030204" pitchFamily="18" charset="0"/>
                        <a:cs typeface="Arial Unicode MS" pitchFamily="34" charset="-128"/>
                      </a:rPr>
                      <m:t>𝜶</m:t>
                    </m:r>
                    <m:f>
                      <m:fPr>
                        <m:ctrlPr>
                          <a:rPr lang="en-US" sz="1800" b="1" i="1" kern="0" dirty="0">
                            <a:latin typeface="Cambria Math" panose="02040503050406030204" pitchFamily="18" charset="0"/>
                            <a:ea typeface="Cambria Math" panose="02040503050406030204" pitchFamily="18" charset="0"/>
                            <a:cs typeface="Arial Unicode MS" pitchFamily="34" charset="-128"/>
                          </a:rPr>
                        </m:ctrlPr>
                      </m:fPr>
                      <m:num>
                        <m:r>
                          <a:rPr lang="en-US" sz="1800" b="1" i="1" kern="0" dirty="0">
                            <a:latin typeface="Cambria Math" panose="02040503050406030204" pitchFamily="18" charset="0"/>
                            <a:ea typeface="Cambria Math" panose="02040503050406030204" pitchFamily="18" charset="0"/>
                            <a:cs typeface="Arial Unicode MS" pitchFamily="34" charset="-128"/>
                          </a:rPr>
                          <m:t>𝝏</m:t>
                        </m:r>
                      </m:num>
                      <m:den>
                        <m:r>
                          <a:rPr lang="en-US" sz="1800" b="1" i="1" kern="0" dirty="0">
                            <a:latin typeface="Cambria Math" panose="02040503050406030204" pitchFamily="18" charset="0"/>
                            <a:ea typeface="Cambria Math" panose="02040503050406030204" pitchFamily="18" charset="0"/>
                            <a:cs typeface="Arial Unicode MS" pitchFamily="34" charset="-128"/>
                          </a:rPr>
                          <m:t>𝝏</m:t>
                        </m:r>
                        <m:r>
                          <a:rPr lang="el-GR" sz="1800" b="1" i="1" kern="0" dirty="0">
                            <a:latin typeface="Cambria Math" panose="02040503050406030204" pitchFamily="18" charset="0"/>
                            <a:ea typeface="Arial Unicode MS" pitchFamily="34" charset="-128"/>
                            <a:cs typeface="Arial Unicode MS" pitchFamily="34" charset="-128"/>
                          </a:rPr>
                          <m:t>𝜽</m:t>
                        </m:r>
                        <m:r>
                          <a:rPr lang="en-US" sz="1800" b="1" i="1" kern="0" baseline="-25000" dirty="0">
                            <a:latin typeface="Cambria Math" panose="02040503050406030204" pitchFamily="18" charset="0"/>
                            <a:ea typeface="Arial Unicode MS" pitchFamily="34" charset="-128"/>
                            <a:cs typeface="Arial Unicode MS" pitchFamily="34" charset="-128"/>
                          </a:rPr>
                          <m:t>𝒋</m:t>
                        </m:r>
                      </m:den>
                    </m:f>
                  </m:oMath>
                </a14:m>
                <a:r>
                  <a:rPr lang="en-US" sz="1800" b="1" i="1" kern="0" dirty="0">
                    <a:latin typeface="Cambria Math" panose="02040503050406030204" pitchFamily="18" charset="0"/>
                    <a:ea typeface="Arial Unicode MS" pitchFamily="34" charset="-128"/>
                    <a:cs typeface="Arial Unicode MS" pitchFamily="34" charset="-128"/>
                  </a:rPr>
                  <a:t> J(</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0</m:t>
                    </m:r>
                  </m:oMath>
                </a14:m>
                <a:r>
                  <a:rPr lang="en-US" sz="1800" b="1" i="1"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1</m:t>
                    </m:r>
                  </m:oMath>
                </a14:m>
                <a:r>
                  <a:rPr lang="en-US" sz="1800" b="1" i="1" kern="0" dirty="0">
                    <a:latin typeface="Cambria Math" panose="02040503050406030204" pitchFamily="18" charset="0"/>
                    <a:ea typeface="Arial Unicode MS" pitchFamily="34" charset="-128"/>
                    <a:cs typeface="Arial Unicode MS" pitchFamily="34" charset="-128"/>
                  </a:rPr>
                  <a:t>) </a:t>
                </a:r>
                <a:r>
                  <a:rPr lang="en-US" sz="1800" kern="0" dirty="0">
                    <a:ea typeface="Arial Unicode MS" pitchFamily="34" charset="-128"/>
                    <a:cs typeface="Arial Unicode MS" pitchFamily="34" charset="-128"/>
                  </a:rPr>
                  <a:t>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30957" y="1192695"/>
                <a:ext cx="5498300" cy="2197589"/>
              </a:xfrm>
              <a:prstGeom prst="rect">
                <a:avLst/>
              </a:prstGeom>
              <a:blipFill>
                <a:blip r:embed="rId5"/>
                <a:stretch>
                  <a:fillRect l="-2664" t="-3611"/>
                </a:stretch>
              </a:blipFill>
            </p:spPr>
            <p:txBody>
              <a:bodyPr/>
              <a:lstStyle/>
              <a:p>
                <a:r>
                  <a:rPr lang="en-US">
                    <a:noFill/>
                  </a:rPr>
                  <a:t> </a:t>
                </a:r>
              </a:p>
            </p:txBody>
          </p:sp>
        </mc:Fallback>
      </mc:AlternateContent>
    </p:spTree>
    <p:extLst>
      <p:ext uri="{BB962C8B-B14F-4D97-AF65-F5344CB8AC3E}">
        <p14:creationId xmlns:p14="http://schemas.microsoft.com/office/powerpoint/2010/main" val="214775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3999" y="324075"/>
            <a:ext cx="10620000" cy="643334"/>
          </a:xfrm>
        </p:spPr>
        <p:txBody>
          <a:bodyPr/>
          <a:lstStyle/>
          <a:p>
            <a:r>
              <a:rPr lang="en-US" dirty="0"/>
              <a:t>Bias Vs. Variance</a:t>
            </a:r>
          </a:p>
        </p:txBody>
      </p:sp>
      <p:pic>
        <p:nvPicPr>
          <p:cNvPr id="5" name="Picture 4"/>
          <p:cNvPicPr>
            <a:picLocks noChangeAspect="1"/>
          </p:cNvPicPr>
          <p:nvPr/>
        </p:nvPicPr>
        <p:blipFill rotWithShape="1">
          <a:blip r:embed="rId3"/>
          <a:srcRect l="2260" t="6116" r="2809" b="6481"/>
          <a:stretch/>
        </p:blipFill>
        <p:spPr>
          <a:xfrm>
            <a:off x="749361" y="1379765"/>
            <a:ext cx="10725317" cy="3984171"/>
          </a:xfrm>
          <a:prstGeom prst="rect">
            <a:avLst/>
          </a:prstGeom>
        </p:spPr>
      </p:pic>
    </p:spTree>
    <p:extLst>
      <p:ext uri="{BB962C8B-B14F-4D97-AF65-F5344CB8AC3E}">
        <p14:creationId xmlns:p14="http://schemas.microsoft.com/office/powerpoint/2010/main" val="353627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solidFill>
                  <a:sysClr val="windowText" lastClr="000000"/>
                </a:solidFill>
              </a:rPr>
              <a:t>Classification - Logistic Regression</a:t>
            </a:r>
          </a:p>
        </p:txBody>
      </p:sp>
      <mc:AlternateContent xmlns:mc="http://schemas.openxmlformats.org/markup-compatibility/2006" xmlns:a14="http://schemas.microsoft.com/office/drawing/2010/main">
        <mc:Choice Requires="a14">
          <p:sp>
            <p:nvSpPr>
              <p:cNvPr id="6" name="Text Placeholder 5"/>
              <p:cNvSpPr txBox="1">
                <a:spLocks noGrp="1"/>
              </p:cNvSpPr>
              <p:nvPr>
                <p:ph type="body" sz="quarter" idx="10"/>
              </p:nvPr>
            </p:nvSpPr>
            <p:spPr>
              <a:xfrm>
                <a:off x="324000" y="1286466"/>
                <a:ext cx="6983186" cy="35024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Intuition</a:t>
                </a:r>
                <a:r>
                  <a:rPr lang="en-US" sz="1800" b="0" kern="0" dirty="0">
                    <a:ea typeface="Arial Unicode MS" pitchFamily="34" charset="-128"/>
                    <a:cs typeface="Arial Unicode MS" pitchFamily="34" charset="-128"/>
                  </a:rPr>
                  <a:t>:</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y =  h</a:t>
                </a:r>
                <a14:m>
                  <m:oMath xmlns:m="http://schemas.openxmlformats.org/officeDocument/2006/math">
                    <m:r>
                      <m:rPr>
                        <m:sty m:val="p"/>
                      </m:rPr>
                      <a:rPr lang="en-US" sz="1800" b="0" i="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(x) = g</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(z)</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g</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(z) = </a:t>
                </a:r>
                <a14:m>
                  <m:oMath xmlns:m="http://schemas.openxmlformats.org/officeDocument/2006/math">
                    <m:f>
                      <m:fPr>
                        <m:type m:val="skw"/>
                        <m:ctrlPr>
                          <a:rPr lang="en-US" sz="1800" i="1" kern="0" smtClean="0">
                            <a:latin typeface="Cambria Math" panose="02040503050406030204" pitchFamily="18" charset="0"/>
                            <a:ea typeface="Arial Unicode MS" pitchFamily="34" charset="-128"/>
                            <a:cs typeface="Arial Unicode MS" pitchFamily="34" charset="-128"/>
                          </a:rPr>
                        </m:ctrlPr>
                      </m:fPr>
                      <m:num>
                        <m:r>
                          <a:rPr lang="en-US" sz="1800" b="0" i="1" kern="0" smtClean="0">
                            <a:latin typeface="Cambria Math" panose="02040503050406030204" pitchFamily="18" charset="0"/>
                            <a:ea typeface="Arial Unicode MS" pitchFamily="34" charset="-128"/>
                            <a:cs typeface="Arial Unicode MS" pitchFamily="34" charset="-128"/>
                          </a:rPr>
                          <m:t>1</m:t>
                        </m:r>
                      </m:num>
                      <m:den>
                        <m:r>
                          <a:rPr lang="en-US" sz="1800" b="0" i="1" kern="0" smtClean="0">
                            <a:latin typeface="Cambria Math" panose="02040503050406030204" pitchFamily="18" charset="0"/>
                            <a:ea typeface="Arial Unicode MS" pitchFamily="34" charset="-128"/>
                            <a:cs typeface="Arial Unicode MS" pitchFamily="34" charset="-128"/>
                          </a:rPr>
                          <m:t>(1+</m:t>
                        </m:r>
                        <m:r>
                          <a:rPr lang="en-US" sz="1800" b="0" i="1" kern="0" smtClean="0">
                            <a:latin typeface="Cambria Math" panose="02040503050406030204" pitchFamily="18" charset="0"/>
                            <a:ea typeface="Arial Unicode MS" pitchFamily="34" charset="-128"/>
                            <a:cs typeface="Arial Unicode MS" pitchFamily="34" charset="-128"/>
                          </a:rPr>
                          <m:t>𝑒</m:t>
                        </m:r>
                        <m:r>
                          <a:rPr lang="en-US" sz="1800" b="0" i="1" kern="0" baseline="12000" smtClean="0">
                            <a:latin typeface="Cambria Math" panose="02040503050406030204" pitchFamily="18" charset="0"/>
                            <a:ea typeface="Arial Unicode MS" pitchFamily="34" charset="-128"/>
                            <a:cs typeface="Arial Unicode MS" pitchFamily="34" charset="-128"/>
                          </a:rPr>
                          <m:t>−</m:t>
                        </m:r>
                        <m:r>
                          <a:rPr lang="en-US" sz="1800" b="0" i="1" kern="0" baseline="30000" smtClean="0">
                            <a:latin typeface="Cambria Math" panose="02040503050406030204" pitchFamily="18" charset="0"/>
                            <a:ea typeface="Arial Unicode MS" pitchFamily="34" charset="-128"/>
                            <a:cs typeface="Arial Unicode MS" pitchFamily="34" charset="-128"/>
                          </a:rPr>
                          <m:t>𝑧</m:t>
                        </m:r>
                        <m:r>
                          <a:rPr lang="en-US" sz="1800" b="0" i="1" kern="0" smtClean="0">
                            <a:latin typeface="Cambria Math" panose="02040503050406030204" pitchFamily="18" charset="0"/>
                            <a:ea typeface="Arial Unicode MS" pitchFamily="34" charset="-128"/>
                            <a:cs typeface="Arial Unicode MS" pitchFamily="34" charset="-128"/>
                          </a:rPr>
                          <m:t>)</m:t>
                        </m:r>
                      </m:den>
                    </m:f>
                  </m:oMath>
                </a14:m>
                <a:endParaRPr lang="en-US" sz="1800" kern="0" dirty="0">
                  <a:latin typeface="Cambria Math" panose="02040503050406030204" pitchFamily="18" charset="0"/>
                  <a:ea typeface="Arial Unicode MS" pitchFamily="34" charset="-128"/>
                  <a:cs typeface="Arial Unicode MS" pitchFamily="34" charset="-128"/>
                </a:endParaRP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z = </a:t>
                </a:r>
                <a14:m>
                  <m:oMath xmlns:m="http://schemas.openxmlformats.org/officeDocument/2006/math">
                    <m:r>
                      <a:rPr lang="en-US" sz="1800" i="1" kern="0" smtClean="0">
                        <a:latin typeface="Cambria Math" panose="02040503050406030204" pitchFamily="18" charset="0"/>
                        <a:ea typeface="Cambria Math" panose="02040503050406030204" pitchFamily="18" charset="0"/>
                        <a:cs typeface="Arial Unicode MS" pitchFamily="34" charset="-128"/>
                      </a:rPr>
                      <m:t>𝜃</m:t>
                    </m:r>
                    <m:r>
                      <a:rPr lang="en-US" sz="1800" b="0" i="1" kern="0" baseline="30000" smtClean="0">
                        <a:latin typeface="Cambria Math" panose="02040503050406030204" pitchFamily="18" charset="0"/>
                        <a:ea typeface="Cambria Math" panose="02040503050406030204" pitchFamily="18" charset="0"/>
                        <a:cs typeface="Arial Unicode MS" pitchFamily="34" charset="-128"/>
                      </a:rPr>
                      <m:t>𝑇</m:t>
                    </m:r>
                    <m:r>
                      <a:rPr lang="en-US" sz="1800" b="0" i="1" kern="0" smtClean="0">
                        <a:latin typeface="Cambria Math" panose="02040503050406030204" pitchFamily="18" charset="0"/>
                        <a:ea typeface="Cambria Math" panose="02040503050406030204" pitchFamily="18" charset="0"/>
                        <a:cs typeface="Arial Unicode MS" pitchFamily="34" charset="-128"/>
                      </a:rPr>
                      <m:t>𝑋</m:t>
                    </m:r>
                  </m:oMath>
                </a14:m>
                <a:endParaRPr lang="en-US" sz="1800" kern="0" dirty="0">
                  <a:latin typeface="Cambria Math" panose="02040503050406030204" pitchFamily="18" charset="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Decision Boundary</a:t>
                </a:r>
                <a:r>
                  <a:rPr lang="en-US" sz="1800" b="0" kern="0" dirty="0">
                    <a:ea typeface="Arial Unicode MS" pitchFamily="34" charset="-128"/>
                    <a:cs typeface="Arial Unicode MS" pitchFamily="34" charset="-128"/>
                  </a:rPr>
                  <a:t>:</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p(y=1/x; </a:t>
                </a: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𝜃</m:t>
                    </m:r>
                  </m:oMath>
                </a14:m>
                <a:r>
                  <a:rPr lang="en-US" sz="1800" kern="0" dirty="0">
                    <a:latin typeface="Cambria Math" panose="02040503050406030204" pitchFamily="18" charset="0"/>
                    <a:ea typeface="Arial Unicode MS" pitchFamily="34" charset="-128"/>
                    <a:cs typeface="Arial Unicode MS" pitchFamily="34" charset="-128"/>
                  </a:rPr>
                  <a:t>) ; h</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(x) </a:t>
                </a:r>
                <a14:m>
                  <m:oMath xmlns:m="http://schemas.openxmlformats.org/officeDocument/2006/math">
                    <m:r>
                      <a:rPr lang="en-US" sz="1800" i="1" kern="0" dirty="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0.5 ; z </a:t>
                </a:r>
                <a14:m>
                  <m:oMath xmlns:m="http://schemas.openxmlformats.org/officeDocument/2006/math">
                    <m:r>
                      <a:rPr lang="en-US" sz="1800" i="1" kern="0" dirty="0" smtClean="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p(y=0/x; </a:t>
                </a: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𝜃</m:t>
                    </m:r>
                  </m:oMath>
                </a14:m>
                <a:r>
                  <a:rPr lang="en-US" sz="1800" kern="0" dirty="0">
                    <a:latin typeface="Cambria Math" panose="02040503050406030204" pitchFamily="18" charset="0"/>
                    <a:ea typeface="Arial Unicode MS" pitchFamily="34" charset="-128"/>
                    <a:cs typeface="Arial Unicode MS" pitchFamily="34" charset="-128"/>
                  </a:rPr>
                  <a:t>) ; h</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(x) </a:t>
                </a:r>
                <a14:m>
                  <m:oMath xmlns:m="http://schemas.openxmlformats.org/officeDocument/2006/math">
                    <m:r>
                      <a:rPr lang="en-US" sz="1800" i="1" kern="0" dirty="0" smtClean="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0.5 ; z </a:t>
                </a:r>
                <a14:m>
                  <m:oMath xmlns:m="http://schemas.openxmlformats.org/officeDocument/2006/math">
                    <m:r>
                      <a:rPr lang="en-US" sz="1800" i="1" kern="0" dirty="0" smtClean="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a:t>
                </a:r>
              </a:p>
              <a:p>
                <a:pPr lvl="1" fontAlgn="base">
                  <a:spcBef>
                    <a:spcPts val="600"/>
                  </a:spcBef>
                  <a:spcAft>
                    <a:spcPct val="0"/>
                  </a:spcAft>
                  <a:buClr>
                    <a:srgbClr val="F0AB00"/>
                  </a:buClr>
                  <a:buSzPct val="80000"/>
                  <a:buNone/>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mc:Choice>
        <mc:Fallback xmlns="">
          <p:sp>
            <p:nvSpPr>
              <p:cNvPr id="6" name="Text Placeholder 5"/>
              <p:cNvSpPr txBox="1">
                <a:spLocks noGrp="1" noRot="1" noChangeAspect="1" noMove="1" noResize="1" noEditPoints="1" noAdjustHandles="1" noChangeArrowheads="1" noChangeShapeType="1" noTextEdit="1"/>
              </p:cNvSpPr>
              <p:nvPr>
                <p:ph type="body" sz="quarter" idx="10"/>
              </p:nvPr>
            </p:nvSpPr>
            <p:spPr>
              <a:xfrm>
                <a:off x="324000" y="1286466"/>
                <a:ext cx="6983186" cy="3502497"/>
              </a:xfrm>
              <a:prstGeom prst="rect">
                <a:avLst/>
              </a:prstGeom>
              <a:blipFill>
                <a:blip r:embed="rId3"/>
                <a:stretch>
                  <a:fillRect l="-2007" t="-2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24000" y="4042950"/>
                <a:ext cx="11545200" cy="2747932"/>
              </a:xfrm>
              <a:prstGeom prst="rect">
                <a:avLst/>
              </a:prstGeom>
              <a:noFill/>
            </p:spPr>
            <p:txBody>
              <a:bodyPr wrap="square" lIns="0" tIns="0" rIns="0" bIns="0" rtlCol="0">
                <a:spAutoFit/>
              </a:bodyPr>
              <a:lstStyle/>
              <a:p>
                <a:pPr fontAlgn="base">
                  <a:spcBef>
                    <a:spcPts val="600"/>
                  </a:spcBef>
                  <a:spcAft>
                    <a:spcPct val="0"/>
                  </a:spcAft>
                  <a:buClr>
                    <a:srgbClr val="F0AB00"/>
                  </a:buClr>
                </a:pPr>
                <a:r>
                  <a:rPr lang="en-US" sz="1800" b="1" kern="0" dirty="0">
                    <a:ea typeface="Arial Unicode MS" pitchFamily="34" charset="-128"/>
                    <a:cs typeface="Arial Unicode MS" pitchFamily="34" charset="-128"/>
                  </a:rPr>
                  <a:t>Cost Function</a:t>
                </a:r>
                <a:r>
                  <a:rPr lang="en-US" sz="1800" kern="0" dirty="0">
                    <a:ea typeface="Arial Unicode MS" pitchFamily="34" charset="-128"/>
                    <a:cs typeface="Arial Unicode MS" pitchFamily="34" charset="-128"/>
                  </a:rPr>
                  <a:t>:</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J(</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0</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1</m:t>
                    </m:r>
                  </m:oMath>
                </a14:m>
                <a:r>
                  <a:rPr lang="en-US" sz="1800" kern="0" dirty="0">
                    <a:latin typeface="Cambria Math" panose="02040503050406030204" pitchFamily="18" charset="0"/>
                    <a:ea typeface="Arial Unicode MS" pitchFamily="34" charset="-128"/>
                    <a:cs typeface="Arial Unicode MS" pitchFamily="34" charset="-128"/>
                  </a:rPr>
                  <a:t>)  </a:t>
                </a:r>
                <a:r>
                  <a:rPr lang="en-US" sz="1800" kern="0" dirty="0">
                    <a:ea typeface="Arial Unicode MS" pitchFamily="34" charset="-128"/>
                    <a:cs typeface="Arial Unicode MS" pitchFamily="34" charset="-128"/>
                  </a:rPr>
                  <a:t>= </a:t>
                </a:r>
                <a14:m>
                  <m:oMath xmlns:m="http://schemas.openxmlformats.org/officeDocument/2006/math">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kern="0">
                            <a:latin typeface="Cambria Math" panose="02040503050406030204" pitchFamily="18" charset="0"/>
                            <a:ea typeface="Arial Unicode MS" pitchFamily="34" charset="-128"/>
                            <a:cs typeface="Arial Unicode MS" pitchFamily="34" charset="-128"/>
                          </a:rPr>
                          <m:t>1</m:t>
                        </m:r>
                      </m:num>
                      <m:den>
                        <m:r>
                          <m:rPr>
                            <m:sty m:val="p"/>
                          </m:rPr>
                          <a:rPr lang="en-US" sz="1800" kern="0">
                            <a:latin typeface="Cambria Math" panose="02040503050406030204" pitchFamily="18" charset="0"/>
                            <a:ea typeface="Arial Unicode MS" pitchFamily="34" charset="-128"/>
                            <a:cs typeface="Arial Unicode MS" pitchFamily="34" charset="-128"/>
                          </a:rPr>
                          <m:t>m</m:t>
                        </m:r>
                      </m:den>
                    </m:f>
                    <m:r>
                      <a:rPr lang="en-US" sz="1800" kern="0">
                        <a:latin typeface="Cambria Math" panose="02040503050406030204" pitchFamily="18" charset="0"/>
                        <a:ea typeface="Arial Unicode MS" pitchFamily="34" charset="-128"/>
                        <a:cs typeface="Arial Unicode MS" pitchFamily="34" charset="-128"/>
                      </a:rPr>
                      <m:t> ∗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m:rPr>
                            <m:sty m:val="p"/>
                          </m:rPr>
                          <a:rPr lang="en-US" sz="1800" kern="0">
                            <a:latin typeface="Cambria Math" panose="02040503050406030204" pitchFamily="18" charset="0"/>
                            <a:ea typeface="Arial Unicode MS" pitchFamily="34" charset="-128"/>
                            <a:cs typeface="Arial Unicode MS" pitchFamily="34" charset="-128"/>
                          </a:rPr>
                          <m:t>i</m:t>
                        </m:r>
                        <m:r>
                          <a:rPr lang="pt-BR" sz="1800" kern="0">
                            <a:latin typeface="Cambria Math" panose="02040503050406030204" pitchFamily="18" charset="0"/>
                            <a:ea typeface="Arial Unicode MS" pitchFamily="34" charset="-128"/>
                            <a:cs typeface="Arial Unicode MS" pitchFamily="34" charset="-128"/>
                          </a:rPr>
                          <m:t>=1</m:t>
                        </m:r>
                      </m:sub>
                      <m:sup>
                        <m:r>
                          <m:rPr>
                            <m:sty m:val="p"/>
                          </m:rPr>
                          <a:rPr lang="en-US" sz="1800" kern="0">
                            <a:latin typeface="Cambria Math" panose="02040503050406030204" pitchFamily="18" charset="0"/>
                            <a:ea typeface="Arial Unicode MS" pitchFamily="34" charset="-128"/>
                            <a:cs typeface="Arial Unicode MS" pitchFamily="34" charset="-128"/>
                          </a:rPr>
                          <m:t>m</m:t>
                        </m:r>
                      </m:sup>
                      <m:e>
                        <m:r>
                          <a:rPr lang="en-US" sz="1800" i="1" kern="0">
                            <a:latin typeface="Cambria Math" panose="02040503050406030204" pitchFamily="18" charset="0"/>
                            <a:ea typeface="Arial Unicode MS" pitchFamily="34" charset="-128"/>
                            <a:cs typeface="Arial Unicode MS" pitchFamily="34" charset="-128"/>
                          </a:rPr>
                          <m:t>𝑐𝑜𝑠𝑡</m:t>
                        </m:r>
                        <m:r>
                          <a:rPr lang="en-US" sz="1800" i="1" kern="0" smtClean="0">
                            <a:latin typeface="Cambria Math" panose="02040503050406030204" pitchFamily="18" charset="0"/>
                            <a:ea typeface="Arial Unicode MS" pitchFamily="34" charset="-128"/>
                            <a:cs typeface="Arial Unicode MS" pitchFamily="34" charset="-128"/>
                          </a:rPr>
                          <m:t> </m:t>
                        </m:r>
                        <m:r>
                          <a:rPr lang="en-US" sz="1800" i="1"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yi</m:t>
                        </m:r>
                        <m:r>
                          <a:rPr lang="en-US" sz="1800" i="1" kern="0">
                            <a:latin typeface="Cambria Math" panose="02040503050406030204" pitchFamily="18" charset="0"/>
                            <a:ea typeface="Arial Unicode MS" pitchFamily="34" charset="-128"/>
                            <a:cs typeface="Arial Unicode MS" pitchFamily="34" charset="-128"/>
                          </a:rPr>
                          <m:t>)</m:t>
                        </m:r>
                      </m:e>
                    </m:nary>
                  </m:oMath>
                </a14:m>
                <a:r>
                  <a:rPr lang="en-US" sz="1800" kern="0" dirty="0">
                    <a:ea typeface="Arial Unicode MS" pitchFamily="34" charset="-128"/>
                    <a:cs typeface="Arial Unicode MS" pitchFamily="34" charset="-128"/>
                  </a:rPr>
                  <a:t> </a:t>
                </a:r>
              </a:p>
              <a:p>
                <a:pPr marL="830138" lvl="1" indent="-285750" fontAlgn="base">
                  <a:spcAft>
                    <a:spcPct val="0"/>
                  </a:spcAft>
                  <a:buClr>
                    <a:srgbClr val="F0AB00"/>
                  </a:buClr>
                  <a:buFont typeface="Arial" panose="020B0604020202020204" pitchFamily="34" charset="0"/>
                  <a:buChar char="•"/>
                </a:pP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𝑐𝑜𝑠𝑡</m:t>
                    </m:r>
                    <m:r>
                      <a:rPr lang="en-US" sz="1800" i="1" kern="0" smtClea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yi</m:t>
                    </m:r>
                    <m:r>
                      <a:rPr lang="en-US" sz="1800" kern="0">
                        <a:latin typeface="Cambria Math" panose="02040503050406030204" pitchFamily="18" charset="0"/>
                        <a:ea typeface="Arial Unicode MS" pitchFamily="34" charset="-128"/>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m:t>
                    </m:r>
                    <m:d>
                      <m:dPr>
                        <m:begChr m:val="{"/>
                        <m:endChr m:val=""/>
                        <m:ctrlPr>
                          <a:rPr lang="en-US" sz="1800" i="1" kern="0">
                            <a:latin typeface="Cambria Math" panose="02040503050406030204" pitchFamily="18" charset="0"/>
                            <a:ea typeface="Arial Unicode MS" pitchFamily="34" charset="-128"/>
                            <a:cs typeface="Arial Unicode MS" pitchFamily="34" charset="-128"/>
                          </a:rPr>
                        </m:ctrlPr>
                      </m:dPr>
                      <m:e>
                        <m:eqArr>
                          <m:eqArrPr>
                            <m:ctrlPr>
                              <a:rPr lang="en-US" sz="1800" i="1" kern="0">
                                <a:latin typeface="Cambria Math" panose="02040503050406030204" pitchFamily="18" charset="0"/>
                                <a:ea typeface="Arial Unicode MS" pitchFamily="34" charset="-128"/>
                                <a:cs typeface="Arial Unicode MS" pitchFamily="34" charset="-128"/>
                              </a:rPr>
                            </m:ctrlPr>
                          </m:eqArrPr>
                          <m:e>
                            <m:r>
                              <a:rPr lang="en-US" sz="1800" kern="0">
                                <a:latin typeface="Cambria Math" panose="02040503050406030204" pitchFamily="18" charset="0"/>
                                <a:ea typeface="Arial Unicode MS" pitchFamily="34" charset="-128"/>
                                <a:cs typeface="Arial Unicode MS" pitchFamily="34" charset="-128"/>
                              </a:rPr>
                              <m:t>−&amp;</m:t>
                            </m:r>
                            <m:r>
                              <m:rPr>
                                <m:sty m:val="p"/>
                              </m:rPr>
                              <a:rPr lang="en-US" sz="1800" kern="0">
                                <a:latin typeface="Cambria Math" panose="02040503050406030204" pitchFamily="18" charset="0"/>
                                <a:ea typeface="Arial Unicode MS" pitchFamily="34" charset="-128"/>
                                <a:cs typeface="Arial Unicode MS" pitchFamily="34" charset="-128"/>
                              </a:rPr>
                              <m:t>log</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r>
                              <a:rPr lang="en-US" sz="1800" ker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𝑦</m:t>
                            </m:r>
                            <m:r>
                              <a:rPr lang="en-US" sz="1800" kern="0">
                                <a:latin typeface="Cambria Math" panose="02040503050406030204" pitchFamily="18" charset="0"/>
                                <a:ea typeface="Arial Unicode MS" pitchFamily="34" charset="-128"/>
                                <a:cs typeface="Arial Unicode MS" pitchFamily="34" charset="-128"/>
                              </a:rPr>
                              <m:t>=1</m:t>
                            </m:r>
                          </m:e>
                          <m:e>
                            <m:r>
                              <a:rPr lang="en-US" sz="1800" kern="0">
                                <a:latin typeface="Cambria Math" panose="02040503050406030204" pitchFamily="18" charset="0"/>
                                <a:ea typeface="Arial Unicode MS" pitchFamily="34" charset="-128"/>
                                <a:cs typeface="Arial Unicode MS" pitchFamily="34" charset="-128"/>
                              </a:rPr>
                              <m:t>−</m:t>
                            </m:r>
                            <m:func>
                              <m:funcPr>
                                <m:ctrlPr>
                                  <a:rPr lang="en-US" sz="1800" i="1" kern="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a:rPr lang="en-US" sz="1800" kern="0">
                                        <a:latin typeface="Cambria Math" panose="02040503050406030204" pitchFamily="18" charset="0"/>
                                        <a:ea typeface="Arial Unicode MS" pitchFamily="34" charset="-128"/>
                                        <a:cs typeface="Arial Unicode MS" pitchFamily="34" charset="-128"/>
                                      </a:rPr>
                                      <m:t>1−</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r>
                              <a:rPr lang="en-US" sz="1800" ker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𝑦</m:t>
                            </m:r>
                            <m:r>
                              <a:rPr lang="en-US" sz="1800" kern="0">
                                <a:latin typeface="Cambria Math" panose="02040503050406030204" pitchFamily="18" charset="0"/>
                                <a:ea typeface="Arial Unicode MS" pitchFamily="34" charset="-128"/>
                                <a:cs typeface="Arial Unicode MS" pitchFamily="34" charset="-128"/>
                              </a:rPr>
                              <m:t>=0</m:t>
                            </m:r>
                          </m:e>
                        </m:eqArr>
                      </m:e>
                    </m:d>
                  </m:oMath>
                </a14:m>
                <a:endParaRPr lang="en-US" sz="1800" kern="0" dirty="0">
                  <a:latin typeface="Cambria Math" panose="02040503050406030204" pitchFamily="18" charset="0"/>
                  <a:ea typeface="Arial Unicode MS" pitchFamily="34" charset="-128"/>
                  <a:cs typeface="Arial Unicode MS" pitchFamily="34" charset="-128"/>
                </a:endParaRPr>
              </a:p>
              <a:p>
                <a:pPr marL="830138" lvl="1" indent="-285750" fontAlgn="base">
                  <a:spcAft>
                    <a:spcPct val="0"/>
                  </a:spcAft>
                  <a:buClr>
                    <a:srgbClr val="F0AB00"/>
                  </a:buClr>
                  <a:buFont typeface="Arial" panose="020B0604020202020204" pitchFamily="34" charset="0"/>
                  <a:buChar char="•"/>
                </a:pP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𝑐𝑜𝑠𝑡</m:t>
                    </m:r>
                    <m:r>
                      <a:rPr lang="en-US" sz="1800" i="1" kern="0" smtClea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yi</m:t>
                    </m:r>
                    <m:r>
                      <a:rPr lang="en-US" sz="1800" kern="0">
                        <a:latin typeface="Cambria Math" panose="02040503050406030204" pitchFamily="18" charset="0"/>
                        <a:ea typeface="Arial Unicode MS" pitchFamily="34" charset="-128"/>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  -y</a:t>
                </a:r>
                <a14:m>
                  <m:oMath xmlns:m="http://schemas.openxmlformats.org/officeDocument/2006/math">
                    <m:r>
                      <m:rPr>
                        <m:nor/>
                      </m:rPr>
                      <a:rPr lang="en-US" sz="1800" kern="0" baseline="30000" dirty="0">
                        <a:latin typeface="Cambria Math" panose="02040503050406030204" pitchFamily="18" charset="0"/>
                        <a:ea typeface="Arial Unicode MS" pitchFamily="34" charset="-128"/>
                        <a:cs typeface="Arial Unicode MS" pitchFamily="34" charset="-128"/>
                      </a:rPr>
                      <m:t>i</m:t>
                    </m:r>
                    <m:r>
                      <a:rPr lang="en-US" sz="1800" kern="0">
                        <a:latin typeface="Cambria Math" panose="02040503050406030204" pitchFamily="18" charset="0"/>
                        <a:ea typeface="Arial Unicode MS" pitchFamily="34" charset="-128"/>
                        <a:cs typeface="Arial Unicode MS" pitchFamily="34" charset="-128"/>
                      </a:rPr>
                      <m:t>∗</m:t>
                    </m:r>
                    <m:func>
                      <m:funcPr>
                        <m:ctrlPr>
                          <a:rPr lang="en-US" sz="1800" i="1" kern="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r>
                      <a:rPr lang="en-US" sz="1800" kern="0" dirty="0">
                        <a:latin typeface="Cambria Math" panose="02040503050406030204" pitchFamily="18" charset="0"/>
                        <a:ea typeface="Arial Unicode MS" pitchFamily="34" charset="-128"/>
                        <a:cs typeface="Arial Unicode MS" pitchFamily="34" charset="-128"/>
                      </a:rPr>
                      <m:t> −</m:t>
                    </m:r>
                    <m:d>
                      <m:dPr>
                        <m:ctrlPr>
                          <a:rPr lang="en-US" sz="1800" i="1" kern="0" dirty="0">
                            <a:latin typeface="Cambria Math" panose="02040503050406030204" pitchFamily="18" charset="0"/>
                            <a:ea typeface="Arial Unicode MS" pitchFamily="34" charset="-128"/>
                            <a:cs typeface="Arial Unicode MS" pitchFamily="34" charset="-128"/>
                          </a:rPr>
                        </m:ctrlPr>
                      </m:dPr>
                      <m:e>
                        <m:r>
                          <a:rPr lang="en-US" sz="1800" kern="0" dirty="0">
                            <a:latin typeface="Cambria Math" panose="02040503050406030204" pitchFamily="18" charset="0"/>
                            <a:ea typeface="Arial Unicode MS" pitchFamily="34" charset="-128"/>
                            <a:cs typeface="Arial Unicode MS" pitchFamily="34" charset="-128"/>
                          </a:rPr>
                          <m:t>1−</m:t>
                        </m:r>
                        <m:r>
                          <a:rPr lang="en-US" sz="1800" kern="0" dirty="0">
                            <a:latin typeface="Cambria Math" panose="02040503050406030204" pitchFamily="18" charset="0"/>
                            <a:ea typeface="Arial Unicode MS" pitchFamily="34" charset="-128"/>
                            <a:cs typeface="Arial Unicode MS" pitchFamily="34" charset="-128"/>
                          </a:rPr>
                          <m:t>𝑦</m:t>
                        </m:r>
                        <m:r>
                          <m:rPr>
                            <m:nor/>
                          </m:rPr>
                          <a:rPr lang="en-US" sz="1800" kern="0" baseline="30000" dirty="0">
                            <a:latin typeface="Cambria Math" panose="02040503050406030204" pitchFamily="18" charset="0"/>
                            <a:ea typeface="Arial Unicode MS" pitchFamily="34" charset="-128"/>
                            <a:cs typeface="Arial Unicode MS" pitchFamily="34" charset="-128"/>
                          </a:rPr>
                          <m:t>i</m:t>
                        </m:r>
                      </m:e>
                    </m:d>
                    <m:r>
                      <a:rPr lang="en-US" sz="1800" kern="0" dirty="0">
                        <a:latin typeface="Cambria Math" panose="02040503050406030204" pitchFamily="18" charset="0"/>
                        <a:ea typeface="Arial Unicode MS" pitchFamily="34" charset="-128"/>
                        <a:cs typeface="Arial Unicode MS" pitchFamily="34" charset="-128"/>
                      </a:rPr>
                      <m:t>∗</m:t>
                    </m:r>
                    <m:r>
                      <m:rPr>
                        <m:sty m:val="p"/>
                      </m:rPr>
                      <a:rPr lang="en-US" sz="1800" kern="0">
                        <a:latin typeface="Cambria Math" panose="02040503050406030204" pitchFamily="18" charset="0"/>
                        <a:ea typeface="Arial Unicode MS" pitchFamily="34" charset="-128"/>
                        <a:cs typeface="Arial Unicode MS" pitchFamily="34" charset="-128"/>
                      </a:rPr>
                      <m:t>log</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r>
                      <a:rPr lang="en-US" sz="1800" kern="0">
                        <a:latin typeface="Cambria Math" panose="02040503050406030204" pitchFamily="18" charset="0"/>
                        <a:ea typeface="Arial Unicode MS" pitchFamily="34" charset="-128"/>
                        <a:cs typeface="Arial Unicode MS" pitchFamily="34" charset="-128"/>
                      </a:rPr>
                      <m:t>)</m:t>
                    </m:r>
                  </m:oMath>
                </a14:m>
                <a:endParaRPr lang="en-US" sz="1800" kern="0" dirty="0">
                  <a:latin typeface="Cambria Math" panose="02040503050406030204" pitchFamily="18" charset="0"/>
                  <a:ea typeface="Arial Unicode MS" pitchFamily="34" charset="-128"/>
                  <a:cs typeface="Arial Unicode MS" pitchFamily="34" charset="-128"/>
                </a:endParaRPr>
              </a:p>
              <a:p>
                <a:pPr lvl="1" fontAlgn="base">
                  <a:spcAft>
                    <a:spcPct val="0"/>
                  </a:spcAft>
                  <a:buClr>
                    <a:srgbClr val="F0AB00"/>
                  </a:buClr>
                  <a:buNone/>
                </a:pPr>
                <a:endParaRPr lang="en-US" sz="1800" kern="0" dirty="0">
                  <a:latin typeface="Cambria Math" panose="02040503050406030204" pitchFamily="18" charset="0"/>
                  <a:ea typeface="Arial Unicode MS" pitchFamily="34" charset="-128"/>
                  <a:cs typeface="Arial Unicode MS" pitchFamily="34" charset="-128"/>
                </a:endParaRP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Cost Function derived from statistics, principle of maximum likelihood (for getting ideal theta values and have convex graph)</a:t>
                </a: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24000" y="4042950"/>
                <a:ext cx="11545200" cy="2747932"/>
              </a:xfrm>
              <a:prstGeom prst="rect">
                <a:avLst/>
              </a:prstGeom>
              <a:blipFill>
                <a:blip r:embed="rId4"/>
                <a:stretch>
                  <a:fillRect l="-1214" t="-5543"/>
                </a:stretch>
              </a:blipFill>
            </p:spPr>
            <p:txBody>
              <a:bodyPr/>
              <a:lstStyle/>
              <a:p>
                <a:r>
                  <a:rPr lang="en-US">
                    <a:noFill/>
                  </a:rPr>
                  <a:t> </a:t>
                </a:r>
              </a:p>
            </p:txBody>
          </p:sp>
        </mc:Fallback>
      </mc:AlternateContent>
      <p:pic>
        <p:nvPicPr>
          <p:cNvPr id="8" name="Picture 7"/>
          <p:cNvPicPr>
            <a:picLocks noChangeAspect="1"/>
          </p:cNvPicPr>
          <p:nvPr/>
        </p:nvPicPr>
        <p:blipFill>
          <a:blip r:embed="rId5"/>
          <a:stretch>
            <a:fillRect/>
          </a:stretch>
        </p:blipFill>
        <p:spPr>
          <a:xfrm>
            <a:off x="6096600" y="1461407"/>
            <a:ext cx="5439534" cy="2915057"/>
          </a:xfrm>
          <a:prstGeom prst="rect">
            <a:avLst/>
          </a:prstGeom>
        </p:spPr>
      </p:pic>
    </p:spTree>
    <p:extLst>
      <p:ext uri="{BB962C8B-B14F-4D97-AF65-F5344CB8AC3E}">
        <p14:creationId xmlns:p14="http://schemas.microsoft.com/office/powerpoint/2010/main" val="1028905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(Contd.)</a:t>
            </a:r>
          </a:p>
        </p:txBody>
      </p:sp>
      <mc:AlternateContent xmlns:mc="http://schemas.openxmlformats.org/markup-compatibility/2006" xmlns:a14="http://schemas.microsoft.com/office/drawing/2010/main">
        <mc:Choice Requires="a14">
          <p:sp>
            <p:nvSpPr>
              <p:cNvPr id="4" name="Text Placeholder 3"/>
              <p:cNvSpPr txBox="1">
                <a:spLocks noGrp="1"/>
              </p:cNvSpPr>
              <p:nvPr>
                <p:ph type="body" sz="quarter" idx="10"/>
              </p:nvPr>
            </p:nvSpPr>
            <p:spPr>
              <a:xfrm>
                <a:off x="324000" y="1422970"/>
                <a:ext cx="6166607" cy="199452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Gradient Descent:</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Repeat until convergence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dirty="0">
                        <a:latin typeface="Cambria Math" panose="02040503050406030204" pitchFamily="18" charset="0"/>
                        <a:ea typeface="Arial Unicode MS" pitchFamily="34" charset="-128"/>
                        <a:cs typeface="Arial Unicode MS" pitchFamily="34" charset="-128"/>
                      </a:rPr>
                      <m:t>𝑗</m:t>
                    </m:r>
                    <m:r>
                      <a:rPr lang="en-US" sz="1800" b="0" kern="0" dirty="0">
                        <a:latin typeface="Cambria Math" panose="02040503050406030204" pitchFamily="18" charset="0"/>
                        <a:ea typeface="Arial Unicode MS" pitchFamily="34" charset="-128"/>
                        <a:cs typeface="Arial Unicode MS" pitchFamily="34" charset="-128"/>
                      </a:rPr>
                      <m:t> =</m:t>
                    </m:r>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dirty="0">
                        <a:latin typeface="Cambria Math" panose="02040503050406030204" pitchFamily="18" charset="0"/>
                        <a:ea typeface="Arial Unicode MS" pitchFamily="34" charset="-128"/>
                        <a:cs typeface="Arial Unicode MS" pitchFamily="34" charset="-128"/>
                      </a:rPr>
                      <m:t>𝑗</m:t>
                    </m:r>
                    <m:r>
                      <a:rPr lang="en-US" sz="1800" b="0" kern="0" dirty="0">
                        <a:latin typeface="Cambria Math" panose="02040503050406030204" pitchFamily="18" charset="0"/>
                        <a:ea typeface="Arial Unicode MS" pitchFamily="34" charset="-128"/>
                        <a:cs typeface="Arial Unicode MS" pitchFamily="34" charset="-128"/>
                      </a:rPr>
                      <m:t>−</m:t>
                    </m:r>
                    <m:r>
                      <a:rPr lang="el-GR" sz="1800" b="0" i="1" kern="0" dirty="0">
                        <a:latin typeface="Cambria Math" panose="02040503050406030204" pitchFamily="18" charset="0"/>
                        <a:ea typeface="Arial Unicode MS" pitchFamily="34" charset="-128"/>
                        <a:cs typeface="Arial Unicode MS" pitchFamily="34" charset="-128"/>
                      </a:rPr>
                      <m:t>𝛼</m:t>
                    </m:r>
                    <m:f>
                      <m:fPr>
                        <m:ctrlPr>
                          <a:rPr lang="en-US" sz="1800" i="1" kern="0" dirty="0">
                            <a:latin typeface="Cambria Math" panose="02040503050406030204" pitchFamily="18" charset="0"/>
                            <a:ea typeface="Arial Unicode MS" pitchFamily="34" charset="-128"/>
                            <a:cs typeface="Arial Unicode MS" pitchFamily="34" charset="-128"/>
                          </a:rPr>
                        </m:ctrlPr>
                      </m:fPr>
                      <m:num>
                        <m:r>
                          <a:rPr lang="en-US" sz="1800" b="0" i="1" kern="0" dirty="0">
                            <a:latin typeface="Cambria Math" panose="02040503050406030204" pitchFamily="18" charset="0"/>
                            <a:ea typeface="Arial Unicode MS" pitchFamily="34" charset="-128"/>
                            <a:cs typeface="Arial Unicode MS" pitchFamily="34" charset="-128"/>
                          </a:rPr>
                          <m:t>𝜕</m:t>
                        </m:r>
                      </m:num>
                      <m:den>
                        <m:r>
                          <a:rPr lang="en-US" sz="1800" b="0" i="1" kern="0" dirty="0">
                            <a:latin typeface="Cambria Math" panose="02040503050406030204" pitchFamily="18" charset="0"/>
                            <a:ea typeface="Arial Unicode MS" pitchFamily="34" charset="-128"/>
                            <a:cs typeface="Arial Unicode MS" pitchFamily="34" charset="-128"/>
                          </a:rPr>
                          <m:t>𝜕</m:t>
                        </m:r>
                        <m:r>
                          <a:rPr lang="el-GR"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den>
                    </m:f>
                  </m:oMath>
                </a14:m>
                <a:r>
                  <a:rPr lang="en-US" sz="1800" kern="0" dirty="0">
                    <a:latin typeface="Cambria Math" panose="02040503050406030204" pitchFamily="18" charset="0"/>
                    <a:ea typeface="Arial Unicode MS" pitchFamily="34" charset="-128"/>
                    <a:cs typeface="Arial Unicode MS" pitchFamily="34" charset="-128"/>
                  </a:rPr>
                  <a:t> J(</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0</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1</m:t>
                    </m:r>
                  </m:oMath>
                </a14:m>
                <a:r>
                  <a:rPr lang="en-US" sz="1800" kern="0" dirty="0">
                    <a:latin typeface="Cambria Math" panose="02040503050406030204" pitchFamily="18" charset="0"/>
                    <a:ea typeface="Arial Unicode MS" pitchFamily="34" charset="-128"/>
                    <a:cs typeface="Arial Unicode MS" pitchFamily="34" charset="-128"/>
                  </a:rPr>
                  <a:t>) </a:t>
                </a:r>
                <a:r>
                  <a:rPr lang="en-US" sz="1800" kern="0" dirty="0">
                    <a:ea typeface="Arial Unicode MS" pitchFamily="34" charset="-128"/>
                    <a:cs typeface="Arial Unicode MS" pitchFamily="34" charset="-128"/>
                  </a:rPr>
                  <a:t>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p>
              <a:p>
                <a:pPr marL="830138" lvl="1" indent="-285750" fontAlgn="base">
                  <a:spcAft>
                    <a:spcPct val="0"/>
                  </a:spcAft>
                  <a:buClr>
                    <a:srgbClr val="F0AB00"/>
                  </a:buClr>
                  <a:buFont typeface="Arial" panose="020B0604020202020204" pitchFamily="34" charset="0"/>
                  <a:buChar char="•"/>
                </a:pPr>
                <a14:m>
                  <m:oMath xmlns:m="http://schemas.openxmlformats.org/officeDocument/2006/math">
                    <m:f>
                      <m:fPr>
                        <m:ctrlPr>
                          <a:rPr lang="en-US" sz="1800" i="1" kern="0" dirty="0">
                            <a:latin typeface="Cambria Math" panose="02040503050406030204" pitchFamily="18" charset="0"/>
                            <a:ea typeface="Cambria Math" panose="02040503050406030204" pitchFamily="18" charset="0"/>
                            <a:cs typeface="Arial Unicode MS" pitchFamily="34" charset="-128"/>
                          </a:rPr>
                        </m:ctrlPr>
                      </m:fPr>
                      <m:num>
                        <m:r>
                          <a:rPr lang="en-US" sz="1800" b="0" i="1" kern="0" dirty="0">
                            <a:latin typeface="Cambria Math" panose="02040503050406030204" pitchFamily="18" charset="0"/>
                            <a:ea typeface="Cambria Math" panose="02040503050406030204" pitchFamily="18" charset="0"/>
                            <a:cs typeface="Arial Unicode MS" pitchFamily="34" charset="-128"/>
                          </a:rPr>
                          <m:t>𝜕</m:t>
                        </m:r>
                      </m:num>
                      <m:den>
                        <m:r>
                          <a:rPr lang="en-US" sz="1800" b="0" i="1" kern="0" dirty="0">
                            <a:latin typeface="Cambria Math" panose="02040503050406030204" pitchFamily="18" charset="0"/>
                            <a:ea typeface="Cambria Math" panose="02040503050406030204" pitchFamily="18" charset="0"/>
                            <a:cs typeface="Arial Unicode MS" pitchFamily="34" charset="-128"/>
                          </a:rPr>
                          <m:t>𝜕</m:t>
                        </m:r>
                        <m:r>
                          <a:rPr lang="el-GR"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den>
                    </m:f>
                  </m:oMath>
                </a14:m>
                <a:r>
                  <a:rPr lang="en-US" sz="1800" i="1" kern="0" dirty="0">
                    <a:latin typeface="Cambria Math" panose="02040503050406030204" pitchFamily="18" charset="0"/>
                    <a:ea typeface="Arial Unicode MS" pitchFamily="34" charset="-128"/>
                    <a:cs typeface="Arial Unicode MS" pitchFamily="34" charset="-128"/>
                  </a:rPr>
                  <a:t> J(</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0</m:t>
                    </m:r>
                  </m:oMath>
                </a14:m>
                <a:r>
                  <a:rPr lang="en-US" sz="1800" i="1"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1</m:t>
                    </m:r>
                  </m:oMath>
                </a14:m>
                <a:r>
                  <a:rPr lang="en-US" sz="1800" i="1" kern="0" dirty="0">
                    <a:latin typeface="Cambria Math" panose="02040503050406030204" pitchFamily="18" charset="0"/>
                    <a:ea typeface="Arial Unicode MS" pitchFamily="34" charset="-128"/>
                    <a:cs typeface="Arial Unicode MS" pitchFamily="34" charset="-128"/>
                  </a:rPr>
                  <a:t>) = </a:t>
                </a:r>
                <a14:m>
                  <m:oMath xmlns:m="http://schemas.openxmlformats.org/officeDocument/2006/math">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b="0" i="1" kern="0">
                            <a:latin typeface="Cambria Math" panose="02040503050406030204" pitchFamily="18" charset="0"/>
                            <a:ea typeface="Arial Unicode MS" pitchFamily="34" charset="-128"/>
                            <a:cs typeface="Arial Unicode MS" pitchFamily="34" charset="-128"/>
                          </a:rPr>
                          <m:t>1</m:t>
                        </m:r>
                      </m:num>
                      <m:den>
                        <m:r>
                          <a:rPr lang="en-US" sz="1800" b="0" i="1" kern="0">
                            <a:latin typeface="Cambria Math" panose="02040503050406030204" pitchFamily="18" charset="0"/>
                            <a:ea typeface="Arial Unicode MS" pitchFamily="34" charset="-128"/>
                            <a:cs typeface="Arial Unicode MS" pitchFamily="34" charset="-128"/>
                          </a:rPr>
                          <m:t>𝑚</m:t>
                        </m:r>
                      </m:den>
                    </m:f>
                  </m:oMath>
                </a14:m>
                <a:r>
                  <a:rPr lang="en-US" sz="1800" i="1" kern="0" dirty="0">
                    <a:latin typeface="Cambria Math" panose="02040503050406030204" pitchFamily="18" charset="0"/>
                    <a:ea typeface="Arial Unicode MS" pitchFamily="34" charset="-128"/>
                    <a:cs typeface="Arial Unicode MS" pitchFamily="34" charset="-128"/>
                  </a:rPr>
                  <a:t> *  </a:t>
                </a:r>
                <a14:m>
                  <m:oMath xmlns:m="http://schemas.openxmlformats.org/officeDocument/2006/math">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b="0" i="1" kern="0">
                            <a:latin typeface="Cambria Math" panose="02040503050406030204" pitchFamily="18" charset="0"/>
                            <a:ea typeface="Arial Unicode MS" pitchFamily="34" charset="-128"/>
                            <a:cs typeface="Arial Unicode MS" pitchFamily="34" charset="-128"/>
                          </a:rPr>
                          <m:t>𝑖</m:t>
                        </m:r>
                        <m:r>
                          <a:rPr lang="pt-BR" sz="1800" b="0" i="1" kern="0">
                            <a:latin typeface="Cambria Math" panose="02040503050406030204" pitchFamily="18" charset="0"/>
                            <a:ea typeface="Arial Unicode MS" pitchFamily="34" charset="-128"/>
                            <a:cs typeface="Arial Unicode MS" pitchFamily="34" charset="-128"/>
                          </a:rPr>
                          <m:t>=1</m:t>
                        </m:r>
                      </m:sub>
                      <m:sup>
                        <m:r>
                          <a:rPr lang="en-US" sz="1800" b="0" i="1" kern="0">
                            <a:latin typeface="Cambria Math" panose="02040503050406030204" pitchFamily="18" charset="0"/>
                            <a:ea typeface="Arial Unicode MS" pitchFamily="34" charset="-128"/>
                            <a:cs typeface="Arial Unicode MS" pitchFamily="34" charset="-128"/>
                          </a:rPr>
                          <m:t>𝑚</m:t>
                        </m:r>
                      </m:sup>
                      <m:e>
                        <m:d>
                          <m:dPr>
                            <m:ctrlPr>
                              <a:rPr lang="pt-BR"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 </m:t>
                            </m:r>
                            <m:r>
                              <a:rPr lang="en-US" sz="1800" b="0" i="1" kern="0">
                                <a:latin typeface="Cambria Math" panose="02040503050406030204" pitchFamily="18" charset="0"/>
                                <a:ea typeface="Arial Unicode MS" pitchFamily="34" charset="-128"/>
                                <a:cs typeface="Arial Unicode MS" pitchFamily="34" charset="-128"/>
                              </a:rPr>
                              <m:t>h</m:t>
                            </m:r>
                            <m:r>
                              <a:rPr lang="en-US" sz="1800" b="0" i="1" kern="0" baseline="-25000" dirty="0">
                                <a:latin typeface="Cambria Math" panose="02040503050406030204" pitchFamily="18" charset="0"/>
                                <a:ea typeface="Arial Unicode MS" pitchFamily="34" charset="-128"/>
                                <a:cs typeface="Arial Unicode MS" pitchFamily="34" charset="-128"/>
                              </a:rPr>
                              <m:t>𝜃</m:t>
                            </m:r>
                            <m:d>
                              <m:dPr>
                                <m:ctrlPr>
                                  <a:rPr lang="en-US"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e>
                            </m:d>
                            <m:r>
                              <a:rPr lang="en-US" sz="1800" b="0" i="1" kern="0">
                                <a:latin typeface="Cambria Math" panose="02040503050406030204" pitchFamily="18" charset="0"/>
                                <a:ea typeface="Arial Unicode MS" pitchFamily="34" charset="-128"/>
                                <a:cs typeface="Arial Unicode MS" pitchFamily="34" charset="-128"/>
                              </a:rPr>
                              <m:t>−</m:t>
                            </m:r>
                            <m:r>
                              <a:rPr lang="en-US" sz="1800" b="0" i="1" kern="0">
                                <a:latin typeface="Cambria Math" panose="02040503050406030204" pitchFamily="18" charset="0"/>
                                <a:ea typeface="Arial Unicode MS" pitchFamily="34" charset="-128"/>
                                <a:cs typeface="Arial Unicode MS" pitchFamily="34" charset="-128"/>
                              </a:rPr>
                              <m:t>𝑦</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r>
                              <a:rPr lang="en-US" sz="1800" b="0" i="1" kern="0" baseline="30000">
                                <a:latin typeface="Cambria Math" panose="02040503050406030204" pitchFamily="18" charset="0"/>
                                <a:ea typeface="Arial Unicode MS" pitchFamily="34" charset="-128"/>
                                <a:cs typeface="Arial Unicode MS" pitchFamily="34" charset="-128"/>
                              </a:rPr>
                              <m:t> </m:t>
                            </m:r>
                          </m:e>
                        </m:d>
                        <m:r>
                          <a:rPr lang="en-US" sz="1800" b="0" i="1" kern="0" baseline="30000" smtClean="0">
                            <a:latin typeface="Cambria Math" panose="02040503050406030204" pitchFamily="18" charset="0"/>
                            <a:ea typeface="Arial Unicode MS" pitchFamily="34" charset="-128"/>
                            <a:cs typeface="Arial Unicode MS" pitchFamily="34" charset="-128"/>
                          </a:rPr>
                          <m:t> </m:t>
                        </m:r>
                      </m:e>
                    </m:nary>
                  </m:oMath>
                </a14:m>
                <a:r>
                  <a:rPr lang="en-US" sz="1800" kern="0" dirty="0">
                    <a:ea typeface="Arial Unicode MS" pitchFamily="34" charset="-128"/>
                    <a:cs typeface="Arial Unicode MS" pitchFamily="34" charset="-128"/>
                  </a:rPr>
                  <a:t>* </a:t>
                </a:r>
                <a14:m>
                  <m:oMath xmlns:m="http://schemas.openxmlformats.org/officeDocument/2006/math">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oMath>
                </a14:m>
                <a:endParaRPr lang="en-US" sz="1800" kern="0" dirty="0" err="1">
                  <a:ea typeface="Arial Unicode MS" pitchFamily="34" charset="-128"/>
                  <a:cs typeface="Arial Unicode MS" pitchFamily="34" charset="-128"/>
                </a:endParaRPr>
              </a:p>
            </p:txBody>
          </p:sp>
        </mc:Choice>
        <mc:Fallback xmlns="">
          <p:sp>
            <p:nvSpPr>
              <p:cNvPr id="4" name="Text Placeholder 3"/>
              <p:cNvSpPr txBox="1">
                <a:spLocks noGrp="1" noRot="1" noChangeAspect="1" noMove="1" noResize="1" noEditPoints="1" noAdjustHandles="1" noChangeArrowheads="1" noChangeShapeType="1" noTextEdit="1"/>
              </p:cNvSpPr>
              <p:nvPr>
                <p:ph type="body" sz="quarter" idx="10"/>
              </p:nvPr>
            </p:nvSpPr>
            <p:spPr>
              <a:xfrm>
                <a:off x="324000" y="1422970"/>
                <a:ext cx="6166607" cy="1994520"/>
              </a:xfrm>
              <a:prstGeom prst="rect">
                <a:avLst/>
              </a:prstGeom>
              <a:blipFill>
                <a:blip r:embed="rId2"/>
                <a:stretch>
                  <a:fillRect l="-2273" t="-3963" b="-320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4000" y="3760210"/>
                <a:ext cx="11448900" cy="264476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Using Regularization Parameter</a:t>
                </a:r>
                <a:r>
                  <a:rPr lang="en-US" sz="1800" kern="0" dirty="0">
                    <a:ea typeface="Arial Unicode MS" pitchFamily="34" charset="-128"/>
                    <a:cs typeface="Arial Unicode MS" pitchFamily="34" charset="-128"/>
                  </a:rPr>
                  <a:t>:</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CostFn = J(</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0</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1</m:t>
                    </m:r>
                  </m:oMath>
                </a14:m>
                <a:r>
                  <a:rPr lang="en-US" sz="1800" kern="0" dirty="0">
                    <a:latin typeface="Cambria Math" panose="02040503050406030204" pitchFamily="18" charset="0"/>
                    <a:ea typeface="Arial Unicode MS" pitchFamily="34" charset="-128"/>
                    <a:cs typeface="Arial Unicode MS" pitchFamily="34" charset="-128"/>
                  </a:rPr>
                  <a:t>)  </a:t>
                </a:r>
                <a:r>
                  <a:rPr lang="en-US" sz="1800" kern="0" dirty="0">
                    <a:ea typeface="Arial Unicode MS" pitchFamily="34" charset="-128"/>
                    <a:cs typeface="Arial Unicode MS" pitchFamily="34" charset="-128"/>
                  </a:rPr>
                  <a:t>= </a:t>
                </a:r>
                <a14:m>
                  <m:oMath xmlns:m="http://schemas.openxmlformats.org/officeDocument/2006/math">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kern="0">
                            <a:latin typeface="Cambria Math" panose="02040503050406030204" pitchFamily="18" charset="0"/>
                            <a:ea typeface="Arial Unicode MS" pitchFamily="34" charset="-128"/>
                            <a:cs typeface="Arial Unicode MS" pitchFamily="34" charset="-128"/>
                          </a:rPr>
                          <m:t>1</m:t>
                        </m:r>
                      </m:num>
                      <m:den>
                        <m:r>
                          <m:rPr>
                            <m:sty m:val="p"/>
                          </m:rPr>
                          <a:rPr lang="en-US" sz="1800" kern="0">
                            <a:latin typeface="Cambria Math" panose="02040503050406030204" pitchFamily="18" charset="0"/>
                            <a:ea typeface="Arial Unicode MS" pitchFamily="34" charset="-128"/>
                            <a:cs typeface="Arial Unicode MS" pitchFamily="34" charset="-128"/>
                          </a:rPr>
                          <m:t>m</m:t>
                        </m:r>
                      </m:den>
                    </m:f>
                    <m:r>
                      <a:rPr lang="en-US" sz="1800" kern="0">
                        <a:latin typeface="Cambria Math" panose="02040503050406030204" pitchFamily="18" charset="0"/>
                        <a:ea typeface="Arial Unicode MS" pitchFamily="34" charset="-128"/>
                        <a:cs typeface="Arial Unicode MS" pitchFamily="34" charset="-128"/>
                      </a:rPr>
                      <m:t> ∗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m:rPr>
                            <m:sty m:val="p"/>
                          </m:rPr>
                          <a:rPr lang="en-US" sz="1800" kern="0">
                            <a:latin typeface="Cambria Math" panose="02040503050406030204" pitchFamily="18" charset="0"/>
                            <a:ea typeface="Arial Unicode MS" pitchFamily="34" charset="-128"/>
                            <a:cs typeface="Arial Unicode MS" pitchFamily="34" charset="-128"/>
                          </a:rPr>
                          <m:t>i</m:t>
                        </m:r>
                        <m:r>
                          <a:rPr lang="pt-BR" sz="1800" kern="0">
                            <a:latin typeface="Cambria Math" panose="02040503050406030204" pitchFamily="18" charset="0"/>
                            <a:ea typeface="Arial Unicode MS" pitchFamily="34" charset="-128"/>
                            <a:cs typeface="Arial Unicode MS" pitchFamily="34" charset="-128"/>
                          </a:rPr>
                          <m:t>=1</m:t>
                        </m:r>
                      </m:sub>
                      <m:sup>
                        <m:r>
                          <m:rPr>
                            <m:sty m:val="p"/>
                          </m:rPr>
                          <a:rPr lang="en-US" sz="1800" kern="0">
                            <a:latin typeface="Cambria Math" panose="02040503050406030204" pitchFamily="18" charset="0"/>
                            <a:ea typeface="Arial Unicode MS" pitchFamily="34" charset="-128"/>
                            <a:cs typeface="Arial Unicode MS" pitchFamily="34" charset="-128"/>
                          </a:rPr>
                          <m:t>m</m:t>
                        </m:r>
                      </m:sup>
                      <m:e>
                        <m:d>
                          <m:dPr>
                            <m:begChr m:val="["/>
                            <m:endChr m:val="]"/>
                            <m:ctrlPr>
                              <a:rPr lang="en-US" sz="1800" b="0" i="1" kern="0" smtClean="0">
                                <a:latin typeface="Cambria Math" panose="02040503050406030204" pitchFamily="18" charset="0"/>
                                <a:ea typeface="Arial Unicode MS" pitchFamily="34" charset="-128"/>
                                <a:cs typeface="Arial Unicode MS" pitchFamily="34" charset="-128"/>
                              </a:rPr>
                            </m:ctrlPr>
                          </m:dPr>
                          <m:e>
                            <m:r>
                              <a:rPr lang="en-US" sz="1800" b="0" i="1" kern="0" smtClean="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y</m:t>
                            </m:r>
                            <m:r>
                              <a:rPr lang="en-US" sz="1800" kern="0">
                                <a:latin typeface="Cambria Math" panose="02040503050406030204" pitchFamily="18" charset="0"/>
                                <a:ea typeface="Arial Unicode MS" pitchFamily="34" charset="-128"/>
                                <a:cs typeface="Arial Unicode MS" pitchFamily="34" charset="-128"/>
                              </a:rPr>
                              <m:t> ∗</m:t>
                            </m:r>
                            <m:func>
                              <m:funcPr>
                                <m:ctrlPr>
                                  <a:rPr lang="en-US" sz="1800" i="1" kern="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r>
                              <a:rPr lang="en-US" sz="1800" kern="0" dirty="0">
                                <a:latin typeface="Cambria Math" panose="02040503050406030204" pitchFamily="18" charset="0"/>
                                <a:ea typeface="Arial Unicode MS" pitchFamily="34" charset="-128"/>
                                <a:cs typeface="Arial Unicode MS" pitchFamily="34" charset="-128"/>
                              </a:rPr>
                              <m:t> −</m:t>
                            </m:r>
                            <m:d>
                              <m:dPr>
                                <m:ctrlPr>
                                  <a:rPr lang="en-US" sz="1800" i="1" kern="0" dirty="0">
                                    <a:latin typeface="Cambria Math" panose="02040503050406030204" pitchFamily="18" charset="0"/>
                                    <a:ea typeface="Arial Unicode MS" pitchFamily="34" charset="-128"/>
                                    <a:cs typeface="Arial Unicode MS" pitchFamily="34" charset="-128"/>
                                  </a:rPr>
                                </m:ctrlPr>
                              </m:dPr>
                              <m:e>
                                <m:r>
                                  <a:rPr lang="en-US" sz="1800" kern="0" dirty="0">
                                    <a:latin typeface="Cambria Math" panose="02040503050406030204" pitchFamily="18" charset="0"/>
                                    <a:ea typeface="Arial Unicode MS" pitchFamily="34" charset="-128"/>
                                    <a:cs typeface="Arial Unicode MS" pitchFamily="34" charset="-128"/>
                                  </a:rPr>
                                  <m:t>1−</m:t>
                                </m:r>
                                <m:r>
                                  <a:rPr lang="en-US" sz="1800" kern="0" dirty="0">
                                    <a:latin typeface="Cambria Math" panose="02040503050406030204" pitchFamily="18" charset="0"/>
                                    <a:ea typeface="Arial Unicode MS" pitchFamily="34" charset="-128"/>
                                    <a:cs typeface="Arial Unicode MS" pitchFamily="34" charset="-128"/>
                                  </a:rPr>
                                  <m:t>𝑦</m:t>
                                </m:r>
                              </m:e>
                            </m:d>
                            <m:r>
                              <a:rPr lang="en-US" sz="1800" kern="0" dirty="0">
                                <a:latin typeface="Cambria Math" panose="02040503050406030204" pitchFamily="18" charset="0"/>
                                <a:ea typeface="Arial Unicode MS" pitchFamily="34" charset="-128"/>
                                <a:cs typeface="Arial Unicode MS" pitchFamily="34" charset="-128"/>
                              </a:rPr>
                              <m:t>∗</m:t>
                            </m:r>
                            <m:func>
                              <m:funcPr>
                                <m:ctrlPr>
                                  <a:rPr lang="en-US" sz="1800" i="1" kern="0" dirty="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e>
                        </m:d>
                        <m:r>
                          <a:rPr lang="en-US" sz="1800" b="0" i="1" kern="0" dirty="0" smtClean="0">
                            <a:latin typeface="Cambria Math" panose="02040503050406030204" pitchFamily="18" charset="0"/>
                            <a:ea typeface="Arial Unicode MS" pitchFamily="34" charset="-128"/>
                            <a:cs typeface="Arial Unicode MS" pitchFamily="34" charset="-128"/>
                          </a:rPr>
                          <m:t> +</m:t>
                        </m:r>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i="1" kern="0" dirty="0">
                                <a:latin typeface="Cambria Math" panose="02040503050406030204" pitchFamily="18" charset="0"/>
                                <a:ea typeface="Cambria Math" panose="02040503050406030204" pitchFamily="18" charset="0"/>
                                <a:cs typeface="Arial Unicode MS" pitchFamily="34" charset="-128"/>
                              </a:rPr>
                              <m:t>𝜆</m:t>
                            </m:r>
                          </m:num>
                          <m:den>
                            <m:r>
                              <a:rPr lang="en-US" sz="1800" i="1" kern="0">
                                <a:latin typeface="Cambria Math" panose="02040503050406030204" pitchFamily="18" charset="0"/>
                                <a:ea typeface="Arial Unicode MS" pitchFamily="34" charset="-128"/>
                                <a:cs typeface="Arial Unicode MS" pitchFamily="34" charset="-128"/>
                              </a:rPr>
                              <m:t>2</m:t>
                            </m:r>
                            <m:r>
                              <a:rPr lang="en-US" sz="1800" i="1" kern="0">
                                <a:latin typeface="Cambria Math" panose="02040503050406030204" pitchFamily="18" charset="0"/>
                                <a:ea typeface="Arial Unicode MS" pitchFamily="34" charset="-128"/>
                                <a:cs typeface="Arial Unicode MS" pitchFamily="34" charset="-128"/>
                              </a:rPr>
                              <m:t>𝑚</m:t>
                            </m:r>
                          </m:den>
                        </m:f>
                        <m:r>
                          <a:rPr lang="en-US" sz="1800" i="1" kern="0" dirty="0">
                            <a:latin typeface="Cambria Math" panose="02040503050406030204" pitchFamily="18" charset="0"/>
                            <a:ea typeface="Cambria Math" panose="02040503050406030204" pitchFamily="18" charset="0"/>
                            <a:cs typeface="Arial Unicode MS" pitchFamily="34" charset="-128"/>
                          </a:rPr>
                          <m:t>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i="1" kern="0">
                                <a:latin typeface="Cambria Math" panose="02040503050406030204" pitchFamily="18" charset="0"/>
                                <a:ea typeface="Arial Unicode MS" pitchFamily="34" charset="-128"/>
                                <a:cs typeface="Arial Unicode MS" pitchFamily="34" charset="-128"/>
                              </a:rPr>
                              <m:t>𝑗</m:t>
                            </m:r>
                            <m:r>
                              <a:rPr lang="pt-BR" sz="1800" i="1" kern="0">
                                <a:latin typeface="Cambria Math" panose="02040503050406030204" pitchFamily="18" charset="0"/>
                                <a:ea typeface="Arial Unicode MS" pitchFamily="34" charset="-128"/>
                                <a:cs typeface="Arial Unicode MS" pitchFamily="34" charset="-128"/>
                              </a:rPr>
                              <m:t>=1</m:t>
                            </m:r>
                          </m:sub>
                          <m:sup>
                            <m:r>
                              <a:rPr lang="en-US" sz="1800" i="1" kern="0">
                                <a:latin typeface="Cambria Math" panose="02040503050406030204" pitchFamily="18" charset="0"/>
                                <a:ea typeface="Arial Unicode MS" pitchFamily="34" charset="-128"/>
                                <a:cs typeface="Arial Unicode MS" pitchFamily="34" charset="-128"/>
                              </a:rPr>
                              <m:t>𝑛</m:t>
                            </m:r>
                          </m:sup>
                          <m:e>
                            <m:r>
                              <a:rPr lang="en-US" sz="1800" i="1" kern="0" baseline="30000">
                                <a:latin typeface="Cambria Math" panose="02040503050406030204" pitchFamily="18" charset="0"/>
                                <a:ea typeface="Arial Unicode MS" pitchFamily="34" charset="-128"/>
                                <a:cs typeface="Arial Unicode MS" pitchFamily="34" charset="-128"/>
                              </a:rPr>
                              <m:t> </m:t>
                            </m:r>
                          </m:e>
                        </m:nary>
                        <m:r>
                          <a:rPr lang="en-US" sz="1800" i="1" kern="0" dirty="0">
                            <a:latin typeface="Cambria Math" panose="02040503050406030204" pitchFamily="18" charset="0"/>
                            <a:ea typeface="Arial Unicode MS" pitchFamily="34" charset="-128"/>
                            <a:cs typeface="Arial Unicode MS" pitchFamily="34" charset="-128"/>
                          </a:rPr>
                          <m:t>𝜃</m:t>
                        </m:r>
                        <m:r>
                          <a:rPr lang="en-US" sz="1800" i="1" kern="0" baseline="-25000" dirty="0">
                            <a:latin typeface="Cambria Math" panose="02040503050406030204" pitchFamily="18" charset="0"/>
                            <a:ea typeface="Arial Unicode MS" pitchFamily="34" charset="-128"/>
                            <a:cs typeface="Arial Unicode MS" pitchFamily="34" charset="-128"/>
                          </a:rPr>
                          <m:t>𝑗</m:t>
                        </m:r>
                        <m:r>
                          <a:rPr lang="en-US" sz="1800" i="1" kern="0" baseline="30000">
                            <a:latin typeface="Cambria Math" panose="02040503050406030204" pitchFamily="18" charset="0"/>
                            <a:ea typeface="Arial Unicode MS" pitchFamily="34" charset="-128"/>
                            <a:cs typeface="Arial Unicode MS" pitchFamily="34" charset="-128"/>
                          </a:rPr>
                          <m:t>2</m:t>
                        </m:r>
                      </m:e>
                    </m:nary>
                  </m:oMath>
                </a14:m>
                <a:r>
                  <a:rPr lang="en-US" sz="1800" kern="0" dirty="0">
                    <a:ea typeface="Arial Unicode MS" pitchFamily="34" charset="-128"/>
                    <a:cs typeface="Arial Unicode MS" pitchFamily="34" charset="-128"/>
                  </a:rPr>
                  <a:t> </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Gradient Descent = Repeat until convergence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r>
                  <a:rPr lang="en-US" sz="1800" i="1" kern="0" dirty="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r>
                      <a:rPr lang="en-US" sz="1800" b="0" i="1" kern="0" baseline="-25000" dirty="0">
                        <a:latin typeface="Cambria Math" panose="02040503050406030204" pitchFamily="18" charset="0"/>
                        <a:ea typeface="Arial Unicode MS" pitchFamily="34" charset="-128"/>
                        <a:cs typeface="Arial Unicode MS" pitchFamily="34" charset="-128"/>
                      </a:rPr>
                      <m:t> =</m:t>
                    </m:r>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r>
                      <a:rPr lang="en-US" sz="1800" b="0" i="1" kern="0" dirty="0">
                        <a:latin typeface="Cambria Math" panose="02040503050406030204" pitchFamily="18" charset="0"/>
                        <a:ea typeface="Arial Unicode MS" pitchFamily="34" charset="-128"/>
                        <a:cs typeface="Arial Unicode MS" pitchFamily="34" charset="-128"/>
                      </a:rPr>
                      <m:t>−</m:t>
                    </m:r>
                    <m:r>
                      <a:rPr lang="el-GR" sz="1800" b="0" i="1" kern="0" dirty="0">
                        <a:latin typeface="Cambria Math" panose="02040503050406030204" pitchFamily="18" charset="0"/>
                        <a:ea typeface="Cambria Math" panose="02040503050406030204" pitchFamily="18" charset="0"/>
                        <a:cs typeface="Arial Unicode MS" pitchFamily="34" charset="-128"/>
                      </a:rPr>
                      <m:t>𝛼</m:t>
                    </m:r>
                    <m:r>
                      <a:rPr lang="en-US" sz="1800" b="0" i="1" kern="0" dirty="0" smtClean="0">
                        <a:latin typeface="Cambria Math" panose="02040503050406030204" pitchFamily="18" charset="0"/>
                        <a:ea typeface="Cambria Math" panose="02040503050406030204" pitchFamily="18" charset="0"/>
                        <a:cs typeface="Arial Unicode MS" pitchFamily="34" charset="-128"/>
                      </a:rPr>
                      <m:t>[</m:t>
                    </m:r>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b="0" i="1" kern="0">
                            <a:latin typeface="Cambria Math" panose="02040503050406030204" pitchFamily="18" charset="0"/>
                            <a:ea typeface="Arial Unicode MS" pitchFamily="34" charset="-128"/>
                            <a:cs typeface="Arial Unicode MS" pitchFamily="34" charset="-128"/>
                          </a:rPr>
                          <m:t>1</m:t>
                        </m:r>
                      </m:num>
                      <m:den>
                        <m:r>
                          <a:rPr lang="en-US" sz="1800" b="0" i="1" kern="0">
                            <a:latin typeface="Cambria Math" panose="02040503050406030204" pitchFamily="18" charset="0"/>
                            <a:ea typeface="Arial Unicode MS" pitchFamily="34" charset="-128"/>
                            <a:cs typeface="Arial Unicode MS" pitchFamily="34" charset="-128"/>
                          </a:rPr>
                          <m:t>𝑚</m:t>
                        </m:r>
                      </m:den>
                    </m:f>
                    <m:r>
                      <m:rPr>
                        <m:nor/>
                      </m:rPr>
                      <a:rPr lang="en-US" sz="1800" i="1" kern="0" dirty="0">
                        <a:latin typeface="Cambria Math" panose="02040503050406030204" pitchFamily="18" charset="0"/>
                        <a:ea typeface="Arial Unicode MS" pitchFamily="34" charset="-128"/>
                        <a:cs typeface="Arial Unicode MS" pitchFamily="34" charset="-128"/>
                      </a:rPr>
                      <m:t> ∗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b="0" i="1" kern="0">
                            <a:latin typeface="Cambria Math" panose="02040503050406030204" pitchFamily="18" charset="0"/>
                            <a:ea typeface="Arial Unicode MS" pitchFamily="34" charset="-128"/>
                            <a:cs typeface="Arial Unicode MS" pitchFamily="34" charset="-128"/>
                          </a:rPr>
                          <m:t>𝑖</m:t>
                        </m:r>
                        <m:r>
                          <a:rPr lang="pt-BR" sz="1800" b="0" i="1" kern="0">
                            <a:latin typeface="Cambria Math" panose="02040503050406030204" pitchFamily="18" charset="0"/>
                            <a:ea typeface="Arial Unicode MS" pitchFamily="34" charset="-128"/>
                            <a:cs typeface="Arial Unicode MS" pitchFamily="34" charset="-128"/>
                          </a:rPr>
                          <m:t>=1</m:t>
                        </m:r>
                      </m:sub>
                      <m:sup>
                        <m:r>
                          <a:rPr lang="en-US" sz="1800" b="0" i="1" kern="0">
                            <a:latin typeface="Cambria Math" panose="02040503050406030204" pitchFamily="18" charset="0"/>
                            <a:ea typeface="Arial Unicode MS" pitchFamily="34" charset="-128"/>
                            <a:cs typeface="Arial Unicode MS" pitchFamily="34" charset="-128"/>
                          </a:rPr>
                          <m:t>𝑚</m:t>
                        </m:r>
                      </m:sup>
                      <m:e>
                        <m:d>
                          <m:dPr>
                            <m:ctrlPr>
                              <a:rPr lang="pt-BR"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 </m:t>
                            </m:r>
                            <m:r>
                              <a:rPr lang="en-US" sz="1800" b="0" i="1" kern="0">
                                <a:latin typeface="Cambria Math" panose="02040503050406030204" pitchFamily="18" charset="0"/>
                                <a:ea typeface="Arial Unicode MS" pitchFamily="34" charset="-128"/>
                                <a:cs typeface="Arial Unicode MS" pitchFamily="34" charset="-128"/>
                              </a:rPr>
                              <m:t>h</m:t>
                            </m:r>
                            <m:r>
                              <a:rPr lang="en-US" sz="1800" b="0" i="1" kern="0" baseline="-25000" dirty="0">
                                <a:latin typeface="Cambria Math" panose="02040503050406030204" pitchFamily="18" charset="0"/>
                                <a:ea typeface="Arial Unicode MS" pitchFamily="34" charset="-128"/>
                                <a:cs typeface="Arial Unicode MS" pitchFamily="34" charset="-128"/>
                              </a:rPr>
                              <m:t>𝜃</m:t>
                            </m:r>
                            <m:d>
                              <m:dPr>
                                <m:ctrlPr>
                                  <a:rPr lang="en-US"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smtClean="0">
                                        <a:latin typeface="Cambria Math" panose="02040503050406030204" pitchFamily="18" charset="0"/>
                                        <a:ea typeface="Arial Unicode MS" pitchFamily="34" charset="-128"/>
                                        <a:cs typeface="Arial Unicode MS" pitchFamily="34" charset="-128"/>
                                      </a:rPr>
                                      <m:t>𝑖</m:t>
                                    </m:r>
                                  </m:e>
                                </m:d>
                              </m:e>
                            </m:d>
                            <m:r>
                              <a:rPr lang="en-US" sz="1800" b="0" i="1" kern="0">
                                <a:latin typeface="Cambria Math" panose="02040503050406030204" pitchFamily="18" charset="0"/>
                                <a:ea typeface="Arial Unicode MS" pitchFamily="34" charset="-128"/>
                                <a:cs typeface="Arial Unicode MS" pitchFamily="34" charset="-128"/>
                              </a:rPr>
                              <m:t>−</m:t>
                            </m:r>
                            <m:r>
                              <a:rPr lang="en-US" sz="1800" b="0" i="1" kern="0">
                                <a:latin typeface="Cambria Math" panose="02040503050406030204" pitchFamily="18" charset="0"/>
                                <a:ea typeface="Arial Unicode MS" pitchFamily="34" charset="-128"/>
                                <a:cs typeface="Arial Unicode MS" pitchFamily="34" charset="-128"/>
                              </a:rPr>
                              <m:t>𝑦</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r>
                              <a:rPr lang="en-US" sz="1800" b="0" i="1" kern="0" baseline="30000">
                                <a:latin typeface="Cambria Math" panose="02040503050406030204" pitchFamily="18" charset="0"/>
                                <a:ea typeface="Arial Unicode MS" pitchFamily="34" charset="-128"/>
                                <a:cs typeface="Arial Unicode MS" pitchFamily="34" charset="-128"/>
                              </a:rPr>
                              <m:t> </m:t>
                            </m:r>
                          </m:e>
                        </m:d>
                        <m:r>
                          <a:rPr lang="en-US" sz="1800" b="0" i="1" kern="0" baseline="30000">
                            <a:latin typeface="Cambria Math" panose="02040503050406030204" pitchFamily="18" charset="0"/>
                            <a:ea typeface="Arial Unicode MS" pitchFamily="34" charset="-128"/>
                            <a:cs typeface="Arial Unicode MS" pitchFamily="34" charset="-128"/>
                          </a:rPr>
                          <m:t> </m:t>
                        </m:r>
                      </m:e>
                    </m:nary>
                    <m:r>
                      <m:rPr>
                        <m:nor/>
                      </m:rPr>
                      <a:rPr lang="en-US" sz="1800" i="1" kern="0" dirty="0">
                        <a:ea typeface="Arial Unicode MS" pitchFamily="34" charset="-128"/>
                        <a:cs typeface="Arial Unicode MS" pitchFamily="34" charset="-128"/>
                      </a:rPr>
                      <m:t>∗ </m:t>
                    </m:r>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r>
                      <a:rPr lang="en-US" sz="1800" b="0" i="1" kern="0" smtClean="0">
                        <a:latin typeface="Cambria Math" panose="02040503050406030204" pitchFamily="18" charset="0"/>
                        <a:ea typeface="Arial Unicode MS" pitchFamily="34" charset="-128"/>
                        <a:cs typeface="Arial Unicode MS" pitchFamily="34" charset="-128"/>
                      </a:rPr>
                      <m:t>+</m:t>
                    </m:r>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b="0" i="1" kern="0" dirty="0">
                            <a:latin typeface="Cambria Math" panose="02040503050406030204" pitchFamily="18" charset="0"/>
                            <a:ea typeface="Cambria Math" panose="02040503050406030204" pitchFamily="18" charset="0"/>
                            <a:cs typeface="Arial Unicode MS" pitchFamily="34" charset="-128"/>
                          </a:rPr>
                          <m:t>𝜆</m:t>
                        </m:r>
                      </m:num>
                      <m:den>
                        <m:r>
                          <a:rPr lang="en-US" sz="1800" b="0" i="1" kern="0">
                            <a:latin typeface="Cambria Math" panose="02040503050406030204" pitchFamily="18" charset="0"/>
                            <a:ea typeface="Arial Unicode MS" pitchFamily="34" charset="-128"/>
                            <a:cs typeface="Arial Unicode MS" pitchFamily="34" charset="-128"/>
                          </a:rPr>
                          <m:t>𝑚</m:t>
                        </m:r>
                      </m:den>
                    </m:f>
                    <m:r>
                      <a:rPr lang="en-US" sz="1800" b="0" i="1" kern="0" dirty="0">
                        <a:latin typeface="Cambria Math" panose="02040503050406030204" pitchFamily="18" charset="0"/>
                        <a:ea typeface="Cambria Math" panose="02040503050406030204" pitchFamily="18" charset="0"/>
                        <a:cs typeface="Arial Unicode MS" pitchFamily="34" charset="-128"/>
                      </a:rPr>
                      <m:t> ∗</m:t>
                    </m:r>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oMath>
                </a14:m>
                <a:r>
                  <a:rPr lang="en-US" sz="1800" i="1" kern="0" dirty="0">
                    <a:latin typeface="Cambria Math" panose="02040503050406030204" pitchFamily="18" charset="0"/>
                    <a:ea typeface="Arial Unicode MS" pitchFamily="34" charset="-128"/>
                    <a:cs typeface="Arial Unicode MS" pitchFamily="34" charset="-128"/>
                  </a:rPr>
                  <a:t>] </a:t>
                </a:r>
                <a:r>
                  <a:rPr lang="en-US" sz="1800" i="1" kern="0" dirty="0">
                    <a:ea typeface="Arial Unicode MS" pitchFamily="34" charset="-128"/>
                    <a:cs typeface="Arial Unicode MS" pitchFamily="34" charset="-128"/>
                  </a:rPr>
                  <a:t>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24000" y="3760210"/>
                <a:ext cx="11448900" cy="2644763"/>
              </a:xfrm>
              <a:prstGeom prst="rect">
                <a:avLst/>
              </a:prstGeom>
              <a:blipFill>
                <a:blip r:embed="rId3"/>
                <a:stretch>
                  <a:fillRect l="-1225" t="-2995"/>
                </a:stretch>
              </a:blipFill>
            </p:spPr>
            <p:txBody>
              <a:bodyPr/>
              <a:lstStyle/>
              <a:p>
                <a:r>
                  <a:rPr lang="en-US">
                    <a:noFill/>
                  </a:rPr>
                  <a:t> </a:t>
                </a:r>
              </a:p>
            </p:txBody>
          </p:sp>
        </mc:Fallback>
      </mc:AlternateContent>
    </p:spTree>
    <p:extLst>
      <p:ext uri="{BB962C8B-B14F-4D97-AF65-F5344CB8AC3E}">
        <p14:creationId xmlns:p14="http://schemas.microsoft.com/office/powerpoint/2010/main" val="43599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AEAA9D-2759-4B58-8977-018974BF20D8}"/>
              </a:ext>
            </a:extLst>
          </p:cNvPr>
          <p:cNvSpPr/>
          <p:nvPr/>
        </p:nvSpPr>
        <p:spPr>
          <a:xfrm>
            <a:off x="461472" y="1837346"/>
            <a:ext cx="10947163" cy="3970318"/>
          </a:xfrm>
          <a:prstGeom prst="rect">
            <a:avLst/>
          </a:prstGeom>
        </p:spPr>
        <p:txBody>
          <a:bodyPr wrap="square">
            <a:spAutoFit/>
          </a:bodyPr>
          <a:lstStyle/>
          <a:p>
            <a:r>
              <a:rPr lang="en-US" dirty="0">
                <a:solidFill>
                  <a:srgbClr val="212121"/>
                </a:solidFill>
                <a:latin typeface="Roboto"/>
              </a:rPr>
              <a:t>Logistic regression returns a probability. You can use the returned probability "as is" (for example, the probability that the user will click on this ad is 0.00023) or convert the returned probability to a binary value (for example, this email is spam).</a:t>
            </a:r>
          </a:p>
          <a:p>
            <a:r>
              <a:rPr lang="en-US" dirty="0">
                <a:solidFill>
                  <a:srgbClr val="212121"/>
                </a:solidFill>
                <a:latin typeface="Roboto"/>
              </a:rPr>
              <a:t>A logistic regression model that returns 0.9995 for a particular email message is predicting that it is very likely to be spam. Conversely, another email message with a prediction score of 0.0003 on that same logistic regression model is very likely not spam. However, what about an email message with a prediction score of 0.6? In order to map a logistic regression value to a binary category, you must define a </a:t>
            </a:r>
            <a:r>
              <a:rPr lang="en-US" b="1" dirty="0">
                <a:solidFill>
                  <a:srgbClr val="212121"/>
                </a:solidFill>
                <a:latin typeface="Roboto"/>
              </a:rPr>
              <a:t>classification threshold</a:t>
            </a:r>
            <a:r>
              <a:rPr lang="en-US" dirty="0">
                <a:solidFill>
                  <a:srgbClr val="212121"/>
                </a:solidFill>
                <a:latin typeface="Roboto"/>
              </a:rPr>
              <a:t> (also called the </a:t>
            </a:r>
            <a:r>
              <a:rPr lang="en-US" b="1" dirty="0">
                <a:solidFill>
                  <a:srgbClr val="212121"/>
                </a:solidFill>
                <a:latin typeface="Roboto"/>
              </a:rPr>
              <a:t>decision threshold</a:t>
            </a:r>
            <a:r>
              <a:rPr lang="en-US" dirty="0">
                <a:solidFill>
                  <a:srgbClr val="212121"/>
                </a:solidFill>
                <a:latin typeface="Roboto"/>
              </a:rPr>
              <a:t>). A value above that threshold indicates "spam"; a value below indicates "not spam." It is tempting to assume that the classification threshold should always be 0.5, but thresholds are problem-dependent, and are therefore values that you must tune.</a:t>
            </a:r>
          </a:p>
        </p:txBody>
      </p:sp>
      <p:sp>
        <p:nvSpPr>
          <p:cNvPr id="7" name="Rectangle 6">
            <a:extLst>
              <a:ext uri="{FF2B5EF4-FFF2-40B4-BE49-F238E27FC236}">
                <a16:creationId xmlns:a16="http://schemas.microsoft.com/office/drawing/2014/main" id="{750A54E4-8522-40E7-A8E4-433689DCB6EA}"/>
              </a:ext>
            </a:extLst>
          </p:cNvPr>
          <p:cNvSpPr/>
          <p:nvPr/>
        </p:nvSpPr>
        <p:spPr>
          <a:xfrm>
            <a:off x="3623417" y="537871"/>
            <a:ext cx="5657316" cy="646331"/>
          </a:xfrm>
          <a:prstGeom prst="rect">
            <a:avLst/>
          </a:prstGeom>
        </p:spPr>
        <p:txBody>
          <a:bodyPr wrap="square">
            <a:spAutoFit/>
          </a:bodyPr>
          <a:lstStyle/>
          <a:p>
            <a:r>
              <a:rPr lang="en-US" sz="3600" b="1" dirty="0">
                <a:solidFill>
                  <a:srgbClr val="212121"/>
                </a:solidFill>
                <a:latin typeface="Google Sans"/>
              </a:rPr>
              <a:t>Classification: Thresholding</a:t>
            </a:r>
            <a:endParaRPr lang="en-US" sz="3600" b="1" dirty="0">
              <a:solidFill>
                <a:srgbClr val="212121"/>
              </a:solidFill>
              <a:effectLst/>
              <a:latin typeface="Google Sans"/>
            </a:endParaRPr>
          </a:p>
        </p:txBody>
      </p:sp>
    </p:spTree>
    <p:extLst>
      <p:ext uri="{BB962C8B-B14F-4D97-AF65-F5344CB8AC3E}">
        <p14:creationId xmlns:p14="http://schemas.microsoft.com/office/powerpoint/2010/main" val="245455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E1AC16-F8E9-4503-9235-A067C4247A9E}"/>
              </a:ext>
            </a:extLst>
          </p:cNvPr>
          <p:cNvSpPr/>
          <p:nvPr/>
        </p:nvSpPr>
        <p:spPr>
          <a:xfrm>
            <a:off x="2522957" y="315680"/>
            <a:ext cx="6253573" cy="415498"/>
          </a:xfrm>
          <a:prstGeom prst="rect">
            <a:avLst/>
          </a:prstGeom>
        </p:spPr>
        <p:txBody>
          <a:bodyPr wrap="square">
            <a:spAutoFit/>
          </a:bodyPr>
          <a:lstStyle/>
          <a:p>
            <a:r>
              <a:rPr lang="en-US" sz="2000" b="1" dirty="0">
                <a:solidFill>
                  <a:srgbClr val="212121"/>
                </a:solidFill>
                <a:latin typeface="Google Sans"/>
              </a:rPr>
              <a:t>Classification: True vs. False and Positive vs. Negative</a:t>
            </a:r>
            <a:endParaRPr lang="en-US" sz="2000" b="1" dirty="0">
              <a:solidFill>
                <a:srgbClr val="212121"/>
              </a:solidFill>
              <a:effectLst/>
              <a:latin typeface="Google Sans"/>
            </a:endParaRPr>
          </a:p>
        </p:txBody>
      </p:sp>
      <p:sp>
        <p:nvSpPr>
          <p:cNvPr id="3" name="Rectangle 2">
            <a:extLst>
              <a:ext uri="{FF2B5EF4-FFF2-40B4-BE49-F238E27FC236}">
                <a16:creationId xmlns:a16="http://schemas.microsoft.com/office/drawing/2014/main" id="{715CEB85-5B13-4676-8275-2441881F8E4A}"/>
              </a:ext>
            </a:extLst>
          </p:cNvPr>
          <p:cNvSpPr/>
          <p:nvPr/>
        </p:nvSpPr>
        <p:spPr>
          <a:xfrm>
            <a:off x="256537" y="3840486"/>
            <a:ext cx="11870107" cy="1708160"/>
          </a:xfrm>
          <a:prstGeom prst="rect">
            <a:avLst/>
          </a:prstGeom>
        </p:spPr>
        <p:txBody>
          <a:bodyPr wrap="square">
            <a:spAutoFit/>
          </a:bodyPr>
          <a:lstStyle/>
          <a:p>
            <a:r>
              <a:rPr lang="en-US" dirty="0">
                <a:solidFill>
                  <a:srgbClr val="212121"/>
                </a:solidFill>
                <a:latin typeface="Roboto"/>
              </a:rPr>
              <a:t>Let's make the following definitions:</a:t>
            </a:r>
          </a:p>
          <a:p>
            <a:pPr>
              <a:buFont typeface="Arial" panose="020B0604020202020204" pitchFamily="34" charset="0"/>
              <a:buChar char="•"/>
            </a:pPr>
            <a:r>
              <a:rPr lang="en-US" dirty="0">
                <a:solidFill>
                  <a:srgbClr val="212121"/>
                </a:solidFill>
                <a:latin typeface="Roboto"/>
              </a:rPr>
              <a:t>"Wolf" is a </a:t>
            </a:r>
            <a:r>
              <a:rPr lang="en-US" b="1" dirty="0">
                <a:solidFill>
                  <a:srgbClr val="212121"/>
                </a:solidFill>
                <a:latin typeface="Roboto"/>
              </a:rPr>
              <a:t>positive class</a:t>
            </a:r>
            <a:r>
              <a:rPr lang="en-US" dirty="0">
                <a:solidFill>
                  <a:srgbClr val="212121"/>
                </a:solidFill>
                <a:latin typeface="Roboto"/>
              </a:rPr>
              <a:t>.</a:t>
            </a:r>
          </a:p>
          <a:p>
            <a:pPr>
              <a:buFont typeface="Arial" panose="020B0604020202020204" pitchFamily="34" charset="0"/>
              <a:buChar char="•"/>
            </a:pPr>
            <a:r>
              <a:rPr lang="en-US" dirty="0">
                <a:solidFill>
                  <a:srgbClr val="212121"/>
                </a:solidFill>
                <a:latin typeface="Roboto"/>
              </a:rPr>
              <a:t>"No wolf" is a </a:t>
            </a:r>
            <a:r>
              <a:rPr lang="en-US" b="1" dirty="0">
                <a:solidFill>
                  <a:srgbClr val="212121"/>
                </a:solidFill>
                <a:latin typeface="Roboto"/>
              </a:rPr>
              <a:t>negative class</a:t>
            </a:r>
            <a:r>
              <a:rPr lang="en-US" dirty="0">
                <a:solidFill>
                  <a:srgbClr val="212121"/>
                </a:solidFill>
                <a:latin typeface="Roboto"/>
              </a:rPr>
              <a:t>.</a:t>
            </a:r>
          </a:p>
          <a:p>
            <a:r>
              <a:rPr lang="en-US" dirty="0">
                <a:solidFill>
                  <a:srgbClr val="212121"/>
                </a:solidFill>
                <a:latin typeface="Roboto"/>
              </a:rPr>
              <a:t>We can summarize our "wolf-prediction" model using a 2x2 </a:t>
            </a:r>
            <a:r>
              <a:rPr lang="en-US" dirty="0">
                <a:solidFill>
                  <a:srgbClr val="039BE5"/>
                </a:solidFill>
                <a:latin typeface="Roboto"/>
                <a:hlinkClick r:id="rId2"/>
              </a:rPr>
              <a:t>confusion matrix</a:t>
            </a:r>
            <a:r>
              <a:rPr lang="en-US" dirty="0">
                <a:solidFill>
                  <a:srgbClr val="212121"/>
                </a:solidFill>
                <a:latin typeface="Roboto"/>
              </a:rPr>
              <a:t> that depicts all four possible outcomes:</a:t>
            </a:r>
            <a:endParaRPr lang="en-US" b="0" i="0" dirty="0">
              <a:solidFill>
                <a:srgbClr val="212121"/>
              </a:solidFill>
              <a:effectLst/>
              <a:latin typeface="Roboto"/>
            </a:endParaRPr>
          </a:p>
        </p:txBody>
      </p:sp>
      <p:sp>
        <p:nvSpPr>
          <p:cNvPr id="4" name="Rectangle 3">
            <a:extLst>
              <a:ext uri="{FF2B5EF4-FFF2-40B4-BE49-F238E27FC236}">
                <a16:creationId xmlns:a16="http://schemas.microsoft.com/office/drawing/2014/main" id="{36CDFFFA-82F1-4FC6-93D2-88226C1D0A90}"/>
              </a:ext>
            </a:extLst>
          </p:cNvPr>
          <p:cNvSpPr/>
          <p:nvPr/>
        </p:nvSpPr>
        <p:spPr>
          <a:xfrm>
            <a:off x="391846" y="1035218"/>
            <a:ext cx="11315892" cy="2677656"/>
          </a:xfrm>
          <a:prstGeom prst="rect">
            <a:avLst/>
          </a:prstGeom>
        </p:spPr>
        <p:txBody>
          <a:bodyPr wrap="square">
            <a:spAutoFit/>
          </a:bodyPr>
          <a:lstStyle/>
          <a:p>
            <a:r>
              <a:rPr lang="en-US" b="1" dirty="0">
                <a:solidFill>
                  <a:srgbClr val="212121"/>
                </a:solidFill>
                <a:highlight>
                  <a:srgbClr val="00FFFF"/>
                </a:highlight>
                <a:latin typeface="Roboto"/>
              </a:rPr>
              <a:t>An Aesop's Fable: The Boy Who Cried Wolf (</a:t>
            </a:r>
            <a:r>
              <a:rPr lang="en-US" b="1" i="1" dirty="0">
                <a:solidFill>
                  <a:srgbClr val="212121"/>
                </a:solidFill>
                <a:highlight>
                  <a:srgbClr val="00FFFF"/>
                </a:highlight>
                <a:latin typeface="Roboto"/>
              </a:rPr>
              <a:t>compressed</a:t>
            </a:r>
            <a:r>
              <a:rPr lang="en-US" b="1" dirty="0">
                <a:solidFill>
                  <a:srgbClr val="212121"/>
                </a:solidFill>
                <a:highlight>
                  <a:srgbClr val="00FFFF"/>
                </a:highlight>
                <a:latin typeface="Roboto"/>
              </a:rPr>
              <a:t>)</a:t>
            </a:r>
            <a:endParaRPr lang="en-US" dirty="0">
              <a:solidFill>
                <a:srgbClr val="212121"/>
              </a:solidFill>
              <a:highlight>
                <a:srgbClr val="00FFFF"/>
              </a:highlight>
              <a:latin typeface="Roboto"/>
            </a:endParaRPr>
          </a:p>
          <a:p>
            <a:r>
              <a:rPr lang="en-US" dirty="0">
                <a:solidFill>
                  <a:srgbClr val="212121"/>
                </a:solidFill>
                <a:highlight>
                  <a:srgbClr val="00FFFF"/>
                </a:highlight>
                <a:latin typeface="Roboto"/>
              </a:rPr>
              <a:t>A shepherd boy gets bored tending the town's flock. To have some fun, he cries out, "Wolf!" even though no wolf is in sight. The villagers run to protect the flock, but then get really mad when they realize the boy was playing a joke on them.</a:t>
            </a:r>
          </a:p>
          <a:p>
            <a:r>
              <a:rPr lang="en-US" dirty="0">
                <a:solidFill>
                  <a:srgbClr val="212121"/>
                </a:solidFill>
                <a:highlight>
                  <a:srgbClr val="00FFFF"/>
                </a:highlight>
                <a:latin typeface="Roboto"/>
              </a:rPr>
              <a:t>[Iterate previous paragraph </a:t>
            </a:r>
            <a:r>
              <a:rPr lang="en-US" i="1" dirty="0">
                <a:solidFill>
                  <a:srgbClr val="212121"/>
                </a:solidFill>
                <a:highlight>
                  <a:srgbClr val="00FFFF"/>
                </a:highlight>
                <a:latin typeface="Roboto"/>
              </a:rPr>
              <a:t>N</a:t>
            </a:r>
            <a:r>
              <a:rPr lang="en-US" dirty="0">
                <a:solidFill>
                  <a:srgbClr val="212121"/>
                </a:solidFill>
                <a:highlight>
                  <a:srgbClr val="00FFFF"/>
                </a:highlight>
                <a:latin typeface="Roboto"/>
              </a:rPr>
              <a:t> times.]</a:t>
            </a:r>
          </a:p>
          <a:p>
            <a:r>
              <a:rPr lang="en-US" dirty="0">
                <a:solidFill>
                  <a:srgbClr val="212121"/>
                </a:solidFill>
                <a:highlight>
                  <a:srgbClr val="00FFFF"/>
                </a:highlight>
                <a:latin typeface="Roboto"/>
              </a:rPr>
              <a:t>One night, the shepherd boy sees a real wolf approaching the flock and calls out, "Wolf!" The villagers refuse to be fooled again and stay in their houses. The hungry wolf turns the flock into lamb chops. The town goes hungry. Panic ensues.</a:t>
            </a:r>
            <a:endParaRPr lang="en-US" b="0" i="0" dirty="0">
              <a:solidFill>
                <a:srgbClr val="212121"/>
              </a:solidFill>
              <a:effectLst/>
              <a:highlight>
                <a:srgbClr val="00FFFF"/>
              </a:highlight>
              <a:latin typeface="Roboto"/>
            </a:endParaRPr>
          </a:p>
        </p:txBody>
      </p:sp>
    </p:spTree>
    <p:extLst>
      <p:ext uri="{BB962C8B-B14F-4D97-AF65-F5344CB8AC3E}">
        <p14:creationId xmlns:p14="http://schemas.microsoft.com/office/powerpoint/2010/main" val="343598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4BA3FF-2ED9-4C95-90C0-C552DFD48237}"/>
              </a:ext>
            </a:extLst>
          </p:cNvPr>
          <p:cNvPicPr>
            <a:picLocks noChangeAspect="1"/>
          </p:cNvPicPr>
          <p:nvPr/>
        </p:nvPicPr>
        <p:blipFill>
          <a:blip r:embed="rId3"/>
          <a:stretch>
            <a:fillRect/>
          </a:stretch>
        </p:blipFill>
        <p:spPr>
          <a:xfrm>
            <a:off x="0" y="1375873"/>
            <a:ext cx="12114817" cy="3501562"/>
          </a:xfrm>
          <a:prstGeom prst="rect">
            <a:avLst/>
          </a:prstGeom>
        </p:spPr>
      </p:pic>
    </p:spTree>
    <p:extLst>
      <p:ext uri="{BB962C8B-B14F-4D97-AF65-F5344CB8AC3E}">
        <p14:creationId xmlns:p14="http://schemas.microsoft.com/office/powerpoint/2010/main" val="3133815683"/>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5554</TotalTime>
  <Words>879</Words>
  <Application>Microsoft Office PowerPoint</Application>
  <PresentationFormat>Custom</PresentationFormat>
  <Paragraphs>132</Paragraphs>
  <Slides>16</Slides>
  <Notes>12</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Symbol</vt:lpstr>
      <vt:lpstr>Wingdings</vt:lpstr>
      <vt:lpstr>Courier New</vt:lpstr>
      <vt:lpstr>Cambria Math</vt:lpstr>
      <vt:lpstr>Google Sans</vt:lpstr>
      <vt:lpstr>Roboto</vt:lpstr>
      <vt:lpstr>Wingdings</vt:lpstr>
      <vt:lpstr>Arial Unicode MS</vt:lpstr>
      <vt:lpstr>SAP_2016_16x9_white</vt:lpstr>
      <vt:lpstr>Machine Learning</vt:lpstr>
      <vt:lpstr>Agenda</vt:lpstr>
      <vt:lpstr>Linear Regression Recap</vt:lpstr>
      <vt:lpstr>Bias Vs. Variance</vt:lpstr>
      <vt:lpstr>Classification - Logistic Regression</vt:lpstr>
      <vt:lpstr>Logistic Regression (Contd.)</vt:lpstr>
      <vt:lpstr>PowerPoint Presentation</vt:lpstr>
      <vt:lpstr>PowerPoint Presentation</vt:lpstr>
      <vt:lpstr>PowerPoint Presentation</vt:lpstr>
      <vt:lpstr>PowerPoint Presentation</vt:lpstr>
      <vt:lpstr>PowerPoint Presentation</vt:lpstr>
      <vt:lpstr>PowerPoint Presentation</vt:lpstr>
      <vt:lpstr>Decision Tree Demo + HandsOn</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Jaiswal, Poshak</cp:lastModifiedBy>
  <cp:revision>213</cp:revision>
  <dcterms:created xsi:type="dcterms:W3CDTF">2017-04-06T03:36:28Z</dcterms:created>
  <dcterms:modified xsi:type="dcterms:W3CDTF">2019-05-19T21:50:40Z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