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344" r:id="rId3"/>
    <p:sldId id="382" r:id="rId4"/>
    <p:sldId id="416" r:id="rId5"/>
    <p:sldId id="388" r:id="rId6"/>
    <p:sldId id="380" r:id="rId7"/>
    <p:sldId id="434" r:id="rId8"/>
    <p:sldId id="435" r:id="rId9"/>
    <p:sldId id="436" r:id="rId10"/>
    <p:sldId id="374" r:id="rId11"/>
    <p:sldId id="379" r:id="rId12"/>
    <p:sldId id="413"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6710" autoAdjust="0"/>
  </p:normalViewPr>
  <p:slideViewPr>
    <p:cSldViewPr snapToGrid="0" showGuides="1">
      <p:cViewPr varScale="1">
        <p:scale>
          <a:sx n="96" d="100"/>
          <a:sy n="96" d="100"/>
        </p:scale>
        <p:origin x="61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Sundeep Gullapudi</a:t>
            </a:r>
          </a:p>
          <a:p>
            <a:pPr lvl="0">
              <a:defRPr/>
            </a:pPr>
            <a:r>
              <a:rPr lang="en-US" dirty="0"/>
              <a:t>June 12, 2017</a:t>
            </a:r>
          </a:p>
        </p:txBody>
      </p:sp>
      <p:sp>
        <p:nvSpPr>
          <p:cNvPr id="5" name="Text Placeholder 4"/>
          <p:cNvSpPr>
            <a:spLocks noGrp="1"/>
          </p:cNvSpPr>
          <p:nvPr>
            <p:ph type="body" sz="quarter" idx="14"/>
          </p:nvPr>
        </p:nvSpPr>
        <p:spPr>
          <a:xfrm>
            <a:off x="288000" y="4024430"/>
            <a:ext cx="10899174" cy="498598"/>
          </a:xfrm>
        </p:spPr>
        <p:txBody>
          <a:bodyPr/>
          <a:lstStyle/>
          <a:p>
            <a:r>
              <a:rPr lang="en-US" dirty="0"/>
              <a:t>Machine Learning</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0"/>
            <a:r>
              <a:rPr lang="en-US" dirty="0"/>
              <a:t>“Let’s Solve some programs”</a:t>
            </a:r>
            <a:endParaRPr lang="en-US" dirty="0">
              <a:solidFill>
                <a:schemeClr val="accent1"/>
              </a:solidFill>
            </a:endParaRPr>
          </a:p>
          <a:p>
            <a:pPr lvl="1"/>
            <a:r>
              <a:rPr lang="en-US" dirty="0"/>
              <a:t>Hands on </a:t>
            </a:r>
          </a:p>
        </p:txBody>
      </p:sp>
      <p:sp>
        <p:nvSpPr>
          <p:cNvPr id="4" name="Title 3"/>
          <p:cNvSpPr>
            <a:spLocks noGrp="1"/>
          </p:cNvSpPr>
          <p:nvPr>
            <p:ph type="title"/>
          </p:nvPr>
        </p:nvSpPr>
        <p:spPr/>
        <p:txBody>
          <a:bodyPr/>
          <a:lstStyle/>
          <a:p>
            <a:r>
              <a:rPr lang="en-US" dirty="0"/>
              <a:t>Python Basics</a:t>
            </a:r>
          </a:p>
        </p:txBody>
      </p:sp>
    </p:spTree>
    <p:extLst>
      <p:ext uri="{BB962C8B-B14F-4D97-AF65-F5344CB8AC3E}">
        <p14:creationId xmlns:p14="http://schemas.microsoft.com/office/powerpoint/2010/main" val="329564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pPr lvl="0"/>
            <a:r>
              <a:rPr lang="en-US" dirty="0"/>
              <a:t>Python</a:t>
            </a:r>
          </a:p>
          <a:p>
            <a:pPr lvl="0"/>
            <a:r>
              <a:rPr lang="en-US" dirty="0"/>
              <a:t>Jupyter notebook</a:t>
            </a:r>
          </a:p>
          <a:p>
            <a:pPr lvl="0"/>
            <a:r>
              <a:rPr lang="en-US" dirty="0"/>
              <a:t>Anaconda – Basic Usage</a:t>
            </a:r>
          </a:p>
          <a:p>
            <a:pPr lvl="0"/>
            <a:endParaRPr lang="en-US" dirty="0"/>
          </a:p>
        </p:txBody>
      </p:sp>
      <p:sp>
        <p:nvSpPr>
          <p:cNvPr id="2" name="Title 1"/>
          <p:cNvSpPr>
            <a:spLocks noGrp="1"/>
          </p:cNvSpPr>
          <p:nvPr>
            <p:ph type="title"/>
          </p:nvPr>
        </p:nvSpPr>
        <p:spPr/>
        <p:txBody>
          <a:bodyPr/>
          <a:lstStyle/>
          <a:p>
            <a:r>
              <a:rPr lang="en-US" dirty="0"/>
              <a:t>Tools and Tweaks</a:t>
            </a:r>
          </a:p>
        </p:txBody>
      </p:sp>
      <p:pic>
        <p:nvPicPr>
          <p:cNvPr id="3" name="Picture 2"/>
          <p:cNvPicPr>
            <a:picLocks noChangeAspect="1"/>
          </p:cNvPicPr>
          <p:nvPr/>
        </p:nvPicPr>
        <p:blipFill>
          <a:blip r:embed="rId2"/>
          <a:stretch>
            <a:fillRect/>
          </a:stretch>
        </p:blipFill>
        <p:spPr>
          <a:xfrm>
            <a:off x="7137543" y="2945389"/>
            <a:ext cx="3295650" cy="3295650"/>
          </a:xfrm>
          <a:prstGeom prst="rect">
            <a:avLst/>
          </a:prstGeom>
        </p:spPr>
      </p:pic>
      <p:pic>
        <p:nvPicPr>
          <p:cNvPr id="5" name="Picture 4"/>
          <p:cNvPicPr>
            <a:picLocks noChangeAspect="1"/>
          </p:cNvPicPr>
          <p:nvPr/>
        </p:nvPicPr>
        <p:blipFill>
          <a:blip r:embed="rId3"/>
          <a:stretch>
            <a:fillRect/>
          </a:stretch>
        </p:blipFill>
        <p:spPr>
          <a:xfrm>
            <a:off x="842819" y="4593214"/>
            <a:ext cx="5133975" cy="885825"/>
          </a:xfrm>
          <a:prstGeom prst="rect">
            <a:avLst/>
          </a:prstGeom>
        </p:spPr>
      </p:pic>
      <p:pic>
        <p:nvPicPr>
          <p:cNvPr id="7" name="Picture 6"/>
          <p:cNvPicPr>
            <a:picLocks noChangeAspect="1"/>
          </p:cNvPicPr>
          <p:nvPr/>
        </p:nvPicPr>
        <p:blipFill>
          <a:blip r:embed="rId4"/>
          <a:stretch>
            <a:fillRect/>
          </a:stretch>
        </p:blipFill>
        <p:spPr>
          <a:xfrm>
            <a:off x="4128654" y="720725"/>
            <a:ext cx="4786746" cy="2120519"/>
          </a:xfrm>
          <a:prstGeom prst="rect">
            <a:avLst/>
          </a:prstGeom>
        </p:spPr>
      </p:pic>
    </p:spTree>
    <p:extLst>
      <p:ext uri="{BB962C8B-B14F-4D97-AF65-F5344CB8AC3E}">
        <p14:creationId xmlns:p14="http://schemas.microsoft.com/office/powerpoint/2010/main" val="415486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Sundeep Gullapudi</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Introduction</a:t>
            </a:r>
          </a:p>
          <a:p>
            <a:pPr lvl="2"/>
            <a:r>
              <a:rPr lang="en-US" dirty="0"/>
              <a:t>Different perspectives about machine learning</a:t>
            </a:r>
          </a:p>
          <a:p>
            <a:r>
              <a:rPr lang="en-US" dirty="0"/>
              <a:t>Python Basics</a:t>
            </a:r>
          </a:p>
          <a:p>
            <a:pPr lvl="2"/>
            <a:r>
              <a:rPr lang="en-US" dirty="0"/>
              <a:t>Few Example Programs</a:t>
            </a:r>
          </a:p>
          <a:p>
            <a:r>
              <a:rPr lang="en-US" dirty="0"/>
              <a:t>Tools and Tweaks</a:t>
            </a:r>
          </a:p>
          <a:p>
            <a:pPr lvl="2"/>
            <a:r>
              <a:rPr lang="en-US" dirty="0"/>
              <a:t>Python and Anaconda Installation</a:t>
            </a:r>
          </a:p>
          <a:p>
            <a:pPr marL="0" lvl="1" indent="0">
              <a:buNone/>
            </a:pPr>
            <a:endParaRPr lang="en-US" dirty="0"/>
          </a:p>
          <a:p>
            <a:pPr marL="0" lvl="1" indent="0">
              <a:buNone/>
            </a:pPr>
            <a:r>
              <a:rPr lang="en-US" dirty="0"/>
              <a:t>Basics of Machine Learning</a:t>
            </a:r>
          </a:p>
          <a:p>
            <a:pPr lvl="2"/>
            <a:r>
              <a:rPr lang="en-US" dirty="0"/>
              <a:t>Different Types</a:t>
            </a:r>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marL="342900" indent="-342900" fontAlgn="base">
              <a:spcBef>
                <a:spcPct val="50000"/>
              </a:spcBef>
              <a:spcAft>
                <a:spcPct val="0"/>
              </a:spcAft>
              <a:buClr>
                <a:srgbClr val="F0AB00"/>
              </a:buClr>
              <a:buAutoNum type="arabicPeriod"/>
            </a:pPr>
            <a:r>
              <a:rPr lang="en-US" kern="0" dirty="0">
                <a:ea typeface="Arial Unicode MS" pitchFamily="34" charset="-128"/>
                <a:cs typeface="Arial Unicode MS" pitchFamily="34" charset="-128"/>
              </a:rPr>
              <a:t>Any previous experience with python and machine learning ?</a:t>
            </a:r>
          </a:p>
          <a:p>
            <a:pPr marL="342900" indent="-342900" fontAlgn="base">
              <a:spcBef>
                <a:spcPct val="50000"/>
              </a:spcBef>
              <a:spcAft>
                <a:spcPct val="0"/>
              </a:spcAft>
              <a:buClr>
                <a:srgbClr val="F0AB00"/>
              </a:buClr>
              <a:buAutoNum type="arabicPeriod"/>
            </a:pPr>
            <a:r>
              <a:rPr lang="en-US" kern="0" dirty="0">
                <a:ea typeface="Arial Unicode MS" pitchFamily="34" charset="-128"/>
                <a:cs typeface="Arial Unicode MS" pitchFamily="34" charset="-128"/>
              </a:rPr>
              <a:t>Expectations about the session</a:t>
            </a:r>
          </a:p>
          <a:p>
            <a:pPr marL="342900" indent="-342900" fontAlgn="base">
              <a:spcBef>
                <a:spcPct val="50000"/>
              </a:spcBef>
              <a:spcAft>
                <a:spcPct val="0"/>
              </a:spcAft>
              <a:buClr>
                <a:srgbClr val="F0AB00"/>
              </a:buClr>
              <a:buAutoNum type="arabicPeriod"/>
            </a:pPr>
            <a:r>
              <a:rPr lang="en-US" kern="0" dirty="0">
                <a:ea typeface="Arial Unicode MS" pitchFamily="34" charset="-128"/>
                <a:cs typeface="Arial Unicode MS" pitchFamily="34" charset="-128"/>
              </a:rPr>
              <a:t>Perspective about machine learning </a:t>
            </a:r>
          </a:p>
        </p:txBody>
      </p:sp>
      <p:sp>
        <p:nvSpPr>
          <p:cNvPr id="4" name="Title 3"/>
          <p:cNvSpPr>
            <a:spLocks noGrp="1"/>
          </p:cNvSpPr>
          <p:nvPr>
            <p:ph type="title"/>
          </p:nvPr>
        </p:nvSpPr>
        <p:spPr/>
        <p:txBody>
          <a:bodyPr/>
          <a:lstStyle/>
          <a:p>
            <a:r>
              <a:rPr lang="en-US" dirty="0"/>
              <a:t>Introduction</a:t>
            </a:r>
          </a:p>
        </p:txBody>
      </p:sp>
      <p:pic>
        <p:nvPicPr>
          <p:cNvPr id="2" name="Picture 1"/>
          <p:cNvPicPr>
            <a:picLocks noChangeAspect="1"/>
          </p:cNvPicPr>
          <p:nvPr/>
        </p:nvPicPr>
        <p:blipFill>
          <a:blip r:embed="rId2"/>
          <a:stretch>
            <a:fillRect/>
          </a:stretch>
        </p:blipFill>
        <p:spPr>
          <a:xfrm>
            <a:off x="5261968" y="2389909"/>
            <a:ext cx="6428508" cy="3616036"/>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Basics of </a:t>
            </a:r>
            <a:r>
              <a:rPr lang="en-US" dirty="0">
                <a:solidFill>
                  <a:schemeClr val="accent1"/>
                </a:solidFill>
              </a:rPr>
              <a:t>Python Programming</a:t>
            </a:r>
          </a:p>
        </p:txBody>
      </p:sp>
    </p:spTree>
    <p:extLst>
      <p:ext uri="{BB962C8B-B14F-4D97-AF65-F5344CB8AC3E}">
        <p14:creationId xmlns:p14="http://schemas.microsoft.com/office/powerpoint/2010/main" val="7992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394855" y="1219199"/>
            <a:ext cx="11295621" cy="4849091"/>
          </a:xfrm>
        </p:spPr>
        <p:txBody>
          <a:bodyPr/>
          <a:lstStyle/>
          <a:p>
            <a:pPr lvl="0"/>
            <a:r>
              <a:rPr lang="en-US" dirty="0"/>
              <a:t>Basic Syntax</a:t>
            </a:r>
          </a:p>
          <a:p>
            <a:pPr marL="522864" lvl="1" indent="-342900">
              <a:buFont typeface="Arial" panose="020B0604020202020204" pitchFamily="34" charset="0"/>
              <a:buChar char="•"/>
            </a:pPr>
            <a:r>
              <a:rPr lang="en-US" dirty="0"/>
              <a:t>Identifiers (Variables)</a:t>
            </a:r>
          </a:p>
          <a:p>
            <a:pPr marL="522864" lvl="1" indent="-342900">
              <a:buFont typeface="Arial" panose="020B0604020202020204" pitchFamily="34" charset="0"/>
              <a:buChar char="•"/>
            </a:pPr>
            <a:r>
              <a:rPr lang="en-US" dirty="0"/>
              <a:t>Reserve Words</a:t>
            </a:r>
          </a:p>
          <a:p>
            <a:pPr marL="522864" lvl="1" indent="-342900">
              <a:buFont typeface="Arial" panose="020B0604020202020204" pitchFamily="34" charset="0"/>
              <a:buChar char="•"/>
            </a:pPr>
            <a:r>
              <a:rPr lang="en-US" dirty="0"/>
              <a:t>Lines and Indentation</a:t>
            </a:r>
          </a:p>
          <a:p>
            <a:pPr marL="522864" lvl="1" indent="-342900">
              <a:buFont typeface="Arial" panose="020B0604020202020204" pitchFamily="34" charset="0"/>
              <a:buChar char="•"/>
            </a:pPr>
            <a:r>
              <a:rPr lang="en-US" dirty="0"/>
              <a:t>Multi Line Statements</a:t>
            </a:r>
          </a:p>
          <a:p>
            <a:pPr marL="522864" lvl="1" indent="-342900">
              <a:buFont typeface="Arial" panose="020B0604020202020204" pitchFamily="34" charset="0"/>
              <a:buChar char="•"/>
            </a:pPr>
            <a:r>
              <a:rPr lang="en-US" dirty="0"/>
              <a:t>Comments</a:t>
            </a:r>
          </a:p>
          <a:p>
            <a:pPr marL="522864" lvl="1" indent="-342900">
              <a:buFont typeface="Arial" panose="020B0604020202020204" pitchFamily="34" charset="0"/>
              <a:buChar char="•"/>
            </a:pPr>
            <a:r>
              <a:rPr lang="en-US" dirty="0"/>
              <a:t>Input</a:t>
            </a:r>
          </a:p>
          <a:p>
            <a:pPr marL="522864" lvl="1" indent="-342900">
              <a:buFont typeface="Arial" panose="020B0604020202020204" pitchFamily="34" charset="0"/>
              <a:buChar char="•"/>
            </a:pPr>
            <a:r>
              <a:rPr lang="en-US" dirty="0"/>
              <a:t>print</a:t>
            </a:r>
          </a:p>
          <a:p>
            <a:pPr lvl="0"/>
            <a:r>
              <a:rPr lang="en-US" sz="2000" dirty="0"/>
              <a:t>Variables </a:t>
            </a:r>
            <a:r>
              <a:rPr lang="en-US" dirty="0"/>
              <a:t>Types</a:t>
            </a:r>
          </a:p>
          <a:p>
            <a:pPr marL="522864" lvl="1" indent="-342900">
              <a:buFont typeface="Arial" panose="020B0604020202020204" pitchFamily="34" charset="0"/>
              <a:buChar char="•"/>
            </a:pPr>
            <a:r>
              <a:rPr lang="en-US" dirty="0"/>
              <a:t>Numbers</a:t>
            </a:r>
          </a:p>
          <a:p>
            <a:pPr marL="522864" lvl="1" indent="-342900">
              <a:buFont typeface="Arial" panose="020B0604020202020204" pitchFamily="34" charset="0"/>
              <a:buChar char="•"/>
            </a:pPr>
            <a:r>
              <a:rPr lang="en-US" dirty="0"/>
              <a:t>Strings</a:t>
            </a:r>
          </a:p>
          <a:p>
            <a:pPr marL="522864" lvl="1" indent="-342900">
              <a:buFont typeface="Arial" panose="020B0604020202020204" pitchFamily="34" charset="0"/>
              <a:buChar char="•"/>
            </a:pPr>
            <a:r>
              <a:rPr lang="en-US" dirty="0"/>
              <a:t>Lists</a:t>
            </a:r>
          </a:p>
          <a:p>
            <a:pPr marL="522864" lvl="1" indent="-342900">
              <a:buFont typeface="Arial" panose="020B0604020202020204" pitchFamily="34" charset="0"/>
              <a:buChar char="•"/>
            </a:pPr>
            <a:r>
              <a:rPr lang="en-US" dirty="0"/>
              <a:t>Tuples</a:t>
            </a:r>
          </a:p>
          <a:p>
            <a:pPr marL="522864" lvl="1" indent="-342900">
              <a:buFont typeface="Arial" panose="020B0604020202020204" pitchFamily="34" charset="0"/>
              <a:buChar char="•"/>
            </a:pPr>
            <a:r>
              <a:rPr lang="en-US" dirty="0"/>
              <a:t>Dictionaries</a:t>
            </a:r>
          </a:p>
          <a:p>
            <a:pPr lvl="0"/>
            <a:endParaRPr lang="en-US" sz="2000" dirty="0"/>
          </a:p>
        </p:txBody>
      </p:sp>
      <p:sp>
        <p:nvSpPr>
          <p:cNvPr id="4" name="Title 3"/>
          <p:cNvSpPr>
            <a:spLocks noGrp="1"/>
          </p:cNvSpPr>
          <p:nvPr>
            <p:ph type="title"/>
          </p:nvPr>
        </p:nvSpPr>
        <p:spPr>
          <a:xfrm>
            <a:off x="504001" y="504000"/>
            <a:ext cx="11186476" cy="646331"/>
          </a:xfrm>
        </p:spPr>
        <p:txBody>
          <a:bodyPr/>
          <a:lstStyle/>
          <a:p>
            <a:r>
              <a:rPr lang="en-US" dirty="0"/>
              <a:t>Python Basics</a:t>
            </a:r>
            <a:br>
              <a:rPr lang="en-US" dirty="0"/>
            </a:br>
            <a:endParaRPr lang="en-US" sz="1800" b="0" dirty="0"/>
          </a:p>
        </p:txBody>
      </p:sp>
      <p:pic>
        <p:nvPicPr>
          <p:cNvPr id="2" name="Picture 1"/>
          <p:cNvPicPr>
            <a:picLocks noChangeAspect="1"/>
          </p:cNvPicPr>
          <p:nvPr/>
        </p:nvPicPr>
        <p:blipFill>
          <a:blip r:embed="rId2"/>
          <a:stretch>
            <a:fillRect/>
          </a:stretch>
        </p:blipFill>
        <p:spPr>
          <a:xfrm>
            <a:off x="7330669" y="1150331"/>
            <a:ext cx="3555856" cy="4765964"/>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03999" y="1129145"/>
            <a:ext cx="7092000" cy="5230091"/>
          </a:xfrm>
        </p:spPr>
        <p:txBody>
          <a:bodyPr/>
          <a:lstStyle/>
          <a:p>
            <a:pPr lvl="0"/>
            <a:r>
              <a:rPr lang="en-US" dirty="0"/>
              <a:t>Basic Operators</a:t>
            </a:r>
          </a:p>
          <a:p>
            <a:pPr marL="522864" lvl="1" indent="-342900">
              <a:buFont typeface="Arial" panose="020B0604020202020204" pitchFamily="34" charset="0"/>
              <a:buChar char="•"/>
            </a:pPr>
            <a:r>
              <a:rPr lang="en-US" dirty="0"/>
              <a:t>Arithmetic Operators (+,-, /, *, **, //)</a:t>
            </a:r>
          </a:p>
          <a:p>
            <a:pPr marL="522864" lvl="1" indent="-342900">
              <a:buFont typeface="Arial" panose="020B0604020202020204" pitchFamily="34" charset="0"/>
              <a:buChar char="•"/>
            </a:pPr>
            <a:r>
              <a:rPr lang="en-US" dirty="0"/>
              <a:t>Comparison (Relational) Operators (&gt; , &lt; ..)</a:t>
            </a:r>
          </a:p>
          <a:p>
            <a:pPr marL="522864" lvl="1" indent="-342900">
              <a:buFont typeface="Arial" panose="020B0604020202020204" pitchFamily="34" charset="0"/>
              <a:buChar char="•"/>
            </a:pPr>
            <a:r>
              <a:rPr lang="en-US" dirty="0"/>
              <a:t>Assignment Operators (= , &gt;= ..)</a:t>
            </a:r>
          </a:p>
          <a:p>
            <a:pPr marL="522864" lvl="1" indent="-342900">
              <a:buFont typeface="Arial" panose="020B0604020202020204" pitchFamily="34" charset="0"/>
              <a:buChar char="•"/>
            </a:pPr>
            <a:r>
              <a:rPr lang="en-US" dirty="0"/>
              <a:t>Logical Operators (AND, OR, NOT)</a:t>
            </a:r>
          </a:p>
          <a:p>
            <a:pPr marL="522864" lvl="1" indent="-342900">
              <a:buFont typeface="Arial" panose="020B0604020202020204" pitchFamily="34" charset="0"/>
              <a:buChar char="•"/>
            </a:pPr>
            <a:r>
              <a:rPr lang="en-US" dirty="0"/>
              <a:t>Bitwise Operators (&amp;, | .. )</a:t>
            </a:r>
          </a:p>
          <a:p>
            <a:pPr marL="522864" lvl="1" indent="-342900">
              <a:buFont typeface="Arial" panose="020B0604020202020204" pitchFamily="34" charset="0"/>
              <a:buChar char="•"/>
            </a:pPr>
            <a:r>
              <a:rPr lang="en-US" dirty="0"/>
              <a:t>Membership Operators (in)</a:t>
            </a:r>
          </a:p>
          <a:p>
            <a:pPr marL="522864" lvl="1" indent="-342900">
              <a:buFont typeface="Arial" panose="020B0604020202020204" pitchFamily="34" charset="0"/>
              <a:buChar char="•"/>
            </a:pPr>
            <a:r>
              <a:rPr lang="en-US" dirty="0"/>
              <a:t>Identity Operators (is)</a:t>
            </a:r>
          </a:p>
          <a:p>
            <a:pPr lvl="0"/>
            <a:r>
              <a:rPr lang="en-US" dirty="0"/>
              <a:t>Decision Making</a:t>
            </a:r>
          </a:p>
          <a:p>
            <a:pPr marL="522864" lvl="1" indent="-342900">
              <a:buFont typeface="Arial" panose="020B0604020202020204" pitchFamily="34" charset="0"/>
              <a:buChar char="•"/>
            </a:pPr>
            <a:r>
              <a:rPr lang="en-US" dirty="0"/>
              <a:t>If..</a:t>
            </a:r>
            <a:r>
              <a:rPr lang="en-US" dirty="0" err="1"/>
              <a:t>elif</a:t>
            </a:r>
            <a:r>
              <a:rPr lang="en-US" dirty="0"/>
              <a:t>..else</a:t>
            </a:r>
          </a:p>
          <a:p>
            <a:pPr lvl="0"/>
            <a:r>
              <a:rPr lang="en-US" dirty="0"/>
              <a:t>Loops</a:t>
            </a:r>
          </a:p>
          <a:p>
            <a:pPr marL="522864" lvl="1" indent="-342900">
              <a:buFont typeface="Arial" panose="020B0604020202020204" pitchFamily="34" charset="0"/>
              <a:buChar char="•"/>
            </a:pPr>
            <a:r>
              <a:rPr lang="en-US" dirty="0"/>
              <a:t>While</a:t>
            </a:r>
          </a:p>
          <a:p>
            <a:pPr marL="522864" lvl="1" indent="-342900">
              <a:buFont typeface="Arial" panose="020B0604020202020204" pitchFamily="34" charset="0"/>
              <a:buChar char="•"/>
            </a:pPr>
            <a:r>
              <a:rPr lang="en-US" dirty="0"/>
              <a:t>for</a:t>
            </a:r>
          </a:p>
          <a:p>
            <a:pPr lvl="0"/>
            <a:endParaRPr lang="en-US" dirty="0"/>
          </a:p>
        </p:txBody>
      </p:sp>
      <p:sp>
        <p:nvSpPr>
          <p:cNvPr id="2" name="Title 1"/>
          <p:cNvSpPr>
            <a:spLocks noGrp="1"/>
          </p:cNvSpPr>
          <p:nvPr>
            <p:ph type="title"/>
          </p:nvPr>
        </p:nvSpPr>
        <p:spPr/>
        <p:txBody>
          <a:bodyPr/>
          <a:lstStyle/>
          <a:p>
            <a:r>
              <a:rPr lang="en-US" dirty="0"/>
              <a:t>Python Basics</a:t>
            </a:r>
          </a:p>
        </p:txBody>
      </p:sp>
      <p:pic>
        <p:nvPicPr>
          <p:cNvPr id="3" name="Picture 2"/>
          <p:cNvPicPr>
            <a:picLocks noChangeAspect="1"/>
          </p:cNvPicPr>
          <p:nvPr/>
        </p:nvPicPr>
        <p:blipFill>
          <a:blip r:embed="rId2"/>
          <a:stretch>
            <a:fillRect/>
          </a:stretch>
        </p:blipFill>
        <p:spPr>
          <a:xfrm>
            <a:off x="6193271" y="1385455"/>
            <a:ext cx="5419725" cy="4114800"/>
          </a:xfrm>
          <a:prstGeom prst="rect">
            <a:avLst/>
          </a:prstGeom>
        </p:spPr>
      </p:pic>
    </p:spTree>
    <p:extLst>
      <p:ext uri="{BB962C8B-B14F-4D97-AF65-F5344CB8AC3E}">
        <p14:creationId xmlns:p14="http://schemas.microsoft.com/office/powerpoint/2010/main" val="246871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3998" y="1260764"/>
            <a:ext cx="9360437" cy="4589236"/>
          </a:xfrm>
        </p:spPr>
        <p:txBody>
          <a:bodyPr/>
          <a:lstStyle/>
          <a:p>
            <a:r>
              <a:rPr lang="en-US" dirty="0"/>
              <a:t>Numbers (Built in functions)</a:t>
            </a:r>
          </a:p>
          <a:p>
            <a:pPr marL="522864" lvl="1" indent="-342900">
              <a:buFont typeface="Arial" panose="020B0604020202020204" pitchFamily="34" charset="0"/>
              <a:buChar char="•"/>
            </a:pPr>
            <a:r>
              <a:rPr lang="en-US" dirty="0"/>
              <a:t>abs(x), round(x),ceil(x), floor(x), round(x)</a:t>
            </a:r>
          </a:p>
          <a:p>
            <a:pPr marL="522864" lvl="1" indent="-342900">
              <a:buFont typeface="Arial" panose="020B0604020202020204" pitchFamily="34" charset="0"/>
              <a:buChar char="•"/>
            </a:pPr>
            <a:r>
              <a:rPr lang="en-US" dirty="0"/>
              <a:t>exp(x), log(x), log10(x)</a:t>
            </a:r>
          </a:p>
          <a:p>
            <a:pPr marL="522864" lvl="1" indent="-342900">
              <a:buFont typeface="Arial" panose="020B0604020202020204" pitchFamily="34" charset="0"/>
              <a:buChar char="•"/>
            </a:pPr>
            <a:r>
              <a:rPr lang="en-US" dirty="0"/>
              <a:t>max(x1,x2,x3 ..), min(x1, x2, ..)</a:t>
            </a:r>
          </a:p>
          <a:p>
            <a:r>
              <a:rPr lang="en-US" dirty="0"/>
              <a:t>Strings</a:t>
            </a:r>
          </a:p>
          <a:p>
            <a:pPr marL="522864" lvl="1" indent="-342900">
              <a:buFont typeface="Arial" panose="020B0604020202020204" pitchFamily="34" charset="0"/>
              <a:buChar char="•"/>
            </a:pPr>
            <a:r>
              <a:rPr lang="en-US" dirty="0"/>
              <a:t>Operators : +, *,  [], in, r/R, %(formatter)</a:t>
            </a:r>
          </a:p>
          <a:p>
            <a:pPr marL="522864" lvl="1" indent="-342900">
              <a:buFont typeface="Arial" panose="020B0604020202020204" pitchFamily="34" charset="0"/>
              <a:buChar char="•"/>
            </a:pPr>
            <a:r>
              <a:rPr lang="en-US" dirty="0"/>
              <a:t>Formatters:  %c, %s, %d, %u, %f</a:t>
            </a:r>
          </a:p>
          <a:p>
            <a:pPr marL="1062756" lvl="4" indent="-342900">
              <a:buFont typeface="Arial" panose="020B0604020202020204" pitchFamily="34" charset="0"/>
              <a:buChar char="•"/>
            </a:pPr>
            <a:r>
              <a:rPr lang="en-US" dirty="0"/>
              <a:t>example: print ("My name is %s and weight is %d kg!" % (‘Sundeep', 99))</a:t>
            </a:r>
          </a:p>
          <a:p>
            <a:pPr marL="522864" lvl="1" indent="-342900">
              <a:buFont typeface="Arial" panose="020B0604020202020204" pitchFamily="34" charset="0"/>
              <a:buChar char="•"/>
            </a:pPr>
            <a:r>
              <a:rPr lang="en-US" dirty="0"/>
              <a:t>Built-in Functions : find(), join(), </a:t>
            </a:r>
            <a:r>
              <a:rPr lang="en-US" dirty="0" err="1"/>
              <a:t>len</a:t>
            </a:r>
            <a:r>
              <a:rPr lang="en-US" dirty="0"/>
              <a:t>()</a:t>
            </a:r>
          </a:p>
        </p:txBody>
      </p:sp>
      <p:sp>
        <p:nvSpPr>
          <p:cNvPr id="4" name="Title 3"/>
          <p:cNvSpPr>
            <a:spLocks noGrp="1"/>
          </p:cNvSpPr>
          <p:nvPr>
            <p:ph type="title"/>
          </p:nvPr>
        </p:nvSpPr>
        <p:spPr/>
        <p:txBody>
          <a:bodyPr/>
          <a:lstStyle/>
          <a:p>
            <a:r>
              <a:rPr lang="en-US" dirty="0"/>
              <a:t>Python Basics</a:t>
            </a:r>
          </a:p>
        </p:txBody>
      </p:sp>
      <p:pic>
        <p:nvPicPr>
          <p:cNvPr id="6" name="Picture 5"/>
          <p:cNvPicPr>
            <a:picLocks noChangeAspect="1"/>
          </p:cNvPicPr>
          <p:nvPr/>
        </p:nvPicPr>
        <p:blipFill>
          <a:blip r:embed="rId2"/>
          <a:stretch>
            <a:fillRect/>
          </a:stretch>
        </p:blipFill>
        <p:spPr>
          <a:xfrm>
            <a:off x="6944103" y="4267475"/>
            <a:ext cx="4915586" cy="2257740"/>
          </a:xfrm>
          <a:prstGeom prst="rect">
            <a:avLst/>
          </a:prstGeom>
        </p:spPr>
      </p:pic>
    </p:spTree>
    <p:extLst>
      <p:ext uri="{BB962C8B-B14F-4D97-AF65-F5344CB8AC3E}">
        <p14:creationId xmlns:p14="http://schemas.microsoft.com/office/powerpoint/2010/main" val="314330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3998" y="1163782"/>
            <a:ext cx="8238219" cy="4686218"/>
          </a:xfrm>
        </p:spPr>
        <p:txBody>
          <a:bodyPr/>
          <a:lstStyle/>
          <a:p>
            <a:r>
              <a:rPr lang="en-US" dirty="0"/>
              <a:t>Lists</a:t>
            </a:r>
          </a:p>
          <a:p>
            <a:pPr marL="522864" lvl="1" indent="-342900">
              <a:buFont typeface="Arial" panose="020B0604020202020204" pitchFamily="34" charset="0"/>
              <a:buChar char="•"/>
            </a:pPr>
            <a:r>
              <a:rPr lang="en-US" dirty="0"/>
              <a:t>append(), count(), insert(index, </a:t>
            </a:r>
            <a:r>
              <a:rPr lang="en-US" dirty="0" err="1"/>
              <a:t>obj</a:t>
            </a:r>
            <a:r>
              <a:rPr lang="en-US" dirty="0"/>
              <a:t>), pop(), remove(), sort(), reverse()</a:t>
            </a:r>
          </a:p>
          <a:p>
            <a:r>
              <a:rPr lang="en-US" dirty="0"/>
              <a:t>Tuples</a:t>
            </a:r>
          </a:p>
          <a:p>
            <a:r>
              <a:rPr lang="en-US" dirty="0"/>
              <a:t>Dictionaries</a:t>
            </a:r>
          </a:p>
          <a:p>
            <a:pPr marL="522864" lvl="1" indent="-342900">
              <a:buFont typeface="Arial" panose="020B0604020202020204" pitchFamily="34" charset="0"/>
              <a:buChar char="•"/>
            </a:pPr>
            <a:r>
              <a:rPr lang="en-US" dirty="0"/>
              <a:t>dict.items(), dict.keys(), dict.values()</a:t>
            </a:r>
          </a:p>
        </p:txBody>
      </p:sp>
      <p:sp>
        <p:nvSpPr>
          <p:cNvPr id="4" name="Title 3"/>
          <p:cNvSpPr>
            <a:spLocks noGrp="1"/>
          </p:cNvSpPr>
          <p:nvPr>
            <p:ph type="title"/>
          </p:nvPr>
        </p:nvSpPr>
        <p:spPr/>
        <p:txBody>
          <a:bodyPr/>
          <a:lstStyle/>
          <a:p>
            <a:r>
              <a:rPr lang="en-US" dirty="0"/>
              <a:t>Python Basics</a:t>
            </a:r>
          </a:p>
        </p:txBody>
      </p:sp>
      <p:pic>
        <p:nvPicPr>
          <p:cNvPr id="5" name="Picture 4"/>
          <p:cNvPicPr>
            <a:picLocks noChangeAspect="1"/>
          </p:cNvPicPr>
          <p:nvPr/>
        </p:nvPicPr>
        <p:blipFill>
          <a:blip r:embed="rId2"/>
          <a:stretch>
            <a:fillRect/>
          </a:stretch>
        </p:blipFill>
        <p:spPr>
          <a:xfrm>
            <a:off x="5915746" y="2158278"/>
            <a:ext cx="5753100" cy="4314825"/>
          </a:xfrm>
          <a:prstGeom prst="rect">
            <a:avLst/>
          </a:prstGeom>
        </p:spPr>
      </p:pic>
    </p:spTree>
    <p:extLst>
      <p:ext uri="{BB962C8B-B14F-4D97-AF65-F5344CB8AC3E}">
        <p14:creationId xmlns:p14="http://schemas.microsoft.com/office/powerpoint/2010/main" val="115156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3999" y="1205345"/>
            <a:ext cx="5522728" cy="4644655"/>
          </a:xfrm>
        </p:spPr>
        <p:txBody>
          <a:bodyPr/>
          <a:lstStyle/>
          <a:p>
            <a:r>
              <a:rPr lang="en-US" dirty="0"/>
              <a:t>Functions</a:t>
            </a:r>
          </a:p>
          <a:p>
            <a:pPr marL="522864" lvl="1" indent="-342900">
              <a:buFont typeface="Arial" panose="020B0604020202020204" pitchFamily="34" charset="0"/>
              <a:buChar char="•"/>
            </a:pPr>
            <a:r>
              <a:rPr lang="en-US" dirty="0"/>
              <a:t>Definition and Calling</a:t>
            </a:r>
          </a:p>
          <a:p>
            <a:pPr marL="522864" lvl="1" indent="-342900">
              <a:buFont typeface="Arial" panose="020B0604020202020204" pitchFamily="34" charset="0"/>
              <a:buChar char="•"/>
            </a:pPr>
            <a:r>
              <a:rPr lang="en-US" dirty="0"/>
              <a:t>With Required Arguments</a:t>
            </a:r>
          </a:p>
          <a:p>
            <a:pPr marL="522864" lvl="1" indent="-342900">
              <a:buFont typeface="Arial" panose="020B0604020202020204" pitchFamily="34" charset="0"/>
              <a:buChar char="•"/>
            </a:pPr>
            <a:r>
              <a:rPr lang="en-US" dirty="0"/>
              <a:t>With Keyword Arguments</a:t>
            </a:r>
          </a:p>
          <a:p>
            <a:pPr marL="522864" lvl="1" indent="-342900">
              <a:buFont typeface="Arial" panose="020B0604020202020204" pitchFamily="34" charset="0"/>
              <a:buChar char="•"/>
            </a:pPr>
            <a:r>
              <a:rPr lang="en-US" dirty="0"/>
              <a:t>With Default Arguments</a:t>
            </a:r>
          </a:p>
          <a:p>
            <a:pPr marL="522864" lvl="1" indent="-342900">
              <a:buFont typeface="Arial" panose="020B0604020202020204" pitchFamily="34" charset="0"/>
              <a:buChar char="•"/>
            </a:pPr>
            <a:r>
              <a:rPr lang="en-US" dirty="0"/>
              <a:t>With Variable-length Arguments</a:t>
            </a:r>
          </a:p>
          <a:p>
            <a:r>
              <a:rPr lang="en-US" dirty="0"/>
              <a:t>Modules</a:t>
            </a:r>
          </a:p>
          <a:p>
            <a:pPr marL="522864" lvl="1" indent="-342900">
              <a:buFont typeface="Arial" panose="020B0604020202020204" pitchFamily="34" charset="0"/>
              <a:buChar char="•"/>
            </a:pPr>
            <a:r>
              <a:rPr lang="en-US" dirty="0"/>
              <a:t>Import</a:t>
            </a:r>
          </a:p>
          <a:p>
            <a:pPr marL="522864" lvl="1" indent="-342900">
              <a:buFont typeface="Arial" panose="020B0604020202020204" pitchFamily="34" charset="0"/>
              <a:buChar char="•"/>
            </a:pPr>
            <a:r>
              <a:rPr lang="en-US" dirty="0" err="1"/>
              <a:t>from..import</a:t>
            </a:r>
            <a:endParaRPr lang="en-US" dirty="0"/>
          </a:p>
          <a:p>
            <a:pPr marL="522864" lvl="1" indent="-342900">
              <a:buFont typeface="Arial" panose="020B0604020202020204" pitchFamily="34" charset="0"/>
              <a:buChar char="•"/>
            </a:pPr>
            <a:r>
              <a:rPr lang="en-US" dirty="0" err="1"/>
              <a:t>dir</a:t>
            </a:r>
            <a:r>
              <a:rPr lang="en-US" dirty="0"/>
              <a:t>()</a:t>
            </a:r>
          </a:p>
          <a:p>
            <a:endParaRPr lang="en-US" dirty="0"/>
          </a:p>
        </p:txBody>
      </p:sp>
      <p:sp>
        <p:nvSpPr>
          <p:cNvPr id="4" name="Title 3"/>
          <p:cNvSpPr>
            <a:spLocks noGrp="1"/>
          </p:cNvSpPr>
          <p:nvPr>
            <p:ph type="title"/>
          </p:nvPr>
        </p:nvSpPr>
        <p:spPr/>
        <p:txBody>
          <a:bodyPr/>
          <a:lstStyle/>
          <a:p>
            <a:r>
              <a:rPr lang="en-US" dirty="0"/>
              <a:t>Python Basics</a:t>
            </a:r>
          </a:p>
        </p:txBody>
      </p:sp>
      <p:pic>
        <p:nvPicPr>
          <p:cNvPr id="5" name="Picture 4"/>
          <p:cNvPicPr>
            <a:picLocks noChangeAspect="1"/>
          </p:cNvPicPr>
          <p:nvPr/>
        </p:nvPicPr>
        <p:blipFill>
          <a:blip r:embed="rId2"/>
          <a:stretch>
            <a:fillRect/>
          </a:stretch>
        </p:blipFill>
        <p:spPr>
          <a:xfrm>
            <a:off x="7235782" y="1025236"/>
            <a:ext cx="4343399" cy="4343399"/>
          </a:xfrm>
          <a:prstGeom prst="rect">
            <a:avLst/>
          </a:prstGeom>
        </p:spPr>
      </p:pic>
    </p:spTree>
    <p:extLst>
      <p:ext uri="{BB962C8B-B14F-4D97-AF65-F5344CB8AC3E}">
        <p14:creationId xmlns:p14="http://schemas.microsoft.com/office/powerpoint/2010/main" val="2727640800"/>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ession 1.pptx.potx" id="{C75ADE69-A7C2-409B-B9E1-FFBD9D21F4F3}" vid="{41608E52-E61C-4AE2-B95A-DBD59C2BD518}"/>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1.pptx</Template>
  <TotalTime>0</TotalTime>
  <Words>317</Words>
  <Application>Microsoft Office PowerPoint</Application>
  <PresentationFormat>Custom</PresentationFormat>
  <Paragraphs>87</Paragraphs>
  <Slides>13</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 and white</vt:lpstr>
      <vt:lpstr>PowerPoint Presentation</vt:lpstr>
      <vt:lpstr>Agenda</vt:lpstr>
      <vt:lpstr>Introduction</vt:lpstr>
      <vt:lpstr>Basics of Python Programming</vt:lpstr>
      <vt:lpstr>Python Basics </vt:lpstr>
      <vt:lpstr>Python Basics</vt:lpstr>
      <vt:lpstr>Python Basics</vt:lpstr>
      <vt:lpstr>Python Basics</vt:lpstr>
      <vt:lpstr>Python Basics</vt:lpstr>
      <vt:lpstr>Python Basics</vt:lpstr>
      <vt:lpstr>Tools and Tweaks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Gullapudi, Sundeep</dc:creator>
  <cp:keywords>2017/16:9/black and white</cp:keywords>
  <cp:lastModifiedBy>Gullapudi, Sundeep</cp:lastModifiedBy>
  <cp:revision>1</cp:revision>
  <dcterms:created xsi:type="dcterms:W3CDTF">2017-06-15T11:30:02Z</dcterms:created>
  <dcterms:modified xsi:type="dcterms:W3CDTF">2017-06-15T11:30:51Z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