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15"/>
  </p:notesMasterIdLst>
  <p:handoutMasterIdLst>
    <p:handoutMasterId r:id="rId16"/>
  </p:handoutMasterIdLst>
  <p:sldIdLst>
    <p:sldId id="362" r:id="rId2"/>
    <p:sldId id="344" r:id="rId3"/>
    <p:sldId id="377" r:id="rId4"/>
    <p:sldId id="378" r:id="rId5"/>
    <p:sldId id="382" r:id="rId6"/>
    <p:sldId id="284" r:id="rId7"/>
    <p:sldId id="379" r:id="rId8"/>
    <p:sldId id="381" r:id="rId9"/>
    <p:sldId id="383" r:id="rId10"/>
    <p:sldId id="373" r:id="rId11"/>
    <p:sldId id="365" r:id="rId12"/>
    <p:sldId id="265" r:id="rId13"/>
    <p:sldId id="339" r:id="rId14"/>
  </p:sldIdLst>
  <p:sldSz cx="12195175" cy="6859588"/>
  <p:notesSz cx="6797675" cy="9874250"/>
  <p:embeddedFontLst>
    <p:embeddedFont>
      <p:font typeface="Cambria Math" panose="02040503050406030204" pitchFamily="18" charset="0"/>
      <p:regular r:id="rId17"/>
    </p:embeddedFont>
    <p:embeddedFont>
      <p:font typeface="Arial Unicode MS" panose="020B0604020202020204" charset="-128"/>
      <p:regular r:id="rId18"/>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1767" autoAdjust="0"/>
  </p:normalViewPr>
  <p:slideViewPr>
    <p:cSldViewPr snapToGrid="0" showGuides="1">
      <p:cViewPr varScale="1">
        <p:scale>
          <a:sx n="53" d="100"/>
          <a:sy n="53" d="100"/>
        </p:scale>
        <p:origin x="356" y="32"/>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000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462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177960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501165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6073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https://www.analyticsvidhya.com/blog/2015/09/naive-bayes-explained/</a:t>
            </a:r>
          </a:p>
          <a:p>
            <a:r>
              <a:rPr lang="en-US" dirty="0"/>
              <a:t>http://blog.hackerearth.com/introduction-naive-bayes-algorithm-codes-python-r</a:t>
            </a:r>
          </a:p>
          <a:p>
            <a:r>
              <a:rPr lang="en-US"/>
              <a:t>http://radimrehurek.com/data_science_python/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474267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80067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Subtitle 2"/>
          <p:cNvSpPr>
            <a:spLocks noGrp="1"/>
          </p:cNvSpPr>
          <p:nvPr>
            <p:ph type="subTitle" idx="1"/>
          </p:nvPr>
        </p:nvSpPr>
        <p:spPr/>
        <p:txBody>
          <a:bodyPr anchor="b" anchorCtr="0"/>
          <a:lstStyle/>
          <a:p>
            <a:r>
              <a:rPr lang="en-US" dirty="0"/>
              <a:t>Sundeep Gullapudi,</a:t>
            </a:r>
            <a:br>
              <a:rPr lang="en-US" dirty="0"/>
            </a:br>
            <a:r>
              <a:rPr lang="en-US" dirty="0"/>
              <a:t>August 16, 2017</a:t>
            </a:r>
          </a:p>
        </p:txBody>
      </p:sp>
      <p:sp>
        <p:nvSpPr>
          <p:cNvPr id="2" name="Title 1"/>
          <p:cNvSpPr>
            <a:spLocks noGrp="1"/>
          </p:cNvSpPr>
          <p:nvPr>
            <p:ph type="ctrTitle"/>
          </p:nvPr>
        </p:nvSpPr>
        <p:spPr>
          <a:xfrm>
            <a:off x="467999" y="548360"/>
            <a:ext cx="10620000" cy="791735"/>
          </a:xfrm>
        </p:spPr>
        <p:txBody>
          <a:bodyPr/>
          <a:lstStyle/>
          <a:p>
            <a:r>
              <a:rPr lang="en-US" dirty="0"/>
              <a:t>Machine Learning</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dirty="0">
                <a:solidFill>
                  <a:srgbClr val="000000"/>
                </a:solidFill>
                <a:latin typeface="Arial" panose="020B0604020202020204" pitchFamily="34" charset="0"/>
                <a:ea typeface="Arial Unicode MS" pitchFamily="34" charset="-128"/>
                <a:cs typeface="Arial Unicode MS" pitchFamily="34" charset="-128"/>
              </a:rPr>
              <a:t>Internal</a:t>
            </a:r>
          </a:p>
        </p:txBody>
      </p:sp>
    </p:spTree>
    <p:extLst>
      <p:ext uri="{BB962C8B-B14F-4D97-AF65-F5344CB8AC3E}">
        <p14:creationId xmlns:p14="http://schemas.microsoft.com/office/powerpoint/2010/main" val="3202648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33630" y="1020382"/>
            <a:ext cx="6043037" cy="4532278"/>
          </a:xfrm>
          <a:prstGeom prst="rect">
            <a:avLst/>
          </a:prstGeom>
        </p:spPr>
      </p:pic>
    </p:spTree>
    <p:extLst>
      <p:ext uri="{BB962C8B-B14F-4D97-AF65-F5344CB8AC3E}">
        <p14:creationId xmlns:p14="http://schemas.microsoft.com/office/powerpoint/2010/main" val="791178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7" name="Text Placeholder 6"/>
          <p:cNvSpPr>
            <a:spLocks noGrp="1"/>
          </p:cNvSpPr>
          <p:nvPr>
            <p:ph type="body" sz="quarter" idx="10"/>
          </p:nvPr>
        </p:nvSpPr>
        <p:spPr>
          <a:xfrm>
            <a:off x="8744651" y="5305646"/>
            <a:ext cx="2972428" cy="1354747"/>
          </a:xfrm>
        </p:spPr>
        <p:txBody>
          <a:bodyPr/>
          <a:lstStyle/>
          <a:p>
            <a:r>
              <a:rPr lang="en-US" b="1" dirty="0"/>
              <a:t>Contact information:</a:t>
            </a:r>
          </a:p>
          <a:p>
            <a:endParaRPr lang="en-US" dirty="0"/>
          </a:p>
          <a:p>
            <a:r>
              <a:rPr lang="en-US" dirty="0"/>
              <a:t>Sundeep Gullapudi	</a:t>
            </a:r>
          </a:p>
          <a:p>
            <a:r>
              <a:rPr lang="en-US" dirty="0"/>
              <a:t>Developer/ </a:t>
            </a:r>
            <a:r>
              <a:rPr lang="en-US" dirty="0" err="1"/>
              <a:t>Pentester</a:t>
            </a:r>
            <a:endParaRPr lang="en-US" dirty="0"/>
          </a:p>
          <a:p>
            <a:r>
              <a:rPr lang="en-US" dirty="0"/>
              <a:t>Ph: 8977061710</a:t>
            </a:r>
          </a:p>
        </p:txBody>
      </p:sp>
    </p:spTree>
    <p:extLst>
      <p:ext uri="{BB962C8B-B14F-4D97-AF65-F5344CB8AC3E}">
        <p14:creationId xmlns:p14="http://schemas.microsoft.com/office/powerpoint/2010/main" val="2431967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a:xfrm>
            <a:off x="324000" y="1321331"/>
            <a:ext cx="5347930" cy="5026459"/>
          </a:xfrm>
        </p:spPr>
        <p:txBody>
          <a:bodyPr/>
          <a:lstStyle/>
          <a:p>
            <a:pPr marL="342900" indent="-342900">
              <a:buFont typeface="Arial" panose="020B0604020202020204" pitchFamily="34" charset="0"/>
              <a:buChar char="•"/>
            </a:pPr>
            <a:r>
              <a:rPr lang="en-US" dirty="0"/>
              <a:t>Classification</a:t>
            </a:r>
          </a:p>
          <a:p>
            <a:pPr marL="882900" lvl="3" indent="-342900">
              <a:buFont typeface="Arial" panose="020B0604020202020204" pitchFamily="34" charset="0"/>
              <a:buChar char="•"/>
            </a:pPr>
            <a:r>
              <a:rPr lang="en-US" dirty="0"/>
              <a:t>Decision Trees / Random Forest</a:t>
            </a:r>
          </a:p>
          <a:p>
            <a:pPr marL="882900" lvl="3" indent="-342900">
              <a:buFont typeface="Arial" panose="020B0604020202020204" pitchFamily="34" charset="0"/>
              <a:buChar char="•"/>
            </a:pPr>
            <a:r>
              <a:rPr lang="en-US" dirty="0"/>
              <a:t>Support Vector Machines</a:t>
            </a:r>
          </a:p>
          <a:p>
            <a:pPr marL="342900" indent="-342900">
              <a:buFont typeface="Arial" panose="020B0604020202020204" pitchFamily="34" charset="0"/>
              <a:buChar char="•"/>
            </a:pPr>
            <a:r>
              <a:rPr lang="en-US" dirty="0"/>
              <a:t>Demo + Hands On using Scikit Learn</a:t>
            </a:r>
          </a:p>
          <a:p>
            <a:pPr marL="342900" indent="-342900">
              <a:buFont typeface="Arial" panose="020B0604020202020204" pitchFamily="34" charset="0"/>
              <a:buChar char="•"/>
            </a:pPr>
            <a:r>
              <a:rPr lang="en-US" dirty="0"/>
              <a:t>Comparison chart - Algorithms</a:t>
            </a:r>
          </a:p>
          <a:p>
            <a:pPr marL="342900" indent="-342900">
              <a:buFont typeface="Arial" panose="020B0604020202020204" pitchFamily="34" charset="0"/>
              <a:buChar char="•"/>
            </a:pPr>
            <a:r>
              <a:rPr lang="en-US" dirty="0"/>
              <a:t>Un Supervised Learning </a:t>
            </a:r>
          </a:p>
          <a:p>
            <a:pPr marL="882900" lvl="3" indent="-342900">
              <a:buFont typeface="Arial" panose="020B0604020202020204" pitchFamily="34" charset="0"/>
              <a:buChar char="•"/>
            </a:pPr>
            <a:r>
              <a:rPr lang="en-US" dirty="0"/>
              <a:t>K Nearest Neighbors</a:t>
            </a:r>
          </a:p>
          <a:p>
            <a:pPr marL="342900" indent="-342900">
              <a:buFont typeface="Arial" panose="020B0604020202020204" pitchFamily="34" charset="0"/>
              <a:buChar char="•"/>
            </a:pPr>
            <a:r>
              <a:rPr lang="en-US" dirty="0"/>
              <a:t>Demo + Hands On using Scikit Learn</a:t>
            </a:r>
          </a:p>
          <a:p>
            <a:pPr marL="342900" indent="-342900">
              <a:buFont typeface="Arial" panose="020B0604020202020204" pitchFamily="34" charset="0"/>
              <a:buChar char="•"/>
            </a:pPr>
            <a:r>
              <a:rPr lang="en-US" dirty="0"/>
              <a:t>Queries ?</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solidFill>
                  <a:sysClr val="windowText" lastClr="000000"/>
                </a:solidFill>
              </a:rPr>
              <a:t>Decision Trees</a:t>
            </a:r>
          </a:p>
        </p:txBody>
      </p:sp>
      <mc:AlternateContent xmlns:mc="http://schemas.openxmlformats.org/markup-compatibility/2006" xmlns:a14="http://schemas.microsoft.com/office/drawing/2010/main">
        <mc:Choice Requires="a14">
          <p:sp>
            <p:nvSpPr>
              <p:cNvPr id="6" name="Text Placeholder 5"/>
              <p:cNvSpPr txBox="1">
                <a:spLocks noGrp="1"/>
              </p:cNvSpPr>
              <p:nvPr>
                <p:ph type="body" sz="quarter" idx="10"/>
              </p:nvPr>
            </p:nvSpPr>
            <p:spPr>
              <a:xfrm>
                <a:off x="324000" y="1286466"/>
                <a:ext cx="6983186" cy="350249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Intuition</a:t>
                </a:r>
                <a:r>
                  <a:rPr lang="en-US" sz="1800" b="0" kern="0" dirty="0">
                    <a:ea typeface="Arial Unicode MS" pitchFamily="34" charset="-128"/>
                    <a:cs typeface="Arial Unicode MS" pitchFamily="34" charset="-128"/>
                  </a:rPr>
                  <a:t>:</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y =  h</a:t>
                </a:r>
                <a14:m>
                  <m:oMath xmlns:m="http://schemas.openxmlformats.org/officeDocument/2006/math">
                    <m:r>
                      <m:rPr>
                        <m:sty m:val="p"/>
                      </m:rPr>
                      <a:rPr lang="en-US" sz="1800" b="0" i="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(x) = g</a:t>
                </a:r>
                <a14:m>
                  <m:oMath xmlns:m="http://schemas.openxmlformats.org/officeDocument/2006/math">
                    <m:r>
                      <m:rPr>
                        <m:sty m:val="p"/>
                      </m:rPr>
                      <a:rPr lang="en-US" sz="180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(z)</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g</a:t>
                </a:r>
                <a14:m>
                  <m:oMath xmlns:m="http://schemas.openxmlformats.org/officeDocument/2006/math">
                    <m:r>
                      <m:rPr>
                        <m:sty m:val="p"/>
                      </m:rPr>
                      <a:rPr lang="en-US" sz="180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(z) = </a:t>
                </a:r>
                <a14:m>
                  <m:oMath xmlns:m="http://schemas.openxmlformats.org/officeDocument/2006/math">
                    <m:f>
                      <m:fPr>
                        <m:type m:val="skw"/>
                        <m:ctrlPr>
                          <a:rPr lang="en-US" sz="1800" i="1" kern="0" smtClean="0">
                            <a:latin typeface="Cambria Math" panose="02040503050406030204" pitchFamily="18" charset="0"/>
                            <a:ea typeface="Arial Unicode MS" pitchFamily="34" charset="-128"/>
                            <a:cs typeface="Arial Unicode MS" pitchFamily="34" charset="-128"/>
                          </a:rPr>
                        </m:ctrlPr>
                      </m:fPr>
                      <m:num>
                        <m:r>
                          <a:rPr lang="en-US" sz="1800" b="0" i="1" kern="0" smtClean="0">
                            <a:latin typeface="Cambria Math" panose="02040503050406030204" pitchFamily="18" charset="0"/>
                            <a:ea typeface="Arial Unicode MS" pitchFamily="34" charset="-128"/>
                            <a:cs typeface="Arial Unicode MS" pitchFamily="34" charset="-128"/>
                          </a:rPr>
                          <m:t>1</m:t>
                        </m:r>
                      </m:num>
                      <m:den>
                        <m:r>
                          <a:rPr lang="en-US" sz="1800" b="0" i="1" kern="0" smtClean="0">
                            <a:latin typeface="Cambria Math" panose="02040503050406030204" pitchFamily="18" charset="0"/>
                            <a:ea typeface="Arial Unicode MS" pitchFamily="34" charset="-128"/>
                            <a:cs typeface="Arial Unicode MS" pitchFamily="34" charset="-128"/>
                          </a:rPr>
                          <m:t>(1+</m:t>
                        </m:r>
                        <m:r>
                          <a:rPr lang="en-US" sz="1800" b="0" i="1" kern="0" smtClean="0">
                            <a:latin typeface="Cambria Math" panose="02040503050406030204" pitchFamily="18" charset="0"/>
                            <a:ea typeface="Arial Unicode MS" pitchFamily="34" charset="-128"/>
                            <a:cs typeface="Arial Unicode MS" pitchFamily="34" charset="-128"/>
                          </a:rPr>
                          <m:t>𝑒</m:t>
                        </m:r>
                        <m:r>
                          <a:rPr lang="en-US" sz="1800" b="0" i="1" kern="0" baseline="12000" smtClean="0">
                            <a:latin typeface="Cambria Math" panose="02040503050406030204" pitchFamily="18" charset="0"/>
                            <a:ea typeface="Arial Unicode MS" pitchFamily="34" charset="-128"/>
                            <a:cs typeface="Arial Unicode MS" pitchFamily="34" charset="-128"/>
                          </a:rPr>
                          <m:t>−</m:t>
                        </m:r>
                        <m:r>
                          <a:rPr lang="en-US" sz="1800" b="0" i="1" kern="0" baseline="30000" smtClean="0">
                            <a:latin typeface="Cambria Math" panose="02040503050406030204" pitchFamily="18" charset="0"/>
                            <a:ea typeface="Arial Unicode MS" pitchFamily="34" charset="-128"/>
                            <a:cs typeface="Arial Unicode MS" pitchFamily="34" charset="-128"/>
                          </a:rPr>
                          <m:t>𝑧</m:t>
                        </m:r>
                        <m:r>
                          <a:rPr lang="en-US" sz="1800" b="0" i="1" kern="0" smtClean="0">
                            <a:latin typeface="Cambria Math" panose="02040503050406030204" pitchFamily="18" charset="0"/>
                            <a:ea typeface="Arial Unicode MS" pitchFamily="34" charset="-128"/>
                            <a:cs typeface="Arial Unicode MS" pitchFamily="34" charset="-128"/>
                          </a:rPr>
                          <m:t>)</m:t>
                        </m:r>
                      </m:den>
                    </m:f>
                  </m:oMath>
                </a14:m>
                <a:endParaRPr lang="en-US" sz="1800" kern="0" dirty="0">
                  <a:latin typeface="Cambria Math" panose="02040503050406030204" pitchFamily="18" charset="0"/>
                  <a:ea typeface="Arial Unicode MS" pitchFamily="34" charset="-128"/>
                  <a:cs typeface="Arial Unicode MS" pitchFamily="34" charset="-128"/>
                </a:endParaRP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z = </a:t>
                </a:r>
                <a14:m>
                  <m:oMath xmlns:m="http://schemas.openxmlformats.org/officeDocument/2006/math">
                    <m:r>
                      <a:rPr lang="en-US" sz="1800" i="1" kern="0" smtClean="0">
                        <a:latin typeface="Cambria Math" panose="02040503050406030204" pitchFamily="18" charset="0"/>
                        <a:ea typeface="Cambria Math" panose="02040503050406030204" pitchFamily="18" charset="0"/>
                        <a:cs typeface="Arial Unicode MS" pitchFamily="34" charset="-128"/>
                      </a:rPr>
                      <m:t>𝜃</m:t>
                    </m:r>
                    <m:r>
                      <a:rPr lang="en-US" sz="1800" b="0" i="1" kern="0" baseline="30000" smtClean="0">
                        <a:latin typeface="Cambria Math" panose="02040503050406030204" pitchFamily="18" charset="0"/>
                        <a:ea typeface="Cambria Math" panose="02040503050406030204" pitchFamily="18" charset="0"/>
                        <a:cs typeface="Arial Unicode MS" pitchFamily="34" charset="-128"/>
                      </a:rPr>
                      <m:t>𝑇</m:t>
                    </m:r>
                    <m:r>
                      <a:rPr lang="en-US" sz="1800" b="0" i="1" kern="0" smtClean="0">
                        <a:latin typeface="Cambria Math" panose="02040503050406030204" pitchFamily="18" charset="0"/>
                        <a:ea typeface="Cambria Math" panose="02040503050406030204" pitchFamily="18" charset="0"/>
                        <a:cs typeface="Arial Unicode MS" pitchFamily="34" charset="-128"/>
                      </a:rPr>
                      <m:t>𝑋</m:t>
                    </m:r>
                  </m:oMath>
                </a14:m>
                <a:endParaRPr lang="en-US" sz="1800" kern="0" dirty="0">
                  <a:latin typeface="Cambria Math" panose="02040503050406030204" pitchFamily="18" charset="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Decision Boundary</a:t>
                </a:r>
                <a:r>
                  <a:rPr lang="en-US" sz="1800" b="0" kern="0" dirty="0">
                    <a:ea typeface="Arial Unicode MS" pitchFamily="34" charset="-128"/>
                    <a:cs typeface="Arial Unicode MS" pitchFamily="34" charset="-128"/>
                  </a:rPr>
                  <a:t>:</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p(y=1/x; </a:t>
                </a: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𝜃</m:t>
                    </m:r>
                  </m:oMath>
                </a14:m>
                <a:r>
                  <a:rPr lang="en-US" sz="1800" kern="0" dirty="0">
                    <a:latin typeface="Cambria Math" panose="02040503050406030204" pitchFamily="18" charset="0"/>
                    <a:ea typeface="Arial Unicode MS" pitchFamily="34" charset="-128"/>
                    <a:cs typeface="Arial Unicode MS" pitchFamily="34" charset="-128"/>
                  </a:rPr>
                  <a:t>) ; h</a:t>
                </a:r>
                <a14:m>
                  <m:oMath xmlns:m="http://schemas.openxmlformats.org/officeDocument/2006/math">
                    <m:r>
                      <m:rPr>
                        <m:sty m:val="p"/>
                      </m:rPr>
                      <a:rPr lang="en-US" sz="180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(x) </a:t>
                </a:r>
                <a14:m>
                  <m:oMath xmlns:m="http://schemas.openxmlformats.org/officeDocument/2006/math">
                    <m:r>
                      <a:rPr lang="en-US" sz="1800" i="1" kern="0" dirty="0">
                        <a:latin typeface="Cambria Math" panose="02040503050406030204" pitchFamily="18" charset="0"/>
                        <a:ea typeface="Cambria Math" panose="02040503050406030204" pitchFamily="18" charset="0"/>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0.5 ; z </a:t>
                </a:r>
                <a14:m>
                  <m:oMath xmlns:m="http://schemas.openxmlformats.org/officeDocument/2006/math">
                    <m:r>
                      <a:rPr lang="en-US" sz="1800" i="1" kern="0" dirty="0" smtClean="0">
                        <a:latin typeface="Cambria Math" panose="02040503050406030204" pitchFamily="18" charset="0"/>
                        <a:ea typeface="Cambria Math" panose="02040503050406030204" pitchFamily="18" charset="0"/>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0</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p(y=0/x; </a:t>
                </a: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𝜃</m:t>
                    </m:r>
                  </m:oMath>
                </a14:m>
                <a:r>
                  <a:rPr lang="en-US" sz="1800" kern="0" dirty="0">
                    <a:latin typeface="Cambria Math" panose="02040503050406030204" pitchFamily="18" charset="0"/>
                    <a:ea typeface="Arial Unicode MS" pitchFamily="34" charset="-128"/>
                    <a:cs typeface="Arial Unicode MS" pitchFamily="34" charset="-128"/>
                  </a:rPr>
                  <a:t>) ; h</a:t>
                </a:r>
                <a14:m>
                  <m:oMath xmlns:m="http://schemas.openxmlformats.org/officeDocument/2006/math">
                    <m:r>
                      <m:rPr>
                        <m:sty m:val="p"/>
                      </m:rPr>
                      <a:rPr lang="en-US" sz="180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(x) </a:t>
                </a:r>
                <a14:m>
                  <m:oMath xmlns:m="http://schemas.openxmlformats.org/officeDocument/2006/math">
                    <m:r>
                      <a:rPr lang="en-US" sz="1800" i="1" kern="0" dirty="0" smtClean="0">
                        <a:latin typeface="Cambria Math" panose="02040503050406030204" pitchFamily="18" charset="0"/>
                        <a:ea typeface="Cambria Math" panose="02040503050406030204" pitchFamily="18" charset="0"/>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0.5 ; z </a:t>
                </a:r>
                <a14:m>
                  <m:oMath xmlns:m="http://schemas.openxmlformats.org/officeDocument/2006/math">
                    <m:r>
                      <a:rPr lang="en-US" sz="1800" i="1" kern="0" dirty="0" smtClean="0">
                        <a:latin typeface="Cambria Math" panose="02040503050406030204" pitchFamily="18" charset="0"/>
                        <a:ea typeface="Cambria Math" panose="02040503050406030204" pitchFamily="18" charset="0"/>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0</a:t>
                </a:r>
              </a:p>
              <a:p>
                <a:pPr lvl="1" fontAlgn="base">
                  <a:spcBef>
                    <a:spcPts val="600"/>
                  </a:spcBef>
                  <a:spcAft>
                    <a:spcPct val="0"/>
                  </a:spcAft>
                  <a:buClr>
                    <a:srgbClr val="F0AB00"/>
                  </a:buClr>
                  <a:buSzPct val="80000"/>
                  <a:buNone/>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mc:Choice>
        <mc:Fallback xmlns="">
          <p:sp>
            <p:nvSpPr>
              <p:cNvPr id="6" name="Text Placeholder 5"/>
              <p:cNvSpPr txBox="1">
                <a:spLocks noGrp="1" noRot="1" noChangeAspect="1" noMove="1" noResize="1" noEditPoints="1" noAdjustHandles="1" noChangeArrowheads="1" noChangeShapeType="1" noTextEdit="1"/>
              </p:cNvSpPr>
              <p:nvPr>
                <p:ph type="body" sz="quarter" idx="10"/>
              </p:nvPr>
            </p:nvSpPr>
            <p:spPr>
              <a:xfrm>
                <a:off x="324000" y="1286466"/>
                <a:ext cx="6983186" cy="3502497"/>
              </a:xfrm>
              <a:prstGeom prst="rect">
                <a:avLst/>
              </a:prstGeom>
              <a:blipFill>
                <a:blip r:embed="rId3"/>
                <a:stretch>
                  <a:fillRect l="-2007" t="-2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24000" y="4042950"/>
                <a:ext cx="11545200" cy="2747932"/>
              </a:xfrm>
              <a:prstGeom prst="rect">
                <a:avLst/>
              </a:prstGeom>
              <a:noFill/>
            </p:spPr>
            <p:txBody>
              <a:bodyPr wrap="square" lIns="0" tIns="0" rIns="0" bIns="0" rtlCol="0">
                <a:spAutoFit/>
              </a:bodyPr>
              <a:lstStyle/>
              <a:p>
                <a:pPr fontAlgn="base">
                  <a:spcBef>
                    <a:spcPts val="600"/>
                  </a:spcBef>
                  <a:spcAft>
                    <a:spcPct val="0"/>
                  </a:spcAft>
                  <a:buClr>
                    <a:srgbClr val="F0AB00"/>
                  </a:buClr>
                </a:pPr>
                <a:r>
                  <a:rPr lang="en-US" sz="1800" b="1" kern="0" dirty="0">
                    <a:ea typeface="Arial Unicode MS" pitchFamily="34" charset="-128"/>
                    <a:cs typeface="Arial Unicode MS" pitchFamily="34" charset="-128"/>
                  </a:rPr>
                  <a:t>Cost Function</a:t>
                </a:r>
                <a:r>
                  <a:rPr lang="en-US" sz="1800" kern="0" dirty="0">
                    <a:ea typeface="Arial Unicode MS" pitchFamily="34" charset="-128"/>
                    <a:cs typeface="Arial Unicode MS" pitchFamily="34" charset="-128"/>
                  </a:rPr>
                  <a:t>:</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J(</a:t>
                </a:r>
                <a14:m>
                  <m:oMath xmlns:m="http://schemas.openxmlformats.org/officeDocument/2006/math">
                    <m:r>
                      <m:rPr>
                        <m:sty m:val="p"/>
                      </m:rPr>
                      <a:rPr lang="en-US" sz="1800" kern="0" dirty="0">
                        <a:latin typeface="Cambria Math" panose="02040503050406030204" pitchFamily="18" charset="0"/>
                        <a:ea typeface="Arial Unicode MS" pitchFamily="34" charset="-128"/>
                        <a:cs typeface="Arial Unicode MS" pitchFamily="34" charset="-128"/>
                      </a:rPr>
                      <m:t>θ</m:t>
                    </m:r>
                    <m:r>
                      <a:rPr lang="en-US" sz="1800" kern="0" baseline="-25000" dirty="0">
                        <a:latin typeface="Cambria Math" panose="02040503050406030204" pitchFamily="18" charset="0"/>
                        <a:ea typeface="Arial Unicode MS" pitchFamily="34" charset="-128"/>
                        <a:cs typeface="Arial Unicode MS" pitchFamily="34" charset="-128"/>
                      </a:rPr>
                      <m:t>0</m:t>
                    </m:r>
                  </m:oMath>
                </a14:m>
                <a:r>
                  <a:rPr lang="en-US" sz="1800"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m:rPr>
                        <m:sty m:val="p"/>
                      </m:rPr>
                      <a:rPr lang="en-US" sz="1800" kern="0" dirty="0">
                        <a:latin typeface="Cambria Math" panose="02040503050406030204" pitchFamily="18" charset="0"/>
                        <a:ea typeface="Arial Unicode MS" pitchFamily="34" charset="-128"/>
                        <a:cs typeface="Arial Unicode MS" pitchFamily="34" charset="-128"/>
                      </a:rPr>
                      <m:t>θ</m:t>
                    </m:r>
                    <m:r>
                      <a:rPr lang="en-US" sz="1800" kern="0" baseline="-25000" dirty="0">
                        <a:latin typeface="Cambria Math" panose="02040503050406030204" pitchFamily="18" charset="0"/>
                        <a:ea typeface="Arial Unicode MS" pitchFamily="34" charset="-128"/>
                        <a:cs typeface="Arial Unicode MS" pitchFamily="34" charset="-128"/>
                      </a:rPr>
                      <m:t>1</m:t>
                    </m:r>
                  </m:oMath>
                </a14:m>
                <a:r>
                  <a:rPr lang="en-US" sz="1800" kern="0" dirty="0">
                    <a:latin typeface="Cambria Math" panose="02040503050406030204" pitchFamily="18" charset="0"/>
                    <a:ea typeface="Arial Unicode MS" pitchFamily="34" charset="-128"/>
                    <a:cs typeface="Arial Unicode MS" pitchFamily="34" charset="-128"/>
                  </a:rPr>
                  <a:t>)  </a:t>
                </a:r>
                <a:r>
                  <a:rPr lang="en-US" sz="1800" kern="0" dirty="0">
                    <a:ea typeface="Arial Unicode MS" pitchFamily="34" charset="-128"/>
                    <a:cs typeface="Arial Unicode MS" pitchFamily="34" charset="-128"/>
                  </a:rPr>
                  <a:t>= </a:t>
                </a:r>
                <a14:m>
                  <m:oMath xmlns:m="http://schemas.openxmlformats.org/officeDocument/2006/math">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kern="0">
                            <a:latin typeface="Cambria Math" panose="02040503050406030204" pitchFamily="18" charset="0"/>
                            <a:ea typeface="Arial Unicode MS" pitchFamily="34" charset="-128"/>
                            <a:cs typeface="Arial Unicode MS" pitchFamily="34" charset="-128"/>
                          </a:rPr>
                          <m:t>1</m:t>
                        </m:r>
                      </m:num>
                      <m:den>
                        <m:r>
                          <m:rPr>
                            <m:sty m:val="p"/>
                          </m:rPr>
                          <a:rPr lang="en-US" sz="1800" kern="0">
                            <a:latin typeface="Cambria Math" panose="02040503050406030204" pitchFamily="18" charset="0"/>
                            <a:ea typeface="Arial Unicode MS" pitchFamily="34" charset="-128"/>
                            <a:cs typeface="Arial Unicode MS" pitchFamily="34" charset="-128"/>
                          </a:rPr>
                          <m:t>m</m:t>
                        </m:r>
                      </m:den>
                    </m:f>
                    <m:r>
                      <a:rPr lang="en-US" sz="1800" kern="0">
                        <a:latin typeface="Cambria Math" panose="02040503050406030204" pitchFamily="18" charset="0"/>
                        <a:ea typeface="Arial Unicode MS" pitchFamily="34" charset="-128"/>
                        <a:cs typeface="Arial Unicode MS" pitchFamily="34" charset="-128"/>
                      </a:rPr>
                      <m:t> ∗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m:rPr>
                            <m:sty m:val="p"/>
                          </m:rPr>
                          <a:rPr lang="en-US" sz="1800" kern="0">
                            <a:latin typeface="Cambria Math" panose="02040503050406030204" pitchFamily="18" charset="0"/>
                            <a:ea typeface="Arial Unicode MS" pitchFamily="34" charset="-128"/>
                            <a:cs typeface="Arial Unicode MS" pitchFamily="34" charset="-128"/>
                          </a:rPr>
                          <m:t>i</m:t>
                        </m:r>
                        <m:r>
                          <a:rPr lang="pt-BR" sz="1800" kern="0">
                            <a:latin typeface="Cambria Math" panose="02040503050406030204" pitchFamily="18" charset="0"/>
                            <a:ea typeface="Arial Unicode MS" pitchFamily="34" charset="-128"/>
                            <a:cs typeface="Arial Unicode MS" pitchFamily="34" charset="-128"/>
                          </a:rPr>
                          <m:t>=1</m:t>
                        </m:r>
                      </m:sub>
                      <m:sup>
                        <m:r>
                          <m:rPr>
                            <m:sty m:val="p"/>
                          </m:rPr>
                          <a:rPr lang="en-US" sz="1800" kern="0">
                            <a:latin typeface="Cambria Math" panose="02040503050406030204" pitchFamily="18" charset="0"/>
                            <a:ea typeface="Arial Unicode MS" pitchFamily="34" charset="-128"/>
                            <a:cs typeface="Arial Unicode MS" pitchFamily="34" charset="-128"/>
                          </a:rPr>
                          <m:t>m</m:t>
                        </m:r>
                      </m:sup>
                      <m:e>
                        <m:r>
                          <a:rPr lang="en-US" sz="1800" i="1" kern="0">
                            <a:latin typeface="Cambria Math" panose="02040503050406030204" pitchFamily="18" charset="0"/>
                            <a:ea typeface="Arial Unicode MS" pitchFamily="34" charset="-128"/>
                            <a:cs typeface="Arial Unicode MS" pitchFamily="34" charset="-128"/>
                          </a:rPr>
                          <m:t>𝑐𝑜𝑠𝑡</m:t>
                        </m:r>
                        <m:r>
                          <a:rPr lang="en-US" sz="1800" i="1" kern="0" smtClean="0">
                            <a:latin typeface="Cambria Math" panose="02040503050406030204" pitchFamily="18" charset="0"/>
                            <a:ea typeface="Arial Unicode MS" pitchFamily="34" charset="-128"/>
                            <a:cs typeface="Arial Unicode MS" pitchFamily="34" charset="-128"/>
                          </a:rPr>
                          <m:t> </m:t>
                        </m:r>
                        <m:r>
                          <a:rPr lang="en-US" sz="1800" i="1"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 </m:t>
                        </m:r>
                        <m:r>
                          <m:rPr>
                            <m:nor/>
                          </m:rPr>
                          <a:rPr lang="en-US" sz="1800" kern="0" dirty="0">
                            <a:latin typeface="Cambria Math" panose="02040503050406030204" pitchFamily="18" charset="0"/>
                            <a:ea typeface="Arial Unicode MS" pitchFamily="34" charset="-128"/>
                            <a:cs typeface="Arial Unicode MS" pitchFamily="34" charset="-128"/>
                          </a:rPr>
                          <m:t>yi</m:t>
                        </m:r>
                        <m:r>
                          <a:rPr lang="en-US" sz="1800" i="1" kern="0">
                            <a:latin typeface="Cambria Math" panose="02040503050406030204" pitchFamily="18" charset="0"/>
                            <a:ea typeface="Arial Unicode MS" pitchFamily="34" charset="-128"/>
                            <a:cs typeface="Arial Unicode MS" pitchFamily="34" charset="-128"/>
                          </a:rPr>
                          <m:t>)</m:t>
                        </m:r>
                      </m:e>
                    </m:nary>
                  </m:oMath>
                </a14:m>
                <a:r>
                  <a:rPr lang="en-US" sz="1800" kern="0" dirty="0">
                    <a:ea typeface="Arial Unicode MS" pitchFamily="34" charset="-128"/>
                    <a:cs typeface="Arial Unicode MS" pitchFamily="34" charset="-128"/>
                  </a:rPr>
                  <a:t> </a:t>
                </a:r>
              </a:p>
              <a:p>
                <a:pPr marL="830138" lvl="1" indent="-285750" fontAlgn="base">
                  <a:spcAft>
                    <a:spcPct val="0"/>
                  </a:spcAft>
                  <a:buClr>
                    <a:srgbClr val="F0AB00"/>
                  </a:buClr>
                  <a:buFont typeface="Arial" panose="020B0604020202020204" pitchFamily="34" charset="0"/>
                  <a:buChar char="•"/>
                </a:pP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𝑐𝑜𝑠𝑡</m:t>
                    </m:r>
                    <m:r>
                      <a:rPr lang="en-US" sz="1800" i="1" kern="0" smtClean="0">
                        <a:latin typeface="Cambria Math" panose="02040503050406030204" pitchFamily="18" charset="0"/>
                        <a:ea typeface="Arial Unicode MS" pitchFamily="34" charset="-128"/>
                        <a:cs typeface="Arial Unicode MS" pitchFamily="34" charset="-128"/>
                      </a:rPr>
                      <m:t> </m:t>
                    </m:r>
                    <m:r>
                      <a:rPr lang="en-US" sz="1800"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 </m:t>
                    </m:r>
                    <m:r>
                      <m:rPr>
                        <m:nor/>
                      </m:rPr>
                      <a:rPr lang="en-US" sz="1800" kern="0" dirty="0">
                        <a:latin typeface="Cambria Math" panose="02040503050406030204" pitchFamily="18" charset="0"/>
                        <a:ea typeface="Arial Unicode MS" pitchFamily="34" charset="-128"/>
                        <a:cs typeface="Arial Unicode MS" pitchFamily="34" charset="-128"/>
                      </a:rPr>
                      <m:t>yi</m:t>
                    </m:r>
                    <m:r>
                      <a:rPr lang="en-US" sz="1800" kern="0">
                        <a:latin typeface="Cambria Math" panose="02040503050406030204" pitchFamily="18" charset="0"/>
                        <a:ea typeface="Arial Unicode MS" pitchFamily="34" charset="-128"/>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m:t>
                    </m:r>
                    <m:d>
                      <m:dPr>
                        <m:begChr m:val="{"/>
                        <m:endChr m:val=""/>
                        <m:ctrlPr>
                          <a:rPr lang="en-US" sz="1800" i="1" kern="0">
                            <a:latin typeface="Cambria Math" panose="02040503050406030204" pitchFamily="18" charset="0"/>
                            <a:ea typeface="Arial Unicode MS" pitchFamily="34" charset="-128"/>
                            <a:cs typeface="Arial Unicode MS" pitchFamily="34" charset="-128"/>
                          </a:rPr>
                        </m:ctrlPr>
                      </m:dPr>
                      <m:e>
                        <m:eqArr>
                          <m:eqArrPr>
                            <m:ctrlPr>
                              <a:rPr lang="en-US" sz="1800" i="1" kern="0">
                                <a:latin typeface="Cambria Math" panose="02040503050406030204" pitchFamily="18" charset="0"/>
                                <a:ea typeface="Arial Unicode MS" pitchFamily="34" charset="-128"/>
                                <a:cs typeface="Arial Unicode MS" pitchFamily="34" charset="-128"/>
                              </a:rPr>
                            </m:ctrlPr>
                          </m:eqArrPr>
                          <m:e>
                            <m:r>
                              <a:rPr lang="en-US" sz="1800" kern="0">
                                <a:latin typeface="Cambria Math" panose="02040503050406030204" pitchFamily="18" charset="0"/>
                                <a:ea typeface="Arial Unicode MS" pitchFamily="34" charset="-128"/>
                                <a:cs typeface="Arial Unicode MS" pitchFamily="34" charset="-128"/>
                              </a:rPr>
                              <m:t>−&amp;</m:t>
                            </m:r>
                            <m:r>
                              <m:rPr>
                                <m:sty m:val="p"/>
                              </m:rPr>
                              <a:rPr lang="en-US" sz="1800" kern="0">
                                <a:latin typeface="Cambria Math" panose="02040503050406030204" pitchFamily="18" charset="0"/>
                                <a:ea typeface="Arial Unicode MS" pitchFamily="34" charset="-128"/>
                                <a:cs typeface="Arial Unicode MS" pitchFamily="34" charset="-128"/>
                              </a:rPr>
                              <m:t>log</m:t>
                            </m:r>
                            <m:r>
                              <a:rPr lang="en-US" sz="1800"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r>
                              <a:rPr lang="en-US" sz="1800" kern="0">
                                <a:latin typeface="Cambria Math" panose="02040503050406030204" pitchFamily="18" charset="0"/>
                                <a:ea typeface="Arial Unicode MS" pitchFamily="34" charset="-128"/>
                                <a:cs typeface="Arial Unicode MS" pitchFamily="34" charset="-128"/>
                              </a:rPr>
                              <m:t>),  </m:t>
                            </m:r>
                            <m:r>
                              <a:rPr lang="en-US" sz="1800" kern="0">
                                <a:latin typeface="Cambria Math" panose="02040503050406030204" pitchFamily="18" charset="0"/>
                                <a:ea typeface="Arial Unicode MS" pitchFamily="34" charset="-128"/>
                                <a:cs typeface="Arial Unicode MS" pitchFamily="34" charset="-128"/>
                              </a:rPr>
                              <m:t>𝑦</m:t>
                            </m:r>
                            <m:r>
                              <a:rPr lang="en-US" sz="1800" kern="0">
                                <a:latin typeface="Cambria Math" panose="02040503050406030204" pitchFamily="18" charset="0"/>
                                <a:ea typeface="Arial Unicode MS" pitchFamily="34" charset="-128"/>
                                <a:cs typeface="Arial Unicode MS" pitchFamily="34" charset="-128"/>
                              </a:rPr>
                              <m:t>=1</m:t>
                            </m:r>
                          </m:e>
                          <m:e>
                            <m:r>
                              <a:rPr lang="en-US" sz="1800" kern="0">
                                <a:latin typeface="Cambria Math" panose="02040503050406030204" pitchFamily="18" charset="0"/>
                                <a:ea typeface="Arial Unicode MS" pitchFamily="34" charset="-128"/>
                                <a:cs typeface="Arial Unicode MS" pitchFamily="34" charset="-128"/>
                              </a:rPr>
                              <m:t>−</m:t>
                            </m:r>
                            <m:func>
                              <m:funcPr>
                                <m:ctrlPr>
                                  <a:rPr lang="en-US" sz="1800" i="1" kern="0">
                                    <a:latin typeface="Cambria Math" panose="02040503050406030204" pitchFamily="18" charset="0"/>
                                    <a:ea typeface="Arial Unicode MS" pitchFamily="34" charset="-128"/>
                                    <a:cs typeface="Arial Unicode MS" pitchFamily="34" charset="-128"/>
                                  </a:rPr>
                                </m:ctrlPr>
                              </m:funcPr>
                              <m:fName>
                                <m:r>
                                  <m:rPr>
                                    <m:sty m:val="p"/>
                                  </m:rPr>
                                  <a:rPr lang="en-US" sz="1800" kern="0">
                                    <a:latin typeface="Cambria Math" panose="02040503050406030204" pitchFamily="18" charset="0"/>
                                    <a:ea typeface="Arial Unicode MS" pitchFamily="34" charset="-128"/>
                                    <a:cs typeface="Arial Unicode MS" pitchFamily="34" charset="-128"/>
                                  </a:rPr>
                                  <m:t>log</m:t>
                                </m:r>
                              </m:fName>
                              <m:e>
                                <m:d>
                                  <m:dPr>
                                    <m:ctrlPr>
                                      <a:rPr lang="en-US" sz="1800" i="1" kern="0">
                                        <a:latin typeface="Cambria Math" panose="02040503050406030204" pitchFamily="18" charset="0"/>
                                        <a:ea typeface="Arial Unicode MS" pitchFamily="34" charset="-128"/>
                                        <a:cs typeface="Arial Unicode MS" pitchFamily="34" charset="-128"/>
                                      </a:rPr>
                                    </m:ctrlPr>
                                  </m:dPr>
                                  <m:e>
                                    <m:r>
                                      <a:rPr lang="en-US" sz="1800" kern="0">
                                        <a:latin typeface="Cambria Math" panose="02040503050406030204" pitchFamily="18" charset="0"/>
                                        <a:ea typeface="Arial Unicode MS" pitchFamily="34" charset="-128"/>
                                        <a:cs typeface="Arial Unicode MS" pitchFamily="34" charset="-128"/>
                                      </a:rPr>
                                      <m:t>1−</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e>
                                </m:d>
                              </m:e>
                            </m:func>
                            <m:r>
                              <a:rPr lang="en-US" sz="1800" kern="0">
                                <a:latin typeface="Cambria Math" panose="02040503050406030204" pitchFamily="18" charset="0"/>
                                <a:ea typeface="Arial Unicode MS" pitchFamily="34" charset="-128"/>
                                <a:cs typeface="Arial Unicode MS" pitchFamily="34" charset="-128"/>
                              </a:rPr>
                              <m:t>,  </m:t>
                            </m:r>
                            <m:r>
                              <a:rPr lang="en-US" sz="1800" kern="0">
                                <a:latin typeface="Cambria Math" panose="02040503050406030204" pitchFamily="18" charset="0"/>
                                <a:ea typeface="Arial Unicode MS" pitchFamily="34" charset="-128"/>
                                <a:cs typeface="Arial Unicode MS" pitchFamily="34" charset="-128"/>
                              </a:rPr>
                              <m:t>𝑦</m:t>
                            </m:r>
                            <m:r>
                              <a:rPr lang="en-US" sz="1800" kern="0">
                                <a:latin typeface="Cambria Math" panose="02040503050406030204" pitchFamily="18" charset="0"/>
                                <a:ea typeface="Arial Unicode MS" pitchFamily="34" charset="-128"/>
                                <a:cs typeface="Arial Unicode MS" pitchFamily="34" charset="-128"/>
                              </a:rPr>
                              <m:t>=0</m:t>
                            </m:r>
                          </m:e>
                        </m:eqArr>
                      </m:e>
                    </m:d>
                  </m:oMath>
                </a14:m>
                <a:endParaRPr lang="en-US" sz="1800" kern="0" dirty="0">
                  <a:latin typeface="Cambria Math" panose="02040503050406030204" pitchFamily="18" charset="0"/>
                  <a:ea typeface="Arial Unicode MS" pitchFamily="34" charset="-128"/>
                  <a:cs typeface="Arial Unicode MS" pitchFamily="34" charset="-128"/>
                </a:endParaRPr>
              </a:p>
              <a:p>
                <a:pPr marL="830138" lvl="1" indent="-285750" fontAlgn="base">
                  <a:spcAft>
                    <a:spcPct val="0"/>
                  </a:spcAft>
                  <a:buClr>
                    <a:srgbClr val="F0AB00"/>
                  </a:buClr>
                  <a:buFont typeface="Arial" panose="020B0604020202020204" pitchFamily="34" charset="0"/>
                  <a:buChar char="•"/>
                </a:pP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𝑐𝑜𝑠𝑡</m:t>
                    </m:r>
                    <m:r>
                      <a:rPr lang="en-US" sz="1800" i="1" kern="0" smtClean="0">
                        <a:latin typeface="Cambria Math" panose="02040503050406030204" pitchFamily="18" charset="0"/>
                        <a:ea typeface="Arial Unicode MS" pitchFamily="34" charset="-128"/>
                        <a:cs typeface="Arial Unicode MS" pitchFamily="34" charset="-128"/>
                      </a:rPr>
                      <m:t> </m:t>
                    </m:r>
                    <m:r>
                      <a:rPr lang="en-US" sz="1800"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 </m:t>
                    </m:r>
                    <m:r>
                      <m:rPr>
                        <m:nor/>
                      </m:rPr>
                      <a:rPr lang="en-US" sz="1800" kern="0" dirty="0">
                        <a:latin typeface="Cambria Math" panose="02040503050406030204" pitchFamily="18" charset="0"/>
                        <a:ea typeface="Arial Unicode MS" pitchFamily="34" charset="-128"/>
                        <a:cs typeface="Arial Unicode MS" pitchFamily="34" charset="-128"/>
                      </a:rPr>
                      <m:t>yi</m:t>
                    </m:r>
                    <m:r>
                      <a:rPr lang="en-US" sz="1800" kern="0">
                        <a:latin typeface="Cambria Math" panose="02040503050406030204" pitchFamily="18" charset="0"/>
                        <a:ea typeface="Arial Unicode MS" pitchFamily="34" charset="-128"/>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  -y</a:t>
                </a:r>
                <a14:m>
                  <m:oMath xmlns:m="http://schemas.openxmlformats.org/officeDocument/2006/math">
                    <m:r>
                      <m:rPr>
                        <m:nor/>
                      </m:rPr>
                      <a:rPr lang="en-US" sz="1800" kern="0" baseline="30000" dirty="0">
                        <a:latin typeface="Cambria Math" panose="02040503050406030204" pitchFamily="18" charset="0"/>
                        <a:ea typeface="Arial Unicode MS" pitchFamily="34" charset="-128"/>
                        <a:cs typeface="Arial Unicode MS" pitchFamily="34" charset="-128"/>
                      </a:rPr>
                      <m:t>i</m:t>
                    </m:r>
                    <m:r>
                      <a:rPr lang="en-US" sz="1800" kern="0">
                        <a:latin typeface="Cambria Math" panose="02040503050406030204" pitchFamily="18" charset="0"/>
                        <a:ea typeface="Arial Unicode MS" pitchFamily="34" charset="-128"/>
                        <a:cs typeface="Arial Unicode MS" pitchFamily="34" charset="-128"/>
                      </a:rPr>
                      <m:t>∗</m:t>
                    </m:r>
                    <m:func>
                      <m:funcPr>
                        <m:ctrlPr>
                          <a:rPr lang="en-US" sz="1800" i="1" kern="0">
                            <a:latin typeface="Cambria Math" panose="02040503050406030204" pitchFamily="18" charset="0"/>
                            <a:ea typeface="Arial Unicode MS" pitchFamily="34" charset="-128"/>
                            <a:cs typeface="Arial Unicode MS" pitchFamily="34" charset="-128"/>
                          </a:rPr>
                        </m:ctrlPr>
                      </m:funcPr>
                      <m:fName>
                        <m:r>
                          <m:rPr>
                            <m:sty m:val="p"/>
                          </m:rPr>
                          <a:rPr lang="en-US" sz="1800" kern="0">
                            <a:latin typeface="Cambria Math" panose="02040503050406030204" pitchFamily="18" charset="0"/>
                            <a:ea typeface="Arial Unicode MS" pitchFamily="34" charset="-128"/>
                            <a:cs typeface="Arial Unicode MS" pitchFamily="34" charset="-128"/>
                          </a:rPr>
                          <m:t>log</m:t>
                        </m:r>
                      </m:fName>
                      <m:e>
                        <m:d>
                          <m:dPr>
                            <m:ctrlPr>
                              <a:rPr lang="en-US" sz="1800" i="1" kern="0">
                                <a:latin typeface="Cambria Math" panose="02040503050406030204" pitchFamily="18" charset="0"/>
                                <a:ea typeface="Arial Unicode MS" pitchFamily="34" charset="-128"/>
                                <a:cs typeface="Arial Unicode MS" pitchFamily="34" charset="-128"/>
                              </a:rPr>
                            </m:ctrlPr>
                          </m:dPr>
                          <m:e>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e>
                        </m:d>
                      </m:e>
                    </m:func>
                    <m:r>
                      <a:rPr lang="en-US" sz="1800" kern="0" dirty="0">
                        <a:latin typeface="Cambria Math" panose="02040503050406030204" pitchFamily="18" charset="0"/>
                        <a:ea typeface="Arial Unicode MS" pitchFamily="34" charset="-128"/>
                        <a:cs typeface="Arial Unicode MS" pitchFamily="34" charset="-128"/>
                      </a:rPr>
                      <m:t> −</m:t>
                    </m:r>
                    <m:d>
                      <m:dPr>
                        <m:ctrlPr>
                          <a:rPr lang="en-US" sz="1800" i="1" kern="0" dirty="0">
                            <a:latin typeface="Cambria Math" panose="02040503050406030204" pitchFamily="18" charset="0"/>
                            <a:ea typeface="Arial Unicode MS" pitchFamily="34" charset="-128"/>
                            <a:cs typeface="Arial Unicode MS" pitchFamily="34" charset="-128"/>
                          </a:rPr>
                        </m:ctrlPr>
                      </m:dPr>
                      <m:e>
                        <m:r>
                          <a:rPr lang="en-US" sz="1800" kern="0" dirty="0">
                            <a:latin typeface="Cambria Math" panose="02040503050406030204" pitchFamily="18" charset="0"/>
                            <a:ea typeface="Arial Unicode MS" pitchFamily="34" charset="-128"/>
                            <a:cs typeface="Arial Unicode MS" pitchFamily="34" charset="-128"/>
                          </a:rPr>
                          <m:t>1−</m:t>
                        </m:r>
                        <m:r>
                          <a:rPr lang="en-US" sz="1800" kern="0" dirty="0">
                            <a:latin typeface="Cambria Math" panose="02040503050406030204" pitchFamily="18" charset="0"/>
                            <a:ea typeface="Arial Unicode MS" pitchFamily="34" charset="-128"/>
                            <a:cs typeface="Arial Unicode MS" pitchFamily="34" charset="-128"/>
                          </a:rPr>
                          <m:t>𝑦</m:t>
                        </m:r>
                        <m:r>
                          <m:rPr>
                            <m:nor/>
                          </m:rPr>
                          <a:rPr lang="en-US" sz="1800" kern="0" baseline="30000" dirty="0">
                            <a:latin typeface="Cambria Math" panose="02040503050406030204" pitchFamily="18" charset="0"/>
                            <a:ea typeface="Arial Unicode MS" pitchFamily="34" charset="-128"/>
                            <a:cs typeface="Arial Unicode MS" pitchFamily="34" charset="-128"/>
                          </a:rPr>
                          <m:t>i</m:t>
                        </m:r>
                      </m:e>
                    </m:d>
                    <m:r>
                      <a:rPr lang="en-US" sz="1800" kern="0" dirty="0">
                        <a:latin typeface="Cambria Math" panose="02040503050406030204" pitchFamily="18" charset="0"/>
                        <a:ea typeface="Arial Unicode MS" pitchFamily="34" charset="-128"/>
                        <a:cs typeface="Arial Unicode MS" pitchFamily="34" charset="-128"/>
                      </a:rPr>
                      <m:t>∗</m:t>
                    </m:r>
                    <m:r>
                      <m:rPr>
                        <m:sty m:val="p"/>
                      </m:rPr>
                      <a:rPr lang="en-US" sz="1800" kern="0">
                        <a:latin typeface="Cambria Math" panose="02040503050406030204" pitchFamily="18" charset="0"/>
                        <a:ea typeface="Arial Unicode MS" pitchFamily="34" charset="-128"/>
                        <a:cs typeface="Arial Unicode MS" pitchFamily="34" charset="-128"/>
                      </a:rPr>
                      <m:t>log</m:t>
                    </m:r>
                    <m:r>
                      <a:rPr lang="en-US" sz="1800"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r>
                      <a:rPr lang="en-US" sz="1800" kern="0">
                        <a:latin typeface="Cambria Math" panose="02040503050406030204" pitchFamily="18" charset="0"/>
                        <a:ea typeface="Arial Unicode MS" pitchFamily="34" charset="-128"/>
                        <a:cs typeface="Arial Unicode MS" pitchFamily="34" charset="-128"/>
                      </a:rPr>
                      <m:t>)</m:t>
                    </m:r>
                  </m:oMath>
                </a14:m>
                <a:endParaRPr lang="en-US" sz="1800" kern="0" dirty="0">
                  <a:latin typeface="Cambria Math" panose="02040503050406030204" pitchFamily="18" charset="0"/>
                  <a:ea typeface="Arial Unicode MS" pitchFamily="34" charset="-128"/>
                  <a:cs typeface="Arial Unicode MS" pitchFamily="34" charset="-128"/>
                </a:endParaRPr>
              </a:p>
              <a:p>
                <a:pPr lvl="1" fontAlgn="base">
                  <a:spcAft>
                    <a:spcPct val="0"/>
                  </a:spcAft>
                  <a:buClr>
                    <a:srgbClr val="F0AB00"/>
                  </a:buClr>
                  <a:buNone/>
                </a:pPr>
                <a:endParaRPr lang="en-US" sz="1800" kern="0" dirty="0">
                  <a:latin typeface="Cambria Math" panose="02040503050406030204" pitchFamily="18" charset="0"/>
                  <a:ea typeface="Arial Unicode MS" pitchFamily="34" charset="-128"/>
                  <a:cs typeface="Arial Unicode MS" pitchFamily="34" charset="-128"/>
                </a:endParaRP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Cost Function derived from statistics, principle of maximum likelihood (for getting ideal theta values and have convex graph)</a:t>
                </a: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24000" y="4042950"/>
                <a:ext cx="11545200" cy="2747932"/>
              </a:xfrm>
              <a:prstGeom prst="rect">
                <a:avLst/>
              </a:prstGeom>
              <a:blipFill>
                <a:blip r:embed="rId4"/>
                <a:stretch>
                  <a:fillRect l="-1214" t="-5543"/>
                </a:stretch>
              </a:blipFill>
            </p:spPr>
            <p:txBody>
              <a:bodyPr/>
              <a:lstStyle/>
              <a:p>
                <a:r>
                  <a:rPr lang="en-US">
                    <a:noFill/>
                  </a:rPr>
                  <a:t> </a:t>
                </a:r>
              </a:p>
            </p:txBody>
          </p:sp>
        </mc:Fallback>
      </mc:AlternateContent>
      <p:pic>
        <p:nvPicPr>
          <p:cNvPr id="8" name="Picture 7"/>
          <p:cNvPicPr>
            <a:picLocks noChangeAspect="1"/>
          </p:cNvPicPr>
          <p:nvPr/>
        </p:nvPicPr>
        <p:blipFill>
          <a:blip r:embed="rId5"/>
          <a:stretch>
            <a:fillRect/>
          </a:stretch>
        </p:blipFill>
        <p:spPr>
          <a:xfrm>
            <a:off x="6096600" y="1461407"/>
            <a:ext cx="5439534" cy="2915057"/>
          </a:xfrm>
          <a:prstGeom prst="rect">
            <a:avLst/>
          </a:prstGeom>
        </p:spPr>
      </p:pic>
    </p:spTree>
    <p:extLst>
      <p:ext uri="{BB962C8B-B14F-4D97-AF65-F5344CB8AC3E}">
        <p14:creationId xmlns:p14="http://schemas.microsoft.com/office/powerpoint/2010/main" val="102890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a:t>
            </a:r>
          </a:p>
        </p:txBody>
      </p:sp>
      <mc:AlternateContent xmlns:mc="http://schemas.openxmlformats.org/markup-compatibility/2006" xmlns:a14="http://schemas.microsoft.com/office/drawing/2010/main">
        <mc:Choice Requires="a14">
          <p:sp>
            <p:nvSpPr>
              <p:cNvPr id="4" name="Text Placeholder 3"/>
              <p:cNvSpPr txBox="1">
                <a:spLocks noGrp="1"/>
              </p:cNvSpPr>
              <p:nvPr>
                <p:ph type="body" sz="quarter" idx="10"/>
              </p:nvPr>
            </p:nvSpPr>
            <p:spPr>
              <a:xfrm>
                <a:off x="324000" y="1422970"/>
                <a:ext cx="6166607" cy="199452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Gradient Descent:</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Repeat until convergence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dirty="0">
                        <a:latin typeface="Cambria Math" panose="02040503050406030204" pitchFamily="18" charset="0"/>
                        <a:ea typeface="Arial Unicode MS" pitchFamily="34" charset="-128"/>
                        <a:cs typeface="Arial Unicode MS" pitchFamily="34" charset="-128"/>
                      </a:rPr>
                      <m:t>𝑗</m:t>
                    </m:r>
                    <m:r>
                      <a:rPr lang="en-US" sz="1800" b="0" kern="0" dirty="0">
                        <a:latin typeface="Cambria Math" panose="02040503050406030204" pitchFamily="18" charset="0"/>
                        <a:ea typeface="Arial Unicode MS" pitchFamily="34" charset="-128"/>
                        <a:cs typeface="Arial Unicode MS" pitchFamily="34" charset="-128"/>
                      </a:rPr>
                      <m:t> =</m:t>
                    </m:r>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dirty="0">
                        <a:latin typeface="Cambria Math" panose="02040503050406030204" pitchFamily="18" charset="0"/>
                        <a:ea typeface="Arial Unicode MS" pitchFamily="34" charset="-128"/>
                        <a:cs typeface="Arial Unicode MS" pitchFamily="34" charset="-128"/>
                      </a:rPr>
                      <m:t>𝑗</m:t>
                    </m:r>
                    <m:r>
                      <a:rPr lang="en-US" sz="1800" b="0" kern="0" dirty="0">
                        <a:latin typeface="Cambria Math" panose="02040503050406030204" pitchFamily="18" charset="0"/>
                        <a:ea typeface="Arial Unicode MS" pitchFamily="34" charset="-128"/>
                        <a:cs typeface="Arial Unicode MS" pitchFamily="34" charset="-128"/>
                      </a:rPr>
                      <m:t>−</m:t>
                    </m:r>
                    <m:r>
                      <a:rPr lang="el-GR" sz="1800" b="0" i="1" kern="0" dirty="0">
                        <a:latin typeface="Cambria Math" panose="02040503050406030204" pitchFamily="18" charset="0"/>
                        <a:ea typeface="Arial Unicode MS" pitchFamily="34" charset="-128"/>
                        <a:cs typeface="Arial Unicode MS" pitchFamily="34" charset="-128"/>
                      </a:rPr>
                      <m:t>𝛼</m:t>
                    </m:r>
                    <m:f>
                      <m:fPr>
                        <m:ctrlPr>
                          <a:rPr lang="en-US" sz="1800" i="1" kern="0" dirty="0">
                            <a:latin typeface="Cambria Math" panose="02040503050406030204" pitchFamily="18" charset="0"/>
                            <a:ea typeface="Arial Unicode MS" pitchFamily="34" charset="-128"/>
                            <a:cs typeface="Arial Unicode MS" pitchFamily="34" charset="-128"/>
                          </a:rPr>
                        </m:ctrlPr>
                      </m:fPr>
                      <m:num>
                        <m:r>
                          <a:rPr lang="en-US" sz="1800" b="0" i="1" kern="0" dirty="0">
                            <a:latin typeface="Cambria Math" panose="02040503050406030204" pitchFamily="18" charset="0"/>
                            <a:ea typeface="Arial Unicode MS" pitchFamily="34" charset="-128"/>
                            <a:cs typeface="Arial Unicode MS" pitchFamily="34" charset="-128"/>
                          </a:rPr>
                          <m:t>𝜕</m:t>
                        </m:r>
                      </m:num>
                      <m:den>
                        <m:r>
                          <a:rPr lang="en-US" sz="1800" b="0" i="1" kern="0" dirty="0">
                            <a:latin typeface="Cambria Math" panose="02040503050406030204" pitchFamily="18" charset="0"/>
                            <a:ea typeface="Arial Unicode MS" pitchFamily="34" charset="-128"/>
                            <a:cs typeface="Arial Unicode MS" pitchFamily="34" charset="-128"/>
                          </a:rPr>
                          <m:t>𝜕</m:t>
                        </m:r>
                        <m:r>
                          <a:rPr lang="el-GR"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den>
                    </m:f>
                  </m:oMath>
                </a14:m>
                <a:r>
                  <a:rPr lang="en-US" sz="1800" kern="0" dirty="0">
                    <a:latin typeface="Cambria Math" panose="02040503050406030204" pitchFamily="18" charset="0"/>
                    <a:ea typeface="Arial Unicode MS" pitchFamily="34" charset="-128"/>
                    <a:cs typeface="Arial Unicode MS" pitchFamily="34" charset="-128"/>
                  </a:rPr>
                  <a:t> J(</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0</m:t>
                    </m:r>
                  </m:oMath>
                </a14:m>
                <a:r>
                  <a:rPr lang="en-US" sz="1800"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1</m:t>
                    </m:r>
                  </m:oMath>
                </a14:m>
                <a:r>
                  <a:rPr lang="en-US" sz="1800" kern="0" dirty="0">
                    <a:latin typeface="Cambria Math" panose="02040503050406030204" pitchFamily="18" charset="0"/>
                    <a:ea typeface="Arial Unicode MS" pitchFamily="34" charset="-128"/>
                    <a:cs typeface="Arial Unicode MS" pitchFamily="34" charset="-128"/>
                  </a:rPr>
                  <a:t>) </a:t>
                </a:r>
                <a:r>
                  <a:rPr lang="en-US" sz="1800" kern="0" dirty="0">
                    <a:ea typeface="Arial Unicode MS" pitchFamily="34" charset="-128"/>
                    <a:cs typeface="Arial Unicode MS" pitchFamily="34" charset="-128"/>
                  </a:rPr>
                  <a:t>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p>
              <a:p>
                <a:pPr marL="830138" lvl="1" indent="-285750" fontAlgn="base">
                  <a:spcAft>
                    <a:spcPct val="0"/>
                  </a:spcAft>
                  <a:buClr>
                    <a:srgbClr val="F0AB00"/>
                  </a:buClr>
                  <a:buFont typeface="Arial" panose="020B0604020202020204" pitchFamily="34" charset="0"/>
                  <a:buChar char="•"/>
                </a:pPr>
                <a14:m>
                  <m:oMath xmlns:m="http://schemas.openxmlformats.org/officeDocument/2006/math">
                    <m:f>
                      <m:fPr>
                        <m:ctrlPr>
                          <a:rPr lang="en-US" sz="1800" i="1" kern="0" dirty="0">
                            <a:latin typeface="Cambria Math" panose="02040503050406030204" pitchFamily="18" charset="0"/>
                            <a:ea typeface="Cambria Math" panose="02040503050406030204" pitchFamily="18" charset="0"/>
                            <a:cs typeface="Arial Unicode MS" pitchFamily="34" charset="-128"/>
                          </a:rPr>
                        </m:ctrlPr>
                      </m:fPr>
                      <m:num>
                        <m:r>
                          <a:rPr lang="en-US" sz="1800" b="0" i="1" kern="0" dirty="0">
                            <a:latin typeface="Cambria Math" panose="02040503050406030204" pitchFamily="18" charset="0"/>
                            <a:ea typeface="Cambria Math" panose="02040503050406030204" pitchFamily="18" charset="0"/>
                            <a:cs typeface="Arial Unicode MS" pitchFamily="34" charset="-128"/>
                          </a:rPr>
                          <m:t>𝜕</m:t>
                        </m:r>
                      </m:num>
                      <m:den>
                        <m:r>
                          <a:rPr lang="en-US" sz="1800" b="0" i="1" kern="0" dirty="0">
                            <a:latin typeface="Cambria Math" panose="02040503050406030204" pitchFamily="18" charset="0"/>
                            <a:ea typeface="Cambria Math" panose="02040503050406030204" pitchFamily="18" charset="0"/>
                            <a:cs typeface="Arial Unicode MS" pitchFamily="34" charset="-128"/>
                          </a:rPr>
                          <m:t>𝜕</m:t>
                        </m:r>
                        <m:r>
                          <a:rPr lang="el-GR"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den>
                    </m:f>
                  </m:oMath>
                </a14:m>
                <a:r>
                  <a:rPr lang="en-US" sz="1800" i="1" kern="0" dirty="0">
                    <a:latin typeface="Cambria Math" panose="02040503050406030204" pitchFamily="18" charset="0"/>
                    <a:ea typeface="Arial Unicode MS" pitchFamily="34" charset="-128"/>
                    <a:cs typeface="Arial Unicode MS" pitchFamily="34" charset="-128"/>
                  </a:rPr>
                  <a:t> J(</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0</m:t>
                    </m:r>
                  </m:oMath>
                </a14:m>
                <a:r>
                  <a:rPr lang="en-US" sz="1800" i="1"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1</m:t>
                    </m:r>
                  </m:oMath>
                </a14:m>
                <a:r>
                  <a:rPr lang="en-US" sz="1800" i="1" kern="0" dirty="0">
                    <a:latin typeface="Cambria Math" panose="02040503050406030204" pitchFamily="18" charset="0"/>
                    <a:ea typeface="Arial Unicode MS" pitchFamily="34" charset="-128"/>
                    <a:cs typeface="Arial Unicode MS" pitchFamily="34" charset="-128"/>
                  </a:rPr>
                  <a:t>) = </a:t>
                </a:r>
                <a14:m>
                  <m:oMath xmlns:m="http://schemas.openxmlformats.org/officeDocument/2006/math">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b="0" i="1" kern="0">
                            <a:latin typeface="Cambria Math" panose="02040503050406030204" pitchFamily="18" charset="0"/>
                            <a:ea typeface="Arial Unicode MS" pitchFamily="34" charset="-128"/>
                            <a:cs typeface="Arial Unicode MS" pitchFamily="34" charset="-128"/>
                          </a:rPr>
                          <m:t>1</m:t>
                        </m:r>
                      </m:num>
                      <m:den>
                        <m:r>
                          <a:rPr lang="en-US" sz="1800" b="0" i="1" kern="0">
                            <a:latin typeface="Cambria Math" panose="02040503050406030204" pitchFamily="18" charset="0"/>
                            <a:ea typeface="Arial Unicode MS" pitchFamily="34" charset="-128"/>
                            <a:cs typeface="Arial Unicode MS" pitchFamily="34" charset="-128"/>
                          </a:rPr>
                          <m:t>𝑚</m:t>
                        </m:r>
                      </m:den>
                    </m:f>
                  </m:oMath>
                </a14:m>
                <a:r>
                  <a:rPr lang="en-US" sz="1800" i="1" kern="0" dirty="0">
                    <a:latin typeface="Cambria Math" panose="02040503050406030204" pitchFamily="18" charset="0"/>
                    <a:ea typeface="Arial Unicode MS" pitchFamily="34" charset="-128"/>
                    <a:cs typeface="Arial Unicode MS" pitchFamily="34" charset="-128"/>
                  </a:rPr>
                  <a:t> *  </a:t>
                </a:r>
                <a14:m>
                  <m:oMath xmlns:m="http://schemas.openxmlformats.org/officeDocument/2006/math">
                    <m:nary>
                      <m:naryPr>
                        <m:chr m:val="∑"/>
                        <m:ctrlPr>
                          <a:rPr lang="pt-BR" sz="1800" i="1" kern="0">
                            <a:latin typeface="Cambria Math" panose="02040503050406030204" pitchFamily="18" charset="0"/>
                            <a:ea typeface="Arial Unicode MS" pitchFamily="34" charset="-128"/>
                            <a:cs typeface="Arial Unicode MS" pitchFamily="34" charset="-128"/>
                          </a:rPr>
                        </m:ctrlPr>
                      </m:naryPr>
                      <m:sub>
                        <m:r>
                          <a:rPr lang="en-US" sz="1800" b="0" i="1" kern="0">
                            <a:latin typeface="Cambria Math" panose="02040503050406030204" pitchFamily="18" charset="0"/>
                            <a:ea typeface="Arial Unicode MS" pitchFamily="34" charset="-128"/>
                            <a:cs typeface="Arial Unicode MS" pitchFamily="34" charset="-128"/>
                          </a:rPr>
                          <m:t>𝑖</m:t>
                        </m:r>
                        <m:r>
                          <a:rPr lang="pt-BR" sz="1800" b="0" i="1" kern="0">
                            <a:latin typeface="Cambria Math" panose="02040503050406030204" pitchFamily="18" charset="0"/>
                            <a:ea typeface="Arial Unicode MS" pitchFamily="34" charset="-128"/>
                            <a:cs typeface="Arial Unicode MS" pitchFamily="34" charset="-128"/>
                          </a:rPr>
                          <m:t>=1</m:t>
                        </m:r>
                      </m:sub>
                      <m:sup>
                        <m:r>
                          <a:rPr lang="en-US" sz="1800" b="0" i="1" kern="0">
                            <a:latin typeface="Cambria Math" panose="02040503050406030204" pitchFamily="18" charset="0"/>
                            <a:ea typeface="Arial Unicode MS" pitchFamily="34" charset="-128"/>
                            <a:cs typeface="Arial Unicode MS" pitchFamily="34" charset="-128"/>
                          </a:rPr>
                          <m:t>𝑚</m:t>
                        </m:r>
                      </m:sup>
                      <m:e>
                        <m:d>
                          <m:dPr>
                            <m:ctrlPr>
                              <a:rPr lang="pt-BR"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 </m:t>
                            </m:r>
                            <m:r>
                              <a:rPr lang="en-US" sz="1800" b="0" i="1" kern="0">
                                <a:latin typeface="Cambria Math" panose="02040503050406030204" pitchFamily="18" charset="0"/>
                                <a:ea typeface="Arial Unicode MS" pitchFamily="34" charset="-128"/>
                                <a:cs typeface="Arial Unicode MS" pitchFamily="34" charset="-128"/>
                              </a:rPr>
                              <m:t>h</m:t>
                            </m:r>
                            <m:r>
                              <a:rPr lang="en-US" sz="1800" b="0" i="1" kern="0" baseline="-25000" dirty="0">
                                <a:latin typeface="Cambria Math" panose="02040503050406030204" pitchFamily="18" charset="0"/>
                                <a:ea typeface="Arial Unicode MS" pitchFamily="34" charset="-128"/>
                                <a:cs typeface="Arial Unicode MS" pitchFamily="34" charset="-128"/>
                              </a:rPr>
                              <m:t>𝜃</m:t>
                            </m:r>
                            <m:d>
                              <m:dPr>
                                <m:ctrlPr>
                                  <a:rPr lang="en-US"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e>
                            </m:d>
                            <m:r>
                              <a:rPr lang="en-US" sz="1800" b="0" i="1" kern="0">
                                <a:latin typeface="Cambria Math" panose="02040503050406030204" pitchFamily="18" charset="0"/>
                                <a:ea typeface="Arial Unicode MS" pitchFamily="34" charset="-128"/>
                                <a:cs typeface="Arial Unicode MS" pitchFamily="34" charset="-128"/>
                              </a:rPr>
                              <m:t>−</m:t>
                            </m:r>
                            <m:r>
                              <a:rPr lang="en-US" sz="1800" b="0" i="1" kern="0">
                                <a:latin typeface="Cambria Math" panose="02040503050406030204" pitchFamily="18" charset="0"/>
                                <a:ea typeface="Arial Unicode MS" pitchFamily="34" charset="-128"/>
                                <a:cs typeface="Arial Unicode MS" pitchFamily="34" charset="-128"/>
                              </a:rPr>
                              <m:t>𝑦</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r>
                              <a:rPr lang="en-US" sz="1800" b="0" i="1" kern="0" baseline="30000">
                                <a:latin typeface="Cambria Math" panose="02040503050406030204" pitchFamily="18" charset="0"/>
                                <a:ea typeface="Arial Unicode MS" pitchFamily="34" charset="-128"/>
                                <a:cs typeface="Arial Unicode MS" pitchFamily="34" charset="-128"/>
                              </a:rPr>
                              <m:t> </m:t>
                            </m:r>
                          </m:e>
                        </m:d>
                        <m:r>
                          <a:rPr lang="en-US" sz="1800" b="0" i="1" kern="0" baseline="30000" smtClean="0">
                            <a:latin typeface="Cambria Math" panose="02040503050406030204" pitchFamily="18" charset="0"/>
                            <a:ea typeface="Arial Unicode MS" pitchFamily="34" charset="-128"/>
                            <a:cs typeface="Arial Unicode MS" pitchFamily="34" charset="-128"/>
                          </a:rPr>
                          <m:t> </m:t>
                        </m:r>
                      </m:e>
                    </m:nary>
                  </m:oMath>
                </a14:m>
                <a:r>
                  <a:rPr lang="en-US" sz="1800" kern="0" dirty="0">
                    <a:ea typeface="Arial Unicode MS" pitchFamily="34" charset="-128"/>
                    <a:cs typeface="Arial Unicode MS" pitchFamily="34" charset="-128"/>
                  </a:rPr>
                  <a:t>* </a:t>
                </a:r>
                <a14:m>
                  <m:oMath xmlns:m="http://schemas.openxmlformats.org/officeDocument/2006/math">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oMath>
                </a14:m>
                <a:endParaRPr lang="en-US" sz="1800" kern="0" dirty="0" err="1">
                  <a:ea typeface="Arial Unicode MS" pitchFamily="34" charset="-128"/>
                  <a:cs typeface="Arial Unicode MS" pitchFamily="34" charset="-128"/>
                </a:endParaRPr>
              </a:p>
            </p:txBody>
          </p:sp>
        </mc:Choice>
        <mc:Fallback xmlns="">
          <p:sp>
            <p:nvSpPr>
              <p:cNvPr id="4" name="Text Placeholder 3"/>
              <p:cNvSpPr txBox="1">
                <a:spLocks noGrp="1" noRot="1" noChangeAspect="1" noMove="1" noResize="1" noEditPoints="1" noAdjustHandles="1" noChangeArrowheads="1" noChangeShapeType="1" noTextEdit="1"/>
              </p:cNvSpPr>
              <p:nvPr>
                <p:ph type="body" sz="quarter" idx="10"/>
              </p:nvPr>
            </p:nvSpPr>
            <p:spPr>
              <a:xfrm>
                <a:off x="324000" y="1422970"/>
                <a:ext cx="6166607" cy="1994520"/>
              </a:xfrm>
              <a:prstGeom prst="rect">
                <a:avLst/>
              </a:prstGeom>
              <a:blipFill>
                <a:blip r:embed="rId2"/>
                <a:stretch>
                  <a:fillRect l="-2273" t="-3963" b="-320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24000" y="3760210"/>
                <a:ext cx="11448900" cy="264476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Using Regularization Parameter</a:t>
                </a:r>
                <a:r>
                  <a:rPr lang="en-US" sz="1800" kern="0" dirty="0">
                    <a:ea typeface="Arial Unicode MS" pitchFamily="34" charset="-128"/>
                    <a:cs typeface="Arial Unicode MS" pitchFamily="34" charset="-128"/>
                  </a:rPr>
                  <a:t>:</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CostFn = J(</a:t>
                </a:r>
                <a14:m>
                  <m:oMath xmlns:m="http://schemas.openxmlformats.org/officeDocument/2006/math">
                    <m:r>
                      <m:rPr>
                        <m:sty m:val="p"/>
                      </m:rPr>
                      <a:rPr lang="en-US" sz="1800" kern="0" dirty="0">
                        <a:latin typeface="Cambria Math" panose="02040503050406030204" pitchFamily="18" charset="0"/>
                        <a:ea typeface="Arial Unicode MS" pitchFamily="34" charset="-128"/>
                        <a:cs typeface="Arial Unicode MS" pitchFamily="34" charset="-128"/>
                      </a:rPr>
                      <m:t>θ</m:t>
                    </m:r>
                    <m:r>
                      <a:rPr lang="en-US" sz="1800" kern="0" baseline="-25000" dirty="0">
                        <a:latin typeface="Cambria Math" panose="02040503050406030204" pitchFamily="18" charset="0"/>
                        <a:ea typeface="Arial Unicode MS" pitchFamily="34" charset="-128"/>
                        <a:cs typeface="Arial Unicode MS" pitchFamily="34" charset="-128"/>
                      </a:rPr>
                      <m:t>0</m:t>
                    </m:r>
                  </m:oMath>
                </a14:m>
                <a:r>
                  <a:rPr lang="en-US" sz="1800"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m:rPr>
                        <m:sty m:val="p"/>
                      </m:rPr>
                      <a:rPr lang="en-US" sz="1800" kern="0" dirty="0">
                        <a:latin typeface="Cambria Math" panose="02040503050406030204" pitchFamily="18" charset="0"/>
                        <a:ea typeface="Arial Unicode MS" pitchFamily="34" charset="-128"/>
                        <a:cs typeface="Arial Unicode MS" pitchFamily="34" charset="-128"/>
                      </a:rPr>
                      <m:t>θ</m:t>
                    </m:r>
                    <m:r>
                      <a:rPr lang="en-US" sz="1800" kern="0" baseline="-25000" dirty="0">
                        <a:latin typeface="Cambria Math" panose="02040503050406030204" pitchFamily="18" charset="0"/>
                        <a:ea typeface="Arial Unicode MS" pitchFamily="34" charset="-128"/>
                        <a:cs typeface="Arial Unicode MS" pitchFamily="34" charset="-128"/>
                      </a:rPr>
                      <m:t>1</m:t>
                    </m:r>
                  </m:oMath>
                </a14:m>
                <a:r>
                  <a:rPr lang="en-US" sz="1800" kern="0" dirty="0">
                    <a:latin typeface="Cambria Math" panose="02040503050406030204" pitchFamily="18" charset="0"/>
                    <a:ea typeface="Arial Unicode MS" pitchFamily="34" charset="-128"/>
                    <a:cs typeface="Arial Unicode MS" pitchFamily="34" charset="-128"/>
                  </a:rPr>
                  <a:t>)  </a:t>
                </a:r>
                <a:r>
                  <a:rPr lang="en-US" sz="1800" kern="0" dirty="0">
                    <a:ea typeface="Arial Unicode MS" pitchFamily="34" charset="-128"/>
                    <a:cs typeface="Arial Unicode MS" pitchFamily="34" charset="-128"/>
                  </a:rPr>
                  <a:t>= </a:t>
                </a:r>
                <a14:m>
                  <m:oMath xmlns:m="http://schemas.openxmlformats.org/officeDocument/2006/math">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kern="0">
                            <a:latin typeface="Cambria Math" panose="02040503050406030204" pitchFamily="18" charset="0"/>
                            <a:ea typeface="Arial Unicode MS" pitchFamily="34" charset="-128"/>
                            <a:cs typeface="Arial Unicode MS" pitchFamily="34" charset="-128"/>
                          </a:rPr>
                          <m:t>1</m:t>
                        </m:r>
                      </m:num>
                      <m:den>
                        <m:r>
                          <m:rPr>
                            <m:sty m:val="p"/>
                          </m:rPr>
                          <a:rPr lang="en-US" sz="1800" kern="0">
                            <a:latin typeface="Cambria Math" panose="02040503050406030204" pitchFamily="18" charset="0"/>
                            <a:ea typeface="Arial Unicode MS" pitchFamily="34" charset="-128"/>
                            <a:cs typeface="Arial Unicode MS" pitchFamily="34" charset="-128"/>
                          </a:rPr>
                          <m:t>m</m:t>
                        </m:r>
                      </m:den>
                    </m:f>
                    <m:r>
                      <a:rPr lang="en-US" sz="1800" kern="0">
                        <a:latin typeface="Cambria Math" panose="02040503050406030204" pitchFamily="18" charset="0"/>
                        <a:ea typeface="Arial Unicode MS" pitchFamily="34" charset="-128"/>
                        <a:cs typeface="Arial Unicode MS" pitchFamily="34" charset="-128"/>
                      </a:rPr>
                      <m:t> ∗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m:rPr>
                            <m:sty m:val="p"/>
                          </m:rPr>
                          <a:rPr lang="en-US" sz="1800" kern="0">
                            <a:latin typeface="Cambria Math" panose="02040503050406030204" pitchFamily="18" charset="0"/>
                            <a:ea typeface="Arial Unicode MS" pitchFamily="34" charset="-128"/>
                            <a:cs typeface="Arial Unicode MS" pitchFamily="34" charset="-128"/>
                          </a:rPr>
                          <m:t>i</m:t>
                        </m:r>
                        <m:r>
                          <a:rPr lang="pt-BR" sz="1800" kern="0">
                            <a:latin typeface="Cambria Math" panose="02040503050406030204" pitchFamily="18" charset="0"/>
                            <a:ea typeface="Arial Unicode MS" pitchFamily="34" charset="-128"/>
                            <a:cs typeface="Arial Unicode MS" pitchFamily="34" charset="-128"/>
                          </a:rPr>
                          <m:t>=1</m:t>
                        </m:r>
                      </m:sub>
                      <m:sup>
                        <m:r>
                          <m:rPr>
                            <m:sty m:val="p"/>
                          </m:rPr>
                          <a:rPr lang="en-US" sz="1800" kern="0">
                            <a:latin typeface="Cambria Math" panose="02040503050406030204" pitchFamily="18" charset="0"/>
                            <a:ea typeface="Arial Unicode MS" pitchFamily="34" charset="-128"/>
                            <a:cs typeface="Arial Unicode MS" pitchFamily="34" charset="-128"/>
                          </a:rPr>
                          <m:t>m</m:t>
                        </m:r>
                      </m:sup>
                      <m:e>
                        <m:d>
                          <m:dPr>
                            <m:begChr m:val="["/>
                            <m:endChr m:val="]"/>
                            <m:ctrlPr>
                              <a:rPr lang="en-US" sz="1800" b="0" i="1" kern="0" smtClean="0">
                                <a:latin typeface="Cambria Math" panose="02040503050406030204" pitchFamily="18" charset="0"/>
                                <a:ea typeface="Arial Unicode MS" pitchFamily="34" charset="-128"/>
                                <a:cs typeface="Arial Unicode MS" pitchFamily="34" charset="-128"/>
                              </a:rPr>
                            </m:ctrlPr>
                          </m:dPr>
                          <m:e>
                            <m:r>
                              <a:rPr lang="en-US" sz="1800" b="0" i="1" kern="0" smtClean="0">
                                <a:latin typeface="Cambria Math" panose="02040503050406030204" pitchFamily="18" charset="0"/>
                                <a:ea typeface="Arial Unicode MS" pitchFamily="34" charset="-128"/>
                                <a:cs typeface="Arial Unicode MS" pitchFamily="34" charset="-128"/>
                              </a:rPr>
                              <m:t> </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y</m:t>
                            </m:r>
                            <m:r>
                              <a:rPr lang="en-US" sz="1800" kern="0">
                                <a:latin typeface="Cambria Math" panose="02040503050406030204" pitchFamily="18" charset="0"/>
                                <a:ea typeface="Arial Unicode MS" pitchFamily="34" charset="-128"/>
                                <a:cs typeface="Arial Unicode MS" pitchFamily="34" charset="-128"/>
                              </a:rPr>
                              <m:t> ∗</m:t>
                            </m:r>
                            <m:func>
                              <m:funcPr>
                                <m:ctrlPr>
                                  <a:rPr lang="en-US" sz="1800" i="1" kern="0">
                                    <a:latin typeface="Cambria Math" panose="02040503050406030204" pitchFamily="18" charset="0"/>
                                    <a:ea typeface="Arial Unicode MS" pitchFamily="34" charset="-128"/>
                                    <a:cs typeface="Arial Unicode MS" pitchFamily="34" charset="-128"/>
                                  </a:rPr>
                                </m:ctrlPr>
                              </m:funcPr>
                              <m:fName>
                                <m:r>
                                  <m:rPr>
                                    <m:sty m:val="p"/>
                                  </m:rPr>
                                  <a:rPr lang="en-US" sz="1800" kern="0">
                                    <a:latin typeface="Cambria Math" panose="02040503050406030204" pitchFamily="18" charset="0"/>
                                    <a:ea typeface="Arial Unicode MS" pitchFamily="34" charset="-128"/>
                                    <a:cs typeface="Arial Unicode MS" pitchFamily="34" charset="-128"/>
                                  </a:rPr>
                                  <m:t>log</m:t>
                                </m:r>
                              </m:fName>
                              <m:e>
                                <m:d>
                                  <m:dPr>
                                    <m:ctrlPr>
                                      <a:rPr lang="en-US" sz="1800" i="1" kern="0">
                                        <a:latin typeface="Cambria Math" panose="02040503050406030204" pitchFamily="18" charset="0"/>
                                        <a:ea typeface="Arial Unicode MS" pitchFamily="34" charset="-128"/>
                                        <a:cs typeface="Arial Unicode MS" pitchFamily="34" charset="-128"/>
                                      </a:rPr>
                                    </m:ctrlPr>
                                  </m:dPr>
                                  <m:e>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e>
                                </m:d>
                              </m:e>
                            </m:func>
                            <m:r>
                              <a:rPr lang="en-US" sz="1800" kern="0" dirty="0">
                                <a:latin typeface="Cambria Math" panose="02040503050406030204" pitchFamily="18" charset="0"/>
                                <a:ea typeface="Arial Unicode MS" pitchFamily="34" charset="-128"/>
                                <a:cs typeface="Arial Unicode MS" pitchFamily="34" charset="-128"/>
                              </a:rPr>
                              <m:t> −</m:t>
                            </m:r>
                            <m:d>
                              <m:dPr>
                                <m:ctrlPr>
                                  <a:rPr lang="en-US" sz="1800" i="1" kern="0" dirty="0">
                                    <a:latin typeface="Cambria Math" panose="02040503050406030204" pitchFamily="18" charset="0"/>
                                    <a:ea typeface="Arial Unicode MS" pitchFamily="34" charset="-128"/>
                                    <a:cs typeface="Arial Unicode MS" pitchFamily="34" charset="-128"/>
                                  </a:rPr>
                                </m:ctrlPr>
                              </m:dPr>
                              <m:e>
                                <m:r>
                                  <a:rPr lang="en-US" sz="1800" kern="0" dirty="0">
                                    <a:latin typeface="Cambria Math" panose="02040503050406030204" pitchFamily="18" charset="0"/>
                                    <a:ea typeface="Arial Unicode MS" pitchFamily="34" charset="-128"/>
                                    <a:cs typeface="Arial Unicode MS" pitchFamily="34" charset="-128"/>
                                  </a:rPr>
                                  <m:t>1−</m:t>
                                </m:r>
                                <m:r>
                                  <a:rPr lang="en-US" sz="1800" kern="0" dirty="0">
                                    <a:latin typeface="Cambria Math" panose="02040503050406030204" pitchFamily="18" charset="0"/>
                                    <a:ea typeface="Arial Unicode MS" pitchFamily="34" charset="-128"/>
                                    <a:cs typeface="Arial Unicode MS" pitchFamily="34" charset="-128"/>
                                  </a:rPr>
                                  <m:t>𝑦</m:t>
                                </m:r>
                              </m:e>
                            </m:d>
                            <m:r>
                              <a:rPr lang="en-US" sz="1800" kern="0" dirty="0">
                                <a:latin typeface="Cambria Math" panose="02040503050406030204" pitchFamily="18" charset="0"/>
                                <a:ea typeface="Arial Unicode MS" pitchFamily="34" charset="-128"/>
                                <a:cs typeface="Arial Unicode MS" pitchFamily="34" charset="-128"/>
                              </a:rPr>
                              <m:t>∗</m:t>
                            </m:r>
                            <m:func>
                              <m:funcPr>
                                <m:ctrlPr>
                                  <a:rPr lang="en-US" sz="1800" i="1" kern="0" dirty="0">
                                    <a:latin typeface="Cambria Math" panose="02040503050406030204" pitchFamily="18" charset="0"/>
                                    <a:ea typeface="Arial Unicode MS" pitchFamily="34" charset="-128"/>
                                    <a:cs typeface="Arial Unicode MS" pitchFamily="34" charset="-128"/>
                                  </a:rPr>
                                </m:ctrlPr>
                              </m:funcPr>
                              <m:fName>
                                <m:r>
                                  <m:rPr>
                                    <m:sty m:val="p"/>
                                  </m:rPr>
                                  <a:rPr lang="en-US" sz="1800" kern="0">
                                    <a:latin typeface="Cambria Math" panose="02040503050406030204" pitchFamily="18" charset="0"/>
                                    <a:ea typeface="Arial Unicode MS" pitchFamily="34" charset="-128"/>
                                    <a:cs typeface="Arial Unicode MS" pitchFamily="34" charset="-128"/>
                                  </a:rPr>
                                  <m:t>log</m:t>
                                </m:r>
                              </m:fName>
                              <m:e>
                                <m:d>
                                  <m:dPr>
                                    <m:ctrlPr>
                                      <a:rPr lang="en-US" sz="1800" i="1" kern="0">
                                        <a:latin typeface="Cambria Math" panose="02040503050406030204" pitchFamily="18" charset="0"/>
                                        <a:ea typeface="Arial Unicode MS" pitchFamily="34" charset="-128"/>
                                        <a:cs typeface="Arial Unicode MS" pitchFamily="34" charset="-128"/>
                                      </a:rPr>
                                    </m:ctrlPr>
                                  </m:dPr>
                                  <m:e>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e>
                                </m:d>
                              </m:e>
                            </m:func>
                          </m:e>
                        </m:d>
                        <m:r>
                          <a:rPr lang="en-US" sz="1800" b="0" i="1" kern="0" dirty="0" smtClean="0">
                            <a:latin typeface="Cambria Math" panose="02040503050406030204" pitchFamily="18" charset="0"/>
                            <a:ea typeface="Arial Unicode MS" pitchFamily="34" charset="-128"/>
                            <a:cs typeface="Arial Unicode MS" pitchFamily="34" charset="-128"/>
                          </a:rPr>
                          <m:t> +</m:t>
                        </m:r>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i="1" kern="0" dirty="0">
                                <a:latin typeface="Cambria Math" panose="02040503050406030204" pitchFamily="18" charset="0"/>
                                <a:ea typeface="Cambria Math" panose="02040503050406030204" pitchFamily="18" charset="0"/>
                                <a:cs typeface="Arial Unicode MS" pitchFamily="34" charset="-128"/>
                              </a:rPr>
                              <m:t>𝜆</m:t>
                            </m:r>
                          </m:num>
                          <m:den>
                            <m:r>
                              <a:rPr lang="en-US" sz="1800" i="1" kern="0">
                                <a:latin typeface="Cambria Math" panose="02040503050406030204" pitchFamily="18" charset="0"/>
                                <a:ea typeface="Arial Unicode MS" pitchFamily="34" charset="-128"/>
                                <a:cs typeface="Arial Unicode MS" pitchFamily="34" charset="-128"/>
                              </a:rPr>
                              <m:t>2</m:t>
                            </m:r>
                            <m:r>
                              <a:rPr lang="en-US" sz="1800" i="1" kern="0">
                                <a:latin typeface="Cambria Math" panose="02040503050406030204" pitchFamily="18" charset="0"/>
                                <a:ea typeface="Arial Unicode MS" pitchFamily="34" charset="-128"/>
                                <a:cs typeface="Arial Unicode MS" pitchFamily="34" charset="-128"/>
                              </a:rPr>
                              <m:t>𝑚</m:t>
                            </m:r>
                          </m:den>
                        </m:f>
                        <m:r>
                          <a:rPr lang="en-US" sz="1800" i="1" kern="0" dirty="0">
                            <a:latin typeface="Cambria Math" panose="02040503050406030204" pitchFamily="18" charset="0"/>
                            <a:ea typeface="Cambria Math" panose="02040503050406030204" pitchFamily="18" charset="0"/>
                            <a:cs typeface="Arial Unicode MS" pitchFamily="34" charset="-128"/>
                          </a:rPr>
                          <m:t>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a:rPr lang="en-US" sz="1800" i="1" kern="0">
                                <a:latin typeface="Cambria Math" panose="02040503050406030204" pitchFamily="18" charset="0"/>
                                <a:ea typeface="Arial Unicode MS" pitchFamily="34" charset="-128"/>
                                <a:cs typeface="Arial Unicode MS" pitchFamily="34" charset="-128"/>
                              </a:rPr>
                              <m:t>𝑗</m:t>
                            </m:r>
                            <m:r>
                              <a:rPr lang="pt-BR" sz="1800" i="1" kern="0">
                                <a:latin typeface="Cambria Math" panose="02040503050406030204" pitchFamily="18" charset="0"/>
                                <a:ea typeface="Arial Unicode MS" pitchFamily="34" charset="-128"/>
                                <a:cs typeface="Arial Unicode MS" pitchFamily="34" charset="-128"/>
                              </a:rPr>
                              <m:t>=1</m:t>
                            </m:r>
                          </m:sub>
                          <m:sup>
                            <m:r>
                              <a:rPr lang="en-US" sz="1800" i="1" kern="0">
                                <a:latin typeface="Cambria Math" panose="02040503050406030204" pitchFamily="18" charset="0"/>
                                <a:ea typeface="Arial Unicode MS" pitchFamily="34" charset="-128"/>
                                <a:cs typeface="Arial Unicode MS" pitchFamily="34" charset="-128"/>
                              </a:rPr>
                              <m:t>𝑛</m:t>
                            </m:r>
                          </m:sup>
                          <m:e>
                            <m:r>
                              <a:rPr lang="en-US" sz="1800" i="1" kern="0" baseline="30000">
                                <a:latin typeface="Cambria Math" panose="02040503050406030204" pitchFamily="18" charset="0"/>
                                <a:ea typeface="Arial Unicode MS" pitchFamily="34" charset="-128"/>
                                <a:cs typeface="Arial Unicode MS" pitchFamily="34" charset="-128"/>
                              </a:rPr>
                              <m:t> </m:t>
                            </m:r>
                          </m:e>
                        </m:nary>
                        <m:r>
                          <a:rPr lang="en-US" sz="1800" i="1" kern="0" dirty="0">
                            <a:latin typeface="Cambria Math" panose="02040503050406030204" pitchFamily="18" charset="0"/>
                            <a:ea typeface="Arial Unicode MS" pitchFamily="34" charset="-128"/>
                            <a:cs typeface="Arial Unicode MS" pitchFamily="34" charset="-128"/>
                          </a:rPr>
                          <m:t>𝜃</m:t>
                        </m:r>
                        <m:r>
                          <a:rPr lang="en-US" sz="1800" i="1" kern="0" baseline="-25000" dirty="0">
                            <a:latin typeface="Cambria Math" panose="02040503050406030204" pitchFamily="18" charset="0"/>
                            <a:ea typeface="Arial Unicode MS" pitchFamily="34" charset="-128"/>
                            <a:cs typeface="Arial Unicode MS" pitchFamily="34" charset="-128"/>
                          </a:rPr>
                          <m:t>𝑗</m:t>
                        </m:r>
                        <m:r>
                          <a:rPr lang="en-US" sz="1800" i="1" kern="0" baseline="30000">
                            <a:latin typeface="Cambria Math" panose="02040503050406030204" pitchFamily="18" charset="0"/>
                            <a:ea typeface="Arial Unicode MS" pitchFamily="34" charset="-128"/>
                            <a:cs typeface="Arial Unicode MS" pitchFamily="34" charset="-128"/>
                          </a:rPr>
                          <m:t>2</m:t>
                        </m:r>
                      </m:e>
                    </m:nary>
                  </m:oMath>
                </a14:m>
                <a:r>
                  <a:rPr lang="en-US" sz="1800" kern="0" dirty="0">
                    <a:ea typeface="Arial Unicode MS" pitchFamily="34" charset="-128"/>
                    <a:cs typeface="Arial Unicode MS" pitchFamily="34" charset="-128"/>
                  </a:rPr>
                  <a:t> </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Gradient Descent = Repeat until convergence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r>
                  <a:rPr lang="en-US" sz="1800" i="1" kern="0" dirty="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r>
                      <a:rPr lang="en-US" sz="1800" b="0" i="1" kern="0" baseline="-25000" dirty="0">
                        <a:latin typeface="Cambria Math" panose="02040503050406030204" pitchFamily="18" charset="0"/>
                        <a:ea typeface="Arial Unicode MS" pitchFamily="34" charset="-128"/>
                        <a:cs typeface="Arial Unicode MS" pitchFamily="34" charset="-128"/>
                      </a:rPr>
                      <m:t> =</m:t>
                    </m:r>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r>
                      <a:rPr lang="en-US" sz="1800" b="0" i="1" kern="0" dirty="0">
                        <a:latin typeface="Cambria Math" panose="02040503050406030204" pitchFamily="18" charset="0"/>
                        <a:ea typeface="Arial Unicode MS" pitchFamily="34" charset="-128"/>
                        <a:cs typeface="Arial Unicode MS" pitchFamily="34" charset="-128"/>
                      </a:rPr>
                      <m:t>−</m:t>
                    </m:r>
                    <m:r>
                      <a:rPr lang="el-GR" sz="1800" b="0" i="1" kern="0" dirty="0">
                        <a:latin typeface="Cambria Math" panose="02040503050406030204" pitchFamily="18" charset="0"/>
                        <a:ea typeface="Cambria Math" panose="02040503050406030204" pitchFamily="18" charset="0"/>
                        <a:cs typeface="Arial Unicode MS" pitchFamily="34" charset="-128"/>
                      </a:rPr>
                      <m:t>𝛼</m:t>
                    </m:r>
                    <m:r>
                      <a:rPr lang="en-US" sz="1800" b="0" i="1" kern="0" dirty="0" smtClean="0">
                        <a:latin typeface="Cambria Math" panose="02040503050406030204" pitchFamily="18" charset="0"/>
                        <a:ea typeface="Cambria Math" panose="02040503050406030204" pitchFamily="18" charset="0"/>
                        <a:cs typeface="Arial Unicode MS" pitchFamily="34" charset="-128"/>
                      </a:rPr>
                      <m:t>[</m:t>
                    </m:r>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b="0" i="1" kern="0">
                            <a:latin typeface="Cambria Math" panose="02040503050406030204" pitchFamily="18" charset="0"/>
                            <a:ea typeface="Arial Unicode MS" pitchFamily="34" charset="-128"/>
                            <a:cs typeface="Arial Unicode MS" pitchFamily="34" charset="-128"/>
                          </a:rPr>
                          <m:t>1</m:t>
                        </m:r>
                      </m:num>
                      <m:den>
                        <m:r>
                          <a:rPr lang="en-US" sz="1800" b="0" i="1" kern="0">
                            <a:latin typeface="Cambria Math" panose="02040503050406030204" pitchFamily="18" charset="0"/>
                            <a:ea typeface="Arial Unicode MS" pitchFamily="34" charset="-128"/>
                            <a:cs typeface="Arial Unicode MS" pitchFamily="34" charset="-128"/>
                          </a:rPr>
                          <m:t>𝑚</m:t>
                        </m:r>
                      </m:den>
                    </m:f>
                    <m:r>
                      <m:rPr>
                        <m:nor/>
                      </m:rPr>
                      <a:rPr lang="en-US" sz="1800" i="1" kern="0" dirty="0">
                        <a:latin typeface="Cambria Math" panose="02040503050406030204" pitchFamily="18" charset="0"/>
                        <a:ea typeface="Arial Unicode MS" pitchFamily="34" charset="-128"/>
                        <a:cs typeface="Arial Unicode MS" pitchFamily="34" charset="-128"/>
                      </a:rPr>
                      <m:t> ∗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a:rPr lang="en-US" sz="1800" b="0" i="1" kern="0">
                            <a:latin typeface="Cambria Math" panose="02040503050406030204" pitchFamily="18" charset="0"/>
                            <a:ea typeface="Arial Unicode MS" pitchFamily="34" charset="-128"/>
                            <a:cs typeface="Arial Unicode MS" pitchFamily="34" charset="-128"/>
                          </a:rPr>
                          <m:t>𝑖</m:t>
                        </m:r>
                        <m:r>
                          <a:rPr lang="pt-BR" sz="1800" b="0" i="1" kern="0">
                            <a:latin typeface="Cambria Math" panose="02040503050406030204" pitchFamily="18" charset="0"/>
                            <a:ea typeface="Arial Unicode MS" pitchFamily="34" charset="-128"/>
                            <a:cs typeface="Arial Unicode MS" pitchFamily="34" charset="-128"/>
                          </a:rPr>
                          <m:t>=1</m:t>
                        </m:r>
                      </m:sub>
                      <m:sup>
                        <m:r>
                          <a:rPr lang="en-US" sz="1800" b="0" i="1" kern="0">
                            <a:latin typeface="Cambria Math" panose="02040503050406030204" pitchFamily="18" charset="0"/>
                            <a:ea typeface="Arial Unicode MS" pitchFamily="34" charset="-128"/>
                            <a:cs typeface="Arial Unicode MS" pitchFamily="34" charset="-128"/>
                          </a:rPr>
                          <m:t>𝑚</m:t>
                        </m:r>
                      </m:sup>
                      <m:e>
                        <m:d>
                          <m:dPr>
                            <m:ctrlPr>
                              <a:rPr lang="pt-BR"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 </m:t>
                            </m:r>
                            <m:r>
                              <a:rPr lang="en-US" sz="1800" b="0" i="1" kern="0">
                                <a:latin typeface="Cambria Math" panose="02040503050406030204" pitchFamily="18" charset="0"/>
                                <a:ea typeface="Arial Unicode MS" pitchFamily="34" charset="-128"/>
                                <a:cs typeface="Arial Unicode MS" pitchFamily="34" charset="-128"/>
                              </a:rPr>
                              <m:t>h</m:t>
                            </m:r>
                            <m:r>
                              <a:rPr lang="en-US" sz="1800" b="0" i="1" kern="0" baseline="-25000" dirty="0">
                                <a:latin typeface="Cambria Math" panose="02040503050406030204" pitchFamily="18" charset="0"/>
                                <a:ea typeface="Arial Unicode MS" pitchFamily="34" charset="-128"/>
                                <a:cs typeface="Arial Unicode MS" pitchFamily="34" charset="-128"/>
                              </a:rPr>
                              <m:t>𝜃</m:t>
                            </m:r>
                            <m:d>
                              <m:dPr>
                                <m:ctrlPr>
                                  <a:rPr lang="en-US"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smtClean="0">
                                        <a:latin typeface="Cambria Math" panose="02040503050406030204" pitchFamily="18" charset="0"/>
                                        <a:ea typeface="Arial Unicode MS" pitchFamily="34" charset="-128"/>
                                        <a:cs typeface="Arial Unicode MS" pitchFamily="34" charset="-128"/>
                                      </a:rPr>
                                      <m:t>𝑖</m:t>
                                    </m:r>
                                  </m:e>
                                </m:d>
                              </m:e>
                            </m:d>
                            <m:r>
                              <a:rPr lang="en-US" sz="1800" b="0" i="1" kern="0">
                                <a:latin typeface="Cambria Math" panose="02040503050406030204" pitchFamily="18" charset="0"/>
                                <a:ea typeface="Arial Unicode MS" pitchFamily="34" charset="-128"/>
                                <a:cs typeface="Arial Unicode MS" pitchFamily="34" charset="-128"/>
                              </a:rPr>
                              <m:t>−</m:t>
                            </m:r>
                            <m:r>
                              <a:rPr lang="en-US" sz="1800" b="0" i="1" kern="0">
                                <a:latin typeface="Cambria Math" panose="02040503050406030204" pitchFamily="18" charset="0"/>
                                <a:ea typeface="Arial Unicode MS" pitchFamily="34" charset="-128"/>
                                <a:cs typeface="Arial Unicode MS" pitchFamily="34" charset="-128"/>
                              </a:rPr>
                              <m:t>𝑦</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r>
                              <a:rPr lang="en-US" sz="1800" b="0" i="1" kern="0" baseline="30000">
                                <a:latin typeface="Cambria Math" panose="02040503050406030204" pitchFamily="18" charset="0"/>
                                <a:ea typeface="Arial Unicode MS" pitchFamily="34" charset="-128"/>
                                <a:cs typeface="Arial Unicode MS" pitchFamily="34" charset="-128"/>
                              </a:rPr>
                              <m:t> </m:t>
                            </m:r>
                          </m:e>
                        </m:d>
                        <m:r>
                          <a:rPr lang="en-US" sz="1800" b="0" i="1" kern="0" baseline="30000">
                            <a:latin typeface="Cambria Math" panose="02040503050406030204" pitchFamily="18" charset="0"/>
                            <a:ea typeface="Arial Unicode MS" pitchFamily="34" charset="-128"/>
                            <a:cs typeface="Arial Unicode MS" pitchFamily="34" charset="-128"/>
                          </a:rPr>
                          <m:t> </m:t>
                        </m:r>
                      </m:e>
                    </m:nary>
                    <m:r>
                      <m:rPr>
                        <m:nor/>
                      </m:rPr>
                      <a:rPr lang="en-US" sz="1800" i="1" kern="0" dirty="0">
                        <a:ea typeface="Arial Unicode MS" pitchFamily="34" charset="-128"/>
                        <a:cs typeface="Arial Unicode MS" pitchFamily="34" charset="-128"/>
                      </a:rPr>
                      <m:t>∗ </m:t>
                    </m:r>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r>
                      <a:rPr lang="en-US" sz="1800" b="0" i="1" kern="0" smtClean="0">
                        <a:latin typeface="Cambria Math" panose="02040503050406030204" pitchFamily="18" charset="0"/>
                        <a:ea typeface="Arial Unicode MS" pitchFamily="34" charset="-128"/>
                        <a:cs typeface="Arial Unicode MS" pitchFamily="34" charset="-128"/>
                      </a:rPr>
                      <m:t>+</m:t>
                    </m:r>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b="0" i="1" kern="0" dirty="0">
                            <a:latin typeface="Cambria Math" panose="02040503050406030204" pitchFamily="18" charset="0"/>
                            <a:ea typeface="Cambria Math" panose="02040503050406030204" pitchFamily="18" charset="0"/>
                            <a:cs typeface="Arial Unicode MS" pitchFamily="34" charset="-128"/>
                          </a:rPr>
                          <m:t>𝜆</m:t>
                        </m:r>
                      </m:num>
                      <m:den>
                        <m:r>
                          <a:rPr lang="en-US" sz="1800" b="0" i="1" kern="0">
                            <a:latin typeface="Cambria Math" panose="02040503050406030204" pitchFamily="18" charset="0"/>
                            <a:ea typeface="Arial Unicode MS" pitchFamily="34" charset="-128"/>
                            <a:cs typeface="Arial Unicode MS" pitchFamily="34" charset="-128"/>
                          </a:rPr>
                          <m:t>𝑚</m:t>
                        </m:r>
                      </m:den>
                    </m:f>
                    <m:r>
                      <a:rPr lang="en-US" sz="1800" b="0" i="1" kern="0" dirty="0">
                        <a:latin typeface="Cambria Math" panose="02040503050406030204" pitchFamily="18" charset="0"/>
                        <a:ea typeface="Cambria Math" panose="02040503050406030204" pitchFamily="18" charset="0"/>
                        <a:cs typeface="Arial Unicode MS" pitchFamily="34" charset="-128"/>
                      </a:rPr>
                      <m:t> ∗</m:t>
                    </m:r>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oMath>
                </a14:m>
                <a:r>
                  <a:rPr lang="en-US" sz="1800" i="1" kern="0" dirty="0">
                    <a:latin typeface="Cambria Math" panose="02040503050406030204" pitchFamily="18" charset="0"/>
                    <a:ea typeface="Arial Unicode MS" pitchFamily="34" charset="-128"/>
                    <a:cs typeface="Arial Unicode MS" pitchFamily="34" charset="-128"/>
                  </a:rPr>
                  <a:t>] </a:t>
                </a:r>
                <a:r>
                  <a:rPr lang="en-US" sz="1800" i="1" kern="0" dirty="0">
                    <a:ea typeface="Arial Unicode MS" pitchFamily="34" charset="-128"/>
                    <a:cs typeface="Arial Unicode MS" pitchFamily="34" charset="-128"/>
                  </a:rPr>
                  <a:t>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24000" y="3760210"/>
                <a:ext cx="11448900" cy="2644763"/>
              </a:xfrm>
              <a:prstGeom prst="rect">
                <a:avLst/>
              </a:prstGeom>
              <a:blipFill>
                <a:blip r:embed="rId3"/>
                <a:stretch>
                  <a:fillRect l="-1225" t="-2995"/>
                </a:stretch>
              </a:blipFill>
            </p:spPr>
            <p:txBody>
              <a:bodyPr/>
              <a:lstStyle/>
              <a:p>
                <a:r>
                  <a:rPr lang="en-US">
                    <a:noFill/>
                  </a:rPr>
                  <a:t> </a:t>
                </a:r>
              </a:p>
            </p:txBody>
          </p:sp>
        </mc:Fallback>
      </mc:AlternateContent>
    </p:spTree>
    <p:extLst>
      <p:ext uri="{BB962C8B-B14F-4D97-AF65-F5344CB8AC3E}">
        <p14:creationId xmlns:p14="http://schemas.microsoft.com/office/powerpoint/2010/main" val="435999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a:t>
            </a:r>
          </a:p>
        </p:txBody>
      </p:sp>
      <p:sp>
        <p:nvSpPr>
          <p:cNvPr id="3" name="Text Placeholder 2"/>
          <p:cNvSpPr>
            <a:spLocks noGrp="1"/>
          </p:cNvSpPr>
          <p:nvPr>
            <p:ph type="body" sz="quarter" idx="10"/>
          </p:nvPr>
        </p:nvSpPr>
        <p:spPr>
          <a:xfrm>
            <a:off x="324000" y="1471957"/>
            <a:ext cx="11545200" cy="3385542"/>
          </a:xfrm>
        </p:spPr>
        <p:txBody>
          <a:bodyPr/>
          <a:lstStyle/>
          <a:p>
            <a:endParaRPr lang="en-US" dirty="0"/>
          </a:p>
        </p:txBody>
      </p:sp>
    </p:spTree>
    <p:extLst>
      <p:ext uri="{BB962C8B-B14F-4D97-AF65-F5344CB8AC3E}">
        <p14:creationId xmlns:p14="http://schemas.microsoft.com/office/powerpoint/2010/main" val="147838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Demo + HandsOn</a:t>
            </a:r>
          </a:p>
        </p:txBody>
      </p:sp>
      <p:pic>
        <p:nvPicPr>
          <p:cNvPr id="4" name="Picture 3"/>
          <p:cNvPicPr>
            <a:picLocks noChangeAspect="1"/>
          </p:cNvPicPr>
          <p:nvPr/>
        </p:nvPicPr>
        <p:blipFill>
          <a:blip r:embed="rId3"/>
          <a:stretch>
            <a:fillRect/>
          </a:stretch>
        </p:blipFill>
        <p:spPr>
          <a:xfrm>
            <a:off x="4033099" y="2130849"/>
            <a:ext cx="3810000" cy="381000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 Supervised Learning</a:t>
            </a:r>
          </a:p>
        </p:txBody>
      </p:sp>
      <p:pic>
        <p:nvPicPr>
          <p:cNvPr id="4" name="Picture 3"/>
          <p:cNvPicPr>
            <a:picLocks noChangeAspect="1"/>
          </p:cNvPicPr>
          <p:nvPr/>
        </p:nvPicPr>
        <p:blipFill>
          <a:blip r:embed="rId2"/>
          <a:stretch>
            <a:fillRect/>
          </a:stretch>
        </p:blipFill>
        <p:spPr>
          <a:xfrm>
            <a:off x="6933121" y="1380835"/>
            <a:ext cx="4421730" cy="2779373"/>
          </a:xfrm>
          <a:prstGeom prst="rect">
            <a:avLst/>
          </a:prstGeom>
        </p:spPr>
      </p:pic>
      <p:pic>
        <p:nvPicPr>
          <p:cNvPr id="5" name="Picture 4"/>
          <p:cNvPicPr>
            <a:picLocks noChangeAspect="1"/>
          </p:cNvPicPr>
          <p:nvPr/>
        </p:nvPicPr>
        <p:blipFill>
          <a:blip r:embed="rId3"/>
          <a:stretch>
            <a:fillRect/>
          </a:stretch>
        </p:blipFill>
        <p:spPr>
          <a:xfrm>
            <a:off x="740379" y="1380835"/>
            <a:ext cx="4958292" cy="2702329"/>
          </a:xfrm>
          <a:prstGeom prst="rect">
            <a:avLst/>
          </a:prstGeom>
        </p:spPr>
      </p:pic>
      <p:sp>
        <p:nvSpPr>
          <p:cNvPr id="6" name="TextBox 5"/>
          <p:cNvSpPr txBox="1"/>
          <p:nvPr/>
        </p:nvSpPr>
        <p:spPr>
          <a:xfrm>
            <a:off x="740379" y="4460793"/>
            <a:ext cx="10505761" cy="1969770"/>
          </a:xfrm>
          <a:prstGeom prst="rect">
            <a:avLst/>
          </a:prstGeom>
          <a:noFill/>
        </p:spPr>
        <p:txBody>
          <a:bodyPr wrap="none" lIns="0" tIns="0" rIns="0" bIns="0" rtlCol="0">
            <a:spAutoFit/>
          </a:bodyPr>
          <a:lstStyle/>
          <a:p>
            <a:r>
              <a:rPr lang="en-US" dirty="0"/>
              <a:t>Above,</a:t>
            </a:r>
          </a:p>
          <a:p>
            <a:pPr marL="887288" lvl="1" indent="-342900">
              <a:buFont typeface="Arial" panose="020B0604020202020204" pitchFamily="34" charset="0"/>
              <a:buChar char="•"/>
            </a:pPr>
            <a:r>
              <a:rPr lang="en-US" i="1" dirty="0"/>
              <a:t>P</a:t>
            </a:r>
            <a:r>
              <a:rPr lang="en-US" dirty="0"/>
              <a:t>(</a:t>
            </a:r>
            <a:r>
              <a:rPr lang="en-US" i="1" dirty="0" err="1"/>
              <a:t>c|x</a:t>
            </a:r>
            <a:r>
              <a:rPr lang="en-US" dirty="0"/>
              <a:t>) is the posterior probability of </a:t>
            </a:r>
            <a:r>
              <a:rPr lang="en-US" i="1" dirty="0"/>
              <a:t>class</a:t>
            </a:r>
            <a:r>
              <a:rPr lang="en-US" dirty="0"/>
              <a:t> (c, </a:t>
            </a:r>
            <a:r>
              <a:rPr lang="en-US" i="1" dirty="0"/>
              <a:t>target</a:t>
            </a:r>
            <a:r>
              <a:rPr lang="en-US" dirty="0"/>
              <a:t>) given </a:t>
            </a:r>
            <a:r>
              <a:rPr lang="en-US" i="1" dirty="0"/>
              <a:t>predictor</a:t>
            </a:r>
            <a:r>
              <a:rPr lang="en-US" dirty="0"/>
              <a:t> (x, </a:t>
            </a:r>
            <a:r>
              <a:rPr lang="en-US" i="1" dirty="0"/>
              <a:t>attributes</a:t>
            </a:r>
            <a:r>
              <a:rPr lang="en-US" dirty="0"/>
              <a:t>).</a:t>
            </a:r>
          </a:p>
          <a:p>
            <a:pPr marL="887288" lvl="1" indent="-342900">
              <a:buFont typeface="Arial" panose="020B0604020202020204" pitchFamily="34" charset="0"/>
              <a:buChar char="•"/>
            </a:pPr>
            <a:r>
              <a:rPr lang="en-US" i="1" dirty="0"/>
              <a:t>P</a:t>
            </a:r>
            <a:r>
              <a:rPr lang="en-US" dirty="0"/>
              <a:t>(</a:t>
            </a:r>
            <a:r>
              <a:rPr lang="en-US" i="1" dirty="0"/>
              <a:t>c</a:t>
            </a:r>
            <a:r>
              <a:rPr lang="en-US" dirty="0"/>
              <a:t>) is the prior probability of </a:t>
            </a:r>
            <a:r>
              <a:rPr lang="en-US" i="1" dirty="0"/>
              <a:t>class</a:t>
            </a:r>
            <a:r>
              <a:rPr lang="en-US" dirty="0"/>
              <a:t>.</a:t>
            </a:r>
          </a:p>
          <a:p>
            <a:pPr marL="887288" lvl="1" indent="-342900">
              <a:buFont typeface="Arial" panose="020B0604020202020204" pitchFamily="34" charset="0"/>
              <a:buChar char="•"/>
            </a:pPr>
            <a:r>
              <a:rPr lang="en-US" i="1" dirty="0"/>
              <a:t>P</a:t>
            </a:r>
            <a:r>
              <a:rPr lang="en-US" dirty="0"/>
              <a:t>(</a:t>
            </a:r>
            <a:r>
              <a:rPr lang="en-US" i="1" dirty="0" err="1"/>
              <a:t>x|c</a:t>
            </a:r>
            <a:r>
              <a:rPr lang="en-US" dirty="0"/>
              <a:t>) is the likelihood which is the probability of </a:t>
            </a:r>
            <a:r>
              <a:rPr lang="en-US" i="1" dirty="0"/>
              <a:t>predictor</a:t>
            </a:r>
            <a:r>
              <a:rPr lang="en-US" dirty="0"/>
              <a:t> given </a:t>
            </a:r>
            <a:r>
              <a:rPr lang="en-US" i="1" dirty="0"/>
              <a:t>class</a:t>
            </a:r>
            <a:r>
              <a:rPr lang="en-US" dirty="0"/>
              <a:t>.</a:t>
            </a:r>
          </a:p>
          <a:p>
            <a:pPr marL="887288" lvl="1" indent="-342900">
              <a:buFont typeface="Arial" panose="020B0604020202020204" pitchFamily="34" charset="0"/>
              <a:buChar char="•"/>
            </a:pPr>
            <a:r>
              <a:rPr lang="en-US" i="1" dirty="0"/>
              <a:t>P</a:t>
            </a:r>
            <a:r>
              <a:rPr lang="en-US" dirty="0"/>
              <a:t>(</a:t>
            </a:r>
            <a:r>
              <a:rPr lang="en-US" i="1" dirty="0"/>
              <a:t>x</a:t>
            </a:r>
            <a:r>
              <a:rPr lang="en-US" dirty="0"/>
              <a:t>) is the prior probability of </a:t>
            </a:r>
            <a:r>
              <a:rPr lang="en-US" i="1" dirty="0"/>
              <a:t>predictor</a:t>
            </a:r>
            <a:r>
              <a:rPr lang="en-US" dirty="0"/>
              <a:t>.</a:t>
            </a: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942528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 Nearest Neighbors - Clustering</a:t>
            </a:r>
          </a:p>
        </p:txBody>
      </p:sp>
      <p:pic>
        <p:nvPicPr>
          <p:cNvPr id="4" name="Picture 3"/>
          <p:cNvPicPr>
            <a:picLocks noChangeAspect="1"/>
          </p:cNvPicPr>
          <p:nvPr/>
        </p:nvPicPr>
        <p:blipFill>
          <a:blip r:embed="rId3"/>
          <a:stretch>
            <a:fillRect/>
          </a:stretch>
        </p:blipFill>
        <p:spPr>
          <a:xfrm>
            <a:off x="324000" y="1371033"/>
            <a:ext cx="8201025" cy="2990850"/>
          </a:xfrm>
          <a:prstGeom prst="rect">
            <a:avLst/>
          </a:prstGeom>
        </p:spPr>
      </p:pic>
      <p:sp>
        <p:nvSpPr>
          <p:cNvPr id="3" name="TextBox 2"/>
          <p:cNvSpPr txBox="1"/>
          <p:nvPr/>
        </p:nvSpPr>
        <p:spPr>
          <a:xfrm>
            <a:off x="818681" y="4474029"/>
            <a:ext cx="9887643" cy="2062103"/>
          </a:xfrm>
          <a:prstGeom prst="rect">
            <a:avLst/>
          </a:prstGeom>
          <a:noFill/>
        </p:spPr>
        <p:txBody>
          <a:bodyPr wrap="none" lIns="0" tIns="0" rIns="0" bIns="0" rtlCol="0">
            <a:spAutoFit/>
          </a:bodyPr>
          <a:lstStyle/>
          <a:p>
            <a:r>
              <a:rPr lang="en-US" b="1" dirty="0"/>
              <a:t>Problem: </a:t>
            </a:r>
            <a:r>
              <a:rPr lang="en-US" sz="1800" dirty="0"/>
              <a:t>Players will play if weather is sunny. Is this statement is correct?</a:t>
            </a:r>
          </a:p>
          <a:p>
            <a:endParaRPr lang="en-US" sz="1800" dirty="0"/>
          </a:p>
          <a:p>
            <a:pPr marL="830138" lvl="1" indent="-285750">
              <a:buFont typeface="Arial" panose="020B0604020202020204" pitchFamily="34" charset="0"/>
              <a:buChar char="•"/>
            </a:pPr>
            <a:r>
              <a:rPr lang="en-US" sz="1800" dirty="0"/>
              <a:t>We can solve it using above discussed method of posterior probability.</a:t>
            </a:r>
          </a:p>
          <a:p>
            <a:pPr marL="830138" lvl="1" indent="-285750">
              <a:buFont typeface="Arial" panose="020B0604020202020204" pitchFamily="34" charset="0"/>
              <a:buChar char="•"/>
            </a:pPr>
            <a:r>
              <a:rPr lang="en-US" sz="1800" dirty="0"/>
              <a:t>P(Yes | Sunny) = P( Sunny | Yes) * P(Yes) / P (Sunny)</a:t>
            </a:r>
          </a:p>
          <a:p>
            <a:pPr marL="830138" lvl="1" indent="-285750">
              <a:buFont typeface="Arial" panose="020B0604020202020204" pitchFamily="34" charset="0"/>
              <a:buChar char="•"/>
            </a:pPr>
            <a:r>
              <a:rPr lang="en-US" sz="1800" dirty="0"/>
              <a:t>Here we have P (Sunny |Yes) = 3/9 = 0.33, P(Sunny) = 5/14 = 0.36, P( Yes)= 9/14 = 0.64</a:t>
            </a:r>
          </a:p>
          <a:p>
            <a:pPr marL="830138" lvl="1" indent="-285750">
              <a:buFont typeface="Arial" panose="020B0604020202020204" pitchFamily="34" charset="0"/>
              <a:buChar char="•"/>
            </a:pPr>
            <a:r>
              <a:rPr lang="en-US" sz="1800" dirty="0"/>
              <a:t>Now, P (Yes | Sunny) = 0.33 * 0.64 / 0.36 = 0.60, which has higher probability.</a:t>
            </a: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20298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Demo + HandsOn</a:t>
            </a:r>
          </a:p>
        </p:txBody>
      </p:sp>
      <p:pic>
        <p:nvPicPr>
          <p:cNvPr id="4" name="Picture 3"/>
          <p:cNvPicPr>
            <a:picLocks noChangeAspect="1"/>
          </p:cNvPicPr>
          <p:nvPr/>
        </p:nvPicPr>
        <p:blipFill>
          <a:blip r:embed="rId3"/>
          <a:stretch>
            <a:fillRect/>
          </a:stretch>
        </p:blipFill>
        <p:spPr>
          <a:xfrm>
            <a:off x="4033099" y="2130849"/>
            <a:ext cx="3810000" cy="3810000"/>
          </a:xfrm>
          <a:prstGeom prst="rect">
            <a:avLst/>
          </a:prstGeom>
        </p:spPr>
      </p:pic>
    </p:spTree>
    <p:extLst>
      <p:ext uri="{BB962C8B-B14F-4D97-AF65-F5344CB8AC3E}">
        <p14:creationId xmlns:p14="http://schemas.microsoft.com/office/powerpoint/2010/main" val="2497291016"/>
      </p:ext>
    </p:extLst>
  </p:cSld>
  <p:clrMapOvr>
    <a:masterClrMapping/>
  </p:clrMapOvr>
  <p:transition spd="med"/>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SAP_2016_16x9_White</Template>
  <TotalTime>5545</TotalTime>
  <Words>338</Words>
  <Application>Microsoft Office PowerPoint</Application>
  <PresentationFormat>Custom</PresentationFormat>
  <Paragraphs>75</Paragraphs>
  <Slides>13</Slides>
  <Notes>10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Cambria Math</vt:lpstr>
      <vt:lpstr>Arial Unicode MS</vt:lpstr>
      <vt:lpstr>Arial</vt:lpstr>
      <vt:lpstr>wingdings</vt:lpstr>
      <vt:lpstr>wingdings</vt:lpstr>
      <vt:lpstr>Courier New</vt:lpstr>
      <vt:lpstr>Symbol</vt:lpstr>
      <vt:lpstr>SAP_2016_16x9_white</vt:lpstr>
      <vt:lpstr>Machine Learning</vt:lpstr>
      <vt:lpstr>Agenda</vt:lpstr>
      <vt:lpstr>Decision Trees</vt:lpstr>
      <vt:lpstr>Random Forest</vt:lpstr>
      <vt:lpstr>Support Vector Machines</vt:lpstr>
      <vt:lpstr>Classification Demo + HandsOn</vt:lpstr>
      <vt:lpstr>Un Supervised Learning</vt:lpstr>
      <vt:lpstr>K Nearest Neighbors - Clustering</vt:lpstr>
      <vt:lpstr>KNN Demo + HandsOn</vt:lpstr>
      <vt:lpstr>PowerPoint Presentation</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Gullapudi, Sundeep</cp:lastModifiedBy>
  <cp:revision>194</cp:revision>
  <dcterms:created xsi:type="dcterms:W3CDTF">2017-04-06T03:36:28Z</dcterms:created>
  <dcterms:modified xsi:type="dcterms:W3CDTF">2017-08-15T13:14:46Z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