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66" r:id="rId5"/>
    <p:sldId id="315" r:id="rId6"/>
    <p:sldId id="316" r:id="rId7"/>
    <p:sldId id="324" r:id="rId8"/>
    <p:sldId id="318" r:id="rId9"/>
    <p:sldId id="317" r:id="rId10"/>
    <p:sldId id="326" r:id="rId11"/>
    <p:sldId id="319" r:id="rId12"/>
    <p:sldId id="323" r:id="rId13"/>
    <p:sldId id="320" r:id="rId14"/>
    <p:sldId id="310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19" autoAdjust="0"/>
  </p:normalViewPr>
  <p:slideViewPr>
    <p:cSldViewPr snapToGrid="0">
      <p:cViewPr varScale="1">
        <p:scale>
          <a:sx n="120" d="100"/>
          <a:sy n="120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#1" loCatId="process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 custT="1"/>
      <dgm:spPr/>
      <dgm:t>
        <a:bodyPr rtlCol="0"/>
        <a:lstStyle/>
        <a:p>
          <a:pPr rtl="0"/>
          <a:r>
            <a:rPr lang="de-DE" sz="1800" cap="all" spc="200" baseline="0" noProof="0" dirty="0" err="1">
              <a:latin typeface="+mj-lt"/>
            </a:rPr>
            <a:t>start</a:t>
          </a:r>
          <a:endParaRPr lang="de-DE" sz="1800" cap="all" spc="200" baseline="0" noProof="0" dirty="0">
            <a:latin typeface="+mj-lt"/>
          </a:endParaRP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349299C9-846E-4827-813A-349CCCE20782}">
      <dgm:prSet phldrT="[Text]" custT="1"/>
      <dgm:spPr/>
      <dgm:t>
        <a:bodyPr rtlCol="0"/>
        <a:lstStyle/>
        <a:p>
          <a:pPr rtl="0">
            <a:lnSpc>
              <a:spcPct val="125000"/>
            </a:lnSpc>
            <a:spcAft>
              <a:spcPts val="0"/>
            </a:spcAft>
          </a:pPr>
          <a:r>
            <a:rPr lang="de-DE" sz="1600" noProof="0" dirty="0"/>
            <a:t>- Run</a:t>
          </a:r>
          <a:r>
            <a:rPr lang="de-DE" sz="1600" baseline="0" noProof="0" dirty="0"/>
            <a:t> Java (Master)</a:t>
          </a:r>
        </a:p>
        <a:p>
          <a:pPr rtl="0">
            <a:lnSpc>
              <a:spcPct val="125000"/>
            </a:lnSpc>
            <a:spcAft>
              <a:spcPts val="0"/>
            </a:spcAft>
          </a:pPr>
          <a:r>
            <a:rPr lang="de-DE" sz="1600" baseline="0" noProof="0" dirty="0"/>
            <a:t>- </a:t>
          </a:r>
          <a:r>
            <a:rPr lang="de-DE" sz="1600" baseline="0" noProof="0" dirty="0" err="1"/>
            <a:t>mainGUI</a:t>
          </a:r>
          <a:endParaRPr lang="de-DE" sz="1600" baseline="0" noProof="0" dirty="0"/>
        </a:p>
        <a:p>
          <a:pPr rtl="0">
            <a:lnSpc>
              <a:spcPct val="125000"/>
            </a:lnSpc>
            <a:spcAft>
              <a:spcPts val="0"/>
            </a:spcAft>
          </a:pPr>
          <a:r>
            <a:rPr lang="de-DE" sz="1600" noProof="0" dirty="0"/>
            <a:t>- (</a:t>
          </a:r>
          <a:r>
            <a:rPr lang="de-DE" sz="1600" noProof="0" dirty="0" err="1"/>
            <a:t>randomOrder</a:t>
          </a:r>
          <a:r>
            <a:rPr lang="de-DE" sz="1600" noProof="0" dirty="0"/>
            <a:t>)</a:t>
          </a:r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D07AD3FD-84FF-467E-9693-752776549C61}">
      <dgm:prSet phldrT="[Text]" custT="1"/>
      <dgm:spPr/>
      <dgm:t>
        <a:bodyPr rtlCol="0"/>
        <a:lstStyle/>
        <a:p>
          <a:pPr rtl="0"/>
          <a:r>
            <a:rPr lang="de-DE" sz="1800" cap="all" spc="200" baseline="0" noProof="0" dirty="0">
              <a:latin typeface="+mj-lt"/>
            </a:rPr>
            <a:t> Server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5D70EFF5-8B31-4A1F-AE44-51E4CF0013EB}">
      <dgm:prSet phldrT="[Text]" custT="1"/>
      <dgm:spPr/>
      <dgm:t>
        <a:bodyPr rtlCol="0"/>
        <a:lstStyle/>
        <a:p>
          <a:pPr rtl="0">
            <a:lnSpc>
              <a:spcPct val="125000"/>
            </a:lnSpc>
            <a:spcAft>
              <a:spcPts val="0"/>
            </a:spcAft>
          </a:pPr>
          <a:r>
            <a:rPr lang="de-DE" sz="1600" noProof="0" dirty="0">
              <a:solidFill>
                <a:schemeClr val="tx1"/>
              </a:solidFill>
            </a:rPr>
            <a:t>- </a:t>
          </a:r>
          <a:r>
            <a:rPr lang="de-DE" sz="1600" noProof="0" dirty="0" err="1">
              <a:solidFill>
                <a:schemeClr val="tx1"/>
              </a:solidFill>
            </a:rPr>
            <a:t>ToGuess</a:t>
          </a:r>
          <a:r>
            <a:rPr lang="de-DE" sz="1600" noProof="0" dirty="0">
              <a:solidFill>
                <a:schemeClr val="tx1"/>
              </a:solidFill>
            </a:rPr>
            <a:t> -&gt; Farbauswahl</a:t>
          </a:r>
        </a:p>
        <a:p>
          <a:pPr rtl="0">
            <a:lnSpc>
              <a:spcPct val="125000"/>
            </a:lnSpc>
            <a:spcAft>
              <a:spcPts val="0"/>
            </a:spcAft>
          </a:pPr>
          <a:r>
            <a:rPr lang="de-DE" sz="1600" noProof="0" dirty="0">
              <a:solidFill>
                <a:schemeClr val="tx1"/>
              </a:solidFill>
            </a:rPr>
            <a:t>- Oder wird an </a:t>
          </a:r>
          <a:r>
            <a:rPr lang="de-DE" sz="1600" noProof="0" dirty="0" err="1">
              <a:solidFill>
                <a:schemeClr val="tx1"/>
              </a:solidFill>
            </a:rPr>
            <a:t>mainGUI</a:t>
          </a:r>
          <a:r>
            <a:rPr lang="de-DE" sz="1600" noProof="0" dirty="0">
              <a:solidFill>
                <a:schemeClr val="tx1"/>
              </a:solidFill>
            </a:rPr>
            <a:t> übergeben</a:t>
          </a:r>
        </a:p>
        <a:p>
          <a:pPr rtl="0">
            <a:lnSpc>
              <a:spcPct val="125000"/>
            </a:lnSpc>
            <a:spcAft>
              <a:spcPts val="0"/>
            </a:spcAft>
          </a:pPr>
          <a:r>
            <a:rPr lang="de-DE" sz="1600" noProof="0" dirty="0">
              <a:solidFill>
                <a:schemeClr val="tx1"/>
              </a:solidFill>
            </a:rPr>
            <a:t>-Server wird initialisiert</a:t>
          </a:r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D71FC021-6A65-44D1-95B9-0E6C89079866}">
      <dgm:prSet phldrT="[Text]" custT="1"/>
      <dgm:spPr/>
      <dgm:t>
        <a:bodyPr rtlCol="0"/>
        <a:lstStyle/>
        <a:p>
          <a:pPr rtl="0"/>
          <a:r>
            <a:rPr lang="de-DE" sz="1800" cap="all" spc="200" baseline="0" noProof="0" dirty="0">
              <a:latin typeface="+mj-lt"/>
            </a:rPr>
            <a:t>Client 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4A6BB192-9983-4F48-BBC5-6E384EED7EC5}">
      <dgm:prSet phldrT="[Text]" custT="1"/>
      <dgm:spPr/>
      <dgm:t>
        <a:bodyPr rtlCol="0"/>
        <a:lstStyle/>
        <a:p>
          <a:pPr rtl="0">
            <a:lnSpc>
              <a:spcPct val="125000"/>
            </a:lnSpc>
            <a:spcAft>
              <a:spcPts val="0"/>
            </a:spcAft>
          </a:pPr>
          <a:r>
            <a:rPr lang="de-DE" sz="1600" noProof="0" dirty="0"/>
            <a:t>-</a:t>
          </a:r>
          <a:r>
            <a:rPr lang="de-DE" sz="1400" baseline="0" noProof="0" dirty="0"/>
            <a:t> Run Java (</a:t>
          </a:r>
          <a:r>
            <a:rPr lang="de-DE" sz="1400" baseline="0" noProof="0" dirty="0" err="1"/>
            <a:t>Mind</a:t>
          </a:r>
          <a:r>
            <a:rPr lang="de-DE" sz="1400" baseline="0" noProof="0" dirty="0"/>
            <a:t>)</a:t>
          </a:r>
        </a:p>
        <a:p>
          <a:pPr rtl="0">
            <a:lnSpc>
              <a:spcPct val="125000"/>
            </a:lnSpc>
            <a:spcAft>
              <a:spcPts val="0"/>
            </a:spcAft>
          </a:pPr>
          <a:r>
            <a:rPr lang="de-DE" sz="1400" baseline="0" noProof="0" dirty="0"/>
            <a:t>- </a:t>
          </a:r>
          <a:r>
            <a:rPr lang="de-DE" sz="1400" baseline="0" noProof="0" dirty="0" err="1"/>
            <a:t>mindGUI</a:t>
          </a:r>
          <a:endParaRPr lang="de-DE" sz="1400" baseline="0" noProof="0" dirty="0"/>
        </a:p>
        <a:p>
          <a:pPr rtl="0">
            <a:lnSpc>
              <a:spcPct val="125000"/>
            </a:lnSpc>
            <a:spcAft>
              <a:spcPts val="0"/>
            </a:spcAft>
          </a:pPr>
          <a:r>
            <a:rPr lang="de-DE" sz="1400" baseline="0" noProof="0" dirty="0"/>
            <a:t>- Client wird initialisiert</a:t>
          </a:r>
        </a:p>
        <a:p>
          <a:pPr rtl="0">
            <a:lnSpc>
              <a:spcPct val="125000"/>
            </a:lnSpc>
            <a:spcAft>
              <a:spcPts val="0"/>
            </a:spcAft>
          </a:pPr>
          <a:r>
            <a:rPr lang="de-DE" sz="1400" baseline="0" noProof="0" dirty="0"/>
            <a:t>- </a:t>
          </a:r>
          <a:r>
            <a:rPr lang="de-DE" sz="1400" baseline="0" noProof="0" dirty="0" err="1"/>
            <a:t>Mind</a:t>
          </a:r>
          <a:r>
            <a:rPr lang="de-DE" sz="1400" baseline="0" noProof="0" dirty="0"/>
            <a:t> gibt Farbreihenfolge ein</a:t>
          </a:r>
        </a:p>
        <a:p>
          <a:pPr rtl="0">
            <a:lnSpc>
              <a:spcPct val="125000"/>
            </a:lnSpc>
            <a:spcAft>
              <a:spcPts val="0"/>
            </a:spcAft>
          </a:pPr>
          <a:r>
            <a:rPr lang="de-DE" sz="1400" baseline="0" noProof="0" dirty="0"/>
            <a:t>-Farbcode wird übergeben</a:t>
          </a:r>
        </a:p>
        <a:p>
          <a:pPr rtl="0">
            <a:lnSpc>
              <a:spcPct val="125000"/>
            </a:lnSpc>
            <a:spcAft>
              <a:spcPts val="0"/>
            </a:spcAft>
          </a:pPr>
          <a:endParaRPr lang="de-DE" sz="1600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73D63227-5D82-4DD2-9C4F-69B7F1A16E88}">
      <dgm:prSet custT="1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de-DE" sz="1800" cap="all" spc="200" baseline="0" noProof="0" dirty="0">
              <a:latin typeface="+mj-lt"/>
            </a:rPr>
            <a:t>Spiel</a:t>
          </a:r>
        </a:p>
      </dgm:t>
    </dgm:pt>
    <dgm:pt modelId="{72B572C7-8E4B-48B4-869B-54E9E6D5CE19}" type="parTrans" cxnId="{04297044-D0AB-41FF-8748-2DA93A524834}">
      <dgm:prSet/>
      <dgm:spPr/>
      <dgm:t>
        <a:bodyPr rtlCol="0"/>
        <a:lstStyle/>
        <a:p>
          <a:pPr rtl="0"/>
          <a:endParaRPr lang="de-DE" noProof="0" dirty="0"/>
        </a:p>
      </dgm:t>
    </dgm:pt>
    <dgm:pt modelId="{89C96077-6AD4-449B-B0FD-AF7AD49219AF}" type="sibTrans" cxnId="{04297044-D0AB-41FF-8748-2DA93A524834}">
      <dgm:prSet/>
      <dgm:spPr/>
      <dgm:t>
        <a:bodyPr rtlCol="0"/>
        <a:lstStyle/>
        <a:p>
          <a:pPr rtl="0"/>
          <a:endParaRPr lang="de-DE" noProof="0" dirty="0"/>
        </a:p>
      </dgm:t>
    </dgm:pt>
    <dgm:pt modelId="{B676DCFF-749E-4AAA-8345-257AB6F9BF96}">
      <dgm:prSet custT="1"/>
      <dgm:spPr/>
      <dgm:t>
        <a:bodyPr rtlCol="0"/>
        <a:lstStyle/>
        <a:p>
          <a:pPr rtl="0"/>
          <a:r>
            <a:rPr lang="de-DE" sz="1800" cap="all" spc="200" baseline="0" noProof="0" dirty="0">
              <a:latin typeface="+mj-lt"/>
            </a:rPr>
            <a:t>Ende</a:t>
          </a:r>
        </a:p>
      </dgm:t>
    </dgm:pt>
    <dgm:pt modelId="{94D48300-B1AA-4D62-98B2-A82D7869D9E1}" type="parTrans" cxnId="{67EF80B4-B57B-4A0A-B20A-E49A0DC9FE14}">
      <dgm:prSet/>
      <dgm:spPr/>
      <dgm:t>
        <a:bodyPr rtlCol="0"/>
        <a:lstStyle/>
        <a:p>
          <a:pPr rtl="0"/>
          <a:endParaRPr lang="de-DE" noProof="0" dirty="0"/>
        </a:p>
      </dgm:t>
    </dgm:pt>
    <dgm:pt modelId="{AA04686D-983C-465A-B5B1-35FA40576FD0}" type="sibTrans" cxnId="{67EF80B4-B57B-4A0A-B20A-E49A0DC9FE14}">
      <dgm:prSet/>
      <dgm:spPr/>
      <dgm:t>
        <a:bodyPr rtlCol="0"/>
        <a:lstStyle/>
        <a:p>
          <a:pPr rtl="0"/>
          <a:endParaRPr lang="de-DE" noProof="0" dirty="0"/>
        </a:p>
      </dgm:t>
    </dgm:pt>
    <dgm:pt modelId="{E075B08E-42B3-4C92-9A26-136EB114E48D}">
      <dgm:prSet custT="1"/>
      <dgm:spPr/>
      <dgm:t>
        <a:bodyPr rtlCol="0"/>
        <a:lstStyle/>
        <a:p>
          <a:pPr rtl="0">
            <a:lnSpc>
              <a:spcPct val="125000"/>
            </a:lnSpc>
            <a:spcAft>
              <a:spcPts val="0"/>
            </a:spcAft>
          </a:pPr>
          <a:r>
            <a:rPr lang="de-DE" sz="1200" noProof="0" dirty="0"/>
            <a:t>- Im Wechsel Client und Server aktiviert/deaktiviert</a:t>
          </a:r>
        </a:p>
        <a:p>
          <a:pPr rtl="0">
            <a:lnSpc>
              <a:spcPct val="125000"/>
            </a:lnSpc>
            <a:spcAft>
              <a:spcPts val="0"/>
            </a:spcAft>
          </a:pPr>
          <a:r>
            <a:rPr lang="de-DE" sz="1200" noProof="0" dirty="0"/>
            <a:t>- </a:t>
          </a:r>
          <a:r>
            <a:rPr lang="de-DE" sz="1200" noProof="0" dirty="0" err="1"/>
            <a:t>mindGUI</a:t>
          </a:r>
          <a:r>
            <a:rPr lang="de-DE" sz="1200" noProof="0" dirty="0"/>
            <a:t> und </a:t>
          </a:r>
          <a:r>
            <a:rPr lang="de-DE" sz="1200" noProof="0" dirty="0" err="1"/>
            <a:t>masterGUI</a:t>
          </a:r>
          <a:r>
            <a:rPr lang="de-DE" sz="1200" noProof="0" dirty="0"/>
            <a:t> werden aktualisiert </a:t>
          </a:r>
        </a:p>
        <a:p>
          <a:pPr rtl="0">
            <a:lnSpc>
              <a:spcPct val="125000"/>
            </a:lnSpc>
            <a:spcAft>
              <a:spcPts val="0"/>
            </a:spcAft>
          </a:pPr>
          <a:endParaRPr lang="de-DE" sz="1200" noProof="0" dirty="0"/>
        </a:p>
      </dgm:t>
    </dgm:pt>
    <dgm:pt modelId="{85161936-98DA-46FE-BB9A-9DC10B7E9EA5}" type="parTrans" cxnId="{1F075E82-E355-4EAB-8F9A-807AE0F4E6BC}">
      <dgm:prSet/>
      <dgm:spPr/>
      <dgm:t>
        <a:bodyPr rtlCol="0"/>
        <a:lstStyle/>
        <a:p>
          <a:pPr rtl="0"/>
          <a:endParaRPr lang="de-DE" noProof="0" dirty="0"/>
        </a:p>
      </dgm:t>
    </dgm:pt>
    <dgm:pt modelId="{B8D657C5-3194-4A0A-83DC-9B8C700F2BB6}" type="sibTrans" cxnId="{1F075E82-E355-4EAB-8F9A-807AE0F4E6BC}">
      <dgm:prSet/>
      <dgm:spPr/>
      <dgm:t>
        <a:bodyPr rtlCol="0"/>
        <a:lstStyle/>
        <a:p>
          <a:pPr rtl="0"/>
          <a:endParaRPr lang="de-DE" noProof="0" dirty="0"/>
        </a:p>
      </dgm:t>
    </dgm:pt>
    <dgm:pt modelId="{08A18ED5-326E-4B99-AE9B-2AA6107E656B}">
      <dgm:prSet custT="1"/>
      <dgm:spPr/>
      <dgm:t>
        <a:bodyPr rtlCol="0"/>
        <a:lstStyle/>
        <a:p>
          <a:pPr rtl="0">
            <a:lnSpc>
              <a:spcPct val="125000"/>
            </a:lnSpc>
            <a:spcAft>
              <a:spcPts val="0"/>
            </a:spcAft>
          </a:pPr>
          <a:r>
            <a:rPr lang="de-DE" sz="1600" baseline="0" noProof="0" dirty="0"/>
            <a:t>- max. 12 Runden  </a:t>
          </a:r>
        </a:p>
        <a:p>
          <a:pPr rtl="0">
            <a:lnSpc>
              <a:spcPct val="125000"/>
            </a:lnSpc>
            <a:spcAft>
              <a:spcPts val="0"/>
            </a:spcAft>
          </a:pPr>
          <a:r>
            <a:rPr lang="de-DE" sz="1600" baseline="0" noProof="0" dirty="0"/>
            <a:t>- </a:t>
          </a:r>
          <a:r>
            <a:rPr lang="de-DE" sz="1600" baseline="0" noProof="0" dirty="0" err="1"/>
            <a:t>win</a:t>
          </a:r>
          <a:r>
            <a:rPr lang="de-DE" sz="1600" baseline="0" noProof="0" dirty="0"/>
            <a:t> oder lose- Methode </a:t>
          </a:r>
        </a:p>
        <a:p>
          <a:pPr rtl="0">
            <a:lnSpc>
              <a:spcPct val="125000"/>
            </a:lnSpc>
            <a:spcAft>
              <a:spcPts val="0"/>
            </a:spcAft>
          </a:pPr>
          <a:r>
            <a:rPr lang="de-DE" sz="1600" baseline="0" noProof="0" dirty="0"/>
            <a:t>- </a:t>
          </a:r>
          <a:r>
            <a:rPr lang="de-DE" sz="1600" baseline="0" noProof="0" dirty="0" err="1"/>
            <a:t>system.exit</a:t>
          </a:r>
          <a:r>
            <a:rPr lang="de-DE" sz="1600" baseline="0" noProof="0" dirty="0"/>
            <a:t>(0)</a:t>
          </a:r>
          <a:endParaRPr lang="de-DE" sz="1600" noProof="0" dirty="0"/>
        </a:p>
      </dgm:t>
    </dgm:pt>
    <dgm:pt modelId="{F3CD4FF6-8442-4A5F-8574-76B3D75F243A}" type="parTrans" cxnId="{B4F59136-A2D3-4666-93F2-852F92DE8380}">
      <dgm:prSet/>
      <dgm:spPr/>
      <dgm:t>
        <a:bodyPr rtlCol="0"/>
        <a:lstStyle/>
        <a:p>
          <a:pPr rtl="0"/>
          <a:endParaRPr lang="de-DE" noProof="0" dirty="0"/>
        </a:p>
      </dgm:t>
    </dgm:pt>
    <dgm:pt modelId="{CD3A4FC0-AEAE-4660-8E5B-73948508FED8}" type="sibTrans" cxnId="{B4F59136-A2D3-4666-93F2-852F92DE8380}">
      <dgm:prSet/>
      <dgm:spPr/>
      <dgm:t>
        <a:bodyPr rtlCol="0"/>
        <a:lstStyle/>
        <a:p>
          <a:pPr rtl="0"/>
          <a:endParaRPr lang="de-DE" noProof="0" dirty="0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/>
    </dgm:pt>
    <dgm:pt modelId="{CA3A6A4E-2D39-41D2-A6B1-B590D0C452D2}" type="pres">
      <dgm:prSet presAssocID="{AACEAFD5-63CF-4AFC-B46F-BE086C5D447C}" presName="parTx" presStyleLbl="alignNode1" presStyleIdx="0" presStyleCnt="5" custLinFactNeighborX="-623" custLinFactNeighborY="112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/>
    </dgm:pt>
    <dgm:pt modelId="{6C46E586-0364-4C52-98F9-74A7ACD803D1}" type="pres">
      <dgm:prSet presAssocID="{D07AD3FD-84FF-467E-9693-752776549C61}" presName="parTx" presStyleLbl="alignNode1" presStyleIdx="1" presStyleCnt="5" custLinFactNeighborX="94" custLinFactNeighborY="2250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/>
    </dgm:pt>
    <dgm:pt modelId="{7A0B5EFC-88FB-4ED5-994F-D5F6584C2293}" type="pres">
      <dgm:prSet presAssocID="{D71FC021-6A65-44D1-95B9-0E6C89079866}" presName="parTx" presStyleLbl="alignNode1" presStyleIdx="2" presStyleCnt="5" custLinFactNeighborX="632" custLinFactNeighborY="2250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9B430585-A33C-48BC-927A-F5975DA99FE9}" type="pres">
      <dgm:prSet presAssocID="{9B090D9D-470E-46E2-AABB-0368A52481AA}" presName="space" presStyleCnt="0"/>
      <dgm:spPr/>
    </dgm:pt>
    <dgm:pt modelId="{F553A929-6D6B-4648-9E0A-4676637D5878}" type="pres">
      <dgm:prSet presAssocID="{73D63227-5D82-4DD2-9C4F-69B7F1A16E88}" presName="composite" presStyleCnt="0"/>
      <dgm:spPr/>
    </dgm:pt>
    <dgm:pt modelId="{867247C7-675B-475B-B197-D1F36C803805}" type="pres">
      <dgm:prSet presAssocID="{73D63227-5D82-4DD2-9C4F-69B7F1A16E88}" presName="L" presStyleLbl="solidFgAcc1" presStyleIdx="3" presStyleCnt="5">
        <dgm:presLayoutVars>
          <dgm:chMax val="0"/>
          <dgm:chPref val="0"/>
        </dgm:presLayoutVars>
      </dgm:prSet>
      <dgm:spPr/>
    </dgm:pt>
    <dgm:pt modelId="{7446AE26-64EA-49D6-8E58-02C11EFB9FB9}" type="pres">
      <dgm:prSet presAssocID="{73D63227-5D82-4DD2-9C4F-69B7F1A16E88}" presName="parTx" presStyleLbl="alignNode1" presStyleIdx="3" presStyleCnt="5" custLinFactNeighborX="992" custLinFactNeighborY="2112">
        <dgm:presLayoutVars>
          <dgm:chMax val="0"/>
          <dgm:chPref val="0"/>
          <dgm:bulletEnabled val="1"/>
        </dgm:presLayoutVars>
      </dgm:prSet>
      <dgm:spPr/>
    </dgm:pt>
    <dgm:pt modelId="{BBC1FACD-D752-4E1B-BCF3-249E980F80C6}" type="pres">
      <dgm:prSet presAssocID="{73D63227-5D82-4DD2-9C4F-69B7F1A16E88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2300D505-2807-452D-8B87-CC893A0AD4C6}" type="pres">
      <dgm:prSet presAssocID="{73D63227-5D82-4DD2-9C4F-69B7F1A16E88}" presName="EmptyPlaceHolder" presStyleCnt="0"/>
      <dgm:spPr/>
    </dgm:pt>
    <dgm:pt modelId="{E43A384A-738C-48DC-ABBA-E9CEF1C3134F}" type="pres">
      <dgm:prSet presAssocID="{89C96077-6AD4-449B-B0FD-AF7AD49219AF}" presName="space" presStyleCnt="0"/>
      <dgm:spPr/>
    </dgm:pt>
    <dgm:pt modelId="{201F7223-C0B2-4D0A-B201-9959F2D8F3F8}" type="pres">
      <dgm:prSet presAssocID="{B676DCFF-749E-4AAA-8345-257AB6F9BF96}" presName="composite" presStyleCnt="0"/>
      <dgm:spPr/>
    </dgm:pt>
    <dgm:pt modelId="{BC6B70BB-0DB1-43FE-AD96-2BCE8F8B8259}" type="pres">
      <dgm:prSet presAssocID="{B676DCFF-749E-4AAA-8345-257AB6F9BF96}" presName="L" presStyleLbl="solidFgAcc1" presStyleIdx="4" presStyleCnt="5">
        <dgm:presLayoutVars>
          <dgm:chMax val="0"/>
          <dgm:chPref val="0"/>
        </dgm:presLayoutVars>
      </dgm:prSet>
      <dgm:spPr/>
    </dgm:pt>
    <dgm:pt modelId="{AE404003-22FB-4F68-AF6B-EF354B112AF2}" type="pres">
      <dgm:prSet presAssocID="{B676DCFF-749E-4AAA-8345-257AB6F9BF96}" presName="parTx" presStyleLbl="alignNode1" presStyleIdx="4" presStyleCnt="5" custLinFactNeighborX="273" custLinFactNeighborY="1125">
        <dgm:presLayoutVars>
          <dgm:chMax val="0"/>
          <dgm:chPref val="0"/>
          <dgm:bulletEnabled val="1"/>
        </dgm:presLayoutVars>
      </dgm:prSet>
      <dgm:spPr/>
    </dgm:pt>
    <dgm:pt modelId="{2A14C8C8-7A8E-4776-AD4D-7003CC7FEBF2}" type="pres">
      <dgm:prSet presAssocID="{B676DCFF-749E-4AAA-8345-257AB6F9BF96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8CDAC814-83A8-4CDE-9B01-E851DE18D265}" type="pres">
      <dgm:prSet presAssocID="{B676DCFF-749E-4AAA-8345-257AB6F9BF96}" presName="EmptyPlaceHolder" presStyleCnt="0"/>
      <dgm:spPr/>
    </dgm:pt>
  </dgm:ptLst>
  <dgm:cxnLst>
    <dgm:cxn modelId="{F23BFC27-EEA1-48DD-A68B-3C9BF1AE455D}" type="presOf" srcId="{349299C9-846E-4827-813A-349CCCE20782}" destId="{810D7AA7-A541-4507-BE7F-36CCF210089F}" srcOrd="0" destOrd="0" presId="urn:microsoft.com/office/officeart/2016/7/layout/AccentHomeChevronProcess#1"/>
    <dgm:cxn modelId="{B4F59136-A2D3-4666-93F2-852F92DE8380}" srcId="{B676DCFF-749E-4AAA-8345-257AB6F9BF96}" destId="{08A18ED5-326E-4B99-AE9B-2AA6107E656B}" srcOrd="0" destOrd="0" parTransId="{F3CD4FF6-8442-4A5F-8574-76B3D75F243A}" sibTransId="{CD3A4FC0-AEAE-4660-8E5B-73948508FED8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#1"/>
    <dgm:cxn modelId="{04297044-D0AB-41FF-8748-2DA93A524834}" srcId="{55C0B14E-AEA6-48D3-A387-ED4A3A3BF840}" destId="{73D63227-5D82-4DD2-9C4F-69B7F1A16E88}" srcOrd="3" destOrd="0" parTransId="{72B572C7-8E4B-48B4-869B-54E9E6D5CE19}" sibTransId="{89C96077-6AD4-449B-B0FD-AF7AD49219AF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#1"/>
    <dgm:cxn modelId="{1F075E82-E355-4EAB-8F9A-807AE0F4E6BC}" srcId="{73D63227-5D82-4DD2-9C4F-69B7F1A16E88}" destId="{E075B08E-42B3-4C92-9A26-136EB114E48D}" srcOrd="0" destOrd="0" parTransId="{85161936-98DA-46FE-BB9A-9DC10B7E9EA5}" sibTransId="{B8D657C5-3194-4A0A-83DC-9B8C700F2BB6}"/>
    <dgm:cxn modelId="{61E56288-5A92-4019-989A-398C8EA8A844}" type="presOf" srcId="{4A6BB192-9983-4F48-BBC5-6E384EED7EC5}" destId="{FD7B29F2-0D66-4B4B-BC8A-82DA23575305}" srcOrd="0" destOrd="0" presId="urn:microsoft.com/office/officeart/2016/7/layout/AccentHomeChevronProcess#1"/>
    <dgm:cxn modelId="{60399491-EC61-4ACD-870E-1A66600F3D26}" type="presOf" srcId="{D71FC021-6A65-44D1-95B9-0E6C89079866}" destId="{7A0B5EFC-88FB-4ED5-994F-D5F6584C2293}" srcOrd="0" destOrd="0" presId="urn:microsoft.com/office/officeart/2016/7/layout/AccentHomeChevronProcess#1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12C249AF-3557-47E7-BF97-125A47A34AF7}" type="presOf" srcId="{73D63227-5D82-4DD2-9C4F-69B7F1A16E88}" destId="{7446AE26-64EA-49D6-8E58-02C11EFB9FB9}" srcOrd="0" destOrd="0" presId="urn:microsoft.com/office/officeart/2016/7/layout/AccentHomeChevronProcess#1"/>
    <dgm:cxn modelId="{67EF80B4-B57B-4A0A-B20A-E49A0DC9FE14}" srcId="{55C0B14E-AEA6-48D3-A387-ED4A3A3BF840}" destId="{B676DCFF-749E-4AAA-8345-257AB6F9BF96}" srcOrd="4" destOrd="0" parTransId="{94D48300-B1AA-4D62-98B2-A82D7869D9E1}" sibTransId="{AA04686D-983C-465A-B5B1-35FA40576FD0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#1"/>
    <dgm:cxn modelId="{13C0D8B8-C450-4BB0-930C-5F9DEC806E41}" type="presOf" srcId="{E075B08E-42B3-4C92-9A26-136EB114E48D}" destId="{BBC1FACD-D752-4E1B-BCF3-249E980F80C6}" srcOrd="0" destOrd="0" presId="urn:microsoft.com/office/officeart/2016/7/layout/AccentHomeChevronProcess#1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#1"/>
    <dgm:cxn modelId="{569712D6-8DF1-4364-B1B1-9F1DB74BFE4C}" type="presOf" srcId="{B676DCFF-749E-4AAA-8345-257AB6F9BF96}" destId="{AE404003-22FB-4F68-AF6B-EF354B112AF2}" srcOrd="0" destOrd="0" presId="urn:microsoft.com/office/officeart/2016/7/layout/AccentHomeChevronProcess#1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0A86D6EB-C150-4C32-841B-2C9177AADB47}" type="presOf" srcId="{08A18ED5-326E-4B99-AE9B-2AA6107E656B}" destId="{2A14C8C8-7A8E-4776-AD4D-7003CC7FEBF2}" srcOrd="0" destOrd="0" presId="urn:microsoft.com/office/officeart/2016/7/layout/AccentHomeChevronProcess#1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#1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#1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#1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#1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#1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#1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#1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#1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#1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#1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#1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#1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#1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#1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#1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#1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#1"/>
    <dgm:cxn modelId="{0D892E06-0223-4DDD-A69B-AE3BAE72C556}" type="presParOf" srcId="{594BF422-752C-42F3-A230-3D0E6AE9A886}" destId="{9B430585-A33C-48BC-927A-F5975DA99FE9}" srcOrd="5" destOrd="0" presId="urn:microsoft.com/office/officeart/2016/7/layout/AccentHomeChevronProcess#1"/>
    <dgm:cxn modelId="{CF9001DE-2BB7-4F73-B0E5-6DDC3A1EBCEB}" type="presParOf" srcId="{594BF422-752C-42F3-A230-3D0E6AE9A886}" destId="{F553A929-6D6B-4648-9E0A-4676637D5878}" srcOrd="6" destOrd="0" presId="urn:microsoft.com/office/officeart/2016/7/layout/AccentHomeChevronProcess#1"/>
    <dgm:cxn modelId="{D54F232A-45C6-4A3D-9314-502D94D3F105}" type="presParOf" srcId="{F553A929-6D6B-4648-9E0A-4676637D5878}" destId="{867247C7-675B-475B-B197-D1F36C803805}" srcOrd="0" destOrd="0" presId="urn:microsoft.com/office/officeart/2016/7/layout/AccentHomeChevronProcess#1"/>
    <dgm:cxn modelId="{AA7494C1-EE72-408F-B911-709CA5FB45E7}" type="presParOf" srcId="{F553A929-6D6B-4648-9E0A-4676637D5878}" destId="{7446AE26-64EA-49D6-8E58-02C11EFB9FB9}" srcOrd="1" destOrd="0" presId="urn:microsoft.com/office/officeart/2016/7/layout/AccentHomeChevronProcess#1"/>
    <dgm:cxn modelId="{6370E04A-5F78-4978-9A03-B823D47E1F89}" type="presParOf" srcId="{F553A929-6D6B-4648-9E0A-4676637D5878}" destId="{BBC1FACD-D752-4E1B-BCF3-249E980F80C6}" srcOrd="2" destOrd="0" presId="urn:microsoft.com/office/officeart/2016/7/layout/AccentHomeChevronProcess#1"/>
    <dgm:cxn modelId="{03F5644B-5B64-4816-8444-9BC57F710A54}" type="presParOf" srcId="{F553A929-6D6B-4648-9E0A-4676637D5878}" destId="{2300D505-2807-452D-8B87-CC893A0AD4C6}" srcOrd="3" destOrd="0" presId="urn:microsoft.com/office/officeart/2016/7/layout/AccentHomeChevronProcess#1"/>
    <dgm:cxn modelId="{D28AE5EA-A5CA-4998-A9B7-0A0738534CF9}" type="presParOf" srcId="{594BF422-752C-42F3-A230-3D0E6AE9A886}" destId="{E43A384A-738C-48DC-ABBA-E9CEF1C3134F}" srcOrd="7" destOrd="0" presId="urn:microsoft.com/office/officeart/2016/7/layout/AccentHomeChevronProcess#1"/>
    <dgm:cxn modelId="{ABB2197D-999F-450F-B91F-BBE9732E0B43}" type="presParOf" srcId="{594BF422-752C-42F3-A230-3D0E6AE9A886}" destId="{201F7223-C0B2-4D0A-B201-9959F2D8F3F8}" srcOrd="8" destOrd="0" presId="urn:microsoft.com/office/officeart/2016/7/layout/AccentHomeChevronProcess#1"/>
    <dgm:cxn modelId="{6BB2264A-E777-489C-8B6E-294FA0267940}" type="presParOf" srcId="{201F7223-C0B2-4D0A-B201-9959F2D8F3F8}" destId="{BC6B70BB-0DB1-43FE-AD96-2BCE8F8B8259}" srcOrd="0" destOrd="0" presId="urn:microsoft.com/office/officeart/2016/7/layout/AccentHomeChevronProcess#1"/>
    <dgm:cxn modelId="{DFFF249F-00A0-4F02-8505-8DD20A31667B}" type="presParOf" srcId="{201F7223-C0B2-4D0A-B201-9959F2D8F3F8}" destId="{AE404003-22FB-4F68-AF6B-EF354B112AF2}" srcOrd="1" destOrd="0" presId="urn:microsoft.com/office/officeart/2016/7/layout/AccentHomeChevronProcess#1"/>
    <dgm:cxn modelId="{43503672-37FA-4CE6-9274-99A5D1C03CA1}" type="presParOf" srcId="{201F7223-C0B2-4D0A-B201-9959F2D8F3F8}" destId="{2A14C8C8-7A8E-4776-AD4D-7003CC7FEBF2}" srcOrd="2" destOrd="0" presId="urn:microsoft.com/office/officeart/2016/7/layout/AccentHomeChevronProcess#1"/>
    <dgm:cxn modelId="{15B9729B-3357-4653-91B1-3194B8B5D8E3}" type="presParOf" srcId="{201F7223-C0B2-4D0A-B201-9959F2D8F3F8}" destId="{8CDAC814-83A8-4CDE-9B01-E851DE18D265}" srcOrd="3" destOrd="0" presId="urn:microsoft.com/office/officeart/2016/7/layout/AccentHomeChevronProcess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58606" y="1896410"/>
          <a:ext cx="2092404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0" y="3030208"/>
          <a:ext cx="2189894" cy="697468"/>
        </a:xfrm>
        <a:prstGeom prst="homePlate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cap="all" spc="200" baseline="0" noProof="0" dirty="0" err="1">
              <a:latin typeface="+mj-lt"/>
            </a:rPr>
            <a:t>start</a:t>
          </a:r>
          <a:endParaRPr lang="de-DE" sz="1800" kern="1200" cap="all" spc="200" baseline="0" noProof="0" dirty="0">
            <a:latin typeface="+mj-lt"/>
          </a:endParaRPr>
        </a:p>
      </dsp:txBody>
      <dsp:txXfrm>
        <a:off x="0" y="3030208"/>
        <a:ext cx="2102711" cy="697468"/>
      </dsp:txXfrm>
    </dsp:sp>
    <dsp:sp modelId="{810D7AA7-A541-4507-BE7F-36CCF210089F}">
      <dsp:nvSpPr>
        <dsp:cNvPr id="0" name=""/>
        <dsp:cNvSpPr/>
      </dsp:nvSpPr>
      <dsp:spPr>
        <a:xfrm>
          <a:off x="175191" y="1042919"/>
          <a:ext cx="1778194" cy="1482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600" kern="1200" noProof="0" dirty="0"/>
            <a:t>- Run</a:t>
          </a:r>
          <a:r>
            <a:rPr lang="de-DE" sz="1600" kern="1200" baseline="0" noProof="0" dirty="0"/>
            <a:t> Java (Master)</a:t>
          </a:r>
        </a:p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600" kern="1200" baseline="0" noProof="0" dirty="0"/>
            <a:t>- </a:t>
          </a:r>
          <a:r>
            <a:rPr lang="de-DE" sz="1600" kern="1200" baseline="0" noProof="0" dirty="0" err="1"/>
            <a:t>mainGUI</a:t>
          </a:r>
          <a:endParaRPr lang="de-DE" sz="1600" kern="1200" baseline="0" noProof="0" dirty="0"/>
        </a:p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600" kern="1200" noProof="0" dirty="0"/>
            <a:t>- (</a:t>
          </a:r>
          <a:r>
            <a:rPr lang="de-DE" sz="1600" kern="1200" noProof="0" dirty="0" err="1"/>
            <a:t>randomOrder</a:t>
          </a:r>
          <a:r>
            <a:rPr lang="de-DE" sz="1600" kern="1200" noProof="0" dirty="0"/>
            <a:t>)</a:t>
          </a:r>
        </a:p>
      </dsp:txBody>
      <dsp:txXfrm>
        <a:off x="175191" y="1042919"/>
        <a:ext cx="1778194" cy="1482540"/>
      </dsp:txXfrm>
    </dsp:sp>
    <dsp:sp modelId="{E41E7729-FD3F-426D-804C-45BD60BD762D}">
      <dsp:nvSpPr>
        <dsp:cNvPr id="0" name=""/>
        <dsp:cNvSpPr/>
      </dsp:nvSpPr>
      <dsp:spPr>
        <a:xfrm rot="5400000">
          <a:off x="1125905" y="1904257"/>
          <a:ext cx="2092404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084511" y="3038055"/>
          <a:ext cx="2189894" cy="697468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cap="all" spc="200" baseline="0" noProof="0" dirty="0">
              <a:latin typeface="+mj-lt"/>
            </a:rPr>
            <a:t> Server</a:t>
          </a:r>
        </a:p>
      </dsp:txBody>
      <dsp:txXfrm>
        <a:off x="2258878" y="3038055"/>
        <a:ext cx="1841160" cy="697468"/>
      </dsp:txXfrm>
    </dsp:sp>
    <dsp:sp modelId="{5E07F9E4-149C-4A89-848F-4ABDD305F0C5}">
      <dsp:nvSpPr>
        <dsp:cNvPr id="0" name=""/>
        <dsp:cNvSpPr/>
      </dsp:nvSpPr>
      <dsp:spPr>
        <a:xfrm>
          <a:off x="2259703" y="1050765"/>
          <a:ext cx="1778194" cy="1482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600" kern="1200" noProof="0" dirty="0">
              <a:solidFill>
                <a:schemeClr val="tx1"/>
              </a:solidFill>
            </a:rPr>
            <a:t>- </a:t>
          </a:r>
          <a:r>
            <a:rPr lang="de-DE" sz="1600" kern="1200" noProof="0" dirty="0" err="1">
              <a:solidFill>
                <a:schemeClr val="tx1"/>
              </a:solidFill>
            </a:rPr>
            <a:t>ToGuess</a:t>
          </a:r>
          <a:r>
            <a:rPr lang="de-DE" sz="1600" kern="1200" noProof="0" dirty="0">
              <a:solidFill>
                <a:schemeClr val="tx1"/>
              </a:solidFill>
            </a:rPr>
            <a:t> -&gt; Farbauswahl</a:t>
          </a:r>
        </a:p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600" kern="1200" noProof="0" dirty="0">
              <a:solidFill>
                <a:schemeClr val="tx1"/>
              </a:solidFill>
            </a:rPr>
            <a:t>- Oder wird an </a:t>
          </a:r>
          <a:r>
            <a:rPr lang="de-DE" sz="1600" kern="1200" noProof="0" dirty="0" err="1">
              <a:solidFill>
                <a:schemeClr val="tx1"/>
              </a:solidFill>
            </a:rPr>
            <a:t>mainGUI</a:t>
          </a:r>
          <a:r>
            <a:rPr lang="de-DE" sz="1600" kern="1200" noProof="0" dirty="0">
              <a:solidFill>
                <a:schemeClr val="tx1"/>
              </a:solidFill>
            </a:rPr>
            <a:t> übergeben</a:t>
          </a:r>
        </a:p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600" kern="1200" noProof="0" dirty="0">
              <a:solidFill>
                <a:schemeClr val="tx1"/>
              </a:solidFill>
            </a:rPr>
            <a:t>-Server wird initialisiert</a:t>
          </a:r>
        </a:p>
      </dsp:txBody>
      <dsp:txXfrm>
        <a:off x="2259703" y="1050765"/>
        <a:ext cx="1778194" cy="1482540"/>
      </dsp:txXfrm>
    </dsp:sp>
    <dsp:sp modelId="{473F2067-7126-4D56-A328-5A8CFD3D8D52}">
      <dsp:nvSpPr>
        <dsp:cNvPr id="0" name=""/>
        <dsp:cNvSpPr/>
      </dsp:nvSpPr>
      <dsp:spPr>
        <a:xfrm rot="5400000">
          <a:off x="3218086" y="1904257"/>
          <a:ext cx="2092404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176693" y="3038055"/>
          <a:ext cx="2189894" cy="697468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cap="all" spc="200" baseline="0" noProof="0" dirty="0">
              <a:latin typeface="+mj-lt"/>
            </a:rPr>
            <a:t>Client </a:t>
          </a:r>
        </a:p>
      </dsp:txBody>
      <dsp:txXfrm>
        <a:off x="4351060" y="3038055"/>
        <a:ext cx="1841160" cy="697468"/>
      </dsp:txXfrm>
    </dsp:sp>
    <dsp:sp modelId="{FD7B29F2-0D66-4B4B-BC8A-82DA23575305}">
      <dsp:nvSpPr>
        <dsp:cNvPr id="0" name=""/>
        <dsp:cNvSpPr/>
      </dsp:nvSpPr>
      <dsp:spPr>
        <a:xfrm>
          <a:off x="4351884" y="1050765"/>
          <a:ext cx="1778194" cy="1482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600" kern="1200" noProof="0" dirty="0"/>
            <a:t>-</a:t>
          </a:r>
          <a:r>
            <a:rPr lang="de-DE" sz="1400" kern="1200" baseline="0" noProof="0" dirty="0"/>
            <a:t> Run Java (</a:t>
          </a:r>
          <a:r>
            <a:rPr lang="de-DE" sz="1400" kern="1200" baseline="0" noProof="0" dirty="0" err="1"/>
            <a:t>Mind</a:t>
          </a:r>
          <a:r>
            <a:rPr lang="de-DE" sz="1400" kern="1200" baseline="0" noProof="0" dirty="0"/>
            <a:t>)</a:t>
          </a:r>
        </a:p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baseline="0" noProof="0" dirty="0"/>
            <a:t>- </a:t>
          </a:r>
          <a:r>
            <a:rPr lang="de-DE" sz="1400" kern="1200" baseline="0" noProof="0" dirty="0" err="1"/>
            <a:t>mindGUI</a:t>
          </a:r>
          <a:endParaRPr lang="de-DE" sz="1400" kern="1200" baseline="0" noProof="0" dirty="0"/>
        </a:p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baseline="0" noProof="0" dirty="0"/>
            <a:t>- Client wird initialisiert</a:t>
          </a:r>
        </a:p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baseline="0" noProof="0" dirty="0"/>
            <a:t>- </a:t>
          </a:r>
          <a:r>
            <a:rPr lang="de-DE" sz="1400" kern="1200" baseline="0" noProof="0" dirty="0" err="1"/>
            <a:t>Mind</a:t>
          </a:r>
          <a:r>
            <a:rPr lang="de-DE" sz="1400" kern="1200" baseline="0" noProof="0" dirty="0"/>
            <a:t> gibt Farbreihenfolge ein</a:t>
          </a:r>
        </a:p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baseline="0" noProof="0" dirty="0"/>
            <a:t>-Farbcode wird übergeben</a:t>
          </a:r>
        </a:p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endParaRPr lang="de-DE" sz="1600" kern="1200" noProof="0" dirty="0"/>
        </a:p>
      </dsp:txBody>
      <dsp:txXfrm>
        <a:off x="4351884" y="1050765"/>
        <a:ext cx="1778194" cy="1482540"/>
      </dsp:txXfrm>
    </dsp:sp>
    <dsp:sp modelId="{867247C7-675B-475B-B197-D1F36C803805}">
      <dsp:nvSpPr>
        <dsp:cNvPr id="0" name=""/>
        <dsp:cNvSpPr/>
      </dsp:nvSpPr>
      <dsp:spPr>
        <a:xfrm rot="5400000">
          <a:off x="5306369" y="1903294"/>
          <a:ext cx="2092404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46AE26-64EA-49D6-8E58-02C11EFB9FB9}">
      <dsp:nvSpPr>
        <dsp:cNvPr id="0" name=""/>
        <dsp:cNvSpPr/>
      </dsp:nvSpPr>
      <dsp:spPr>
        <a:xfrm>
          <a:off x="6264976" y="3037092"/>
          <a:ext cx="2189894" cy="697468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1800" kern="1200" cap="all" spc="200" baseline="0" noProof="0" dirty="0">
              <a:latin typeface="+mj-lt"/>
            </a:rPr>
            <a:t>Spiel</a:t>
          </a:r>
        </a:p>
      </dsp:txBody>
      <dsp:txXfrm>
        <a:off x="6439343" y="3037092"/>
        <a:ext cx="1841160" cy="697468"/>
      </dsp:txXfrm>
    </dsp:sp>
    <dsp:sp modelId="{BBC1FACD-D752-4E1B-BCF3-249E980F80C6}">
      <dsp:nvSpPr>
        <dsp:cNvPr id="0" name=""/>
        <dsp:cNvSpPr/>
      </dsp:nvSpPr>
      <dsp:spPr>
        <a:xfrm>
          <a:off x="6440167" y="1049803"/>
          <a:ext cx="1778194" cy="1482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5334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200" kern="1200" noProof="0" dirty="0"/>
            <a:t>- Im Wechsel Client und Server aktiviert/deaktiviert</a:t>
          </a:r>
        </a:p>
        <a:p>
          <a:pPr marL="0" lvl="0" indent="0" algn="l" defTabSz="5334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200" kern="1200" noProof="0" dirty="0"/>
            <a:t>- </a:t>
          </a:r>
          <a:r>
            <a:rPr lang="de-DE" sz="1200" kern="1200" noProof="0" dirty="0" err="1"/>
            <a:t>mindGUI</a:t>
          </a:r>
          <a:r>
            <a:rPr lang="de-DE" sz="1200" kern="1200" noProof="0" dirty="0"/>
            <a:t> und </a:t>
          </a:r>
          <a:r>
            <a:rPr lang="de-DE" sz="1200" kern="1200" noProof="0" dirty="0" err="1"/>
            <a:t>masterGUI</a:t>
          </a:r>
          <a:r>
            <a:rPr lang="de-DE" sz="1200" kern="1200" noProof="0" dirty="0"/>
            <a:t> werden aktualisiert </a:t>
          </a:r>
        </a:p>
        <a:p>
          <a:pPr marL="0" lvl="0" indent="0" algn="l" defTabSz="5334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endParaRPr lang="de-DE" sz="1200" kern="1200" noProof="0" dirty="0"/>
        </a:p>
      </dsp:txBody>
      <dsp:txXfrm>
        <a:off x="6440167" y="1049803"/>
        <a:ext cx="1778194" cy="1482540"/>
      </dsp:txXfrm>
    </dsp:sp>
    <dsp:sp modelId="{BC6B70BB-0DB1-43FE-AD96-2BCE8F8B8259}">
      <dsp:nvSpPr>
        <dsp:cNvPr id="0" name=""/>
        <dsp:cNvSpPr/>
      </dsp:nvSpPr>
      <dsp:spPr>
        <a:xfrm rot="5400000">
          <a:off x="7367099" y="1896410"/>
          <a:ext cx="2092404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404003-22FB-4F68-AF6B-EF354B112AF2}">
      <dsp:nvSpPr>
        <dsp:cNvPr id="0" name=""/>
        <dsp:cNvSpPr/>
      </dsp:nvSpPr>
      <dsp:spPr>
        <a:xfrm>
          <a:off x="8325705" y="3030208"/>
          <a:ext cx="2189894" cy="697468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cap="all" spc="200" baseline="0" noProof="0" dirty="0">
              <a:latin typeface="+mj-lt"/>
            </a:rPr>
            <a:t>Ende</a:t>
          </a:r>
        </a:p>
      </dsp:txBody>
      <dsp:txXfrm>
        <a:off x="8500072" y="3030208"/>
        <a:ext cx="1841160" cy="697468"/>
      </dsp:txXfrm>
    </dsp:sp>
    <dsp:sp modelId="{2A14C8C8-7A8E-4776-AD4D-7003CC7FEBF2}">
      <dsp:nvSpPr>
        <dsp:cNvPr id="0" name=""/>
        <dsp:cNvSpPr/>
      </dsp:nvSpPr>
      <dsp:spPr>
        <a:xfrm>
          <a:off x="8500897" y="1042919"/>
          <a:ext cx="1778194" cy="1482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600" kern="1200" baseline="0" noProof="0" dirty="0"/>
            <a:t>- max. 12 Runden  </a:t>
          </a:r>
        </a:p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600" kern="1200" baseline="0" noProof="0" dirty="0"/>
            <a:t>- </a:t>
          </a:r>
          <a:r>
            <a:rPr lang="de-DE" sz="1600" kern="1200" baseline="0" noProof="0" dirty="0" err="1"/>
            <a:t>win</a:t>
          </a:r>
          <a:r>
            <a:rPr lang="de-DE" sz="1600" kern="1200" baseline="0" noProof="0" dirty="0"/>
            <a:t> oder lose- Methode </a:t>
          </a:r>
        </a:p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600" kern="1200" baseline="0" noProof="0" dirty="0"/>
            <a:t>- </a:t>
          </a:r>
          <a:r>
            <a:rPr lang="de-DE" sz="1600" kern="1200" baseline="0" noProof="0" dirty="0" err="1"/>
            <a:t>system.exit</a:t>
          </a:r>
          <a:r>
            <a:rPr lang="de-DE" sz="1600" kern="1200" baseline="0" noProof="0" dirty="0"/>
            <a:t>(0)</a:t>
          </a:r>
          <a:endParaRPr lang="de-DE" sz="1600" kern="1200" noProof="0" dirty="0"/>
        </a:p>
      </dsp:txBody>
      <dsp:txXfrm>
        <a:off x="8500897" y="1042919"/>
        <a:ext cx="1778194" cy="1482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#1">
  <dgm:title val="Akzentuierte Startseite – Chevronprozess"/>
  <dgm:desc val="Hiermit können Sie einen Verlauf, eine Zeitachse, aufeinanderfolgende Schritte etwa in einer Aufgabe, einem Prozess oder einem Workflow darstellen, oder eine Bewegung oder Richtung hervorheben. Text der Ebene 1 wird innerhalb einer Chevron-Form angezeigt, mit Ausnahme der ersten Form, die eine Startseitenform aufweist. Text der Ebene 2 wird hingegen über den unsichtbaren Rechteckformen angezeigt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3BB20-63E5-4D2B-9036-593CBBD48C0D}" type="datetime1">
              <a:rPr lang="de-DE" smtClean="0"/>
              <a:t>08.07.2022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487D2-6C6C-49E1-B6DF-2F349FB8F6E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02166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14055-EB05-44E8-89CB-3F3909881985}" type="datetime1">
              <a:rPr lang="de-DE" noProof="0" smtClean="0"/>
              <a:t>08.07.2022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3A757-CDCA-4377-B0EF-37B3573B51B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166920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3A757-CDCA-4377-B0EF-37B3573B51B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368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 rtl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hteck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0"/>
            <a:ext cx="5063014" cy="1909855"/>
          </a:xfrm>
        </p:spPr>
        <p:txBody>
          <a:bodyPr rtlCol="0">
            <a:normAutofit/>
          </a:bodyPr>
          <a:lstStyle/>
          <a:p>
            <a:pPr marL="36000" rtl="0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latin typeface="Agency FB" panose="020B0503020202020204" pitchFamily="34" charset="0"/>
              </a:rPr>
              <a:t>Praktikum Programmieren 2</a:t>
            </a:r>
          </a:p>
          <a:p>
            <a:pPr marL="36000" rtl="0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latin typeface="Agency FB" panose="020B0503020202020204" pitchFamily="34" charset="0"/>
              </a:rPr>
              <a:t>Dozent: Herr </a:t>
            </a:r>
            <a:r>
              <a:rPr lang="de-DE" sz="1400" dirty="0" err="1">
                <a:latin typeface="Agency FB" panose="020B0503020202020204" pitchFamily="34" charset="0"/>
              </a:rPr>
              <a:t>Lindenbeck</a:t>
            </a:r>
            <a:endParaRPr lang="de-DE" sz="1400" dirty="0">
              <a:latin typeface="Agency FB" panose="020B0503020202020204" pitchFamily="34" charset="0"/>
            </a:endParaRPr>
          </a:p>
          <a:p>
            <a:pPr marL="36000" rtl="0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latin typeface="Agency FB" panose="020B0503020202020204" pitchFamily="34" charset="0"/>
              </a:rPr>
              <a:t>Daniel Balzer, </a:t>
            </a:r>
            <a:r>
              <a:rPr lang="de-DE" sz="1400" dirty="0" err="1">
                <a:latin typeface="Agency FB" panose="020B0503020202020204" pitchFamily="34" charset="0"/>
              </a:rPr>
              <a:t>MiguelDel</a:t>
            </a:r>
            <a:r>
              <a:rPr lang="de-DE" sz="1400" dirty="0">
                <a:latin typeface="Agency FB" panose="020B0503020202020204" pitchFamily="34" charset="0"/>
              </a:rPr>
              <a:t> Rio Esteban &amp; </a:t>
            </a:r>
            <a:r>
              <a:rPr lang="de-DE" sz="1400" dirty="0" err="1">
                <a:latin typeface="Agency FB" panose="020B0503020202020204" pitchFamily="34" charset="0"/>
              </a:rPr>
              <a:t>Morlin</a:t>
            </a:r>
            <a:r>
              <a:rPr lang="de-DE" sz="1400" dirty="0">
                <a:latin typeface="Agency FB" panose="020B0503020202020204" pitchFamily="34" charset="0"/>
              </a:rPr>
              <a:t> Klause</a:t>
            </a:r>
          </a:p>
          <a:p>
            <a:pPr marL="36000" rtl="0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latin typeface="Agency FB" panose="020B0503020202020204" pitchFamily="34" charset="0"/>
              </a:rPr>
              <a:t>08.07.2022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7990"/>
          </a:xfrm>
          <a:prstGeom prst="rect">
            <a:avLst/>
          </a:prstGeom>
        </p:spPr>
      </p:pic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EB444F1E-68B3-6712-EBE0-42AA087EA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0377" y="779953"/>
            <a:ext cx="3662017" cy="303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6C67F23-DBFB-624E-78F5-DB410E74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gency FB" panose="020B0503020202020204" pitchFamily="34" charset="0"/>
              </a:rPr>
              <a:t>Live-Demo</a:t>
            </a:r>
            <a:r>
              <a:rPr lang="de-DE">
                <a:latin typeface="Agency FB" panose="020B0503020202020204" pitchFamily="34" charset="0"/>
              </a:rPr>
              <a:t>/Video</a:t>
            </a:r>
            <a:endParaRPr lang="de-DE" dirty="0">
              <a:latin typeface="Agency FB" panose="020B0503020202020204" pitchFamily="34" charset="0"/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A06B34-7FBA-CD88-194C-64D129D10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endParaRPr lang="de-DE" dirty="0">
              <a:latin typeface="Agency FB" panose="020B0503020202020204" pitchFamily="34" charset="0"/>
            </a:endParaRPr>
          </a:p>
          <a:p>
            <a:pPr algn="ctr"/>
            <a:endParaRPr lang="de-DE" dirty="0">
              <a:latin typeface="Agency FB" panose="020B0503020202020204" pitchFamily="34" charset="0"/>
            </a:endParaRPr>
          </a:p>
          <a:p>
            <a:pPr algn="ctr"/>
            <a:endParaRPr lang="de-DE" dirty="0">
              <a:latin typeface="Agency FB" panose="020B0503020202020204" pitchFamily="34" charset="0"/>
            </a:endParaRPr>
          </a:p>
          <a:p>
            <a:pPr algn="ctr"/>
            <a:r>
              <a:rPr lang="de-DE" sz="2200" i="1" dirty="0">
                <a:latin typeface="Agency FB" panose="020B0503020202020204" pitchFamily="34" charset="0"/>
              </a:rPr>
              <a:t>Video </a:t>
            </a:r>
            <a:r>
              <a:rPr lang="de-DE" sz="2200" i="1">
                <a:latin typeface="Agency FB" panose="020B0503020202020204" pitchFamily="34" charset="0"/>
              </a:rPr>
              <a:t>wird abgespielt…</a:t>
            </a:r>
            <a:endParaRPr lang="de-DE" sz="2200" i="1" dirty="0">
              <a:latin typeface="Agency FB" panose="020B0503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6F5C33F-9381-C0B2-BB46-B5730AA1C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787" y="535041"/>
            <a:ext cx="1256893" cy="1040012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5FB2F0-B8F8-39A3-D099-FEE8B40D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1EA861-D71D-FF12-935E-46A84B72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117EA5-6B22-B581-2E86-55ED3E78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10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83029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1E36118-B9C1-B282-D95C-95D3A1B82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Vielen</a:t>
            </a:r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 Dank für </a:t>
            </a:r>
            <a:r>
              <a:rPr lang="en-US" sz="6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Ihre</a:t>
            </a:r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6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Aufmerksamkeit</a:t>
            </a:r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!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B8ABA2A-0544-276E-1E53-62818D2EF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/>
          <a:lstStyle/>
          <a:p>
            <a:pPr marL="36000" rtl="0">
              <a:lnSpc>
                <a:spcPct val="100000"/>
              </a:lnSpc>
              <a:spcBef>
                <a:spcPts val="0"/>
              </a:spcBef>
            </a:pPr>
            <a:r>
              <a:rPr lang="de-DE" sz="2400" dirty="0">
                <a:latin typeface="Agency FB" panose="020B0503020202020204" pitchFamily="34" charset="0"/>
              </a:rPr>
              <a:t>Daniel Balzer, </a:t>
            </a:r>
            <a:r>
              <a:rPr lang="de-DE" sz="2400" dirty="0" err="1">
                <a:latin typeface="Agency FB" panose="020B0503020202020204" pitchFamily="34" charset="0"/>
              </a:rPr>
              <a:t>MiguelDel</a:t>
            </a:r>
            <a:r>
              <a:rPr lang="de-DE" sz="2400" dirty="0">
                <a:latin typeface="Agency FB" panose="020B0503020202020204" pitchFamily="34" charset="0"/>
              </a:rPr>
              <a:t> Rio Esteban &amp; </a:t>
            </a:r>
            <a:r>
              <a:rPr lang="de-DE" sz="2400" dirty="0" err="1">
                <a:latin typeface="Agency FB" panose="020B0503020202020204" pitchFamily="34" charset="0"/>
              </a:rPr>
              <a:t>Morlin</a:t>
            </a:r>
            <a:r>
              <a:rPr lang="de-DE" sz="2400" dirty="0">
                <a:latin typeface="Agency FB" panose="020B0503020202020204" pitchFamily="34" charset="0"/>
              </a:rPr>
              <a:t> Klause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5C564E-58AC-8BB6-F66E-25642780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A3398E6-F32C-CDE5-FB15-78C999A19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A1ACFE-68BB-97AF-5DF9-8550AB1E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11</a:t>
            </a:fld>
            <a:endParaRPr lang="de-DE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EC5336E-2D3F-C96B-EF6F-D6996013F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286" y="345017"/>
            <a:ext cx="3326901" cy="275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9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6C67F23-DBFB-624E-78F5-DB410E74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gency FB" panose="020B0503020202020204" pitchFamily="34" charset="0"/>
              </a:rPr>
              <a:t>Agenda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A06B34-7FBA-CD88-194C-64D129D10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>
                <a:latin typeface="Agency FB" panose="020B0503020202020204" pitchFamily="34" charset="0"/>
              </a:rPr>
              <a:t>- Spielbeschreibung </a:t>
            </a:r>
          </a:p>
          <a:p>
            <a:r>
              <a:rPr lang="de-DE" dirty="0">
                <a:latin typeface="Agency FB" panose="020B0503020202020204" pitchFamily="34" charset="0"/>
              </a:rPr>
              <a:t>- Spiellogik</a:t>
            </a:r>
          </a:p>
          <a:p>
            <a:r>
              <a:rPr lang="de-DE" dirty="0">
                <a:latin typeface="Agency FB" panose="020B0503020202020204" pitchFamily="34" charset="0"/>
              </a:rPr>
              <a:t>- Klassendiagramm</a:t>
            </a:r>
          </a:p>
          <a:p>
            <a:r>
              <a:rPr lang="de-DE" dirty="0">
                <a:latin typeface="Agency FB" panose="020B0503020202020204" pitchFamily="34" charset="0"/>
              </a:rPr>
              <a:t>- Java Socket </a:t>
            </a:r>
          </a:p>
          <a:p>
            <a:r>
              <a:rPr lang="de-DE" dirty="0">
                <a:latin typeface="Agency FB" panose="020B0503020202020204" pitchFamily="34" charset="0"/>
              </a:rPr>
              <a:t>- Videovorstellung </a:t>
            </a:r>
          </a:p>
          <a:p>
            <a:r>
              <a:rPr lang="de-DE" dirty="0">
                <a:latin typeface="Agency FB" panose="020B0503020202020204" pitchFamily="34" charset="0"/>
              </a:rPr>
              <a:t>-Features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97E23B-CF95-CBD8-FB41-205A7E844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787" y="535041"/>
            <a:ext cx="1256893" cy="1040012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8F67A4-80D4-3FFE-D51A-39F61B0C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1A0D7B-FD03-DF6D-A0CA-30488A72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3DE912-4F91-636A-B7FA-CCB47D9F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8287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6C67F23-DBFB-624E-78F5-DB410E74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gency FB" panose="020B0503020202020204" pitchFamily="34" charset="0"/>
              </a:rPr>
              <a:t>Spielbeschreibung (1/2)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A06B34-7FBA-CD88-194C-64D129D10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7418806" cy="4088526"/>
          </a:xfrm>
        </p:spPr>
        <p:txBody>
          <a:bodyPr>
            <a:noAutofit/>
          </a:bodyPr>
          <a:lstStyle/>
          <a:p>
            <a:r>
              <a:rPr lang="de-DE" dirty="0">
                <a:latin typeface="Agency FB" panose="020B0503020202020204" pitchFamily="34" charset="0"/>
              </a:rPr>
              <a:t>- Logikspiel für zwei Personen (Codierer und </a:t>
            </a:r>
            <a:r>
              <a:rPr lang="de-DE" dirty="0" err="1">
                <a:latin typeface="Agency FB" panose="020B0503020202020204" pitchFamily="34" charset="0"/>
              </a:rPr>
              <a:t>Decodierer</a:t>
            </a:r>
            <a:r>
              <a:rPr lang="de-DE" dirty="0">
                <a:latin typeface="Agency FB" panose="020B0503020202020204" pitchFamily="34" charset="0"/>
              </a:rPr>
              <a:t>)</a:t>
            </a:r>
          </a:p>
          <a:p>
            <a:r>
              <a:rPr lang="de-DE" dirty="0">
                <a:latin typeface="Agency FB" panose="020B0503020202020204" pitchFamily="34" charset="0"/>
              </a:rPr>
              <a:t>- Erscheinungsjahr 1971/ 1972</a:t>
            </a:r>
          </a:p>
          <a:p>
            <a:r>
              <a:rPr lang="de-DE" dirty="0">
                <a:latin typeface="Agency FB" panose="020B0503020202020204" pitchFamily="34" charset="0"/>
              </a:rPr>
              <a:t>- Codierer: legt eine vierstellige Farbreihenfolge fest</a:t>
            </a:r>
          </a:p>
          <a:p>
            <a:pPr lvl="1"/>
            <a:r>
              <a:rPr lang="de-DE" dirty="0">
                <a:latin typeface="Agency FB" panose="020B0503020202020204" pitchFamily="34" charset="0"/>
              </a:rPr>
              <a:t>Auswahl aus sechs Farben</a:t>
            </a:r>
          </a:p>
          <a:p>
            <a:pPr lvl="1"/>
            <a:r>
              <a:rPr lang="de-DE" dirty="0">
                <a:latin typeface="Agency FB" panose="020B0503020202020204" pitchFamily="34" charset="0"/>
              </a:rPr>
              <a:t>Jede Farbe kann mehrmals verwendet werden</a:t>
            </a:r>
          </a:p>
          <a:p>
            <a:r>
              <a:rPr lang="de-DE" dirty="0">
                <a:latin typeface="Agency FB" panose="020B0503020202020204" pitchFamily="34" charset="0"/>
              </a:rPr>
              <a:t>- </a:t>
            </a:r>
            <a:r>
              <a:rPr lang="de-DE" dirty="0" err="1">
                <a:latin typeface="Agency FB" panose="020B0503020202020204" pitchFamily="34" charset="0"/>
              </a:rPr>
              <a:t>Decodierer</a:t>
            </a:r>
            <a:r>
              <a:rPr lang="de-DE" dirty="0">
                <a:latin typeface="Agency FB" panose="020B0503020202020204" pitchFamily="34" charset="0"/>
              </a:rPr>
              <a:t>: legt (blind geraten) auch einen vierstelligen Farbcode</a:t>
            </a:r>
          </a:p>
          <a:p>
            <a:pPr lvl="1"/>
            <a:r>
              <a:rPr lang="de-DE" dirty="0">
                <a:latin typeface="Agency FB" panose="020B0503020202020204" pitchFamily="34" charset="0"/>
              </a:rPr>
              <a:t>Nach jeder Runde gewinnt der </a:t>
            </a:r>
            <a:r>
              <a:rPr lang="de-DE" dirty="0" err="1">
                <a:latin typeface="Agency FB" panose="020B0503020202020204" pitchFamily="34" charset="0"/>
              </a:rPr>
              <a:t>Decodierer</a:t>
            </a:r>
            <a:r>
              <a:rPr lang="de-DE" dirty="0">
                <a:latin typeface="Agency FB" panose="020B0503020202020204" pitchFamily="34" charset="0"/>
              </a:rPr>
              <a:t> mehr Informationen ob seine gewählten Spielsteine die richtige Farbe und/oder richtige Position haben </a:t>
            </a:r>
          </a:p>
          <a:p>
            <a:endParaRPr lang="de-DE" dirty="0">
              <a:latin typeface="Agency FB" panose="020B0503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8580D6E-C1A3-C099-2494-D7204CC0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787" y="535041"/>
            <a:ext cx="1256893" cy="104001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C5D008E-8D39-746E-0033-6F9B7CC95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947" y="2749966"/>
            <a:ext cx="2488773" cy="264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550D6B9-91D2-16FA-50E7-2D81D15B3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2D3339-BE51-90EB-D839-5EB5FC18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25AFE1-DDE7-DE0E-1DB4-659EA5FA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418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6C67F23-DBFB-624E-78F5-DB410E74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gency FB" panose="020B0503020202020204" pitchFamily="34" charset="0"/>
              </a:rPr>
              <a:t>Spielbeschreibung (2/2)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A06B34-7FBA-CD88-194C-64D129D10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7418806" cy="4088526"/>
          </a:xfrm>
        </p:spPr>
        <p:txBody>
          <a:bodyPr>
            <a:noAutofit/>
          </a:bodyPr>
          <a:lstStyle/>
          <a:p>
            <a:r>
              <a:rPr lang="de-DE" dirty="0">
                <a:latin typeface="Agency FB" panose="020B0503020202020204" pitchFamily="34" charset="0"/>
              </a:rPr>
              <a:t>- Codierer setzt nach jeder Runde:</a:t>
            </a:r>
          </a:p>
          <a:p>
            <a:pPr lvl="1"/>
            <a:r>
              <a:rPr lang="de-DE" dirty="0" err="1">
                <a:latin typeface="Agency FB" panose="020B0503020202020204" pitchFamily="34" charset="0"/>
              </a:rPr>
              <a:t>Weisse</a:t>
            </a:r>
            <a:r>
              <a:rPr lang="de-DE" dirty="0">
                <a:latin typeface="Agency FB" panose="020B0503020202020204" pitchFamily="34" charset="0"/>
              </a:rPr>
              <a:t> Pins =  richtige Farbe und richtige Position</a:t>
            </a:r>
          </a:p>
          <a:p>
            <a:pPr lvl="1"/>
            <a:r>
              <a:rPr lang="de-DE" dirty="0">
                <a:latin typeface="Agency FB" panose="020B0503020202020204" pitchFamily="34" charset="0"/>
              </a:rPr>
              <a:t>Schwarze Pins = richtige Farbe aber falsche Position</a:t>
            </a:r>
          </a:p>
          <a:p>
            <a:r>
              <a:rPr lang="de-DE" dirty="0">
                <a:latin typeface="Agency FB" panose="020B0503020202020204" pitchFamily="34" charset="0"/>
              </a:rPr>
              <a:t>- maximal 12 Spielzüge </a:t>
            </a:r>
          </a:p>
          <a:p>
            <a:r>
              <a:rPr lang="de-DE" dirty="0">
                <a:latin typeface="Agency FB" panose="020B0503020202020204" pitchFamily="34" charset="0"/>
              </a:rPr>
              <a:t>Ziel des </a:t>
            </a:r>
            <a:r>
              <a:rPr lang="de-DE" dirty="0" err="1">
                <a:latin typeface="Agency FB" panose="020B0503020202020204" pitchFamily="34" charset="0"/>
              </a:rPr>
              <a:t>Decodierers</a:t>
            </a:r>
            <a:r>
              <a:rPr lang="de-DE" dirty="0">
                <a:latin typeface="Agency FB" panose="020B0503020202020204" pitchFamily="34" charset="0"/>
              </a:rPr>
              <a:t>(</a:t>
            </a:r>
            <a:r>
              <a:rPr lang="de-DE" dirty="0" err="1">
                <a:latin typeface="Agency FB" panose="020B0503020202020204" pitchFamily="34" charset="0"/>
              </a:rPr>
              <a:t>Mind</a:t>
            </a:r>
            <a:r>
              <a:rPr lang="de-DE" dirty="0">
                <a:latin typeface="Agency FB" panose="020B0503020202020204" pitchFamily="34" charset="0"/>
              </a:rPr>
              <a:t>): Farbcode mit möglichst wenigen Spielzügen ermitteln</a:t>
            </a:r>
          </a:p>
          <a:p>
            <a:r>
              <a:rPr lang="de-DE" dirty="0">
                <a:latin typeface="Agency FB" panose="020B0503020202020204" pitchFamily="34" charset="0"/>
              </a:rPr>
              <a:t>Ziel des Codierers(Master): Einen Code festzulegen, den der </a:t>
            </a:r>
            <a:r>
              <a:rPr lang="de-DE" dirty="0" err="1">
                <a:latin typeface="Agency FB" panose="020B0503020202020204" pitchFamily="34" charset="0"/>
              </a:rPr>
              <a:t>Decodierer</a:t>
            </a:r>
            <a:r>
              <a:rPr lang="de-DE" dirty="0">
                <a:latin typeface="Agency FB" panose="020B0503020202020204" pitchFamily="34" charset="0"/>
              </a:rPr>
              <a:t> nicht erraten kann </a:t>
            </a:r>
          </a:p>
          <a:p>
            <a:endParaRPr lang="de-DE" dirty="0">
              <a:latin typeface="Agency FB" panose="020B0503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8580D6E-C1A3-C099-2494-D7204CC0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787" y="535041"/>
            <a:ext cx="1256893" cy="104001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C5D008E-8D39-746E-0033-6F9B7CC95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947" y="2749966"/>
            <a:ext cx="2488773" cy="264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4F563-3A34-8AEE-553D-3C7BAEF9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91C0D9-442E-FC07-9A2B-1385C14F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CBD425-668F-46E8-31EA-3C1B6C48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6255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6C67F23-DBFB-624E-78F5-DB410E74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gency FB" panose="020B0503020202020204" pitchFamily="34" charset="0"/>
              </a:rPr>
              <a:t>Spiellogik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A06B34-7FBA-CD88-194C-64D129D10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de-DE" dirty="0">
              <a:latin typeface="Agency FB" panose="020B0503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579BA28-4AD8-1D3D-E169-774FD6249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787" y="535041"/>
            <a:ext cx="1256893" cy="1040012"/>
          </a:xfrm>
          <a:prstGeom prst="rect">
            <a:avLst/>
          </a:prstGeom>
        </p:spPr>
      </p:pic>
      <p:graphicFrame>
        <p:nvGraphicFramePr>
          <p:cNvPr id="8" name="Inhaltsplatzhalter 6">
            <a:extLst>
              <a:ext uri="{FF2B5EF4-FFF2-40B4-BE49-F238E27FC236}">
                <a16:creationId xmlns:a16="http://schemas.microsoft.com/office/drawing/2014/main" id="{C90DA20E-FA58-F148-03CA-A6DF63F77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0142349"/>
              </p:ext>
            </p:extLst>
          </p:nvPr>
        </p:nvGraphicFramePr>
        <p:xfrm>
          <a:off x="1036320" y="1703422"/>
          <a:ext cx="10515600" cy="4649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4B33E8-F3A9-955B-7AC9-62C497AE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64CD74-B28E-314B-7B69-46A92CAC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797F25-3BDF-BD82-C7E7-8BE59DAF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478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6C67F23-DBFB-624E-78F5-DB410E740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63" y="941872"/>
            <a:ext cx="470936" cy="4276036"/>
          </a:xfrm>
        </p:spPr>
        <p:txBody>
          <a:bodyPr vert="vert270">
            <a:normAutofit fontScale="90000"/>
          </a:bodyPr>
          <a:lstStyle/>
          <a:p>
            <a:r>
              <a:rPr lang="de-DE" dirty="0">
                <a:latin typeface="Agency FB" panose="020B0503020202020204" pitchFamily="34" charset="0"/>
              </a:rPr>
              <a:t>Klassendiagramm (1/2)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A06B34-7FBA-CD88-194C-64D129D10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>
                <a:latin typeface="Agency FB" panose="020B0503020202020204" pitchFamily="34" charset="0"/>
              </a:rPr>
              <a:t>-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EB76A2A-C831-82BE-5AAE-27D6B66F1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787" y="535041"/>
            <a:ext cx="1256893" cy="1040012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92B3A25-C9B1-D431-8E04-EDF8E3C0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17D4DAD-AB52-76F9-4C30-3F044721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9DE979-07EB-11FD-7115-4724A19D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6</a:t>
            </a:fld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16114EE-8D32-0785-4F92-D4074E407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135513"/>
            <a:ext cx="10058400" cy="622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8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6C67F23-DBFB-624E-78F5-DB410E740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63" y="941872"/>
            <a:ext cx="470936" cy="4276036"/>
          </a:xfrm>
        </p:spPr>
        <p:txBody>
          <a:bodyPr vert="vert270">
            <a:normAutofit fontScale="90000"/>
          </a:bodyPr>
          <a:lstStyle/>
          <a:p>
            <a:r>
              <a:rPr lang="de-DE" dirty="0">
                <a:latin typeface="Agency FB" panose="020B0503020202020204" pitchFamily="34" charset="0"/>
              </a:rPr>
              <a:t>Klassendiagramm (2/2)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A06B34-7FBA-CD88-194C-64D129D10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>
                <a:latin typeface="Agency FB" panose="020B0503020202020204" pitchFamily="34" charset="0"/>
              </a:rPr>
              <a:t>-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92B3A25-C9B1-D431-8E04-EDF8E3C0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17D4DAD-AB52-76F9-4C30-3F044721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9DE979-07EB-11FD-7115-4724A19D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7</a:t>
            </a:fld>
            <a:endParaRPr lang="de-DE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26D4045-CF21-5B95-BF9B-C57200261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88" y="988908"/>
            <a:ext cx="11222612" cy="456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9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6C67F23-DBFB-624E-78F5-DB410E74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gency FB" panose="020B0503020202020204" pitchFamily="34" charset="0"/>
              </a:rPr>
              <a:t>Java Socket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A06B34-7FBA-CD88-194C-64D129D10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de-DE" dirty="0">
                <a:solidFill>
                  <a:schemeClr val="tx1"/>
                </a:solidFill>
                <a:latin typeface="Agency FB" panose="020B0503020202020204" pitchFamily="34" charset="0"/>
              </a:rPr>
              <a:t>Favorisierung von Socket gegenüber RMI (simple Begründung)</a:t>
            </a:r>
          </a:p>
          <a:p>
            <a:pPr>
              <a:lnSpc>
                <a:spcPct val="100000"/>
              </a:lnSpc>
            </a:pPr>
            <a:r>
              <a:rPr lang="de-DE" b="1" dirty="0">
                <a:solidFill>
                  <a:schemeClr val="tx1"/>
                </a:solidFill>
                <a:latin typeface="Agency FB" panose="020B0503020202020204" pitchFamily="34" charset="0"/>
              </a:rPr>
              <a:t>Prozess: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sz="1600" dirty="0">
                <a:solidFill>
                  <a:schemeClr val="tx1"/>
                </a:solidFill>
                <a:latin typeface="Agency FB" panose="020B0503020202020204" pitchFamily="34" charset="0"/>
              </a:rPr>
              <a:t>Erstellung des Servers und Client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sz="1600" dirty="0">
                <a:solidFill>
                  <a:schemeClr val="tx1"/>
                </a:solidFill>
                <a:latin typeface="Agency FB" panose="020B0503020202020204" pitchFamily="34" charset="0"/>
              </a:rPr>
              <a:t>Der Start um Objekte zu empfangen und zu verschicken mit Input-/</a:t>
            </a:r>
            <a:r>
              <a:rPr lang="de-DE" sz="1600" dirty="0" err="1">
                <a:solidFill>
                  <a:schemeClr val="tx1"/>
                </a:solidFill>
                <a:latin typeface="Agency FB" panose="020B0503020202020204" pitchFamily="34" charset="0"/>
              </a:rPr>
              <a:t>Outputstream</a:t>
            </a:r>
            <a:endParaRPr lang="de-DE" sz="1600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sz="1600" dirty="0" err="1">
                <a:solidFill>
                  <a:schemeClr val="tx1"/>
                </a:solidFill>
                <a:latin typeface="Agency FB" panose="020B0503020202020204" pitchFamily="34" charset="0"/>
              </a:rPr>
              <a:t>Listener</a:t>
            </a:r>
            <a:r>
              <a:rPr lang="de-DE" sz="1600" dirty="0">
                <a:solidFill>
                  <a:schemeClr val="tx1"/>
                </a:solidFill>
                <a:latin typeface="Agency FB" panose="020B0503020202020204" pitchFamily="34" charset="0"/>
              </a:rPr>
              <a:t> interessiert sich für die Objekte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sz="1600" dirty="0">
                <a:solidFill>
                  <a:schemeClr val="tx1"/>
                </a:solidFill>
                <a:latin typeface="Agency FB" panose="020B0503020202020204" pitchFamily="34" charset="0"/>
              </a:rPr>
              <a:t>Echt simultane Verbindung  zur GUI mit </a:t>
            </a:r>
            <a:r>
              <a:rPr lang="de-DE" sz="1600" dirty="0" err="1">
                <a:solidFill>
                  <a:schemeClr val="tx1"/>
                </a:solidFill>
                <a:latin typeface="Agency FB" panose="020B0503020202020204" pitchFamily="34" charset="0"/>
              </a:rPr>
              <a:t>Runnable</a:t>
            </a:r>
            <a:endParaRPr lang="de-DE" sz="1600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sz="1600" dirty="0" err="1">
                <a:solidFill>
                  <a:schemeClr val="tx1"/>
                </a:solidFill>
                <a:latin typeface="Agency FB" panose="020B0503020202020204" pitchFamily="34" charset="0"/>
              </a:rPr>
              <a:t>Exeptionhandling</a:t>
            </a:r>
            <a:r>
              <a:rPr lang="de-DE" sz="1600" dirty="0">
                <a:solidFill>
                  <a:schemeClr val="tx1"/>
                </a:solidFill>
                <a:latin typeface="Agency FB" panose="020B0503020202020204" pitchFamily="34" charset="0"/>
              </a:rPr>
              <a:t> (IDE &amp; Constants)</a:t>
            </a:r>
          </a:p>
          <a:p>
            <a:pPr marL="384048" lvl="2" indent="0">
              <a:buNone/>
            </a:pPr>
            <a:endParaRPr lang="de-DE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marL="384048" lvl="2" indent="0">
              <a:spcAft>
                <a:spcPts val="200"/>
              </a:spcAft>
              <a:buNone/>
            </a:pPr>
            <a:r>
              <a:rPr lang="de-DE" dirty="0">
                <a:solidFill>
                  <a:schemeClr val="tx1"/>
                </a:solidFill>
                <a:latin typeface="Agency FB" panose="020B0503020202020204" pitchFamily="34" charset="0"/>
              </a:rPr>
              <a:t>    	</a:t>
            </a:r>
            <a:r>
              <a:rPr lang="de-DE" sz="1600" dirty="0">
                <a:solidFill>
                  <a:schemeClr val="tx1"/>
                </a:solidFill>
                <a:latin typeface="Agency FB" panose="020B0503020202020204" pitchFamily="34" charset="0"/>
              </a:rPr>
              <a:t>Flüchtigkeitsfehler: 	-&gt; Vergleichsoperatoren von Objekten (Feedback von den Pins und der ‚“~</a:t>
            </a:r>
            <a:r>
              <a:rPr lang="de-DE" sz="1600" dirty="0" err="1">
                <a:solidFill>
                  <a:schemeClr val="tx1"/>
                </a:solidFill>
                <a:latin typeface="Agency FB" panose="020B0503020202020204" pitchFamily="34" charset="0"/>
              </a:rPr>
              <a:t>Enableung</a:t>
            </a:r>
            <a:r>
              <a:rPr lang="de-DE" sz="1600" dirty="0">
                <a:solidFill>
                  <a:schemeClr val="tx1"/>
                </a:solidFill>
                <a:latin typeface="Agency FB" panose="020B0503020202020204" pitchFamily="34" charset="0"/>
              </a:rPr>
              <a:t>“ von ‚Buttons‘)</a:t>
            </a:r>
          </a:p>
          <a:p>
            <a:pPr marL="384048" lvl="2" indent="0">
              <a:spcAft>
                <a:spcPts val="200"/>
              </a:spcAft>
              <a:buNone/>
            </a:pPr>
            <a:r>
              <a:rPr lang="de-DE" dirty="0">
                <a:solidFill>
                  <a:schemeClr val="tx1"/>
                </a:solidFill>
                <a:latin typeface="Agency FB" panose="020B0503020202020204" pitchFamily="34" charset="0"/>
              </a:rPr>
              <a:t>			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de-DE" b="1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de-DE" b="1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de-DE" dirty="0">
              <a:latin typeface="Agency FB" panose="020B0503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385C6C-6B4A-DAB9-85CC-B7651162F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787" y="535041"/>
            <a:ext cx="1256893" cy="1040012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6BB8B9-2CCC-C95A-7DC0-BE029FA5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0C6A11-C3FC-2F5B-0A76-43DFF5C0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2FE20A-387D-7EC9-4110-2E0AEAB6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8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9685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A06B34-7FBA-CD88-194C-64D129D10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>
                <a:latin typeface="Agency FB" panose="020B0503020202020204" pitchFamily="34" charset="0"/>
              </a:rPr>
              <a:t>-weitere Funktionen, die bereits teilweise oder ganz implementiert wurden:   </a:t>
            </a:r>
          </a:p>
          <a:p>
            <a:pPr lvl="1"/>
            <a:r>
              <a:rPr lang="de-DE" dirty="0">
                <a:latin typeface="Agency FB" panose="020B0503020202020204" pitchFamily="34" charset="0"/>
              </a:rPr>
              <a:t>Zufällige Farbreihenfolge </a:t>
            </a:r>
            <a:r>
              <a:rPr lang="de-DE" dirty="0">
                <a:latin typeface="Agency FB" panose="020B0503020202020204" pitchFamily="34" charset="0"/>
                <a:sym typeface="Wingdings" panose="05000000000000000000" pitchFamily="2" charset="2"/>
              </a:rPr>
              <a:t> Spiel gegen KI </a:t>
            </a:r>
          </a:p>
          <a:p>
            <a:pPr lvl="1"/>
            <a:r>
              <a:rPr lang="de-DE" dirty="0">
                <a:latin typeface="Agency FB" panose="020B0503020202020204" pitchFamily="34" charset="0"/>
                <a:sym typeface="Wingdings" panose="05000000000000000000" pitchFamily="2" charset="2"/>
              </a:rPr>
              <a:t>Farbcode mit Farben, die wiederholt verwendet werden können oder nur einmal  einfacher und fortgeschrittener Spielmodus</a:t>
            </a:r>
            <a:endParaRPr lang="de-DE" dirty="0">
              <a:latin typeface="Agency FB" panose="020B0503020202020204" pitchFamily="34" charset="0"/>
            </a:endParaRPr>
          </a:p>
          <a:p>
            <a:pPr lvl="1"/>
            <a:r>
              <a:rPr lang="de-DE" dirty="0">
                <a:latin typeface="Agency FB" panose="020B0503020202020204" pitchFamily="34" charset="0"/>
              </a:rPr>
              <a:t>Überprüfung und Setzen der weißen und schwarzen Pins </a:t>
            </a:r>
            <a:r>
              <a:rPr lang="de-DE" dirty="0">
                <a:latin typeface="Agency FB" panose="020B0503020202020204" pitchFamily="34" charset="0"/>
                <a:sym typeface="Wingdings" panose="05000000000000000000" pitchFamily="2" charset="2"/>
              </a:rPr>
              <a:t> Spiel gegen KI </a:t>
            </a:r>
          </a:p>
          <a:p>
            <a:pPr lvl="1"/>
            <a:endParaRPr lang="de-DE" dirty="0">
              <a:latin typeface="Agency FB" panose="020B0503020202020204" pitchFamily="34" charset="0"/>
              <a:sym typeface="Wingdings" panose="05000000000000000000" pitchFamily="2" charset="2"/>
            </a:endParaRPr>
          </a:p>
          <a:p>
            <a:r>
              <a:rPr lang="de-DE" dirty="0">
                <a:latin typeface="Agency FB" panose="020B0503020202020204" pitchFamily="34" charset="0"/>
                <a:sym typeface="Wingdings" panose="05000000000000000000" pitchFamily="2" charset="2"/>
              </a:rPr>
              <a:t>- Features, die nicht implementiert wurden: </a:t>
            </a:r>
          </a:p>
          <a:p>
            <a:pPr lvl="1"/>
            <a:r>
              <a:rPr lang="de-DE" sz="1600" dirty="0">
                <a:latin typeface="Agency FB" panose="020B0503020202020204" pitchFamily="34" charset="0"/>
                <a:sym typeface="Wingdings" panose="05000000000000000000" pitchFamily="2" charset="2"/>
              </a:rPr>
              <a:t>Auditives Feedback/ Soundeffekte und Animationen  Usability und UI/UX</a:t>
            </a:r>
          </a:p>
          <a:p>
            <a:pPr lvl="1"/>
            <a:r>
              <a:rPr lang="de-DE" sz="1600" dirty="0" err="1">
                <a:latin typeface="Agency FB" panose="020B0503020202020204" pitchFamily="34" charset="0"/>
                <a:sym typeface="Wingdings" panose="05000000000000000000" pitchFamily="2" charset="2"/>
              </a:rPr>
              <a:t>Rundentimer</a:t>
            </a:r>
            <a:r>
              <a:rPr lang="de-DE" sz="1600" dirty="0">
                <a:latin typeface="Agency FB" panose="020B0503020202020204" pitchFamily="34" charset="0"/>
                <a:sym typeface="Wingdings" panose="05000000000000000000" pitchFamily="2" charset="2"/>
              </a:rPr>
              <a:t>  fortgeschrittener Spielmodus</a:t>
            </a:r>
          </a:p>
          <a:p>
            <a:endParaRPr lang="de-DE" dirty="0">
              <a:latin typeface="Agency FB" panose="020B0503020202020204" pitchFamily="34" charset="0"/>
              <a:sym typeface="Wingdings" panose="05000000000000000000" pitchFamily="2" charset="2"/>
            </a:endParaRPr>
          </a:p>
          <a:p>
            <a:pPr lvl="1"/>
            <a:endParaRPr lang="de-DE" dirty="0">
              <a:latin typeface="Agency FB" panose="020B0503020202020204" pitchFamily="34" charset="0"/>
            </a:endParaRPr>
          </a:p>
          <a:p>
            <a:pPr lvl="1"/>
            <a:endParaRPr lang="de-DE" dirty="0">
              <a:latin typeface="Agency FB" panose="020B0503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A2662F-0419-8F82-6D30-D14A8B9FC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787" y="535041"/>
            <a:ext cx="1256893" cy="1040012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931F8F-1D53-1B59-59FF-9225E64E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D98EF64-AB7F-57AA-A360-D5858B45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8E3E69-E6B5-9C5F-4BA4-7245B9C5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9</a:t>
            </a:fld>
            <a:endParaRPr lang="de-DE" noProof="0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0BB67C55-B855-5CCB-4C02-4D59BB5F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gency FB" panose="020B0503020202020204" pitchFamily="34" charset="0"/>
              </a:rPr>
              <a:t>Features</a:t>
            </a:r>
          </a:p>
        </p:txBody>
      </p:sp>
      <p:pic>
        <p:nvPicPr>
          <p:cNvPr id="2052" name="Picture 4" descr="Grüner Haken, schwarze Umrandung, weißer Hintergrund – Stock-Illustration |  Adobe Stock">
            <a:extLst>
              <a:ext uri="{FF2B5EF4-FFF2-40B4-BE49-F238E27FC236}">
                <a16:creationId xmlns:a16="http://schemas.microsoft.com/office/drawing/2014/main" id="{D130C667-2547-891D-F249-DCE0FCE11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664" y="2483695"/>
            <a:ext cx="502251" cy="33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Grüner Haken, schwarze Umrandung, weißer Hintergrund – Stock-Illustration |  Adobe Stock">
            <a:extLst>
              <a:ext uri="{FF2B5EF4-FFF2-40B4-BE49-F238E27FC236}">
                <a16:creationId xmlns:a16="http://schemas.microsoft.com/office/drawing/2014/main" id="{E59D2774-F4C9-A9CF-84F7-4C0499141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3590" y="2818529"/>
            <a:ext cx="502251" cy="33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Grüner Haken, schwarze Umrandung, weißer Hintergrund – Stock-Illustration |  Adobe Stock">
            <a:extLst>
              <a:ext uri="{FF2B5EF4-FFF2-40B4-BE49-F238E27FC236}">
                <a16:creationId xmlns:a16="http://schemas.microsoft.com/office/drawing/2014/main" id="{5896C644-82D3-D586-470A-C4CB7F9A7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785" y="3177674"/>
            <a:ext cx="502251" cy="33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as das rote X bei Nutzernamen auf Twitter bedeutet">
            <a:extLst>
              <a:ext uri="{FF2B5EF4-FFF2-40B4-BE49-F238E27FC236}">
                <a16:creationId xmlns:a16="http://schemas.microsoft.com/office/drawing/2014/main" id="{FE734411-2D73-0801-8136-3935B0D51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839" y="4480820"/>
            <a:ext cx="343499" cy="1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Was das rote X bei Nutzernamen auf Twitter bedeutet">
            <a:extLst>
              <a:ext uri="{FF2B5EF4-FFF2-40B4-BE49-F238E27FC236}">
                <a16:creationId xmlns:a16="http://schemas.microsoft.com/office/drawing/2014/main" id="{B4CF9244-F2E6-A833-4A94-C83C1C25A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410" y="4817670"/>
            <a:ext cx="343499" cy="1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8616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854_TF11437505.potx" id="{1C6E6191-992F-4EA9-978F-BC192BF40CD3}" vid="{467576EA-FC97-4225-A2E1-58A4A17ABF0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{B1821EBC-1099-48CA-9C28-94FC9C87CC9A}tf11437505_win32</Template>
  <TotalTime>0</TotalTime>
  <Words>477</Words>
  <Application>Microsoft Office PowerPoint</Application>
  <PresentationFormat>Breitbild</PresentationFormat>
  <Paragraphs>113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Agency FB</vt:lpstr>
      <vt:lpstr>Arial</vt:lpstr>
      <vt:lpstr>Calibri</vt:lpstr>
      <vt:lpstr>Courier New</vt:lpstr>
      <vt:lpstr>Georgia Pro Cond Light</vt:lpstr>
      <vt:lpstr>Speak Pro</vt:lpstr>
      <vt:lpstr>RetrospectVTI</vt:lpstr>
      <vt:lpstr>PowerPoint-Präsentation</vt:lpstr>
      <vt:lpstr>Agenda</vt:lpstr>
      <vt:lpstr>Spielbeschreibung (1/2) </vt:lpstr>
      <vt:lpstr>Spielbeschreibung (2/2) </vt:lpstr>
      <vt:lpstr>Spiellogik</vt:lpstr>
      <vt:lpstr>Klassendiagramm (1/2)</vt:lpstr>
      <vt:lpstr>Klassendiagramm (2/2)</vt:lpstr>
      <vt:lpstr>Java Socket</vt:lpstr>
      <vt:lpstr>Features</vt:lpstr>
      <vt:lpstr>Live-Demo/Video</vt:lpstr>
      <vt:lpstr>Vielen Dank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Mastermind</dc:title>
  <dc:creator>Morlinnina Klause</dc:creator>
  <cp:lastModifiedBy>Miguel Del Rio</cp:lastModifiedBy>
  <cp:revision>18</cp:revision>
  <dcterms:created xsi:type="dcterms:W3CDTF">2022-06-22T16:36:07Z</dcterms:created>
  <dcterms:modified xsi:type="dcterms:W3CDTF">2022-07-08T06:25:15Z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