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7" r:id="rId6"/>
    <p:sldId id="262" r:id="rId7"/>
    <p:sldId id="263" r:id="rId8"/>
    <p:sldId id="264" r:id="rId9"/>
    <p:sldId id="259" r:id="rId10"/>
    <p:sldId id="265" r:id="rId11"/>
    <p:sldId id="279" r:id="rId12"/>
    <p:sldId id="278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63299" autoAdjust="0"/>
  </p:normalViewPr>
  <p:slideViewPr>
    <p:cSldViewPr snapToGrid="0">
      <p:cViewPr varScale="1">
        <p:scale>
          <a:sx n="38" d="100"/>
          <a:sy n="38" d="100"/>
        </p:scale>
        <p:origin x="120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1153-745F-408E-BD2D-5DD62F5884AE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728CE-CEB5-4611-BE71-C89885B76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41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然后我们搜索一下路径名指定的目录名是否存在（这里的</a:t>
            </a:r>
            <a:r>
              <a:rPr lang="en-US" altLang="zh-CN" dirty="0" err="1"/>
              <a:t>bh</a:t>
            </a:r>
            <a:r>
              <a:rPr lang="zh-CN" altLang="en-US" dirty="0"/>
              <a:t>），如果对应路径名上最后的目录名的目录项已经存在，就不能创建同名的目录节点，释放包含该目录项的缓冲区块并放回该目录的</a:t>
            </a:r>
            <a:r>
              <a:rPr lang="en-US" altLang="zh-CN" dirty="0" err="1"/>
              <a:t>inode</a:t>
            </a:r>
            <a:r>
              <a:rPr lang="zh-CN" altLang="en-US" dirty="0"/>
              <a:t>，返回出错吗。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8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然后如果可以，我们就申请一个新的</a:t>
            </a:r>
            <a:r>
              <a:rPr lang="en-US" altLang="zh-CN" dirty="0" err="1"/>
              <a:t>inode</a:t>
            </a:r>
            <a:r>
              <a:rPr lang="zh-CN" altLang="en-US" dirty="0"/>
              <a:t>，如果申请不成功就放回，返回错误码；可以的话就设置这个</a:t>
            </a:r>
            <a:r>
              <a:rPr lang="en-US" altLang="zh-CN" dirty="0" err="1"/>
              <a:t>inode</a:t>
            </a:r>
            <a:r>
              <a:rPr lang="zh-CN" altLang="en-US" dirty="0"/>
              <a:t>节点的属性模式：对应的文件长度是</a:t>
            </a:r>
            <a:r>
              <a:rPr lang="en-US" altLang="zh-CN" dirty="0"/>
              <a:t>32</a:t>
            </a:r>
            <a:r>
              <a:rPr lang="zh-CN" altLang="en-US" dirty="0"/>
              <a:t>字节就是</a:t>
            </a:r>
            <a:r>
              <a:rPr lang="en-US" altLang="zh-CN" dirty="0"/>
              <a:t>2</a:t>
            </a:r>
            <a:r>
              <a:rPr lang="zh-CN" altLang="en-US" dirty="0"/>
              <a:t>个目录项的大小，节点脏位改成</a:t>
            </a:r>
            <a:r>
              <a:rPr lang="en-US" altLang="zh-CN" dirty="0"/>
              <a:t>1</a:t>
            </a:r>
            <a:r>
              <a:rPr lang="zh-CN" altLang="en-US" dirty="0"/>
              <a:t>，节点的修改时间和访问时间也设置掉。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2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接着为这个新节点申请一个用于保存目录项数据的磁盘块，用于保存目录项结构信息。并且令</a:t>
            </a:r>
            <a:r>
              <a:rPr lang="en-US" altLang="zh-CN" dirty="0" err="1"/>
              <a:t>inode</a:t>
            </a:r>
            <a:r>
              <a:rPr lang="zh-CN" altLang="en-US" dirty="0"/>
              <a:t>的第一个直接块指针等于该块号。如果失败就放回</a:t>
            </a:r>
            <a:r>
              <a:rPr lang="en-US" altLang="zh-CN" dirty="0" err="1"/>
              <a:t>dir</a:t>
            </a:r>
            <a:r>
              <a:rPr lang="zh-CN" altLang="en-US" dirty="0"/>
              <a:t>，复位新申请的</a:t>
            </a:r>
            <a:r>
              <a:rPr lang="en-US" altLang="zh-CN" dirty="0" err="1"/>
              <a:t>inode</a:t>
            </a:r>
            <a:r>
              <a:rPr lang="zh-CN" altLang="en-US" dirty="0"/>
              <a:t>连接计数，放回这个新的</a:t>
            </a:r>
            <a:r>
              <a:rPr lang="en-US" altLang="zh-CN" dirty="0" err="1"/>
              <a:t>inode</a:t>
            </a:r>
            <a:r>
              <a:rPr lang="zh-CN" altLang="en-US" dirty="0"/>
              <a:t>，返回出错码退出。否则就置</a:t>
            </a:r>
            <a:r>
              <a:rPr lang="en-US" altLang="zh-CN" dirty="0" err="1"/>
              <a:t>inode</a:t>
            </a:r>
            <a:r>
              <a:rPr lang="zh-CN" altLang="en-US" dirty="0"/>
              <a:t>脏位。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然后从设备上读取新申请的磁盘块（目的是把对应块放到高速缓冲区中），如果出错，则放回对应目录的</a:t>
            </a:r>
            <a:r>
              <a:rPr lang="en-US" altLang="zh-CN" dirty="0" err="1"/>
              <a:t>inode</a:t>
            </a:r>
            <a:r>
              <a:rPr lang="zh-CN" altLang="en-US" dirty="0"/>
              <a:t>；释放申请的磁盘块；复位</a:t>
            </a:r>
            <a:r>
              <a:rPr lang="en-US" altLang="zh-CN" dirty="0" err="1"/>
              <a:t>inode</a:t>
            </a:r>
            <a:r>
              <a:rPr lang="zh-CN" altLang="en-US" dirty="0"/>
              <a:t>连接计数；放回</a:t>
            </a:r>
            <a:r>
              <a:rPr lang="en-US" altLang="zh-CN" dirty="0" err="1"/>
              <a:t>inode</a:t>
            </a:r>
            <a:r>
              <a:rPr lang="zh-CN" altLang="en-US" dirty="0"/>
              <a:t>；返回出错码退出。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67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然后我们在缓冲块中建立起所创建目录文件中的</a:t>
            </a:r>
            <a:r>
              <a:rPr lang="en-US" altLang="zh-CN" dirty="0"/>
              <a:t>2</a:t>
            </a:r>
            <a:r>
              <a:rPr lang="zh-CN" altLang="en-US" dirty="0"/>
              <a:t>个默认的新目录项结构数据。</a:t>
            </a:r>
            <a:r>
              <a:rPr lang="en-US" altLang="zh-CN" dirty="0"/>
              <a:t>【</a:t>
            </a:r>
            <a:r>
              <a:rPr lang="zh-CN" altLang="en-US" dirty="0"/>
              <a:t>首先令</a:t>
            </a:r>
            <a:r>
              <a:rPr lang="en-US" altLang="zh-CN" dirty="0"/>
              <a:t>de</a:t>
            </a:r>
            <a:r>
              <a:rPr lang="zh-CN" altLang="en-US" dirty="0"/>
              <a:t>指向存放目录项的数据块，然后置该目录项的</a:t>
            </a:r>
            <a:r>
              <a:rPr lang="en-US" altLang="zh-CN" dirty="0" err="1"/>
              <a:t>inode</a:t>
            </a:r>
            <a:r>
              <a:rPr lang="zh-CN" altLang="en-US" dirty="0"/>
              <a:t>号字段等于新申请的</a:t>
            </a:r>
            <a:r>
              <a:rPr lang="en-US" altLang="zh-CN" dirty="0" err="1"/>
              <a:t>inode</a:t>
            </a:r>
            <a:r>
              <a:rPr lang="zh-CN" altLang="en-US" dirty="0"/>
              <a:t>，名字字段等于‘</a:t>
            </a:r>
            <a:r>
              <a:rPr lang="en-US" altLang="zh-CN" dirty="0"/>
              <a:t>.</a:t>
            </a:r>
            <a:r>
              <a:rPr lang="zh-CN" altLang="en-US" dirty="0"/>
              <a:t>’，然后</a:t>
            </a:r>
            <a:r>
              <a:rPr lang="en-US" altLang="zh-CN" dirty="0"/>
              <a:t>de</a:t>
            </a:r>
            <a:r>
              <a:rPr lang="zh-CN" altLang="en-US" dirty="0"/>
              <a:t>指向下一个目录项同样操作，这个地方是上级目录的</a:t>
            </a:r>
            <a:r>
              <a:rPr lang="en-US" altLang="zh-CN" dirty="0" err="1"/>
              <a:t>inode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然后设置该高速缓冲块的脏位，并释放该缓冲块。再初始化设置新</a:t>
            </a:r>
            <a:r>
              <a:rPr lang="en-US" altLang="zh-CN" dirty="0" err="1"/>
              <a:t>inode</a:t>
            </a:r>
            <a:r>
              <a:rPr lang="zh-CN" altLang="en-US" dirty="0"/>
              <a:t>的模式字段，并置该</a:t>
            </a:r>
            <a:r>
              <a:rPr lang="en-US" altLang="zh-CN" dirty="0" err="1"/>
              <a:t>inode</a:t>
            </a:r>
            <a:r>
              <a:rPr lang="zh-CN" altLang="en-US" dirty="0"/>
              <a:t>脏位。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81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然后我们在指定目录中新添加一个目录项，用于存放新建目录的</a:t>
            </a:r>
            <a:r>
              <a:rPr lang="en-US" altLang="zh-CN" dirty="0" err="1"/>
              <a:t>inode</a:t>
            </a:r>
            <a:r>
              <a:rPr lang="zh-CN" altLang="en-US" dirty="0"/>
              <a:t>和目录名。如果失败，就放回</a:t>
            </a:r>
            <a:r>
              <a:rPr lang="en-US" altLang="zh-CN" dirty="0" err="1"/>
              <a:t>dir</a:t>
            </a:r>
            <a:r>
              <a:rPr lang="zh-CN" altLang="en-US" dirty="0"/>
              <a:t>，所申请的</a:t>
            </a:r>
            <a:r>
              <a:rPr lang="en-US" altLang="zh-CN" dirty="0" err="1"/>
              <a:t>inode</a:t>
            </a:r>
            <a:r>
              <a:rPr lang="zh-CN" altLang="en-US" dirty="0"/>
              <a:t>引用连接计数复位，并放回</a:t>
            </a:r>
            <a:r>
              <a:rPr lang="en-US" altLang="zh-CN" dirty="0" err="1"/>
              <a:t>inode</a:t>
            </a:r>
            <a:r>
              <a:rPr lang="zh-CN" altLang="en-US" dirty="0"/>
              <a:t>，返回错误码退出；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17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最后令该新目录项的</a:t>
            </a:r>
            <a:r>
              <a:rPr lang="en-US" altLang="zh-CN" dirty="0" err="1"/>
              <a:t>inode</a:t>
            </a:r>
            <a:r>
              <a:rPr lang="zh-CN" altLang="en-US" dirty="0"/>
              <a:t>字节等于新的</a:t>
            </a:r>
            <a:r>
              <a:rPr lang="en-US" altLang="zh-CN" dirty="0" err="1"/>
              <a:t>inode</a:t>
            </a:r>
            <a:r>
              <a:rPr lang="zh-CN" altLang="en-US" dirty="0"/>
              <a:t>号，并置高速缓冲块脏位，放回目录和新的</a:t>
            </a:r>
            <a:r>
              <a:rPr lang="en-US" altLang="zh-CN" dirty="0" err="1"/>
              <a:t>inode</a:t>
            </a:r>
            <a:r>
              <a:rPr lang="zh-CN" altLang="en-US" dirty="0"/>
              <a:t>，释放高速缓冲块，最后返回</a:t>
            </a:r>
            <a:r>
              <a:rPr lang="en-US" altLang="zh-CN" dirty="0"/>
              <a:t>0 </a:t>
            </a:r>
            <a:r>
              <a:rPr lang="zh-CN" altLang="en-US" dirty="0"/>
              <a:t>，表示成功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25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我的报告就到这里，谢谢大家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46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引导块，俗称</a:t>
            </a:r>
            <a:r>
              <a:rPr lang="en-US" altLang="zh-CN" dirty="0"/>
              <a:t>MBR</a:t>
            </a:r>
            <a:r>
              <a:rPr lang="zh-CN" altLang="en-US" dirty="0"/>
              <a:t>，是磁盘的第一个盘块，用来标记并在系统开机时</a:t>
            </a:r>
            <a:r>
              <a:rPr lang="en-US" altLang="zh-CN" dirty="0"/>
              <a:t>BIOS </a:t>
            </a:r>
            <a:r>
              <a:rPr lang="zh-CN" altLang="en-US" dirty="0"/>
              <a:t>自检完毕后，被自动读入到 内存</a:t>
            </a:r>
            <a:r>
              <a:rPr lang="en-US" altLang="zh-CN" dirty="0"/>
              <a:t>0x7c00 </a:t>
            </a:r>
            <a:r>
              <a:rPr lang="zh-CN" altLang="en-US" dirty="0"/>
              <a:t>位置运行。它的主要任务是提供磁盘分区信息和最早的操作系统引导工作。</a:t>
            </a:r>
            <a:r>
              <a:rPr lang="en-US" altLang="zh-CN" dirty="0"/>
              <a:t>【</a:t>
            </a:r>
            <a:r>
              <a:rPr lang="zh-CN" altLang="en-US" dirty="0"/>
              <a:t>它的大小只有 </a:t>
            </a:r>
            <a:r>
              <a:rPr lang="en-US" altLang="zh-CN" dirty="0"/>
              <a:t>0x0200 </a:t>
            </a:r>
            <a:r>
              <a:rPr lang="zh-CN" altLang="en-US" dirty="0"/>
              <a:t>字节（在</a:t>
            </a:r>
            <a:r>
              <a:rPr lang="en-US" altLang="zh-CN" dirty="0" err="1"/>
              <a:t>Minix</a:t>
            </a:r>
            <a:r>
              <a:rPr lang="en-US" altLang="zh-CN" dirty="0"/>
              <a:t> 1.0 </a:t>
            </a:r>
            <a:r>
              <a:rPr lang="zh-CN" altLang="en-US" dirty="0"/>
              <a:t>文件系统中，它实际占</a:t>
            </a:r>
            <a:r>
              <a:rPr lang="en-US" altLang="zh-CN" dirty="0"/>
              <a:t>1 </a:t>
            </a:r>
            <a:r>
              <a:rPr lang="zh-CN" altLang="en-US" dirty="0"/>
              <a:t>个盘块，大小</a:t>
            </a:r>
            <a:r>
              <a:rPr lang="en-US" altLang="zh-CN" dirty="0"/>
              <a:t>1K</a:t>
            </a:r>
            <a:r>
              <a:rPr lang="zh-CN" altLang="en-US" dirty="0"/>
              <a:t>），并且在第</a:t>
            </a:r>
            <a:r>
              <a:rPr lang="en-US" altLang="zh-CN" dirty="0"/>
              <a:t>0x01FE </a:t>
            </a:r>
            <a:r>
              <a:rPr lang="zh-CN" altLang="en-US" dirty="0"/>
              <a:t>的位置 必须填充</a:t>
            </a:r>
            <a:r>
              <a:rPr lang="en-US" altLang="zh-CN" dirty="0"/>
              <a:t>0x55AA </a:t>
            </a:r>
            <a:r>
              <a:rPr lang="zh-CN" altLang="en-US" dirty="0"/>
              <a:t>来告之</a:t>
            </a:r>
            <a:r>
              <a:rPr lang="en-US" altLang="zh-CN" dirty="0"/>
              <a:t>BIOS </a:t>
            </a:r>
            <a:r>
              <a:rPr lang="zh-CN" altLang="en-US" dirty="0"/>
              <a:t>该磁盘可以被引导。引导块的结构是由硬件规定的，现在普遍使用的引 导块结构是</a:t>
            </a:r>
            <a:r>
              <a:rPr lang="en-US" altLang="zh-CN" dirty="0"/>
              <a:t>IBM </a:t>
            </a:r>
            <a:r>
              <a:rPr lang="zh-CN" altLang="en-US" dirty="0"/>
              <a:t>兼容</a:t>
            </a:r>
            <a:r>
              <a:rPr lang="en-US" altLang="zh-CN" dirty="0"/>
              <a:t>PC </a:t>
            </a:r>
            <a:r>
              <a:rPr lang="zh-CN" altLang="en-US" dirty="0"/>
              <a:t>采用的结构。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超级块既静态驻扎在磁盘第二个盘块上，又会在磁盘被挂载时驻扎进内存（所谓挂载，主要任 务就是载入磁盘的超级块和</a:t>
            </a:r>
            <a:r>
              <a:rPr lang="en-US" altLang="zh-CN" dirty="0"/>
              <a:t>inode </a:t>
            </a:r>
            <a:r>
              <a:rPr lang="zh-CN" altLang="en-US" dirty="0"/>
              <a:t>位图和逻辑块位图）。</a:t>
            </a:r>
            <a:r>
              <a:rPr lang="en-US" altLang="zh-CN" dirty="0"/>
              <a:t>【</a:t>
            </a:r>
            <a:r>
              <a:rPr lang="zh-CN" altLang="en-US" dirty="0"/>
              <a:t>不过在内存中的超级块结构更加庞大，增加了 很多运行时的参数，例如于</a:t>
            </a:r>
            <a:r>
              <a:rPr lang="en-US" altLang="zh-CN" dirty="0"/>
              <a:t>inode </a:t>
            </a:r>
            <a:r>
              <a:rPr lang="zh-CN" altLang="en-US" dirty="0"/>
              <a:t>和逻辑块的位图在高速缓冲区的位置（在</a:t>
            </a:r>
            <a:r>
              <a:rPr lang="en-US" altLang="zh-CN" dirty="0"/>
              <a:t>Minix1.0 </a:t>
            </a:r>
            <a:r>
              <a:rPr lang="zh-CN" altLang="en-US" dirty="0"/>
              <a:t>文件系统中高速 缓冲区中能容纳</a:t>
            </a:r>
            <a:r>
              <a:rPr lang="en-US" altLang="zh-CN" dirty="0"/>
              <a:t>8 </a:t>
            </a:r>
            <a:r>
              <a:rPr lang="zh-CN" altLang="en-US" dirty="0"/>
              <a:t>个</a:t>
            </a:r>
            <a:r>
              <a:rPr lang="en-US" altLang="zh-CN" dirty="0"/>
              <a:t>inode </a:t>
            </a:r>
            <a:r>
              <a:rPr lang="zh-CN" altLang="en-US" dirty="0"/>
              <a:t>位图和</a:t>
            </a:r>
            <a:r>
              <a:rPr lang="en-US" altLang="zh-CN" dirty="0"/>
              <a:t>8 </a:t>
            </a:r>
            <a:r>
              <a:rPr lang="zh-CN" altLang="en-US" dirty="0"/>
              <a:t>个逻辑块位图），设备号，磁盘挂载到的</a:t>
            </a:r>
            <a:r>
              <a:rPr lang="en-US" altLang="zh-CN" dirty="0"/>
              <a:t>inode </a:t>
            </a:r>
            <a:r>
              <a:rPr lang="zh-CN" altLang="en-US" dirty="0"/>
              <a:t>结点等信息。</a:t>
            </a:r>
            <a:r>
              <a:rPr lang="en-US" altLang="zh-CN" dirty="0"/>
              <a:t>】</a:t>
            </a:r>
            <a:r>
              <a:rPr lang="zh-CN" altLang="en-US" dirty="0"/>
              <a:t> </a:t>
            </a:r>
            <a:r>
              <a:rPr lang="en-US" altLang="zh-CN" dirty="0"/>
              <a:t>Linux 0.11 </a:t>
            </a:r>
            <a:r>
              <a:rPr lang="zh-CN" altLang="en-US" dirty="0"/>
              <a:t>在内存中为超级块开辟的空间只能容纳</a:t>
            </a:r>
            <a:r>
              <a:rPr lang="en-US" altLang="zh-CN" dirty="0"/>
              <a:t>8 </a:t>
            </a:r>
            <a:r>
              <a:rPr lang="zh-CN" altLang="en-US" dirty="0"/>
              <a:t>个超级块（定义在</a:t>
            </a:r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fs.h</a:t>
            </a:r>
            <a:r>
              <a:rPr lang="zh-CN" altLang="en-US" dirty="0"/>
              <a:t>）， 也就是说</a:t>
            </a:r>
            <a:r>
              <a:rPr lang="en-US" altLang="zh-CN" dirty="0"/>
              <a:t>Linux0.11</a:t>
            </a:r>
            <a:r>
              <a:rPr lang="zh-CN" altLang="en-US" dirty="0"/>
              <a:t>只支持</a:t>
            </a:r>
            <a:r>
              <a:rPr lang="en-US" altLang="zh-CN" dirty="0"/>
              <a:t>8</a:t>
            </a:r>
            <a:r>
              <a:rPr lang="zh-CN" altLang="en-US" dirty="0"/>
              <a:t>个磁盘同时挂载。</a:t>
            </a:r>
            <a:endParaRPr lang="en-US" altLang="zh-CN" dirty="0"/>
          </a:p>
          <a:p>
            <a:r>
              <a:rPr lang="zh-CN" altLang="en-US" dirty="0"/>
              <a:t>以及</a:t>
            </a:r>
            <a:r>
              <a:rPr lang="en-US" altLang="zh-CN" dirty="0"/>
              <a:t>inode </a:t>
            </a:r>
            <a:r>
              <a:rPr lang="zh-CN" altLang="en-US" dirty="0"/>
              <a:t>位图。</a:t>
            </a:r>
            <a:r>
              <a:rPr lang="en-US" altLang="zh-CN" dirty="0"/>
              <a:t>Inode</a:t>
            </a:r>
            <a:r>
              <a:rPr lang="zh-CN" altLang="en-US" dirty="0"/>
              <a:t>位图是标记哪些</a:t>
            </a:r>
            <a:r>
              <a:rPr lang="en-US" altLang="zh-CN" dirty="0"/>
              <a:t>inode</a:t>
            </a:r>
            <a:r>
              <a:rPr lang="zh-CN" altLang="en-US" dirty="0"/>
              <a:t>标识符（通常存为</a:t>
            </a:r>
            <a:r>
              <a:rPr lang="en-US" altLang="zh-CN" dirty="0" err="1"/>
              <a:t>i</a:t>
            </a:r>
            <a:r>
              <a:rPr lang="zh-CN" altLang="en-US" dirty="0"/>
              <a:t>结点号）已经被使用过，哪些还没有被使用过的一张位图表。我们在这之后讲一下</a:t>
            </a:r>
            <a:r>
              <a:rPr lang="en-US" altLang="zh-CN" dirty="0"/>
              <a:t>inode</a:t>
            </a:r>
            <a:r>
              <a:rPr lang="zh-CN" altLang="en-US" dirty="0"/>
              <a:t>的概念。其中</a:t>
            </a:r>
            <a:r>
              <a:rPr lang="en-US" altLang="zh-CN" dirty="0"/>
              <a:t>0 </a:t>
            </a:r>
            <a:r>
              <a:rPr lang="zh-CN" altLang="en-US" dirty="0"/>
              <a:t>号</a:t>
            </a:r>
            <a:r>
              <a:rPr lang="en-US" altLang="zh-CN" dirty="0"/>
              <a:t>inode </a:t>
            </a:r>
            <a:r>
              <a:rPr lang="zh-CN" altLang="en-US" dirty="0"/>
              <a:t>不 被使用。</a:t>
            </a:r>
            <a:endParaRPr lang="en-US" altLang="zh-CN" dirty="0"/>
          </a:p>
          <a:p>
            <a:r>
              <a:rPr lang="zh-CN" altLang="en-US" dirty="0"/>
              <a:t>逻辑块位图，它与</a:t>
            </a:r>
            <a:r>
              <a:rPr lang="en-US" altLang="zh-CN" dirty="0"/>
              <a:t>inode </a:t>
            </a:r>
            <a:r>
              <a:rPr lang="zh-CN" altLang="en-US" dirty="0"/>
              <a:t>位图类似，记录磁盘哪些逻辑块已经被使用过，哪些没有。在</a:t>
            </a:r>
            <a:r>
              <a:rPr lang="en-US" altLang="zh-CN" dirty="0" err="1"/>
              <a:t>Minix</a:t>
            </a:r>
            <a:r>
              <a:rPr lang="en-US" altLang="zh-CN" dirty="0"/>
              <a:t> 1.0 </a:t>
            </a:r>
            <a:r>
              <a:rPr lang="zh-CN" altLang="en-US" dirty="0"/>
              <a:t>文件 系统中，逻辑块大小与盘块大小相同，都是</a:t>
            </a:r>
            <a:r>
              <a:rPr lang="en-US" altLang="zh-CN" dirty="0"/>
              <a:t>1K</a:t>
            </a:r>
            <a:r>
              <a:rPr lang="zh-CN" altLang="en-US" dirty="0"/>
              <a:t>，但是逻辑块是从文件系统第一个数据区的盘块开始编号 的。 </a:t>
            </a:r>
            <a:endParaRPr lang="en-US" altLang="zh-CN" dirty="0"/>
          </a:p>
          <a:p>
            <a:r>
              <a:rPr lang="zh-CN" altLang="en-US" dirty="0"/>
              <a:t>数据区就是占满除上述区域以外的磁盘所有区域。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80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文件类型（宏定义在</a:t>
            </a:r>
            <a:r>
              <a:rPr lang="en-US" altLang="zh-CN" dirty="0"/>
              <a:t>include/</a:t>
            </a:r>
            <a:r>
              <a:rPr lang="en-US" altLang="zh-CN" dirty="0" err="1"/>
              <a:t>const.h</a:t>
            </a:r>
            <a:r>
              <a:rPr lang="zh-CN" altLang="en-US" dirty="0"/>
              <a:t>内）</a:t>
            </a:r>
            <a:endParaRPr lang="en-US" altLang="zh-CN" dirty="0"/>
          </a:p>
          <a:p>
            <a:r>
              <a:rPr lang="zh-CN" altLang="en-US" dirty="0"/>
              <a:t>读完第二行：在 </a:t>
            </a:r>
            <a:r>
              <a:rPr lang="en-US" altLang="zh-CN" dirty="0" err="1"/>
              <a:t>Minix</a:t>
            </a:r>
            <a:r>
              <a:rPr lang="en-US" altLang="zh-CN" dirty="0"/>
              <a:t> 1.0 </a:t>
            </a:r>
            <a:r>
              <a:rPr lang="zh-CN" altLang="en-US" dirty="0"/>
              <a:t>文件系统中一个文 件最多占用</a:t>
            </a:r>
            <a:r>
              <a:rPr lang="en-US" altLang="zh-CN" dirty="0"/>
              <a:t>7+512+512×512 </a:t>
            </a:r>
            <a:r>
              <a:rPr lang="zh-CN" altLang="en-US" dirty="0"/>
              <a:t>个逻辑块，如果是在内存中，它还会记录有等待该</a:t>
            </a:r>
            <a:r>
              <a:rPr lang="en-US" altLang="zh-CN" dirty="0"/>
              <a:t>inode</a:t>
            </a:r>
            <a:r>
              <a:rPr lang="zh-CN" altLang="en-US" dirty="0"/>
              <a:t>解锁的进程链表，所在的设备号，引用计数，是否锁定，是否是脏数据块，（所谓脏数据块，是指当 </a:t>
            </a:r>
            <a:r>
              <a:rPr lang="en-US" altLang="zh-CN" dirty="0"/>
              <a:t>inode </a:t>
            </a:r>
            <a:r>
              <a:rPr lang="zh-CN" altLang="en-US" dirty="0"/>
              <a:t>被载入到内 存后被修改过，但修改后的</a:t>
            </a:r>
            <a:r>
              <a:rPr lang="en-US" altLang="zh-CN" dirty="0"/>
              <a:t>inode </a:t>
            </a:r>
            <a:r>
              <a:rPr lang="zh-CN" altLang="en-US" dirty="0"/>
              <a:t>还没有写回磁盘的状态），是否安装其他文件系统，文件读写指针， 是否是最新内容。可以说文件实际上都是</a:t>
            </a:r>
            <a:r>
              <a:rPr lang="en-US" altLang="zh-CN" dirty="0"/>
              <a:t>inode</a:t>
            </a:r>
            <a:r>
              <a:rPr lang="zh-CN" altLang="en-US" dirty="0"/>
              <a:t>，其中文件名由文件所在目录决定，文件路径则在文件打开时根据当前用户的所在路径。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6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;// 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文件类型和属性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(</a:t>
            </a:r>
            <a:r>
              <a:rPr lang="en-US" altLang="zh-CN" sz="1200" dirty="0" err="1">
                <a:latin typeface="Yu Mincho Light" panose="02020300000000000000" pitchFamily="18" charset="-128"/>
                <a:ea typeface="Yu Mincho Light" panose="02020300000000000000" pitchFamily="18" charset="-128"/>
              </a:rPr>
              <a:t>rwx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 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位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)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用户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id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（文件拥有者标识符）。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文件大小（字节数）。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修改时间（自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1970.1.1:0 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算起，秒）。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组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id(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文件拥有者所在的组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)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链接数（多少个文件目录项指向该</a:t>
            </a:r>
            <a:r>
              <a:rPr lang="en-US" altLang="zh-CN" sz="1200" dirty="0" err="1">
                <a:latin typeface="Yu Mincho Light" panose="02020300000000000000" pitchFamily="18" charset="-128"/>
                <a:ea typeface="Yu Mincho Light" panose="02020300000000000000" pitchFamily="18" charset="-128"/>
              </a:rPr>
              <a:t>i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 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节点）。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直接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(0-6)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、间接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(7)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或双重间接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(8)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逻辑块号</a:t>
            </a:r>
            <a:endParaRPr lang="en-US" altLang="zh-CN" sz="1200" dirty="0">
              <a:latin typeface="Yu Mincho Light" panose="02020300000000000000" pitchFamily="18" charset="-128"/>
              <a:ea typeface="Yu Mincho Light" panose="020203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// zone 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是区的意思，可译成区段，或逻辑块。</a:t>
            </a:r>
          </a:p>
          <a:p>
            <a:r>
              <a:rPr lang="en-US" altLang="zh-CN" dirty="0"/>
              <a:t>---------------------------------------------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这是在内存中的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节点结构。前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项与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d_inode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完全一样。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[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文件类型和属性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(</a:t>
            </a:r>
            <a:r>
              <a:rPr lang="en-US" altLang="zh-CN" sz="1200" dirty="0" err="1">
                <a:latin typeface="Yu Mincho Light" panose="02020300000000000000" pitchFamily="18" charset="-128"/>
                <a:ea typeface="Yu Mincho Light" panose="02020300000000000000" pitchFamily="18" charset="-128"/>
              </a:rPr>
              <a:t>rwx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 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位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)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用户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id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（文件拥有者标识符）。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文件大小（字节数）。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修改时间（自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1970.1.1:0 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算起，秒）。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组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id(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文件拥有者所在的组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)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链接数（多少个文件目录项指向该</a:t>
            </a:r>
            <a:r>
              <a:rPr lang="en-US" altLang="zh-CN" sz="1200" dirty="0" err="1">
                <a:latin typeface="Yu Mincho Light" panose="02020300000000000000" pitchFamily="18" charset="-128"/>
                <a:ea typeface="Yu Mincho Light" panose="02020300000000000000" pitchFamily="18" charset="-128"/>
              </a:rPr>
              <a:t>i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 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节点）。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直接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(0-6)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、间接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(7)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或双重间接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(8)</a:t>
            </a:r>
            <a:r>
              <a:rPr lang="zh-CN" altLang="en-US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逻辑块号</a:t>
            </a:r>
            <a:r>
              <a:rPr lang="en-US" altLang="zh-CN" sz="12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等待该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节点的进程。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最后访问时间。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节点自身修改时间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节点所在的设备号。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节点号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节点被使用的次数，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表示该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节点空闲。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锁定标志。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已修改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脏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标志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管道标志。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安装标志。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搜寻标志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lseek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更新标志。</a:t>
            </a:r>
            <a:endParaRPr lang="en-US" altLang="zh-CN" sz="1200" dirty="0">
              <a:latin typeface="Yu Mincho Light" panose="02020300000000000000" pitchFamily="18" charset="-128"/>
              <a:ea typeface="Yu Mincho Light" panose="02020300000000000000" pitchFamily="18" charset="-128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3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（接第一段）这个时候就要提一下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中相关的信息。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信息中有一项叫做”链接数”，记录指向该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的文件名总数，这时就会增加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。反过来，删除一个文件名，就会使得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节点中的”链接数”减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。当这个值减到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，表明没有文件名指向这个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，系统就会回收这个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号码，以及其所对应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4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4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（大致总结）首先搜索到最终目录项的所属目录，判定是否对他拥有写入权，满足后查找是否已有同名目录项，如果没有，创建一个新的</a:t>
            </a:r>
            <a:r>
              <a:rPr lang="en-US" altLang="zh-CN" dirty="0" err="1"/>
              <a:t>inode</a:t>
            </a:r>
            <a:r>
              <a:rPr lang="zh-CN" altLang="en-US" dirty="0"/>
              <a:t>，设置它的 </a:t>
            </a:r>
            <a:r>
              <a:rPr lang="en-US" altLang="zh-CN" dirty="0"/>
              <a:t>size </a:t>
            </a:r>
            <a:r>
              <a:rPr lang="zh-CN" altLang="en-US" dirty="0"/>
              <a:t>为 </a:t>
            </a:r>
            <a:r>
              <a:rPr lang="en-US" altLang="zh-CN" dirty="0"/>
              <a:t>32</a:t>
            </a:r>
            <a:r>
              <a:rPr lang="zh-CN" altLang="en-US" dirty="0"/>
              <a:t>，即拥有两个目录项。设置</a:t>
            </a:r>
            <a:r>
              <a:rPr lang="en-US" altLang="zh-CN" dirty="0" err="1"/>
              <a:t>inode</a:t>
            </a:r>
            <a:r>
              <a:rPr lang="en-US" altLang="zh-CN" dirty="0"/>
              <a:t> </a:t>
            </a:r>
            <a:r>
              <a:rPr lang="zh-CN" altLang="en-US" dirty="0"/>
              <a:t>为脏并且修改最近修改时间和最近访问时间为当前时间。为 </a:t>
            </a:r>
            <a:r>
              <a:rPr lang="en-US" altLang="zh-CN" dirty="0" err="1"/>
              <a:t>inode</a:t>
            </a:r>
            <a:r>
              <a:rPr lang="en-US" altLang="zh-CN" dirty="0"/>
              <a:t> </a:t>
            </a:r>
            <a:r>
              <a:rPr lang="zh-CN" altLang="en-US" dirty="0"/>
              <a:t>创建第一个盘块，将盘块读入缓冲区，设置它的第一项的</a:t>
            </a:r>
            <a:r>
              <a:rPr lang="en-US" altLang="zh-CN" dirty="0" err="1"/>
              <a:t>inode</a:t>
            </a:r>
            <a:r>
              <a:rPr lang="en-US" altLang="zh-CN" dirty="0"/>
              <a:t> </a:t>
            </a:r>
            <a:r>
              <a:rPr lang="zh-CN" altLang="en-US" dirty="0"/>
              <a:t>号为新目录的</a:t>
            </a:r>
            <a:r>
              <a:rPr lang="en-US" altLang="zh-CN" dirty="0" err="1"/>
              <a:t>inode</a:t>
            </a:r>
            <a:r>
              <a:rPr lang="en-US" altLang="zh-CN" dirty="0"/>
              <a:t> </a:t>
            </a:r>
            <a:r>
              <a:rPr lang="zh-CN" altLang="en-US" dirty="0"/>
              <a:t>号，文 件名为</a:t>
            </a:r>
            <a:r>
              <a:rPr lang="en-US" altLang="zh-CN" dirty="0"/>
              <a:t>.</a:t>
            </a:r>
            <a:r>
              <a:rPr lang="zh-CN" altLang="en-US" dirty="0"/>
              <a:t>，设置它的第二项的</a:t>
            </a:r>
            <a:r>
              <a:rPr lang="en-US" altLang="zh-CN" dirty="0" err="1"/>
              <a:t>inode</a:t>
            </a:r>
            <a:r>
              <a:rPr lang="en-US" altLang="zh-CN" dirty="0"/>
              <a:t> </a:t>
            </a:r>
            <a:r>
              <a:rPr lang="zh-CN" altLang="en-US" dirty="0"/>
              <a:t>号为新目录的父目录的 </a:t>
            </a:r>
            <a:r>
              <a:rPr lang="en-US" altLang="zh-CN" dirty="0" err="1"/>
              <a:t>inode</a:t>
            </a:r>
            <a:r>
              <a:rPr lang="en-US" altLang="zh-CN" dirty="0"/>
              <a:t> </a:t>
            </a:r>
            <a:r>
              <a:rPr lang="zh-CN" altLang="en-US" dirty="0"/>
              <a:t>号，它的文件名为</a:t>
            </a:r>
            <a:r>
              <a:rPr lang="en-US" altLang="zh-CN" dirty="0"/>
              <a:t>..</a:t>
            </a:r>
            <a:r>
              <a:rPr lang="zh-CN" altLang="en-US" dirty="0"/>
              <a:t>，设置这个缓冲块为脏块，属性为目录且默认权限为</a:t>
            </a:r>
            <a:r>
              <a:rPr lang="en-US" altLang="zh-CN" dirty="0"/>
              <a:t>(</a:t>
            </a:r>
            <a:r>
              <a:rPr lang="zh-CN" altLang="en-US" dirty="0"/>
              <a:t>指定权限 </a:t>
            </a:r>
            <a:r>
              <a:rPr lang="en-US" altLang="zh-CN" dirty="0"/>
              <a:t>&amp; 0777 &amp; ~current-&gt;</a:t>
            </a:r>
            <a:r>
              <a:rPr lang="en-US" altLang="zh-CN" dirty="0" err="1"/>
              <a:t>umask</a:t>
            </a:r>
            <a:r>
              <a:rPr lang="en-US" altLang="zh-CN" dirty="0"/>
              <a:t>)</a:t>
            </a:r>
            <a:r>
              <a:rPr lang="zh-CN" altLang="en-US" dirty="0"/>
              <a:t>。将新目录添加新 父目录的目录项，设置目录项的</a:t>
            </a:r>
            <a:r>
              <a:rPr lang="en-US" altLang="zh-CN" dirty="0" err="1"/>
              <a:t>inode</a:t>
            </a:r>
            <a:r>
              <a:rPr lang="zh-CN" altLang="en-US" dirty="0"/>
              <a:t>。设置父目录的</a:t>
            </a:r>
            <a:r>
              <a:rPr lang="en-US" altLang="zh-CN" dirty="0" err="1"/>
              <a:t>inode</a:t>
            </a:r>
            <a:r>
              <a:rPr lang="zh-CN" altLang="en-US" dirty="0"/>
              <a:t>，使其引用计数加 </a:t>
            </a:r>
            <a:r>
              <a:rPr lang="en-US" altLang="zh-CN" dirty="0"/>
              <a:t>1</a:t>
            </a:r>
            <a:r>
              <a:rPr lang="zh-CN" altLang="en-US" dirty="0"/>
              <a:t>，为脏</a:t>
            </a:r>
            <a:r>
              <a:rPr lang="en-US" altLang="zh-CN" dirty="0" err="1"/>
              <a:t>inode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37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最后我们来看一下源代码了解一下程序具体的操作</a:t>
            </a:r>
            <a:endParaRPr lang="en-US" altLang="zh-CN" dirty="0"/>
          </a:p>
          <a:p>
            <a:r>
              <a:rPr lang="zh-CN" altLang="en-US" dirty="0"/>
              <a:t>首先定义一些变量，</a:t>
            </a:r>
            <a:endParaRPr lang="en-US" altLang="zh-CN" dirty="0"/>
          </a:p>
          <a:p>
            <a:r>
              <a:rPr lang="zh-CN" altLang="en-US" dirty="0"/>
              <a:t>这个函数的输入参数中  </a:t>
            </a:r>
            <a:r>
              <a:rPr lang="en-US" altLang="zh-CN" dirty="0"/>
              <a:t>pathname</a:t>
            </a:r>
            <a:r>
              <a:rPr lang="zh-CN" altLang="en-US" dirty="0"/>
              <a:t>是路径名  </a:t>
            </a:r>
            <a:r>
              <a:rPr lang="en-US" altLang="zh-CN" dirty="0"/>
              <a:t>mode</a:t>
            </a:r>
            <a:r>
              <a:rPr lang="zh-CN" altLang="en-US" dirty="0"/>
              <a:t>是目录使用的权限属性</a:t>
            </a:r>
            <a:endParaRPr lang="en-US" altLang="zh-CN" dirty="0"/>
          </a:p>
          <a:p>
            <a:r>
              <a:rPr lang="zh-CN" altLang="en-US" dirty="0"/>
              <a:t>返回：成功返回</a:t>
            </a:r>
            <a:r>
              <a:rPr lang="en-US" altLang="zh-CN" dirty="0"/>
              <a:t>0</a:t>
            </a:r>
            <a:r>
              <a:rPr lang="zh-CN" altLang="en-US" dirty="0"/>
              <a:t>，否则返回出错码。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3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开始检查操作许可和参数的有效性并取路径名中顶层目录的</a:t>
            </a:r>
            <a:r>
              <a:rPr lang="en-US" altLang="zh-CN" dirty="0" err="1"/>
              <a:t>i</a:t>
            </a:r>
            <a:r>
              <a:rPr lang="zh-CN" altLang="en-US" dirty="0"/>
              <a:t>节点。</a:t>
            </a:r>
            <a:endParaRPr lang="en-US" altLang="zh-CN" dirty="0"/>
          </a:p>
          <a:p>
            <a:r>
              <a:rPr lang="zh-CN" altLang="en-US" dirty="0"/>
              <a:t>如果不是超级用户，则返回访问许可出错码。</a:t>
            </a:r>
            <a:endParaRPr lang="en-US" altLang="zh-CN" dirty="0"/>
          </a:p>
          <a:p>
            <a:r>
              <a:rPr lang="zh-CN" altLang="en-US" dirty="0"/>
              <a:t>如果找不到对应路径名中顶层目录的</a:t>
            </a:r>
            <a:r>
              <a:rPr lang="en-US" altLang="zh-CN" dirty="0" err="1"/>
              <a:t>inode</a:t>
            </a:r>
            <a:r>
              <a:rPr lang="zh-CN" altLang="en-US" dirty="0"/>
              <a:t>，就返回错误码。</a:t>
            </a:r>
            <a:endParaRPr lang="en-US" altLang="zh-CN" dirty="0"/>
          </a:p>
          <a:p>
            <a:r>
              <a:rPr lang="zh-CN" altLang="en-US" dirty="0"/>
              <a:t>其中函数</a:t>
            </a:r>
            <a:r>
              <a:rPr lang="en-US" altLang="zh-CN" dirty="0" err="1"/>
              <a:t>dir_namei</a:t>
            </a:r>
            <a:r>
              <a:rPr lang="zh-CN" altLang="en-US" dirty="0"/>
              <a:t>的功能是返回指定名称的目录的</a:t>
            </a:r>
            <a:r>
              <a:rPr lang="en-US" altLang="zh-CN" dirty="0" err="1"/>
              <a:t>inode</a:t>
            </a:r>
            <a:r>
              <a:rPr lang="zh-CN" altLang="en-US" dirty="0"/>
              <a:t>，以及该目录中的名称。</a:t>
            </a:r>
            <a:endParaRPr lang="en-US" altLang="zh-CN" dirty="0"/>
          </a:p>
          <a:p>
            <a:r>
              <a:rPr lang="zh-CN" altLang="en-US" dirty="0"/>
              <a:t>如果最顶端的文件名长度为</a:t>
            </a:r>
            <a:r>
              <a:rPr lang="en-US" altLang="zh-CN" dirty="0"/>
              <a:t>0</a:t>
            </a:r>
            <a:r>
              <a:rPr lang="zh-CN" altLang="en-US" dirty="0"/>
              <a:t>，则说明给出的路径名最后没有指定文件名，放回该目录的</a:t>
            </a:r>
            <a:r>
              <a:rPr lang="en-US" altLang="zh-CN" dirty="0" err="1"/>
              <a:t>inode</a:t>
            </a:r>
            <a:r>
              <a:rPr lang="zh-CN" altLang="en-US" dirty="0"/>
              <a:t>，返回错误码退出。</a:t>
            </a:r>
            <a:endParaRPr lang="en-US" altLang="zh-CN" dirty="0"/>
          </a:p>
          <a:p>
            <a:r>
              <a:rPr lang="zh-CN" altLang="en-US" dirty="0"/>
              <a:t>如果在该目录中没有写的权利，那么和上面的一样的处理方式。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728CE-CEB5-4611-BE71-C89885B767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5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C4B3DBA-4F4B-4730-9976-1ABD70DF5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201800301072</a:t>
            </a:r>
          </a:p>
          <a:p>
            <a:r>
              <a:rPr lang="zh-CN" altLang="en-US" dirty="0"/>
              <a:t>张芮睿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C8D5B36-3055-407E-9EAF-D6B3521DE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6974EB-8238-4D63-A274-F162394A532E}"/>
              </a:ext>
            </a:extLst>
          </p:cNvPr>
          <p:cNvSpPr txBox="1"/>
          <p:nvPr/>
        </p:nvSpPr>
        <p:spPr>
          <a:xfrm>
            <a:off x="1561706" y="2264229"/>
            <a:ext cx="9193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Linux 0.11</a:t>
            </a:r>
            <a:r>
              <a:rPr lang="zh-CN" altLang="en-US" sz="6000" dirty="0"/>
              <a:t>文件系统概述</a:t>
            </a:r>
            <a:endParaRPr lang="en-US" altLang="zh-CN" sz="6000" dirty="0"/>
          </a:p>
          <a:p>
            <a:pPr algn="ctr"/>
            <a:r>
              <a:rPr lang="en-US" altLang="zh-CN" sz="6000" dirty="0" err="1"/>
              <a:t>mkdir</a:t>
            </a:r>
            <a:r>
              <a:rPr lang="zh-CN" altLang="en-US" sz="6000" dirty="0"/>
              <a:t>指令的执行过程</a:t>
            </a:r>
          </a:p>
        </p:txBody>
      </p:sp>
    </p:spTree>
    <p:extLst>
      <p:ext uri="{BB962C8B-B14F-4D97-AF65-F5344CB8AC3E}">
        <p14:creationId xmlns:p14="http://schemas.microsoft.com/office/powerpoint/2010/main" val="307026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7BA2-DE90-43A3-9F39-971EE6E1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mkdir</a:t>
            </a:r>
            <a:r>
              <a:rPr lang="zh-CN" altLang="en-US" dirty="0"/>
              <a:t>执行时的系统调用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B3F53-C94C-41BB-AE91-5BF71257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338" y="1702676"/>
            <a:ext cx="10273862" cy="4713890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mkdir</a:t>
            </a:r>
            <a:r>
              <a:rPr lang="zh-CN" altLang="en-US" sz="2000" dirty="0"/>
              <a:t>命令执行对应的函数</a:t>
            </a:r>
            <a:r>
              <a:rPr lang="en-US" altLang="zh-CN" sz="2000" dirty="0" err="1"/>
              <a:t>sys_mkdir</a:t>
            </a:r>
            <a:r>
              <a:rPr lang="en-US" altLang="zh-CN" sz="2000" dirty="0"/>
              <a:t>()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 err="1"/>
              <a:t>sys_mkdir</a:t>
            </a:r>
            <a:r>
              <a:rPr lang="en-US" altLang="zh-CN" sz="2000" dirty="0"/>
              <a:t>() </a:t>
            </a:r>
            <a:r>
              <a:rPr lang="zh-CN" altLang="en-US" sz="2000" dirty="0"/>
              <a:t>是创建一个新目录的系统调用。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Sys_mkdir</a:t>
            </a:r>
            <a:r>
              <a:rPr lang="zh-CN" altLang="en-US" sz="1800" dirty="0"/>
              <a:t>属于系统调用：声明在</a:t>
            </a:r>
            <a:r>
              <a:rPr lang="en-US" altLang="zh-CN" sz="1800" dirty="0" err="1"/>
              <a:t>sys.h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B9DBD-C97B-4454-BC59-35EA3B3B1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74276"/>
            <a:ext cx="6225033" cy="31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1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4F829-A964-4397-ABFF-ED933944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72" y="564605"/>
            <a:ext cx="10058400" cy="587973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mkdir</a:t>
            </a:r>
            <a:r>
              <a:rPr lang="zh-CN" altLang="en-US" dirty="0"/>
              <a:t>执行时，应用程序会经过库函数向内函数发出一个中断调用</a:t>
            </a:r>
            <a:r>
              <a:rPr lang="en-US" altLang="zh-CN" dirty="0"/>
              <a:t>0x80</a:t>
            </a:r>
            <a:r>
              <a:rPr lang="zh-CN" altLang="en-US" dirty="0"/>
              <a:t>，开始执行一个系统调用。其中寄存器</a:t>
            </a:r>
            <a:r>
              <a:rPr lang="en-US" altLang="zh-CN" dirty="0" err="1"/>
              <a:t>eax</a:t>
            </a:r>
            <a:r>
              <a:rPr lang="zh-CN" altLang="en-US" dirty="0"/>
              <a:t>中存放着系统调用号，而携带的参数可依次存放在</a:t>
            </a:r>
            <a:r>
              <a:rPr lang="en-US" altLang="zh-CN" dirty="0" err="1"/>
              <a:t>ebx</a:t>
            </a:r>
            <a:r>
              <a:rPr lang="zh-CN" altLang="en-US" dirty="0"/>
              <a:t>、</a:t>
            </a:r>
            <a:r>
              <a:rPr lang="en-US" altLang="zh-CN" dirty="0" err="1"/>
              <a:t>ecx</a:t>
            </a:r>
            <a:r>
              <a:rPr lang="zh-CN" altLang="en-US" dirty="0"/>
              <a:t>、</a:t>
            </a:r>
            <a:r>
              <a:rPr lang="en-US" altLang="zh-CN" dirty="0" err="1"/>
              <a:t>edx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处理系统调用中断</a:t>
            </a:r>
            <a:r>
              <a:rPr lang="en-US" altLang="zh-CN" dirty="0"/>
              <a:t>int 0x80</a:t>
            </a:r>
            <a:r>
              <a:rPr lang="zh-CN" altLang="en-US" dirty="0"/>
              <a:t>的是程序</a:t>
            </a:r>
            <a:r>
              <a:rPr lang="en-US" altLang="zh-CN" dirty="0"/>
              <a:t>kernel/</a:t>
            </a:r>
            <a:r>
              <a:rPr lang="en-US" altLang="zh-CN" dirty="0" err="1"/>
              <a:t>system_call.s</a:t>
            </a:r>
            <a:r>
              <a:rPr lang="zh-CN" altLang="en-US" dirty="0"/>
              <a:t>中的</a:t>
            </a:r>
            <a:r>
              <a:rPr lang="en-US" altLang="zh-CN" dirty="0" err="1"/>
              <a:t>system_call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下面我们简略的说明一下这个程序的运行过程：</a:t>
            </a:r>
            <a:endParaRPr lang="en-US" altLang="zh-CN" dirty="0"/>
          </a:p>
          <a:p>
            <a:r>
              <a:rPr lang="zh-CN" altLang="en-US" dirty="0"/>
              <a:t>首先判断调用号有没有超出范围，不超出范围就继续执行并保护原来寄存器：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下面将系统调用</a:t>
            </a:r>
            <a:r>
              <a:rPr lang="en-US" altLang="zh-CN" dirty="0"/>
              <a:t>c</a:t>
            </a:r>
            <a:r>
              <a:rPr lang="zh-CN" altLang="en-US" dirty="0"/>
              <a:t>函数的参数入栈，将</a:t>
            </a:r>
            <a:r>
              <a:rPr lang="en-US" altLang="zh-CN" dirty="0"/>
              <a:t>ds</a:t>
            </a:r>
            <a:r>
              <a:rPr lang="zh-CN" altLang="en-US" dirty="0"/>
              <a:t>，</a:t>
            </a:r>
            <a:r>
              <a:rPr lang="en-US" altLang="zh-CN" dirty="0"/>
              <a:t>es</a:t>
            </a:r>
            <a:r>
              <a:rPr lang="zh-CN" altLang="en-US" dirty="0"/>
              <a:t>指向内核数据段，</a:t>
            </a:r>
            <a:r>
              <a:rPr lang="en-US" altLang="zh-CN" dirty="0"/>
              <a:t>fs</a:t>
            </a:r>
            <a:r>
              <a:rPr lang="zh-CN" altLang="en-US" dirty="0"/>
              <a:t>指向局部数据段：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eax</a:t>
            </a:r>
            <a:r>
              <a:rPr lang="zh-CN" altLang="en-US" dirty="0"/>
              <a:t>对应的系统调用函数： （调用</a:t>
            </a:r>
            <a:r>
              <a:rPr lang="en-US" altLang="zh-CN" dirty="0" err="1"/>
              <a:t>sys_mkdir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接下来就转向了</a:t>
            </a:r>
            <a:r>
              <a:rPr lang="en-US" altLang="zh-CN" dirty="0" err="1"/>
              <a:t>sys_mkdir</a:t>
            </a:r>
            <a:r>
              <a:rPr lang="en-US" altLang="zh-CN" dirty="0"/>
              <a:t>()</a:t>
            </a:r>
            <a:r>
              <a:rPr lang="zh-CN" altLang="en-US" dirty="0"/>
              <a:t>这个函数：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F51719-03A4-4AAE-9FF9-C5E649A2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976" y="1598341"/>
            <a:ext cx="2743200" cy="137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CF8CFB-A2CF-4F8D-AE8A-5266F954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891" y="3678645"/>
            <a:ext cx="2323931" cy="24462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50677B-A557-4130-9B9B-776D36C4B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508" y="5062717"/>
            <a:ext cx="4439179" cy="3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4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E6C17-3A9D-4E18-BF28-26571CDF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sys_mkdir</a:t>
            </a:r>
            <a:r>
              <a:rPr lang="en-US" altLang="zh-CN" dirty="0"/>
              <a:t> </a:t>
            </a:r>
            <a:r>
              <a:rPr lang="zh-CN" altLang="en-US" dirty="0"/>
              <a:t>的函数执行过程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16688-FDFC-4D02-B3B5-D5D123E2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函数在文件</a:t>
            </a:r>
            <a:r>
              <a:rPr lang="en-US" altLang="zh-CN" dirty="0" err="1"/>
              <a:t>linux</a:t>
            </a:r>
            <a:r>
              <a:rPr lang="en-US" altLang="zh-CN" dirty="0"/>
              <a:t>/fs/</a:t>
            </a:r>
            <a:r>
              <a:rPr lang="en-US" altLang="zh-CN" dirty="0" err="1"/>
              <a:t>namei.c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下面结合代码段分析</a:t>
            </a:r>
            <a:r>
              <a:rPr lang="en-US" altLang="zh-CN" dirty="0" err="1"/>
              <a:t>mkdir</a:t>
            </a:r>
            <a:r>
              <a:rPr lang="zh-CN" altLang="en-US" dirty="0"/>
              <a:t>运行的具体步骤：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44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AE6F2-B6D2-4C99-B85C-D19B5551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03903D-478D-4CA5-A8A4-6EC07386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14194"/>
            <a:ext cx="8260294" cy="33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5D94A-AFED-44A5-80A8-E622E20E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352F9-8C9E-4F1B-BE49-E51BB03B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B9FAB-93ED-4DC0-AFAD-545682D6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42594"/>
            <a:ext cx="9543375" cy="53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6F308-2903-4579-BADF-FE683A95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3FE9F-0C53-4DA8-9C1A-E8D76121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69A201-77F8-409E-BF2E-6571B513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26" y="1798125"/>
            <a:ext cx="10014948" cy="32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8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3AFBD-DBDD-4DF2-8CCA-B1A9EF41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02E1A-B89E-4804-81F5-E255C03E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FB479A-1538-4E4D-9B69-771D946A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642594"/>
            <a:ext cx="10174181" cy="43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2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CD814-EB79-44BA-9084-36692BF6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C7836F-72D2-49B1-A59B-20ADD90D2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0350" y="642594"/>
            <a:ext cx="8231299" cy="55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2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F3AD1-443A-4A79-97F2-9AE681FE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184326-18FB-4833-997F-C7E372FF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642594"/>
            <a:ext cx="10089512" cy="40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0CF3-82A1-4A6B-B12C-93EFD15F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225335-CDA3-4A4B-853A-8A0513F28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642594"/>
            <a:ext cx="10102649" cy="44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B0F80-9028-4303-846E-9B953AC8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47717-EB85-42E3-9ABA-5FF9F2957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57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E3110-69E7-4D38-8574-41478124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D26571-D622-4DA3-B604-1E12478B0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6469" y="933726"/>
            <a:ext cx="9019061" cy="49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0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FC299D-19BA-4E4F-9708-3D905536F11E}"/>
              </a:ext>
            </a:extLst>
          </p:cNvPr>
          <p:cNvSpPr txBox="1"/>
          <p:nvPr/>
        </p:nvSpPr>
        <p:spPr>
          <a:xfrm>
            <a:off x="3139965" y="2828835"/>
            <a:ext cx="5912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French Script MT" panose="03020402040607040605" pitchFamily="66" charset="0"/>
              </a:rPr>
              <a:t>Thanks</a:t>
            </a:r>
            <a:r>
              <a:rPr lang="zh-CN" altLang="en-US" sz="7200" b="1" dirty="0">
                <a:latin typeface="French Script MT" panose="03020402040607040605" pitchFamily="66" charset="0"/>
              </a:rPr>
              <a:t> </a:t>
            </a:r>
            <a:r>
              <a:rPr lang="en-US" altLang="zh-CN" sz="7200" b="1" dirty="0">
                <a:latin typeface="French Script MT" panose="03020402040607040605" pitchFamily="66" charset="0"/>
              </a:rPr>
              <a:t>for</a:t>
            </a:r>
            <a:r>
              <a:rPr lang="zh-CN" altLang="en-US" sz="7200" b="1" dirty="0">
                <a:latin typeface="French Script MT" panose="03020402040607040605" pitchFamily="66" charset="0"/>
              </a:rPr>
              <a:t> </a:t>
            </a:r>
            <a:r>
              <a:rPr lang="en-US" altLang="zh-CN" sz="7200" b="1" dirty="0">
                <a:latin typeface="French Script MT" panose="03020402040607040605" pitchFamily="66" charset="0"/>
              </a:rPr>
              <a:t>watching</a:t>
            </a:r>
            <a:endParaRPr lang="zh-CN" altLang="en-US" sz="7200" b="1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DE2E-AA50-4F9E-94DE-2DBCF4FB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5117C-BC5F-4515-AAD6-063A0BD19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0.11</a:t>
            </a:r>
            <a:r>
              <a:rPr lang="zh-CN" altLang="en-US" dirty="0"/>
              <a:t>只支持一种文件系统</a:t>
            </a:r>
            <a:r>
              <a:rPr lang="en-US" altLang="zh-CN" dirty="0"/>
              <a:t>--</a:t>
            </a:r>
            <a:r>
              <a:rPr lang="en-US" altLang="zh-CN" dirty="0" err="1"/>
              <a:t>Minux</a:t>
            </a:r>
            <a:r>
              <a:rPr lang="en-US" altLang="zh-CN" dirty="0"/>
              <a:t> 1.0</a:t>
            </a:r>
            <a:r>
              <a:rPr lang="zh-CN" altLang="en-US" dirty="0"/>
              <a:t>文件系统。</a:t>
            </a:r>
            <a:endParaRPr lang="en-US" altLang="zh-CN" dirty="0"/>
          </a:p>
          <a:p>
            <a:r>
              <a:rPr lang="zh-CN" altLang="en-US" dirty="0"/>
              <a:t>“一切皆文件”</a:t>
            </a:r>
            <a:endParaRPr lang="en-US" altLang="zh-CN" dirty="0"/>
          </a:p>
          <a:p>
            <a:r>
              <a:rPr lang="zh-CN" altLang="en-US" dirty="0"/>
              <a:t>其中一共由六个部分组成：</a:t>
            </a:r>
            <a:endParaRPr lang="en-US" altLang="zh-CN" dirty="0"/>
          </a:p>
          <a:p>
            <a:pPr lvl="1"/>
            <a:r>
              <a:rPr lang="zh-CN" altLang="en-US" dirty="0"/>
              <a:t>引导块</a:t>
            </a:r>
            <a:r>
              <a:rPr lang="en-US" altLang="zh-CN" dirty="0"/>
              <a:t>—MBR</a:t>
            </a:r>
          </a:p>
          <a:p>
            <a:pPr lvl="1"/>
            <a:r>
              <a:rPr lang="zh-CN" altLang="en-US" dirty="0"/>
              <a:t>超级块，提供磁盘上的文件系统结构信息。</a:t>
            </a:r>
            <a:endParaRPr lang="en-US" altLang="zh-CN" dirty="0"/>
          </a:p>
          <a:p>
            <a:pPr lvl="1"/>
            <a:r>
              <a:rPr lang="en-US" altLang="zh-CN" dirty="0"/>
              <a:t>inode</a:t>
            </a:r>
            <a:r>
              <a:rPr lang="zh-CN" altLang="en-US" dirty="0"/>
              <a:t>位图。</a:t>
            </a:r>
            <a:endParaRPr lang="en-US" altLang="zh-CN" dirty="0"/>
          </a:p>
          <a:p>
            <a:pPr lvl="1"/>
            <a:r>
              <a:rPr lang="zh-CN" altLang="en-US" dirty="0"/>
              <a:t>逻辑块位图。</a:t>
            </a:r>
            <a:endParaRPr lang="en-US" altLang="zh-CN" dirty="0"/>
          </a:p>
          <a:p>
            <a:pPr lvl="1"/>
            <a:r>
              <a:rPr lang="zh-CN" altLang="en-US" dirty="0"/>
              <a:t>数据区。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316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5D9F8-7B86-4E32-B78A-39169CF7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inode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22FD3-B526-4770-B30A-6A2BF89E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4566"/>
            <a:ext cx="10058400" cy="419047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inode</a:t>
            </a:r>
            <a:r>
              <a:rPr lang="zh-CN" altLang="en-US" dirty="0"/>
              <a:t>包含文件的元信息，具体以下内容：</a:t>
            </a:r>
            <a:endParaRPr lang="en-US" altLang="zh-CN" dirty="0"/>
          </a:p>
          <a:p>
            <a:pPr lvl="1"/>
            <a:r>
              <a:rPr lang="en-US" altLang="zh-CN" dirty="0"/>
              <a:t>Size </a:t>
            </a:r>
            <a:r>
              <a:rPr lang="zh-CN" altLang="en-US" dirty="0"/>
              <a:t>文件的字节数</a:t>
            </a:r>
          </a:p>
          <a:p>
            <a:pPr lvl="1"/>
            <a:r>
              <a:rPr lang="en-US" altLang="zh-CN" dirty="0" err="1"/>
              <a:t>Uid</a:t>
            </a:r>
            <a:r>
              <a:rPr lang="en-US" altLang="zh-CN" dirty="0"/>
              <a:t> </a:t>
            </a:r>
            <a:r>
              <a:rPr lang="zh-CN" altLang="en-US" dirty="0"/>
              <a:t>文件拥有者的</a:t>
            </a:r>
            <a:r>
              <a:rPr lang="en-US" altLang="zh-CN" dirty="0"/>
              <a:t>User ID</a:t>
            </a:r>
          </a:p>
          <a:p>
            <a:pPr lvl="1"/>
            <a:r>
              <a:rPr lang="en-US" altLang="zh-CN" dirty="0" err="1"/>
              <a:t>Gid</a:t>
            </a:r>
            <a:r>
              <a:rPr lang="en-US" altLang="zh-CN" dirty="0"/>
              <a:t> </a:t>
            </a:r>
            <a:r>
              <a:rPr lang="zh-CN" altLang="en-US" dirty="0"/>
              <a:t>文件的</a:t>
            </a:r>
            <a:r>
              <a:rPr lang="en-US" altLang="zh-CN" dirty="0"/>
              <a:t>Group ID</a:t>
            </a:r>
          </a:p>
          <a:p>
            <a:pPr lvl="1"/>
            <a:r>
              <a:rPr lang="en-US" altLang="zh-CN" dirty="0"/>
              <a:t>Access </a:t>
            </a:r>
            <a:r>
              <a:rPr lang="zh-CN" altLang="en-US" dirty="0"/>
              <a:t>文件的读、写、执行权限</a:t>
            </a:r>
          </a:p>
          <a:p>
            <a:pPr lvl="1"/>
            <a:r>
              <a:rPr lang="zh-CN" altLang="en-US" dirty="0"/>
              <a:t>文件的时间戳，共有三个：</a:t>
            </a:r>
          </a:p>
          <a:p>
            <a:pPr lvl="2"/>
            <a:r>
              <a:rPr lang="en-US" altLang="zh-CN" dirty="0"/>
              <a:t>Change </a:t>
            </a:r>
            <a:r>
              <a:rPr lang="zh-CN" altLang="en-US" dirty="0"/>
              <a:t>指</a:t>
            </a:r>
            <a:r>
              <a:rPr lang="en-US" altLang="zh-CN" dirty="0"/>
              <a:t>inode</a:t>
            </a:r>
            <a:r>
              <a:rPr lang="zh-CN" altLang="en-US" dirty="0"/>
              <a:t>上一次变动的时间</a:t>
            </a:r>
          </a:p>
          <a:p>
            <a:pPr lvl="2"/>
            <a:r>
              <a:rPr lang="en-US" altLang="zh-CN" dirty="0"/>
              <a:t>Modify </a:t>
            </a:r>
            <a:r>
              <a:rPr lang="zh-CN" altLang="en-US" dirty="0"/>
              <a:t>指文件内容上一次变动的时间</a:t>
            </a:r>
          </a:p>
          <a:p>
            <a:pPr lvl="2"/>
            <a:r>
              <a:rPr lang="en-US" altLang="zh-CN" dirty="0"/>
              <a:t>Access </a:t>
            </a:r>
            <a:r>
              <a:rPr lang="zh-CN" altLang="en-US" dirty="0"/>
              <a:t>指文件上一次打开的时间</a:t>
            </a:r>
          </a:p>
          <a:p>
            <a:pPr lvl="1"/>
            <a:r>
              <a:rPr lang="en-US" altLang="zh-CN" dirty="0"/>
              <a:t>Links </a:t>
            </a:r>
            <a:r>
              <a:rPr lang="zh-CN" altLang="en-US" dirty="0"/>
              <a:t>链接数，即有多少文件名指向这个</a:t>
            </a:r>
            <a:r>
              <a:rPr lang="en-US" altLang="zh-CN" dirty="0"/>
              <a:t>inode</a:t>
            </a:r>
          </a:p>
          <a:p>
            <a:pPr lvl="1"/>
            <a:r>
              <a:rPr lang="en-US" altLang="zh-CN" dirty="0"/>
              <a:t>Inode </a:t>
            </a:r>
            <a:r>
              <a:rPr lang="zh-CN" altLang="en-US" dirty="0"/>
              <a:t>文件数据</a:t>
            </a:r>
            <a:r>
              <a:rPr lang="en-US" altLang="zh-CN" dirty="0"/>
              <a:t>block</a:t>
            </a:r>
            <a:r>
              <a:rPr lang="zh-CN" altLang="en-US" dirty="0"/>
              <a:t>的位置</a:t>
            </a:r>
          </a:p>
          <a:p>
            <a:pPr lvl="1"/>
            <a:r>
              <a:rPr lang="en-US" altLang="zh-CN" dirty="0"/>
              <a:t>Blocks </a:t>
            </a:r>
            <a:r>
              <a:rPr lang="zh-CN" altLang="en-US" dirty="0"/>
              <a:t>块数</a:t>
            </a:r>
          </a:p>
          <a:p>
            <a:pPr lvl="1"/>
            <a:r>
              <a:rPr lang="en-US" altLang="zh-CN" dirty="0"/>
              <a:t>IO Blocks </a:t>
            </a:r>
            <a:r>
              <a:rPr lang="zh-CN" altLang="en-US" dirty="0"/>
              <a:t>块大小</a:t>
            </a:r>
          </a:p>
          <a:p>
            <a:pPr lvl="1"/>
            <a:r>
              <a:rPr lang="en-US" altLang="zh-CN" dirty="0"/>
              <a:t>Device </a:t>
            </a:r>
            <a:r>
              <a:rPr lang="zh-CN" altLang="en-US" dirty="0"/>
              <a:t>设备号码</a:t>
            </a:r>
          </a:p>
        </p:txBody>
      </p:sp>
    </p:spTree>
    <p:extLst>
      <p:ext uri="{BB962C8B-B14F-4D97-AF65-F5344CB8AC3E}">
        <p14:creationId xmlns:p14="http://schemas.microsoft.com/office/powerpoint/2010/main" val="237650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AD63E-FE89-46BD-94C2-D9165534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inode</a:t>
            </a:r>
            <a:r>
              <a:rPr lang="zh-CN" altLang="en-US" dirty="0"/>
              <a:t>定义对应的代码段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B52510-49AF-4E1E-83BC-1DAB5F59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3034"/>
            <a:ext cx="4009697" cy="42220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磁盘上的索引节点</a:t>
            </a:r>
            <a:r>
              <a:rPr lang="en-US" altLang="zh-CN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(</a:t>
            </a:r>
            <a:r>
              <a:rPr lang="en-US" altLang="zh-CN" dirty="0" err="1">
                <a:latin typeface="Yu Mincho Light" panose="02020300000000000000" pitchFamily="18" charset="-128"/>
                <a:ea typeface="Yu Mincho Light" panose="02020300000000000000" pitchFamily="18" charset="-128"/>
              </a:rPr>
              <a:t>i</a:t>
            </a:r>
            <a:r>
              <a:rPr lang="zh-CN" altLang="en-US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节点</a:t>
            </a:r>
            <a:r>
              <a:rPr lang="en-US" altLang="zh-CN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)</a:t>
            </a:r>
            <a:r>
              <a:rPr lang="zh-CN" altLang="en-US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数据结构</a:t>
            </a:r>
            <a:r>
              <a:rPr lang="en-US" altLang="zh-CN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:</a:t>
            </a:r>
            <a:endParaRPr lang="zh-CN" altLang="en-US" dirty="0">
              <a:latin typeface="Yu Mincho Light" panose="02020300000000000000" pitchFamily="18" charset="-128"/>
              <a:ea typeface="Yu Mincho Light" panose="02020300000000000000" pitchFamily="18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46F255-6634-4463-87E5-5D44B4992EB6}"/>
              </a:ext>
            </a:extLst>
          </p:cNvPr>
          <p:cNvSpPr/>
          <p:nvPr/>
        </p:nvSpPr>
        <p:spPr>
          <a:xfrm>
            <a:off x="6571468" y="3244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内存中的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inode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97102E-6B9B-4CFA-94EE-AD3A7BBA7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26665"/>
            <a:ext cx="3822486" cy="31291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02E459-5892-4526-95D1-1571DBBD6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749" y="796918"/>
            <a:ext cx="3188622" cy="56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5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BC9A3-80E8-498D-9BB4-EAB5E01B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inode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E3B43-72ED-48FE-9921-2C7A1CFF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inode</a:t>
            </a:r>
            <a:r>
              <a:rPr lang="zh-CN" altLang="en-US" dirty="0"/>
              <a:t>都有一个号码，操作系统用</a:t>
            </a:r>
            <a:r>
              <a:rPr lang="en-US" altLang="zh-CN" dirty="0"/>
              <a:t>inode</a:t>
            </a:r>
            <a:r>
              <a:rPr lang="zh-CN" altLang="en-US" dirty="0"/>
              <a:t>号码来识别不同的文件。</a:t>
            </a:r>
          </a:p>
          <a:p>
            <a:r>
              <a:rPr lang="en-US" altLang="zh-CN" dirty="0"/>
              <a:t>Unix/Linux</a:t>
            </a:r>
            <a:r>
              <a:rPr lang="zh-CN" altLang="en-US" dirty="0"/>
              <a:t>系统内部不使用文件名，而使用</a:t>
            </a:r>
            <a:r>
              <a:rPr lang="en-US" altLang="zh-CN" dirty="0"/>
              <a:t>inode</a:t>
            </a:r>
            <a:r>
              <a:rPr lang="zh-CN" altLang="en-US" dirty="0"/>
              <a:t>号码来识别文件。</a:t>
            </a:r>
            <a:endParaRPr lang="en-US" altLang="zh-CN" dirty="0"/>
          </a:p>
          <a:p>
            <a:r>
              <a:rPr lang="zh-CN" altLang="en-US" dirty="0"/>
              <a:t>对于系统来说，文件名只是</a:t>
            </a:r>
            <a:r>
              <a:rPr lang="en-US" altLang="zh-CN" dirty="0"/>
              <a:t>inode</a:t>
            </a:r>
            <a:r>
              <a:rPr lang="zh-CN" altLang="en-US" dirty="0"/>
              <a:t>号码便于识别的别称或者绰号。</a:t>
            </a:r>
            <a:endParaRPr lang="en-US" altLang="zh-CN" dirty="0"/>
          </a:p>
          <a:p>
            <a:r>
              <a:rPr lang="zh-CN" altLang="en-US" dirty="0"/>
              <a:t>表面上，用户通过文件名，打开文件。</a:t>
            </a:r>
            <a:endParaRPr lang="en-US" altLang="zh-CN" dirty="0"/>
          </a:p>
          <a:p>
            <a:r>
              <a:rPr lang="zh-CN" altLang="en-US" dirty="0"/>
              <a:t>实际上，系统内部这个过程分成三步：</a:t>
            </a:r>
            <a:endParaRPr lang="en-US" altLang="zh-CN" dirty="0"/>
          </a:p>
          <a:p>
            <a:pPr lvl="1"/>
            <a:r>
              <a:rPr lang="zh-CN" altLang="en-US" dirty="0"/>
              <a:t>首先，系统找到这个文件名对应的</a:t>
            </a:r>
            <a:r>
              <a:rPr lang="en-US" altLang="zh-CN" dirty="0"/>
              <a:t>inode</a:t>
            </a:r>
            <a:r>
              <a:rPr lang="zh-CN" altLang="en-US" dirty="0"/>
              <a:t>号码；</a:t>
            </a:r>
            <a:endParaRPr lang="en-US" altLang="zh-CN" dirty="0"/>
          </a:p>
          <a:p>
            <a:pPr lvl="1"/>
            <a:r>
              <a:rPr lang="zh-CN" altLang="en-US" dirty="0"/>
              <a:t>其次，通过</a:t>
            </a:r>
            <a:r>
              <a:rPr lang="en-US" altLang="zh-CN" dirty="0"/>
              <a:t>inode</a:t>
            </a:r>
            <a:r>
              <a:rPr lang="zh-CN" altLang="en-US" dirty="0"/>
              <a:t>号码，获取</a:t>
            </a:r>
            <a:r>
              <a:rPr lang="en-US" altLang="zh-CN" dirty="0"/>
              <a:t>inode</a:t>
            </a:r>
            <a:r>
              <a:rPr lang="zh-CN" altLang="en-US" dirty="0"/>
              <a:t>信息；</a:t>
            </a:r>
            <a:endParaRPr lang="en-US" altLang="zh-CN" dirty="0"/>
          </a:p>
          <a:p>
            <a:pPr lvl="1"/>
            <a:r>
              <a:rPr lang="zh-CN" altLang="en-US" dirty="0"/>
              <a:t>最后，根据</a:t>
            </a:r>
            <a:r>
              <a:rPr lang="en-US" altLang="zh-CN" dirty="0"/>
              <a:t>inode</a:t>
            </a:r>
            <a:r>
              <a:rPr lang="zh-CN" altLang="en-US" dirty="0"/>
              <a:t>信息，找到文件数据所在的</a:t>
            </a:r>
            <a:r>
              <a:rPr lang="en-US" altLang="zh-CN" dirty="0"/>
              <a:t>block</a:t>
            </a:r>
            <a:r>
              <a:rPr lang="zh-CN" altLang="en-US" dirty="0"/>
              <a:t>，读出数据。</a:t>
            </a:r>
            <a:endParaRPr lang="en-US" altLang="zh-CN" dirty="0"/>
          </a:p>
          <a:p>
            <a:r>
              <a:rPr lang="en-US" altLang="zh-CN" dirty="0"/>
              <a:t>Unix/Linux</a:t>
            </a:r>
            <a:r>
              <a:rPr lang="zh-CN" altLang="en-US" dirty="0"/>
              <a:t>系统中，目录（</a:t>
            </a:r>
            <a:r>
              <a:rPr lang="en-US" altLang="zh-CN" dirty="0"/>
              <a:t>directory</a:t>
            </a:r>
            <a:r>
              <a:rPr lang="zh-CN" altLang="en-US" dirty="0"/>
              <a:t>）也是一种文件。打开目录，实际上就是打开目录文件。</a:t>
            </a:r>
          </a:p>
          <a:p>
            <a:r>
              <a:rPr lang="zh-CN" altLang="en-US" dirty="0"/>
              <a:t>目录文件的结构非常简单，就是一系列目录项（</a:t>
            </a:r>
            <a:r>
              <a:rPr lang="en-US" altLang="zh-CN" dirty="0" err="1"/>
              <a:t>dirent</a:t>
            </a:r>
            <a:r>
              <a:rPr lang="zh-CN" altLang="en-US" dirty="0"/>
              <a:t>）的列表。每个目录项，由两部分组成：所包含文件的文件名，以及该文件名对应的</a:t>
            </a:r>
            <a:r>
              <a:rPr lang="en-US" altLang="zh-CN" dirty="0"/>
              <a:t>inode</a:t>
            </a:r>
            <a:r>
              <a:rPr lang="zh-CN" altLang="en-US" dirty="0"/>
              <a:t>号码。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39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F671B-A257-4FF3-914C-E60CDE58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inode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56320-DA35-4B49-AE58-82F726EB2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一般情况下，文件名和</a:t>
            </a:r>
            <a:r>
              <a:rPr lang="en-US" altLang="zh-CN" dirty="0"/>
              <a:t>inode</a:t>
            </a:r>
            <a:r>
              <a:rPr lang="zh-CN" altLang="en-US" dirty="0"/>
              <a:t>号码是”一一对应”关系，每个</a:t>
            </a:r>
            <a:r>
              <a:rPr lang="en-US" altLang="zh-CN" dirty="0"/>
              <a:t>inode</a:t>
            </a:r>
            <a:r>
              <a:rPr lang="zh-CN" altLang="en-US" dirty="0"/>
              <a:t>号码对应一个文件名。但是，</a:t>
            </a:r>
            <a:r>
              <a:rPr lang="en-US" altLang="zh-CN" dirty="0"/>
              <a:t>Unix/Linux</a:t>
            </a:r>
            <a:r>
              <a:rPr lang="zh-CN" altLang="en-US" dirty="0"/>
              <a:t>系统允许，多个文件名指向同一个</a:t>
            </a:r>
            <a:r>
              <a:rPr lang="en-US" altLang="zh-CN" dirty="0"/>
              <a:t>inode</a:t>
            </a:r>
            <a:r>
              <a:rPr lang="zh-CN" altLang="en-US" dirty="0"/>
              <a:t>号码。这意味着，可以用不同的文件名访问同样的内容；对文件内容进行修改，会影响到所有文件名；但是，删除一个文件名，不影响另一个文件名的访问。这种情况就被称为”硬链接”（</a:t>
            </a:r>
            <a:r>
              <a:rPr lang="en-US" altLang="zh-CN" dirty="0"/>
              <a:t>hard link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创建目录时，默认会生成两个目录项：”</a:t>
            </a:r>
            <a:r>
              <a:rPr lang="en-US" altLang="zh-CN" dirty="0"/>
              <a:t>.”</a:t>
            </a:r>
            <a:r>
              <a:rPr lang="zh-CN" altLang="en-US" dirty="0"/>
              <a:t>和”</a:t>
            </a:r>
            <a:r>
              <a:rPr lang="en-US" altLang="zh-CN" dirty="0"/>
              <a:t>..”</a:t>
            </a:r>
            <a:r>
              <a:rPr lang="zh-CN" altLang="en-US" dirty="0"/>
              <a:t>。前者的</a:t>
            </a:r>
            <a:r>
              <a:rPr lang="en-US" altLang="zh-CN" dirty="0"/>
              <a:t>inode</a:t>
            </a:r>
            <a:r>
              <a:rPr lang="zh-CN" altLang="en-US" dirty="0"/>
              <a:t>号码就是当前目录的</a:t>
            </a:r>
            <a:r>
              <a:rPr lang="en-US" altLang="zh-CN" dirty="0"/>
              <a:t>inode</a:t>
            </a:r>
            <a:r>
              <a:rPr lang="zh-CN" altLang="en-US" dirty="0"/>
              <a:t>号码，等同于当前目录的”硬链接”；后者的</a:t>
            </a:r>
            <a:r>
              <a:rPr lang="en-US" altLang="zh-CN" dirty="0"/>
              <a:t>inode</a:t>
            </a:r>
            <a:r>
              <a:rPr lang="zh-CN" altLang="en-US" dirty="0"/>
              <a:t>号码就是当前目录的父目录的</a:t>
            </a:r>
            <a:r>
              <a:rPr lang="en-US" altLang="zh-CN" dirty="0"/>
              <a:t>inode</a:t>
            </a:r>
            <a:r>
              <a:rPr lang="zh-CN" altLang="en-US" dirty="0"/>
              <a:t>号码，等同于父目录的”硬链接”。所以，任何一个目录的”硬链接”总数，总是等于</a:t>
            </a:r>
            <a:r>
              <a:rPr lang="en-US" altLang="zh-CN" dirty="0"/>
              <a:t>2</a:t>
            </a:r>
            <a:r>
              <a:rPr lang="zh-CN" altLang="en-US" dirty="0"/>
              <a:t>加上它的子目录总数（含隐藏目录）</a:t>
            </a:r>
            <a:r>
              <a:rPr lang="en-US" altLang="zh-CN" dirty="0"/>
              <a:t>,</a:t>
            </a:r>
            <a:r>
              <a:rPr lang="zh-CN" altLang="en-US" dirty="0"/>
              <a:t>这里的</a:t>
            </a:r>
            <a:r>
              <a:rPr lang="en-US" altLang="zh-CN" dirty="0"/>
              <a:t>2</a:t>
            </a:r>
            <a:r>
              <a:rPr lang="zh-CN" altLang="en-US" dirty="0"/>
              <a:t>是父目录对其的“硬链接”和当前目录下的”</a:t>
            </a:r>
            <a:r>
              <a:rPr lang="en-US" altLang="zh-CN" dirty="0"/>
              <a:t>.</a:t>
            </a:r>
            <a:r>
              <a:rPr lang="zh-CN" altLang="en-US" dirty="0"/>
              <a:t>硬链接“。</a:t>
            </a:r>
          </a:p>
        </p:txBody>
      </p:sp>
    </p:spTree>
    <p:extLst>
      <p:ext uri="{BB962C8B-B14F-4D97-AF65-F5344CB8AC3E}">
        <p14:creationId xmlns:p14="http://schemas.microsoft.com/office/powerpoint/2010/main" val="47294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237AB-4F7B-402C-8B68-5C006790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inode</a:t>
            </a:r>
            <a:r>
              <a:rPr lang="zh-CN" altLang="en-US" dirty="0"/>
              <a:t>的好处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7CB2C-27BE-4F74-8051-DFCF58DA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inode</a:t>
            </a:r>
            <a:r>
              <a:rPr lang="zh-CN" altLang="en-US" dirty="0"/>
              <a:t>号码与文件名分离，这种机制导致了一些</a:t>
            </a:r>
            <a:r>
              <a:rPr lang="en-US" altLang="zh-CN" dirty="0"/>
              <a:t>Unix/Linux</a:t>
            </a:r>
            <a:r>
              <a:rPr lang="zh-CN" altLang="en-US" dirty="0"/>
              <a:t>系统特有的现象。</a:t>
            </a:r>
            <a:endParaRPr lang="en-US" altLang="zh-CN" dirty="0"/>
          </a:p>
          <a:p>
            <a:pPr lvl="1"/>
            <a:r>
              <a:rPr lang="zh-CN" altLang="en-US" dirty="0"/>
              <a:t>有时，文件名包含特殊字符，无法正常删除。这时，直接删除</a:t>
            </a:r>
            <a:r>
              <a:rPr lang="en-US" altLang="zh-CN" dirty="0"/>
              <a:t>inode</a:t>
            </a:r>
            <a:r>
              <a:rPr lang="zh-CN" altLang="en-US" dirty="0"/>
              <a:t>节点，就能起到删除文件的作用</a:t>
            </a:r>
            <a:endParaRPr lang="en-US" altLang="zh-CN" dirty="0"/>
          </a:p>
          <a:p>
            <a:pPr lvl="1"/>
            <a:r>
              <a:rPr lang="zh-CN" altLang="en-US" dirty="0"/>
              <a:t>移动文件或重命名文件，只是改变文件名，不影响</a:t>
            </a:r>
            <a:r>
              <a:rPr lang="en-US" altLang="zh-CN" dirty="0"/>
              <a:t>inode</a:t>
            </a:r>
            <a:r>
              <a:rPr lang="zh-CN" altLang="en-US" dirty="0"/>
              <a:t>号码。</a:t>
            </a:r>
            <a:endParaRPr lang="en-US" altLang="zh-CN" dirty="0"/>
          </a:p>
          <a:p>
            <a:pPr lvl="1"/>
            <a:r>
              <a:rPr lang="zh-CN" altLang="en-US" dirty="0"/>
              <a:t>打开一个文件以后，系统就以</a:t>
            </a:r>
            <a:r>
              <a:rPr lang="en-US" altLang="zh-CN" dirty="0"/>
              <a:t>inode</a:t>
            </a:r>
            <a:r>
              <a:rPr lang="zh-CN" altLang="en-US" dirty="0"/>
              <a:t>号码来识别这个文件，不再考虑文件名。因此，通常来说，系统无法从</a:t>
            </a:r>
            <a:r>
              <a:rPr lang="en-US" altLang="zh-CN" dirty="0"/>
              <a:t>inode</a:t>
            </a:r>
            <a:r>
              <a:rPr lang="zh-CN" altLang="en-US" dirty="0"/>
              <a:t>号码得知文件名。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点使得软件更新变得简单，可以在不关闭软件的情况下进行更新，不需要重启。因为系统通过</a:t>
            </a:r>
            <a:r>
              <a:rPr lang="en-US" altLang="zh-CN" dirty="0"/>
              <a:t>inode</a:t>
            </a:r>
            <a:r>
              <a:rPr lang="zh-CN" altLang="en-US" dirty="0"/>
              <a:t>号码，识别运行中的文件，不通过文件名。更新的时候，新版文件以同样的文件名，生成一个新的</a:t>
            </a:r>
            <a:r>
              <a:rPr lang="en-US" altLang="zh-CN" dirty="0"/>
              <a:t>inode</a:t>
            </a:r>
            <a:r>
              <a:rPr lang="zh-CN" altLang="en-US" dirty="0"/>
              <a:t>，不会影响到运行中的文件。等到下一次运行这个软件的时候，文件名就自动指向新版文件，旧版文件的</a:t>
            </a:r>
            <a:r>
              <a:rPr lang="en-US" altLang="zh-CN" dirty="0"/>
              <a:t>inode</a:t>
            </a:r>
            <a:r>
              <a:rPr lang="zh-CN" altLang="en-US" dirty="0"/>
              <a:t>则被回收。</a:t>
            </a:r>
          </a:p>
        </p:txBody>
      </p:sp>
    </p:spTree>
    <p:extLst>
      <p:ext uri="{BB962C8B-B14F-4D97-AF65-F5344CB8AC3E}">
        <p14:creationId xmlns:p14="http://schemas.microsoft.com/office/powerpoint/2010/main" val="216386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2AC67-B0CB-4CF8-B7B7-A0E880A8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</a:t>
            </a:r>
            <a:r>
              <a:rPr lang="zh-CN" altLang="en-US" dirty="0"/>
              <a:t>指令运行过程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A154D-3475-4A14-9F31-1866C92C5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71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457</TotalTime>
  <Words>2683</Words>
  <Application>Microsoft Office PowerPoint</Application>
  <PresentationFormat>宽屏</PresentationFormat>
  <Paragraphs>151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Yu Mincho Light</vt:lpstr>
      <vt:lpstr>等线</vt:lpstr>
      <vt:lpstr>新宋体</vt:lpstr>
      <vt:lpstr>Arial</vt:lpstr>
      <vt:lpstr>Century Gothic</vt:lpstr>
      <vt:lpstr>French Script MT</vt:lpstr>
      <vt:lpstr>肥皂</vt:lpstr>
      <vt:lpstr>PowerPoint 演示文稿</vt:lpstr>
      <vt:lpstr>预备知识</vt:lpstr>
      <vt:lpstr>关于文件系统</vt:lpstr>
      <vt:lpstr>关于inode</vt:lpstr>
      <vt:lpstr>inode定义对应的代码段</vt:lpstr>
      <vt:lpstr>关于inode</vt:lpstr>
      <vt:lpstr>关于inode</vt:lpstr>
      <vt:lpstr>inode的好处</vt:lpstr>
      <vt:lpstr>mkdir指令运行过程</vt:lpstr>
      <vt:lpstr>mkdir执行时的系统调用</vt:lpstr>
      <vt:lpstr>PowerPoint 演示文稿</vt:lpstr>
      <vt:lpstr>sys_mkdir 的函数执行过程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sherry zhang</dc:creator>
  <cp:lastModifiedBy>sherry zhang</cp:lastModifiedBy>
  <cp:revision>31</cp:revision>
  <dcterms:created xsi:type="dcterms:W3CDTF">2020-05-03T11:30:58Z</dcterms:created>
  <dcterms:modified xsi:type="dcterms:W3CDTF">2020-05-06T02:57:35Z</dcterms:modified>
</cp:coreProperties>
</file>