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Lobster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bster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bb218f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bb218f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fcea6e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fcea6e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fcea6e9c_2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cfcea6e9c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bb218f5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2bb218f5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94551c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c94551c60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c94551c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c94551c6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cfcea6e9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cfcea6e9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c94551c6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c94551c6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c94551c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c94551c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cfcea6e9c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cfcea6e9c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fcea6e9c_2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fcea6e9c_2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cfcea6e9c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cfcea6e9c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fcea6e9c_2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cfcea6e9c_2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94551c6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94551c6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fcea6e9c_2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fcea6e9c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94551c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94551c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c94551c6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c94551c6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c53c2d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c53c2d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c94551c6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c94551c6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4551c6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4551c6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2c53c2d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2c53c2d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94551c6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94551c6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c94551c6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c94551c6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2c53c2d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2c53c2d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cfcea6e9c_2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cfcea6e9c_2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cfcea6e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cfcea6e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cfcea6e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cfcea6e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cfcea6e9c_2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cfcea6e9c_2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94551c6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94551c6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fcea6e9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fcea6e9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cfcea6e9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cfcea6e9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bb218f5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bb218f5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94551c6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94551c6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b218f5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b218f5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36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9.png"/><Relationship Id="rId5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jp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jp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8825"/>
            <a:ext cx="8520600" cy="18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90775" y="3537625"/>
            <a:ext cx="4410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>
                <a:solidFill>
                  <a:srgbClr val="FFFFFF"/>
                </a:solidFill>
              </a:rPr>
              <a:t>LOAN DEFAULTERS PREDICTION</a:t>
            </a:r>
            <a:endParaRPr sz="17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>
                <a:solidFill>
                  <a:srgbClr val="FFFFFF"/>
                </a:solidFill>
              </a:rPr>
              <a:t>XYZ .Corp.Ltd</a:t>
            </a:r>
            <a:endParaRPr sz="17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>
                <a:solidFill>
                  <a:srgbClr val="FFFFFF"/>
                </a:solidFill>
              </a:rPr>
              <a:t>Batch - DSP 39</a:t>
            </a:r>
            <a:endParaRPr sz="17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>
                <a:solidFill>
                  <a:srgbClr val="FFFFFF"/>
                </a:solidFill>
              </a:rPr>
              <a:t>Group - 3</a:t>
            </a:r>
            <a:endParaRPr sz="17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4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>
            <a:off x="311700" y="3782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</a:rPr>
              <a:t>Data Visualization (3/4)</a:t>
            </a:r>
            <a:endParaRPr b="1" sz="3600" u="sng">
              <a:solidFill>
                <a:srgbClr val="000000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00" y="1402064"/>
            <a:ext cx="3648075" cy="27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238500" y="765175"/>
            <a:ext cx="34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GOOD and BAD Loans by Interest Rate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0" t="6898"/>
          <a:stretch/>
        </p:blipFill>
        <p:spPr>
          <a:xfrm>
            <a:off x="311700" y="1221625"/>
            <a:ext cx="4579800" cy="31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114651" y="841375"/>
            <a:ext cx="3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Ownership - Loan Distribution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6103"/>
          <a:stretch/>
        </p:blipFill>
        <p:spPr>
          <a:xfrm>
            <a:off x="998450" y="1258299"/>
            <a:ext cx="6772275" cy="34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type="ctrTitle"/>
          </p:nvPr>
        </p:nvSpPr>
        <p:spPr>
          <a:xfrm>
            <a:off x="311700" y="3782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</a:rPr>
              <a:t>Data Visualization (4/4)</a:t>
            </a:r>
            <a:endParaRPr b="1" sz="3600" u="sng">
              <a:solidFill>
                <a:srgbClr val="0000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316100" y="797025"/>
            <a:ext cx="6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Good and Bad Loan by Loan Amount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128625" y="721975"/>
            <a:ext cx="500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</a:rPr>
              <a:t>TABLEAU VISUALIZATION</a:t>
            </a:r>
            <a:endParaRPr b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ory 13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4942"/>
          <a:stretch/>
        </p:blipFill>
        <p:spPr>
          <a:xfrm>
            <a:off x="528453" y="0"/>
            <a:ext cx="820804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82" name="Google Shape;182;p26"/>
          <p:cNvPicPr preferRelativeResize="0"/>
          <p:nvPr/>
        </p:nvPicPr>
        <p:blipFill rotWithShape="1">
          <a:blip r:embed="rId3">
            <a:alphaModFix/>
          </a:blip>
          <a:srcRect b="44349" l="0" r="0" t="4444"/>
          <a:stretch/>
        </p:blipFill>
        <p:spPr>
          <a:xfrm>
            <a:off x="296609" y="357807"/>
            <a:ext cx="8550783" cy="41545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4058"/>
          <a:stretch/>
        </p:blipFill>
        <p:spPr>
          <a:xfrm>
            <a:off x="383825" y="76200"/>
            <a:ext cx="8099250" cy="499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171050" y="1015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Eliminating some variables according to domain </a:t>
            </a:r>
            <a:r>
              <a:rPr lang="en" sz="2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knowledge</a:t>
            </a:r>
            <a:r>
              <a:rPr lang="en" sz="2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 .</a:t>
            </a:r>
            <a:endParaRPr sz="20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0800"/>
            <a:ext cx="8839201" cy="14529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Engineering(½)</a:t>
            </a:r>
            <a:endParaRPr b="1" sz="3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311700" y="0"/>
            <a:ext cx="85206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Feature</a:t>
            </a:r>
            <a:r>
              <a:rPr b="1" lang="en" sz="3600" u="sng"/>
              <a:t> Engineering(2/2)</a:t>
            </a:r>
            <a:endParaRPr b="1" sz="3600" u="sng"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100"/>
            <a:ext cx="8320050" cy="41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311700" y="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Pre-Processing(⅓)</a:t>
            </a:r>
            <a:r>
              <a:rPr b="1" lang="en" sz="3600" u="sng"/>
              <a:t> </a:t>
            </a:r>
            <a:endParaRPr b="1" sz="3600" u="sng"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311700" y="1244725"/>
            <a:ext cx="852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analyzed for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Numerical/Date-Time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and </a:t>
            </a: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were separated.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were filled for variables -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AutoNum type="arabicPeriod"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Missing values imputed with the Mean.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AutoNum type="arabicPeriod"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imputed with the Mode.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i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default_ind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with important predictor variables.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67000" y="962075"/>
            <a:ext cx="85206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98">
                <a:solidFill>
                  <a:srgbClr val="FFFFFF"/>
                </a:solidFill>
              </a:rPr>
              <a:t>Label Encoding:-</a:t>
            </a:r>
            <a:endParaRPr b="1" sz="5598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46">
                <a:solidFill>
                  <a:srgbClr val="FFFFFF"/>
                </a:solidFill>
              </a:rPr>
              <a:t>The categorical variables under the name of </a:t>
            </a:r>
            <a:r>
              <a:rPr i="1" lang="en" sz="4946">
                <a:solidFill>
                  <a:srgbClr val="FFFFFF"/>
                </a:solidFill>
              </a:rPr>
              <a:t>“cat_vars” </a:t>
            </a:r>
            <a:r>
              <a:rPr lang="en" sz="4946">
                <a:solidFill>
                  <a:srgbClr val="FFFFFF"/>
                </a:solidFill>
              </a:rPr>
              <a:t>to convert the </a:t>
            </a:r>
            <a:r>
              <a:rPr i="1" lang="en" sz="4946">
                <a:solidFill>
                  <a:srgbClr val="FFFFFF"/>
                </a:solidFill>
              </a:rPr>
              <a:t>object</a:t>
            </a:r>
            <a:r>
              <a:rPr lang="en" sz="4946">
                <a:solidFill>
                  <a:srgbClr val="FFFFFF"/>
                </a:solidFill>
              </a:rPr>
              <a:t> data into </a:t>
            </a:r>
            <a:r>
              <a:rPr i="1" lang="en" sz="4946">
                <a:solidFill>
                  <a:srgbClr val="FFFFFF"/>
                </a:solidFill>
              </a:rPr>
              <a:t>numerical </a:t>
            </a:r>
            <a:r>
              <a:rPr lang="en" sz="4946">
                <a:solidFill>
                  <a:srgbClr val="FFFFFF"/>
                </a:solidFill>
              </a:rPr>
              <a:t>category in order to use classification model.</a:t>
            </a:r>
            <a:r>
              <a:rPr i="1" lang="en" sz="4946">
                <a:solidFill>
                  <a:srgbClr val="FFFFFF"/>
                </a:solidFill>
              </a:rPr>
              <a:t> </a:t>
            </a:r>
            <a:r>
              <a:rPr b="1" i="1" lang="en" sz="5200">
                <a:solidFill>
                  <a:srgbClr val="FFFFFF"/>
                </a:solidFill>
              </a:rPr>
              <a:t>LabelEncoder </a:t>
            </a:r>
            <a:r>
              <a:rPr lang="en" sz="5200">
                <a:solidFill>
                  <a:srgbClr val="FFFFFF"/>
                </a:solidFill>
              </a:rPr>
              <a:t>used to create dictionaries and map the categorical variables into numerical variables.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346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0" y="2054825"/>
            <a:ext cx="8839201" cy="9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25" y="3044500"/>
            <a:ext cx="8520601" cy="19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Pre-Processing(⅔)</a:t>
            </a:r>
            <a:endParaRPr b="1" sz="3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21425" y="866175"/>
            <a:ext cx="5762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1. Sheryl Philip Kurien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2. Varsha Chapade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3. Vaibhav Sohla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4. Tanmay Jog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Participants</a:t>
            </a:r>
            <a:endParaRPr b="1" sz="3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727000"/>
            <a:ext cx="8520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Scaling the data:-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Scaling or </a:t>
            </a: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will help to transform the data such that the distribution will have a mean value 0 and standard deviation of 1. It will help to normalize the data if the </a:t>
            </a: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the variables are far off from each other. It is mostly applied on the independent variables.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00" y="1918900"/>
            <a:ext cx="6266200" cy="14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0" y="3388225"/>
            <a:ext cx="6505025" cy="15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Pre-Processing(3/3)</a:t>
            </a:r>
            <a:endParaRPr b="1" sz="3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2128625" y="569575"/>
            <a:ext cx="50046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MODEL BUILDING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83100" y="870100"/>
            <a:ext cx="85206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Train and Test Split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Data split on the basis of </a:t>
            </a:r>
            <a:r>
              <a:rPr i="1" lang="en" sz="2400">
                <a:solidFill>
                  <a:srgbClr val="FFFFFF"/>
                </a:solidFill>
              </a:rPr>
              <a:t>issue_d </a:t>
            </a:r>
            <a:r>
              <a:rPr lang="en" sz="2400">
                <a:solidFill>
                  <a:srgbClr val="FFFFFF"/>
                </a:solidFill>
              </a:rPr>
              <a:t>variable.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Train data : June, 2007 to May, 2015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Test data : June, 2015 to December, 2015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4"/>
          <p:cNvSpPr txBox="1"/>
          <p:nvPr>
            <p:ph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Data</a:t>
            </a:r>
            <a:endParaRPr b="1" sz="3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5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Test Split</a:t>
            </a:r>
            <a:endParaRPr b="1" sz="3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75" y="813925"/>
            <a:ext cx="6146649" cy="18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77" y="2783350"/>
            <a:ext cx="6051426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83100" y="911700"/>
            <a:ext cx="85206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Logistic Regression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XGBoost Algorithm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Decision Trees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Random Forest Classifier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6" name="Google Shape;256;p36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Models employed in the Project</a:t>
            </a:r>
            <a:endParaRPr b="1" sz="3600" u="sng"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83100" y="909175"/>
            <a:ext cx="85206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Supervised learning classification algorithm.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Intended for binary classification problems.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Predicts the probability of an instance belonging to the default class.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Uses a sigmoid function to convert the values into a range of 0 to 1.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7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Logistic Regression</a:t>
            </a:r>
            <a:endParaRPr b="1" sz="3600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Tuned Logistic Regression Model</a:t>
            </a:r>
            <a:endParaRPr u="sng"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8"/>
          <p:cNvSpPr txBox="1"/>
          <p:nvPr/>
        </p:nvSpPr>
        <p:spPr>
          <a:xfrm>
            <a:off x="139025" y="1094725"/>
            <a:ext cx="70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model with adjusting the threshold to 0.60 is giving the best accuracy of 99.86%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700" y="1787325"/>
            <a:ext cx="6339257" cy="31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112025" y="872025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</a:rPr>
              <a:t>Supervised learning classification algorithm.</a:t>
            </a:r>
            <a:endParaRPr sz="2400">
              <a:solidFill>
                <a:srgbClr val="000000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</a:rPr>
              <a:t>XGBoost is an “ensemble learning” method.</a:t>
            </a:r>
            <a:endParaRPr sz="2400">
              <a:solidFill>
                <a:srgbClr val="F3F3F3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Attempts to accurately predict a target variable by combining the estimates of a set of simpler, weaker models.</a:t>
            </a:r>
            <a:endParaRPr sz="2400">
              <a:solidFill>
                <a:srgbClr val="F3F3F3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</a:rPr>
              <a:t>Called Gradient Boosting as it uses a gradient descent algorithm to minimize the loss when adding new models.</a:t>
            </a:r>
            <a:endParaRPr sz="2400">
              <a:solidFill>
                <a:srgbClr val="F3F3F3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</a:rPr>
              <a:t>Has in-built Cross Validation and takes care of outliers upto some extent.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XGBoost Algorithm</a:t>
            </a:r>
            <a:endParaRPr b="1" sz="36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idx="1" type="subTitle"/>
          </p:nvPr>
        </p:nvSpPr>
        <p:spPr>
          <a:xfrm>
            <a:off x="83100" y="892500"/>
            <a:ext cx="85206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Supervised learning classification algorithm.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Used for Classification &amp; Regression.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The "forest", is an ensemble of decision trees.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Only a random subset of the features is taken into consideration for splitting a node.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Low correlation between the ensemble trees is the key to to the model performing better.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0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Random Forest Classifier</a:t>
            </a:r>
            <a:endParaRPr b="1" sz="3600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00" y="1155550"/>
            <a:ext cx="7372024" cy="3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1398825" y="39097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Random Forest </a:t>
            </a:r>
            <a:r>
              <a:rPr b="1" lang="en" sz="2000" u="sng">
                <a:solidFill>
                  <a:schemeClr val="dk1"/>
                </a:solidFill>
              </a:rPr>
              <a:t>Evaluation</a:t>
            </a:r>
            <a:r>
              <a:rPr b="1" lang="en" sz="2000" u="sng">
                <a:solidFill>
                  <a:schemeClr val="dk1"/>
                </a:solidFill>
              </a:rPr>
              <a:t> Matrix</a:t>
            </a:r>
            <a:endParaRPr b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Problem Statement</a:t>
            </a:r>
            <a:endParaRPr b="1" sz="3600" u="sng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0250" y="1214550"/>
            <a:ext cx="90435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Managing credit risk by using the past data to build a data model to predict the probability of default.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Alternatively, using a modelling technique which gives a binary output.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main objective is to build a model that can predict the probability of the defaulter and non-defaulter by applying varying ML algorithms that will help the XYZ Corp to decide whether to pass the loan to that applicant or not.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subTitle"/>
          </p:nvPr>
        </p:nvSpPr>
        <p:spPr>
          <a:xfrm>
            <a:off x="83100" y="917100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Supervised learning classification algorithm.</a:t>
            </a:r>
            <a:endParaRPr sz="240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Used for C</a:t>
            </a:r>
            <a:r>
              <a:rPr lang="en" sz="2400">
                <a:solidFill>
                  <a:srgbClr val="FFFFFF"/>
                </a:solidFill>
              </a:rPr>
              <a:t>lassification</a:t>
            </a:r>
            <a:r>
              <a:rPr lang="en" sz="2400">
                <a:solidFill>
                  <a:srgbClr val="FFFFFF"/>
                </a:solidFill>
              </a:rPr>
              <a:t> &amp; Regression.</a:t>
            </a:r>
            <a:endParaRPr sz="240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Builds a tree by splitting the data into homogenous datasets.</a:t>
            </a:r>
            <a:endParaRPr sz="240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</a:rPr>
              <a:t>The tree can be explained by two entities-</a:t>
            </a:r>
            <a:endParaRPr sz="2400">
              <a:solidFill>
                <a:srgbClr val="FFFFFF"/>
              </a:solidFill>
            </a:endParaRPr>
          </a:p>
          <a:p>
            <a:pPr indent="-369569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Decision nodes : Where the data is split</a:t>
            </a:r>
            <a:endParaRPr sz="2400">
              <a:solidFill>
                <a:srgbClr val="FFFFFF"/>
              </a:solidFill>
            </a:endParaRPr>
          </a:p>
          <a:p>
            <a:pPr indent="-369569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Leaves : Decisions or the final outcomes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2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Decision Trees (Best Model)</a:t>
            </a:r>
            <a:endParaRPr b="1" sz="3600" u="sng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50" y="1207700"/>
            <a:ext cx="8839201" cy="3455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2241600" y="225900"/>
            <a:ext cx="514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dk1"/>
                </a:solidFill>
              </a:rPr>
              <a:t>Decision Tree </a:t>
            </a:r>
            <a:r>
              <a:rPr b="1" lang="en" sz="1900" u="sng">
                <a:solidFill>
                  <a:schemeClr val="dk1"/>
                </a:solidFill>
              </a:rPr>
              <a:t>Evaluation</a:t>
            </a:r>
            <a:r>
              <a:rPr b="1" lang="en" sz="1900" u="sng">
                <a:solidFill>
                  <a:schemeClr val="dk1"/>
                </a:solidFill>
              </a:rPr>
              <a:t> Matrix</a:t>
            </a:r>
            <a:endParaRPr b="1" sz="19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4"/>
          <p:cNvSpPr txBox="1"/>
          <p:nvPr>
            <p:ph idx="4294967295"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Comparison of Models</a:t>
            </a:r>
            <a:endParaRPr b="1" sz="3600" u="sng"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919350"/>
            <a:ext cx="8167658" cy="38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" type="subTitle"/>
          </p:nvPr>
        </p:nvSpPr>
        <p:spPr>
          <a:xfrm>
            <a:off x="83100" y="889250"/>
            <a:ext cx="8520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FFFFFF"/>
                </a:solidFill>
              </a:rPr>
              <a:t>Applicants taking loan for debt </a:t>
            </a:r>
            <a:r>
              <a:rPr lang="en" sz="1900">
                <a:solidFill>
                  <a:srgbClr val="FFFFFF"/>
                </a:solidFill>
              </a:rPr>
              <a:t>consolidation</a:t>
            </a:r>
            <a:r>
              <a:rPr lang="en" sz="1900">
                <a:solidFill>
                  <a:srgbClr val="FFFFFF"/>
                </a:solidFill>
              </a:rPr>
              <a:t> have the highest probability of paying it off.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FFFFFF"/>
                </a:solidFill>
              </a:rPr>
              <a:t>Banks should consider "Grade" as a major variable while providing loans.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FFFFFF"/>
                </a:solidFill>
              </a:rPr>
              <a:t>Annual income increases the probability that the person will default depending on the salary bracket.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FFFFFF"/>
                </a:solidFill>
              </a:rPr>
              <a:t>Interest rate can highly impact the probability to default.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FFFFFF"/>
                </a:solidFill>
              </a:rPr>
              <a:t>Banks should consider minimising the interest rate for self employed </a:t>
            </a:r>
            <a:r>
              <a:rPr lang="en" sz="1900">
                <a:solidFill>
                  <a:srgbClr val="FFFFFF"/>
                </a:solidFill>
              </a:rPr>
              <a:t>applicants </a:t>
            </a:r>
            <a:r>
              <a:rPr lang="en" sz="1900">
                <a:solidFill>
                  <a:srgbClr val="FFFFFF"/>
                </a:solidFill>
              </a:rPr>
              <a:t>and for those having experience &lt; 1 year.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5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Business Inference</a:t>
            </a:r>
            <a:endParaRPr b="1" sz="3600" u="sn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subTitle"/>
          </p:nvPr>
        </p:nvSpPr>
        <p:spPr>
          <a:xfrm>
            <a:off x="83100" y="871800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22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6">
                <a:solidFill>
                  <a:schemeClr val="accent2"/>
                </a:solidFill>
              </a:rPr>
              <a:t>We have successfully built a machine learning algorithm to predict the people who might default on their loans.</a:t>
            </a:r>
            <a:endParaRPr sz="2616">
              <a:solidFill>
                <a:schemeClr val="accent2"/>
              </a:solidFill>
            </a:endParaRPr>
          </a:p>
          <a:p>
            <a:pPr indent="-3822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6">
                <a:solidFill>
                  <a:schemeClr val="accent2"/>
                </a:solidFill>
              </a:rPr>
              <a:t>The models produce varying degrees of predictive powers, with Decision Tree performing best accuracy with about 99.97% and the second best is Random Forest with about 99.96%</a:t>
            </a:r>
            <a:endParaRPr sz="2616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chemeClr val="accent2"/>
              </a:solidFill>
              <a:highlight>
                <a:srgbClr val="FF0000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chemeClr val="accent2"/>
              </a:solidFill>
            </a:endParaRPr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6"/>
          <p:cNvSpPr txBox="1"/>
          <p:nvPr>
            <p:ph type="ctrTitle"/>
          </p:nvPr>
        </p:nvSpPr>
        <p:spPr>
          <a:xfrm>
            <a:off x="311700" y="0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Conclusion</a:t>
            </a:r>
            <a:endParaRPr b="1" sz="3600" u="sn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This dataset given is about </a:t>
            </a:r>
            <a:r>
              <a:rPr lang="en">
                <a:solidFill>
                  <a:srgbClr val="FFFFFF"/>
                </a:solidFill>
              </a:rPr>
              <a:t>the</a:t>
            </a:r>
            <a:r>
              <a:rPr lang="en">
                <a:solidFill>
                  <a:srgbClr val="FFFFFF"/>
                </a:solidFill>
              </a:rPr>
              <a:t> loan issued by XYZ Corp from the year June, 2007 to December, 2015.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Dimension of the data: 73 variables and 855969 observations.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29 variables with missing values.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Dataset contains </a:t>
            </a:r>
            <a:r>
              <a:rPr lang="en">
                <a:solidFill>
                  <a:srgbClr val="FFFFFF"/>
                </a:solidFill>
              </a:rPr>
              <a:t>multiple</a:t>
            </a:r>
            <a:r>
              <a:rPr lang="en">
                <a:solidFill>
                  <a:srgbClr val="FFFFFF"/>
                </a:solidFill>
              </a:rPr>
              <a:t> data types like integer , object and float.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dependent variable on which the model is based on is </a:t>
            </a:r>
            <a:r>
              <a:rPr i="1" lang="en">
                <a:solidFill>
                  <a:srgbClr val="FFFFFF"/>
                </a:solidFill>
              </a:rPr>
              <a:t>default_ind</a:t>
            </a:r>
            <a:r>
              <a:rPr lang="en">
                <a:solidFill>
                  <a:srgbClr val="FFFFFF"/>
                </a:solidFill>
              </a:rPr>
              <a:t> which has two classes 0 &amp; 1, where 0 indicates non-defaulter and 1 indicates defaulter.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Predictor variables :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i="1" lang="en">
                <a:solidFill>
                  <a:srgbClr val="FFFFFF"/>
                </a:solidFill>
                <a:highlight>
                  <a:schemeClr val="lt1"/>
                </a:highlight>
              </a:rPr>
              <a:t>loan_amnt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, </a:t>
            </a:r>
            <a:r>
              <a:rPr i="1" lang="en">
                <a:solidFill>
                  <a:srgbClr val="FFFFFF"/>
                </a:solidFill>
                <a:highlight>
                  <a:schemeClr val="lt1"/>
                </a:highlight>
              </a:rPr>
              <a:t>int_rate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, </a:t>
            </a:r>
            <a:r>
              <a:rPr i="1" lang="en">
                <a:solidFill>
                  <a:srgbClr val="FFFFFF"/>
                </a:solidFill>
                <a:highlight>
                  <a:schemeClr val="lt1"/>
                </a:highlight>
              </a:rPr>
              <a:t>annual_inc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, </a:t>
            </a:r>
            <a:r>
              <a:rPr i="1" lang="en">
                <a:solidFill>
                  <a:srgbClr val="FFFFFF"/>
                </a:solidFill>
                <a:highlight>
                  <a:schemeClr val="lt1"/>
                </a:highlight>
              </a:rPr>
              <a:t>mths_since_last_delinq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,   </a:t>
            </a:r>
            <a:r>
              <a:rPr i="1" lang="en">
                <a:solidFill>
                  <a:srgbClr val="FFFFFF"/>
                </a:solidFill>
                <a:highlight>
                  <a:schemeClr val="lt1"/>
                </a:highlight>
              </a:rPr>
              <a:t>last_pymnt_amnt </a:t>
            </a:r>
            <a:r>
              <a:rPr lang="en">
                <a:solidFill>
                  <a:srgbClr val="FFFFFF"/>
                </a:solidFill>
                <a:highlight>
                  <a:schemeClr val="lt1"/>
                </a:highlight>
              </a:rPr>
              <a:t>etc. 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Data Description</a:t>
            </a:r>
            <a:endParaRPr b="1" sz="3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989475" y="3755450"/>
            <a:ext cx="2008800" cy="1220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Implementation</a:t>
            </a:r>
            <a:endParaRPr/>
          </a:p>
        </p:txBody>
      </p:sp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Softwares Used</a:t>
            </a:r>
            <a:endParaRPr b="1" sz="3600" u="sng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 rot="-10794482">
            <a:off x="7929000" y="1525454"/>
            <a:ext cx="373800" cy="77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232600" y="395650"/>
            <a:ext cx="1798800" cy="114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         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6392710">
            <a:off x="6619905" y="1812320"/>
            <a:ext cx="373985" cy="77642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983300" y="2841675"/>
            <a:ext cx="1567200" cy="114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access from different sources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903450" y="1340275"/>
            <a:ext cx="1567200" cy="1149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take up large amount of data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11027">
            <a:off x="7951134" y="3027973"/>
            <a:ext cx="374102" cy="7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3446654">
            <a:off x="6672186" y="2869261"/>
            <a:ext cx="374080" cy="77667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6675" y="2260325"/>
            <a:ext cx="1863300" cy="777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131475" y="395650"/>
            <a:ext cx="4231450" cy="4579900"/>
            <a:chOff x="-859125" y="395650"/>
            <a:chExt cx="4231450" cy="4579900"/>
          </a:xfrm>
        </p:grpSpPr>
        <p:sp>
          <p:nvSpPr>
            <p:cNvPr id="94" name="Google Shape;94;p17"/>
            <p:cNvSpPr/>
            <p:nvPr/>
          </p:nvSpPr>
          <p:spPr>
            <a:xfrm rot="-10794482">
              <a:off x="-72000" y="1525454"/>
              <a:ext cx="373800" cy="776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11027">
              <a:off x="-49866" y="3027973"/>
              <a:ext cx="374102" cy="776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-6636912">
              <a:off x="1262033" y="1788525"/>
              <a:ext cx="374052" cy="77637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 rot="-4020754">
              <a:off x="1262006" y="2772061"/>
              <a:ext cx="374108" cy="77682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-859125" y="3755450"/>
              <a:ext cx="2008800" cy="12201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Provides interfaces to all commercial database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-768400" y="395650"/>
              <a:ext cx="1798800" cy="1149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There is a broad standard of libraries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805125" y="2827375"/>
              <a:ext cx="1567200" cy="1149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Easy to read and write codes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779250" y="1340275"/>
              <a:ext cx="1567200" cy="1149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Free and open source</a:t>
              </a:r>
              <a:endParaRPr/>
            </a:p>
          </p:txBody>
        </p:sp>
      </p:grpSp>
      <p:sp>
        <p:nvSpPr>
          <p:cNvPr id="102" name="Google Shape;102;p17"/>
          <p:cNvSpPr/>
          <p:nvPr/>
        </p:nvSpPr>
        <p:spPr>
          <a:xfrm>
            <a:off x="7170875" y="2260325"/>
            <a:ext cx="1863300" cy="777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TABLEAU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32425" y="694800"/>
            <a:ext cx="1386300" cy="1020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632025" y="753450"/>
            <a:ext cx="1567200" cy="1020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892375" y="729900"/>
            <a:ext cx="1456500" cy="951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042025" y="753450"/>
            <a:ext cx="1627500" cy="1175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Matplotlib.pyplot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32425" y="1947100"/>
            <a:ext cx="1456500" cy="9645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722475" y="1880875"/>
            <a:ext cx="1386300" cy="9645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LabelEncoder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955075" y="1876888"/>
            <a:ext cx="1331100" cy="11049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976775" y="2036275"/>
            <a:ext cx="1758000" cy="9645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sklearn.model_selection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32425" y="3122275"/>
            <a:ext cx="1386300" cy="1020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sklearn.linear_model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708650" y="2952800"/>
            <a:ext cx="1456500" cy="1020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sklearn.metrics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990913" y="2980550"/>
            <a:ext cx="1160100" cy="9645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976800" y="3000775"/>
            <a:ext cx="1758000" cy="11049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sklearn.ensemble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259525" y="4142275"/>
            <a:ext cx="1255800" cy="951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sklearn.tree</a:t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ctrTitle"/>
          </p:nvPr>
        </p:nvSpPr>
        <p:spPr>
          <a:xfrm>
            <a:off x="138200" y="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</a:rPr>
              <a:t>Libraries</a:t>
            </a:r>
            <a:endParaRPr b="1" sz="3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128625" y="721975"/>
            <a:ext cx="500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</a:rPr>
              <a:t>DATA</a:t>
            </a:r>
            <a:r>
              <a:rPr b="1" lang="en" sz="3000">
                <a:solidFill>
                  <a:srgbClr val="434343"/>
                </a:solidFill>
              </a:rPr>
              <a:t> VISUALIZATION</a:t>
            </a:r>
            <a:endParaRPr b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0" y="3782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</a:rPr>
              <a:t>Data</a:t>
            </a:r>
            <a:r>
              <a:rPr b="1" lang="en" sz="3600" u="sng">
                <a:solidFill>
                  <a:srgbClr val="000000"/>
                </a:solidFill>
              </a:rPr>
              <a:t> Visualization (1/4)</a:t>
            </a:r>
            <a:endParaRPr b="1" sz="3600" u="sng">
              <a:solidFill>
                <a:srgbClr val="000000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8692"/>
          <a:stretch/>
        </p:blipFill>
        <p:spPr>
          <a:xfrm>
            <a:off x="394075" y="1481625"/>
            <a:ext cx="4194075" cy="25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047500" y="841375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Good and Bad Loans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9200"/>
            <a:ext cx="4172475" cy="2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086100" y="765175"/>
            <a:ext cx="34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Listing Status of Good and Bad Loans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5473"/>
          <a:stretch/>
        </p:blipFill>
        <p:spPr>
          <a:xfrm>
            <a:off x="4424600" y="1402075"/>
            <a:ext cx="4414600" cy="2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ctrTitle"/>
          </p:nvPr>
        </p:nvSpPr>
        <p:spPr>
          <a:xfrm>
            <a:off x="311700" y="3782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000000"/>
                </a:solidFill>
              </a:rPr>
              <a:t>Data Visualization (2/4)</a:t>
            </a:r>
            <a:endParaRPr b="1" sz="3600" u="sng">
              <a:solidFill>
                <a:srgbClr val="000000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314700" y="841375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for Purpose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37" y="1398051"/>
            <a:ext cx="4004289" cy="25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895100" y="765175"/>
            <a:ext cx="34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Loan Default by Verification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