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8999855" cy="1079944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3358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3492" y="1279525"/>
            <a:ext cx="28786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25036" y="2083553"/>
            <a:ext cx="6750218" cy="344434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5905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25036" y="5672904"/>
            <a:ext cx="6750218" cy="2607684"/>
          </a:xfrm>
        </p:spPr>
        <p:txBody>
          <a:bodyPr>
            <a:normAutofit/>
          </a:bodyPr>
          <a:lstStyle>
            <a:lvl1pPr marL="0" indent="0" algn="ctr">
              <a:buNone/>
              <a:defRPr sz="236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0215" indent="0" algn="ctr">
              <a:buNone/>
              <a:defRPr sz="1970"/>
            </a:lvl2pPr>
            <a:lvl3pPr marL="899795" indent="0" algn="ctr">
              <a:buNone/>
              <a:defRPr sz="1770"/>
            </a:lvl3pPr>
            <a:lvl4pPr marL="1350010" indent="0" algn="ctr">
              <a:buNone/>
              <a:defRPr sz="1575"/>
            </a:lvl4pPr>
            <a:lvl5pPr marL="1800225" indent="0" algn="ctr">
              <a:buNone/>
              <a:defRPr sz="1575"/>
            </a:lvl5pPr>
            <a:lvl6pPr marL="2249805" indent="0" algn="ctr">
              <a:buNone/>
              <a:defRPr sz="1575"/>
            </a:lvl6pPr>
            <a:lvl7pPr marL="2700020" indent="0" algn="ctr">
              <a:buNone/>
              <a:defRPr sz="1575"/>
            </a:lvl7pPr>
            <a:lvl8pPr marL="3150235" indent="0" algn="ctr">
              <a:buNone/>
              <a:defRPr sz="1575"/>
            </a:lvl8pPr>
            <a:lvl9pPr marL="3599815" indent="0" algn="ctr">
              <a:buNone/>
              <a:defRPr sz="157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18770" y="868633"/>
            <a:ext cx="7762750" cy="8754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40" y="407029"/>
            <a:ext cx="7762750" cy="2087649"/>
          </a:xfrm>
        </p:spPr>
        <p:txBody>
          <a:bodyPr anchor="ctr" anchorCtr="0">
            <a:normAutofit/>
          </a:bodyPr>
          <a:lstStyle>
            <a:lvl1pPr>
              <a:defRPr sz="433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40" y="2875204"/>
            <a:ext cx="7762750" cy="6852988"/>
          </a:xfrm>
        </p:spPr>
        <p:txBody>
          <a:bodyPr>
            <a:normAutofit/>
          </a:bodyPr>
          <a:lstStyle>
            <a:lvl1pPr>
              <a:defRPr sz="27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3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82" y="738835"/>
            <a:ext cx="7609444" cy="6446674"/>
          </a:xfrm>
        </p:spPr>
        <p:txBody>
          <a:bodyPr anchor="b">
            <a:normAutofit/>
          </a:bodyPr>
          <a:lstStyle>
            <a:lvl1pPr>
              <a:defRPr sz="5905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4082" y="7260402"/>
            <a:ext cx="7609443" cy="1019844"/>
          </a:xfrm>
        </p:spPr>
        <p:txBody>
          <a:bodyPr>
            <a:normAutofit/>
          </a:bodyPr>
          <a:lstStyle>
            <a:lvl1pPr marL="0" indent="0">
              <a:buNone/>
              <a:defRPr sz="2360">
                <a:solidFill>
                  <a:schemeClr val="tx1"/>
                </a:solidFill>
              </a:defRPr>
            </a:lvl1pPr>
            <a:lvl2pPr marL="4502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2pPr>
            <a:lvl3pPr marL="899795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3pPr>
            <a:lvl4pPr marL="13500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80022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70002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5023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40" y="407029"/>
            <a:ext cx="7762750" cy="2087649"/>
          </a:xfrm>
        </p:spPr>
        <p:txBody>
          <a:bodyPr>
            <a:normAutofit/>
          </a:bodyPr>
          <a:lstStyle>
            <a:lvl1pPr>
              <a:defRPr sz="433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140" y="2875204"/>
            <a:ext cx="3825123" cy="685298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7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3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5767" y="2875204"/>
            <a:ext cx="3825123" cy="685298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7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3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42" y="575041"/>
            <a:ext cx="7762750" cy="208764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9942" y="2748165"/>
            <a:ext cx="3807544" cy="1297591"/>
          </a:xfrm>
        </p:spPr>
        <p:txBody>
          <a:bodyPr anchor="b">
            <a:normAutofit/>
          </a:bodyPr>
          <a:lstStyle>
            <a:lvl1pPr marL="0" indent="0">
              <a:buNone/>
              <a:defRPr sz="2755" b="0"/>
            </a:lvl1pPr>
            <a:lvl2pPr marL="450215" indent="0">
              <a:buNone/>
              <a:defRPr sz="1970" b="1"/>
            </a:lvl2pPr>
            <a:lvl3pPr marL="899795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49805" indent="0">
              <a:buNone/>
              <a:defRPr sz="1575" b="1"/>
            </a:lvl6pPr>
            <a:lvl7pPr marL="2700020" indent="0">
              <a:buNone/>
              <a:defRPr sz="1575" b="1"/>
            </a:lvl7pPr>
            <a:lvl8pPr marL="3150235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42" y="4119362"/>
            <a:ext cx="3807544" cy="562883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6397" y="2748165"/>
            <a:ext cx="3826296" cy="1297591"/>
          </a:xfrm>
        </p:spPr>
        <p:txBody>
          <a:bodyPr anchor="b">
            <a:normAutofit/>
          </a:bodyPr>
          <a:lstStyle>
            <a:lvl1pPr marL="0" indent="0">
              <a:buNone/>
              <a:defRPr sz="2755" b="0"/>
            </a:lvl1pPr>
            <a:lvl2pPr marL="450215" indent="0">
              <a:buNone/>
              <a:defRPr sz="1970" b="1"/>
            </a:lvl2pPr>
            <a:lvl3pPr marL="899795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49805" indent="0">
              <a:buNone/>
              <a:defRPr sz="1575" b="1"/>
            </a:lvl6pPr>
            <a:lvl7pPr marL="2700020" indent="0">
              <a:buNone/>
              <a:defRPr sz="1575" b="1"/>
            </a:lvl7pPr>
            <a:lvl8pPr marL="3150235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6397" y="4119362"/>
            <a:ext cx="3826296" cy="562883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770" y="4356560"/>
            <a:ext cx="7762750" cy="2087649"/>
          </a:xfrm>
        </p:spPr>
        <p:txBody>
          <a:bodyPr>
            <a:normAutofit/>
          </a:bodyPr>
          <a:lstStyle>
            <a:lvl1pPr algn="ctr">
              <a:defRPr sz="433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7437" y="200014"/>
            <a:ext cx="3074804" cy="2520179"/>
          </a:xfrm>
        </p:spPr>
        <p:txBody>
          <a:bodyPr anchor="ctr" anchorCtr="0">
            <a:normAutofit/>
          </a:bodyPr>
          <a:lstStyle>
            <a:lvl1pPr>
              <a:defRPr sz="315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26895" y="1206942"/>
            <a:ext cx="4294461" cy="8023320"/>
          </a:xfrm>
        </p:spPr>
        <p:txBody>
          <a:bodyPr/>
          <a:lstStyle>
            <a:lvl1pPr marL="0" indent="0">
              <a:buNone/>
              <a:defRPr sz="3150"/>
            </a:lvl1pPr>
            <a:lvl2pPr marL="450215" indent="0">
              <a:buNone/>
              <a:defRPr sz="2755"/>
            </a:lvl2pPr>
            <a:lvl3pPr marL="899795" indent="0">
              <a:buNone/>
              <a:defRPr sz="2360"/>
            </a:lvl3pPr>
            <a:lvl4pPr marL="1350010" indent="0">
              <a:buNone/>
              <a:defRPr sz="1970"/>
            </a:lvl4pPr>
            <a:lvl5pPr marL="1800225" indent="0">
              <a:buNone/>
              <a:defRPr sz="1970"/>
            </a:lvl5pPr>
            <a:lvl6pPr marL="2249805" indent="0">
              <a:buNone/>
              <a:defRPr sz="1970"/>
            </a:lvl6pPr>
            <a:lvl7pPr marL="2700020" indent="0">
              <a:buNone/>
              <a:defRPr sz="1970"/>
            </a:lvl7pPr>
            <a:lvl8pPr marL="3150235" indent="0">
              <a:buNone/>
              <a:defRPr sz="1970"/>
            </a:lvl8pPr>
            <a:lvl9pPr marL="3599815" indent="0">
              <a:buNone/>
              <a:defRPr sz="197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1187" y="3240230"/>
            <a:ext cx="3074804" cy="600292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970"/>
            </a:lvl1pPr>
            <a:lvl2pPr marL="450215" indent="0">
              <a:buNone/>
              <a:defRPr sz="1380"/>
            </a:lvl2pPr>
            <a:lvl3pPr marL="899795" indent="0">
              <a:buNone/>
              <a:defRPr sz="1180"/>
            </a:lvl3pPr>
            <a:lvl4pPr marL="1350010" indent="0">
              <a:buNone/>
              <a:defRPr sz="985"/>
            </a:lvl4pPr>
            <a:lvl5pPr marL="1800225" indent="0">
              <a:buNone/>
              <a:defRPr sz="985"/>
            </a:lvl5pPr>
            <a:lvl6pPr marL="2249805" indent="0">
              <a:buNone/>
              <a:defRPr sz="985"/>
            </a:lvl6pPr>
            <a:lvl7pPr marL="2700020" indent="0">
              <a:buNone/>
              <a:defRPr sz="985"/>
            </a:lvl7pPr>
            <a:lvl8pPr marL="3150235" indent="0">
              <a:buNone/>
              <a:defRPr sz="985"/>
            </a:lvl8pPr>
            <a:lvl9pPr marL="3599815" indent="0">
              <a:buNone/>
              <a:defRPr sz="98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2560" y="575041"/>
            <a:ext cx="1128961" cy="9153151"/>
          </a:xfrm>
        </p:spPr>
        <p:txBody>
          <a:bodyPr vert="eaVert">
            <a:normAutofit/>
          </a:bodyPr>
          <a:lstStyle>
            <a:lvl1pPr>
              <a:defRPr sz="433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8770" y="575041"/>
            <a:ext cx="6555299" cy="915315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8770" y="575041"/>
            <a:ext cx="7762750" cy="2087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8770" y="2875204"/>
            <a:ext cx="7762750" cy="685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8770" y="10010711"/>
            <a:ext cx="2025065" cy="575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1346" y="10010711"/>
            <a:ext cx="3037598" cy="575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56455" y="10010711"/>
            <a:ext cx="2025065" cy="575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899795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790" indent="-224790" algn="l" defTabSz="89979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2755" kern="1200">
          <a:solidFill>
            <a:schemeClr val="tx1"/>
          </a:solidFill>
          <a:latin typeface="+mn-lt"/>
          <a:ea typeface="+mn-ea"/>
          <a:cs typeface="+mn-cs"/>
        </a:defRPr>
      </a:lvl1pPr>
      <a:lvl2pPr marL="675005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3pPr>
      <a:lvl4pPr marL="157480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2025015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47523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92481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82524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1pPr>
      <a:lvl2pPr marL="45021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350010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4980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700020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15023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756" y="404240"/>
            <a:ext cx="4134510" cy="600687"/>
          </a:xfrm>
        </p:spPr>
        <p:txBody>
          <a:bodyPr/>
          <a:lstStyle/>
          <a:p>
            <a:pPr algn="l"/>
            <a:r>
              <a:rPr lang="en-US" altLang="zh-CN" sz="2520" b="1" dirty="0">
                <a:effectLst/>
                <a:latin typeface="Times New Roman Bold" panose="02020603050405020304" charset="0"/>
                <a:cs typeface="Times New Roman Bold" panose="02020603050405020304" charset="0"/>
              </a:rPr>
              <a:t>Yimiao Wu </a:t>
            </a:r>
            <a:r>
              <a:rPr lang="en-US" altLang="zh-CN" sz="2520" dirty="0">
                <a:effectLst/>
                <a:latin typeface="Times New Roman" panose="02020603050405020304" charset="0"/>
                <a:cs typeface="Times New Roman" panose="02020603050405020304" charset="0"/>
              </a:rPr>
              <a:t>(She/Her/Hers)</a:t>
            </a:r>
            <a:endParaRPr lang="en-US" altLang="zh-CN" sz="252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0268" y="199"/>
            <a:ext cx="972066" cy="1620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20"/>
          </a:p>
        </p:txBody>
      </p:sp>
      <p:sp>
        <p:nvSpPr>
          <p:cNvPr id="4" name="矩形 3"/>
          <p:cNvSpPr/>
          <p:nvPr/>
        </p:nvSpPr>
        <p:spPr>
          <a:xfrm>
            <a:off x="0" y="2145030"/>
            <a:ext cx="2592070" cy="7657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2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515976" y="1004964"/>
            <a:ext cx="5512489" cy="310345"/>
          </a:xfrm>
          <a:prstGeom prst="rect">
            <a:avLst/>
          </a:prstGeom>
        </p:spPr>
        <p:txBody>
          <a:bodyPr vert="horz" lIns="82301" tIns="41150" rIns="82301" bIns="41150" rtlCol="0" anchor="b"/>
          <a:lstStyle>
            <a:lvl1pPr algn="ctr" defTabSz="899795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5905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200" dirty="0">
                <a:effectLst/>
                <a:latin typeface="Times New Roman" panose="02020603050405020304" charset="0"/>
                <a:cs typeface="Times New Roman" panose="02020603050405020304" charset="0"/>
              </a:rPr>
              <a:t>yimiaowu.com // yimiaow@andrew.cmu.edu // +86 18610032257 // Beijing, China</a:t>
            </a:r>
            <a:endParaRPr lang="en-US" altLang="zh-CN" sz="12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7" y="4331318"/>
            <a:ext cx="241475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20"/>
          </a:p>
        </p:txBody>
      </p:sp>
      <p:sp>
        <p:nvSpPr>
          <p:cNvPr id="9" name="文本框 8"/>
          <p:cNvSpPr txBox="1"/>
          <p:nvPr/>
        </p:nvSpPr>
        <p:spPr>
          <a:xfrm>
            <a:off x="181455" y="2430378"/>
            <a:ext cx="2229572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20" b="1" dirty="0">
                <a:solidFill>
                  <a:schemeClr val="bg1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Profile</a:t>
            </a:r>
            <a:endParaRPr lang="en-US" altLang="zh-CN" sz="1620" b="1" dirty="0">
              <a:solidFill>
                <a:schemeClr val="bg1"/>
              </a:solidFill>
              <a:effectLst/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Experienced design-related student with good aesthetic judgement and software skills.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Seeking internship opportunities for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summer of 2022.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1455" y="3954656"/>
            <a:ext cx="2229572" cy="1959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20" b="1" dirty="0">
                <a:solidFill>
                  <a:schemeClr val="bg1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</a:rPr>
              <a:t>Education</a:t>
            </a:r>
            <a:endParaRPr lang="en-US" altLang="zh-CN" sz="1620" b="1" dirty="0">
              <a:solidFill>
                <a:schemeClr val="bg1"/>
              </a:solidFill>
              <a:effectLst/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Beijing University of Technology</a:t>
            </a:r>
            <a:endParaRPr lang="en-US" altLang="zh-CN" sz="108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Sep 2018 – Jul 2022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Bachelor of Engineering in Industrial Design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endParaRPr lang="en-US" altLang="zh-CN" sz="1080" b="1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Carnegie Mellon University</a:t>
            </a:r>
            <a:endParaRPr lang="en-US" altLang="zh-CN" sz="108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Sep 2022 – now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Master of Educational Technology and Applied Learning Science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456" y="6143909"/>
            <a:ext cx="2229572" cy="2955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20" b="1" dirty="0">
                <a:solidFill>
                  <a:schemeClr val="bg1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</a:rPr>
              <a:t>Competencies</a:t>
            </a:r>
            <a:endParaRPr lang="en-US" altLang="zh-CN" sz="1620" b="1" dirty="0">
              <a:solidFill>
                <a:schemeClr val="bg1"/>
              </a:solidFill>
              <a:effectLst/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//2D, Motion Design//</a:t>
            </a:r>
            <a:endParaRPr lang="en-US" altLang="zh-CN" sz="108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Adobe Illustrator, Photoshop, InDesign, After Effects,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Premiere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//Prototyping//</a:t>
            </a:r>
            <a:endParaRPr lang="en-US" altLang="zh-CN" sz="108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Adobe XD, Sketch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//3D Modeling//</a:t>
            </a:r>
            <a:endParaRPr lang="en-US" altLang="zh-CN" sz="108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AutoCAD, Rhino, Key-Shot, Cinema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4D, Sketch-Up, 3DsMax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//Programming//</a:t>
            </a:r>
            <a:endParaRPr lang="en-US" altLang="zh-CN" sz="108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HTML &amp; CSS. Arduino. C Language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//Language//</a:t>
            </a:r>
            <a:endParaRPr lang="en-US" altLang="zh-CN" sz="108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08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Chinese (Native), English (Fluent)</a:t>
            </a:r>
            <a:endParaRPr lang="en-US" altLang="zh-CN" sz="1080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85420" y="9909175"/>
            <a:ext cx="2407285" cy="459740"/>
          </a:xfrm>
          <a:prstGeom prst="rect">
            <a:avLst/>
          </a:prstGeom>
        </p:spPr>
        <p:txBody>
          <a:bodyPr vert="horz" lIns="82301" tIns="41150" rIns="82301" bIns="41150" rtlCol="0" anchor="b"/>
          <a:lstStyle>
            <a:lvl1pPr algn="ctr" defTabSz="899795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5905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1080" dirty="0">
                <a:effectLst/>
                <a:latin typeface="Times New Roman" panose="02020603050405020304" charset="0"/>
                <a:cs typeface="Times New Roman" panose="02020603050405020304" charset="0"/>
              </a:rPr>
              <a:t>Portfolio: https://www.behance.net/wuyimiao2000</a:t>
            </a:r>
            <a:endParaRPr lang="en-US" altLang="zh-CN" sz="108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85211" y="1950950"/>
            <a:ext cx="1855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2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EXPERIENCE</a:t>
            </a:r>
            <a:endParaRPr lang="en-US" altLang="zh-CN" sz="1600" b="1" dirty="0">
              <a:solidFill>
                <a:schemeClr val="accent2"/>
              </a:solidFill>
              <a:effectLst/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838065" y="2204085"/>
            <a:ext cx="37306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85211" y="2578340"/>
            <a:ext cx="526931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RA&amp;N Dept., Orange Research &amp; Development Beijing Co., Ltd., </a:t>
            </a:r>
            <a:r>
              <a:rPr lang="en-US" altLang="zh-CN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Beijing, China P.R. //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UI Designer Intern//</a:t>
            </a:r>
            <a:r>
              <a:rPr lang="en-US" altLang="zh-CN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Jul 2021 – Sep 2021</a:t>
            </a:r>
            <a:endParaRPr lang="en-US" altLang="zh-CN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Conducted UI and UE design for Android application and web application for smart recycling bin project; Streamlined the service flow from UE perspective; Performed application testing after project development; Wrote UI and UE design documents and edit demo videos.</a:t>
            </a:r>
            <a:endParaRPr lang="en-US" altLang="zh-CN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National Student Innovation and Entrepreneurship Training Program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//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Coordinator/Researcher//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May 2020 - Jul 2021</a:t>
            </a:r>
            <a:endParaRPr lang="en-US" altLang="zh-CN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Passed the project assessment and received 1000 RMB project funding for the research on the development model of online design platform and future business model innovation.</a:t>
            </a:r>
            <a:endParaRPr lang="en-US" altLang="zh-CN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Beijing Tianpin Yixuan Co., Ltd, Beijing,</a:t>
            </a:r>
            <a:endParaRPr lang="en-US" altLang="zh-CN" sz="1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China P.R.//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Researcher/Designer//</a:t>
            </a:r>
            <a:r>
              <a:rPr lang="en-US" altLang="zh-CN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Sep 2019 - Dec 2019</a:t>
            </a:r>
            <a:endParaRPr lang="en-US" altLang="zh-CN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Led by our supervisor, Jianlei Zhao (Associate Professor), to complete the user research/design, mainly working with other designers to provide data research and user research for Hisense Group and produce the design.</a:t>
            </a:r>
            <a:endParaRPr lang="en-US" altLang="zh-CN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Involved the design concept and sketches of smart home; Learned the basic skills and forms of questionnaire design, including the setting of the scene, the way of questioning, the trend of the conversation and the summary of the interview; Collected users’ views and feelings from traditional furniture to smart home through toughly 100 questionnaires and interviews of total 30 people of different ages.</a:t>
            </a:r>
            <a:endParaRPr lang="en-US" altLang="zh-CN" sz="14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85160" y="8437880"/>
            <a:ext cx="25914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2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HONORS AND AWARDS</a:t>
            </a:r>
            <a:endParaRPr lang="en-US" altLang="zh-CN" sz="1600" b="1" dirty="0">
              <a:solidFill>
                <a:schemeClr val="accent2"/>
              </a:solidFill>
              <a:effectLst/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94705" y="8691245"/>
            <a:ext cx="267398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85160" y="9065260"/>
            <a:ext cx="52705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Finalists, The Outstanding Student Program of BJUT//2018                         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Scholarship, College-level Outstanding Cadre//2019                              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Scholarship, English Learning Excellence Award//2020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WPS 文字</Application>
  <PresentationFormat>宽屏</PresentationFormat>
  <Paragraphs>53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 Regular</vt:lpstr>
      <vt:lpstr>Times New Roman Bold</vt:lpstr>
      <vt:lpstr>Times New Roman</vt:lpstr>
      <vt:lpstr>Office 主题​​</vt:lpstr>
      <vt:lpstr>Yimiao Wu (She/Her/Hers)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wuyimiao</dc:creator>
  <cp:lastModifiedBy>Echo</cp:lastModifiedBy>
  <cp:revision>9</cp:revision>
  <dcterms:created xsi:type="dcterms:W3CDTF">2022-06-28T15:42:26Z</dcterms:created>
  <dcterms:modified xsi:type="dcterms:W3CDTF">2022-06-28T15:42:26Z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C7E0CEB530BEA6801205BB6253095C50</vt:lpwstr>
  </property>
</Properties>
</file>