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9E710D2-C63E-445D-988F-C68DEB4D10E8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11760" y="2834280"/>
            <a:ext cx="8520120" cy="3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311760" y="3248280"/>
            <a:ext cx="8520120" cy="3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F1F02E8-9046-48F0-9FC7-4633998D54AC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11760" y="2834280"/>
            <a:ext cx="4157640" cy="3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7840" y="2834280"/>
            <a:ext cx="4157640" cy="3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311760" y="3248280"/>
            <a:ext cx="4157640" cy="3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7840" y="3248280"/>
            <a:ext cx="4157640" cy="3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17F5405-F672-4E9E-8B08-8614E45A4D29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11760" y="2834280"/>
            <a:ext cx="2743200" cy="3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192480" y="2834280"/>
            <a:ext cx="2743200" cy="3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73200" y="2834280"/>
            <a:ext cx="2743200" cy="3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311760" y="3248280"/>
            <a:ext cx="2743200" cy="3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192480" y="3248280"/>
            <a:ext cx="2743200" cy="3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73200" y="3248280"/>
            <a:ext cx="2743200" cy="3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13BCE21-BF09-4E93-A791-82646928E5C6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482FFFF-0610-4C29-8188-1E78A7D2719D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7270C45-B9B6-43BA-819F-9793C7AC19BE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95C903E-7B6B-41B3-A6F2-5F6E66B693E6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311760" y="2834280"/>
            <a:ext cx="4157640" cy="79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7840" y="2834280"/>
            <a:ext cx="4157640" cy="79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DE23B2C-A051-4F9A-B48F-7187B553D598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E3146FE-351F-4EAA-A9B0-AA7510C29219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C0417AA-A34C-4B69-8A0A-97D8300C1E2B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11760" y="2834280"/>
            <a:ext cx="4157640" cy="3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7840" y="2834280"/>
            <a:ext cx="4157640" cy="79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311760" y="3248280"/>
            <a:ext cx="4157640" cy="3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74EA9E7-6BF1-44A6-9DCB-DB5FBAAF6740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0EC0450-52A8-4212-94B6-5ACDA67D0DB7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11760" y="2834280"/>
            <a:ext cx="4157640" cy="79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7840" y="2834280"/>
            <a:ext cx="4157640" cy="3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7840" y="3248280"/>
            <a:ext cx="4157640" cy="3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EB644A9-5D17-4BC1-AF2D-88DFE675C0F4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11760" y="2834280"/>
            <a:ext cx="4157640" cy="3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7840" y="2834280"/>
            <a:ext cx="4157640" cy="3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311760" y="3248280"/>
            <a:ext cx="8520120" cy="3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5CED271-8345-4F61-BD75-4906DB749F3F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11760" y="2834280"/>
            <a:ext cx="8520120" cy="3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311760" y="3248280"/>
            <a:ext cx="8520120" cy="3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BDEB55F-23AD-4FBD-9413-87FB8D6076CF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11760" y="2834280"/>
            <a:ext cx="4157640" cy="3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7840" y="2834280"/>
            <a:ext cx="4157640" cy="3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11760" y="3248280"/>
            <a:ext cx="4157640" cy="3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7840" y="3248280"/>
            <a:ext cx="4157640" cy="3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4C45600-C3E9-4131-B820-147EB3456F10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311760" y="2834280"/>
            <a:ext cx="2743200" cy="3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192480" y="2834280"/>
            <a:ext cx="2743200" cy="3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73200" y="2834280"/>
            <a:ext cx="2743200" cy="3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311760" y="3248280"/>
            <a:ext cx="2743200" cy="3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192480" y="3248280"/>
            <a:ext cx="2743200" cy="3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73200" y="3248280"/>
            <a:ext cx="2743200" cy="3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3A3A849-4864-46C5-A935-B176D11E763A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F00F509-88FE-46DB-B49C-FB419D837C40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11760" y="2834280"/>
            <a:ext cx="4157640" cy="79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7840" y="2834280"/>
            <a:ext cx="4157640" cy="79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69F85D4-3A32-4EA8-A97A-4F2DB00475E1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1A4FAE3-272E-41FA-BD3E-3F587E31718A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BACBAEF-F180-49D9-BEC0-C70EF0BA56AA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11760" y="2834280"/>
            <a:ext cx="4157640" cy="3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7840" y="2834280"/>
            <a:ext cx="4157640" cy="79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311760" y="3248280"/>
            <a:ext cx="4157640" cy="3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735B60F-ABF7-4BD8-890B-B2391A263547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11760" y="2834280"/>
            <a:ext cx="4157640" cy="79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7840" y="2834280"/>
            <a:ext cx="4157640" cy="3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7840" y="3248280"/>
            <a:ext cx="4157640" cy="3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8265A44-C2AC-4C09-B7ED-24B53249EB2E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11760" y="2834280"/>
            <a:ext cx="4157640" cy="3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7840" y="2834280"/>
            <a:ext cx="4157640" cy="3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311760" y="3248280"/>
            <a:ext cx="8520120" cy="3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B85D20E-FEEF-4ADC-9B6B-2349B0E699BC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12600">
            <a:noFill/>
          </a:ln>
        </p:spPr>
        <p:txBody>
          <a:bodyPr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5200" spc="-1" strike="noStrike">
                <a:solidFill>
                  <a:srgbClr val="000000"/>
                </a:solidFill>
                <a:latin typeface="Arial"/>
                <a:ea typeface="Arial"/>
              </a:rPr>
              <a:t>Title Text</a:t>
            </a:r>
            <a:endParaRPr b="0" lang="en-IN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 w="12600">
            <a:noFill/>
          </a:ln>
        </p:spPr>
        <p:txBody>
          <a:bodyPr tIns="91440" bIns="91440" anchor="t">
            <a:noAutofit/>
          </a:bodyPr>
          <a:p>
            <a:pPr marL="343080"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One</a:t>
            </a:r>
            <a:endParaRPr b="0" lang="en-IN" sz="2800" spc="-1" strike="noStrike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marL="343080"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Two</a:t>
            </a:r>
            <a:endParaRPr b="0" lang="en-IN" sz="2800" spc="-1" strike="noStrike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marL="343080"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Three</a:t>
            </a:r>
            <a:endParaRPr b="0" lang="en-IN" sz="2800" spc="-1" strike="noStrike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marL="343080"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Four</a:t>
            </a:r>
            <a:endParaRPr b="0" lang="en-IN" sz="2800" spc="-1" strike="noStrike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marL="343080"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Five</a:t>
            </a:r>
            <a:endParaRPr b="0" lang="en-IN" sz="2800" spc="-1" strike="noStrike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1"/>
          </p:nvPr>
        </p:nvSpPr>
        <p:spPr>
          <a:xfrm>
            <a:off x="8684280" y="4700880"/>
            <a:ext cx="336600" cy="317880"/>
          </a:xfrm>
          <a:prstGeom prst="rect">
            <a:avLst/>
          </a:prstGeom>
          <a:noFill/>
          <a:ln w="12600">
            <a:noFill/>
          </a:ln>
        </p:spPr>
        <p:txBody>
          <a:bodyPr tIns="91440" bIns="91440" anchor="ctr">
            <a:noAutofit/>
          </a:bodyPr>
          <a:p>
            <a:pPr indent="0">
              <a:buNone/>
            </a:pPr>
            <a:endParaRPr b="0" lang="en-IN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1260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Title Text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12600">
            <a:noFill/>
          </a:ln>
        </p:spPr>
        <p:txBody>
          <a:bodyPr tIns="91440" bIns="91440" anchor="t">
            <a:noAutofit/>
          </a:bodyPr>
          <a:p>
            <a:pPr marL="457200" indent="-343080">
              <a:lnSpc>
                <a:spcPct val="115000"/>
              </a:lnSpc>
              <a:buClr>
                <a:srgbClr val="585858"/>
              </a:buClr>
              <a:buFont typeface="Arial"/>
              <a:buChar char="●"/>
            </a:pPr>
            <a:r>
              <a:rPr b="0" lang="en-IN" sz="1800" spc="-1" strike="noStrike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One</a:t>
            </a:r>
            <a:endParaRPr b="0" lang="en-IN" sz="1800" spc="-1" strike="noStrike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lvl="1" marL="1005120" indent="-408240">
              <a:lnSpc>
                <a:spcPct val="115000"/>
              </a:lnSpc>
              <a:buClr>
                <a:srgbClr val="585858"/>
              </a:buClr>
              <a:buFont typeface="Arial"/>
              <a:buChar char="○"/>
            </a:pPr>
            <a:r>
              <a:rPr b="0" lang="en-IN" sz="1800" spc="-1" strike="noStrike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Two</a:t>
            </a:r>
            <a:endParaRPr b="0" lang="en-IN" sz="1800" spc="-1" strike="noStrike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lvl="2" marL="1462320" indent="-408240">
              <a:lnSpc>
                <a:spcPct val="115000"/>
              </a:lnSpc>
              <a:buClr>
                <a:srgbClr val="585858"/>
              </a:buClr>
              <a:buFont typeface="Arial"/>
              <a:buChar char="■"/>
            </a:pPr>
            <a:r>
              <a:rPr b="0" lang="en-IN" sz="1800" spc="-1" strike="noStrike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Three</a:t>
            </a:r>
            <a:endParaRPr b="0" lang="en-IN" sz="1800" spc="-1" strike="noStrike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lvl="3" marL="1919520" indent="-408240">
              <a:lnSpc>
                <a:spcPct val="115000"/>
              </a:lnSpc>
              <a:buClr>
                <a:srgbClr val="585858"/>
              </a:buClr>
              <a:buFont typeface="Arial"/>
              <a:buChar char="●"/>
            </a:pPr>
            <a:r>
              <a:rPr b="0" lang="en-IN" sz="1800" spc="-1" strike="noStrike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Four</a:t>
            </a:r>
            <a:endParaRPr b="0" lang="en-IN" sz="1800" spc="-1" strike="noStrike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lvl="4" marL="2376720" indent="-408240">
              <a:lnSpc>
                <a:spcPct val="115000"/>
              </a:lnSpc>
              <a:buClr>
                <a:srgbClr val="585858"/>
              </a:buClr>
              <a:buFont typeface="Arial"/>
              <a:buChar char="○"/>
            </a:pPr>
            <a:r>
              <a:rPr b="0" lang="en-IN" sz="1800" spc="-1" strike="noStrike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Five</a:t>
            </a:r>
            <a:endParaRPr b="0" lang="en-IN" sz="1800" spc="-1" strike="noStrike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 idx="2"/>
          </p:nvPr>
        </p:nvSpPr>
        <p:spPr>
          <a:xfrm>
            <a:off x="8684280" y="4700880"/>
            <a:ext cx="336600" cy="317880"/>
          </a:xfrm>
          <a:prstGeom prst="rect">
            <a:avLst/>
          </a:prstGeom>
          <a:noFill/>
          <a:ln w="12600">
            <a:noFill/>
          </a:ln>
        </p:spPr>
        <p:txBody>
          <a:bodyPr tIns="91440" bIns="91440" anchor="ctr">
            <a:noAutofit/>
          </a:bodyPr>
          <a:p>
            <a:pPr indent="0">
              <a:buNone/>
            </a:pPr>
            <a:endParaRPr b="0" lang="en-IN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54"/>
          <p:cNvSpPr/>
          <p:nvPr/>
        </p:nvSpPr>
        <p:spPr>
          <a:xfrm flipH="1" rot="10800000">
            <a:off x="360" y="360"/>
            <a:ext cx="9162720" cy="5147640"/>
          </a:xfrm>
          <a:custGeom>
            <a:avLst/>
            <a:gdLst>
              <a:gd name="textAreaLeft" fmla="*/ 360 w 9162720"/>
              <a:gd name="textAreaRight" fmla="*/ 9163440 w 9162720"/>
              <a:gd name="textAreaTop" fmla="*/ 0 h 5147640"/>
              <a:gd name="textAreaBottom" fmla="*/ 5148000 h 51476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9594000"/>
          </a:gra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79" name="Shape 55"/>
          <p:cNvSpPr/>
          <p:nvPr/>
        </p:nvSpPr>
        <p:spPr>
          <a:xfrm>
            <a:off x="537840" y="1895040"/>
            <a:ext cx="3952800" cy="12495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IN" sz="3500" spc="-1" strike="noStrike">
                <a:solidFill>
                  <a:srgbClr val="ffffff"/>
                </a:solidFill>
                <a:latin typeface="Open Sans Extrabold"/>
                <a:ea typeface="Open Sans Extrabold"/>
              </a:rPr>
              <a:t>Sprocket Central Pty Ltd</a:t>
            </a:r>
            <a:endParaRPr b="0" lang="en-IN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Shape 56"/>
          <p:cNvSpPr/>
          <p:nvPr/>
        </p:nvSpPr>
        <p:spPr>
          <a:xfrm>
            <a:off x="537840" y="3315600"/>
            <a:ext cx="5550120" cy="4874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IN" sz="2000" spc="-1" strike="noStrike">
                <a:solidFill>
                  <a:srgbClr val="ffffff"/>
                </a:solidFill>
                <a:latin typeface="Open Sans Light"/>
                <a:ea typeface="Open Sans Light"/>
              </a:rPr>
              <a:t>Data analytics approach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1" name="Shape 57" descr="Shape 57"/>
          <p:cNvPicPr/>
          <p:nvPr/>
        </p:nvPicPr>
        <p:blipFill>
          <a:blip r:embed="rId1"/>
          <a:stretch/>
        </p:blipFill>
        <p:spPr>
          <a:xfrm>
            <a:off x="614160" y="1275480"/>
            <a:ext cx="1981800" cy="238320"/>
          </a:xfrm>
          <a:prstGeom prst="rect">
            <a:avLst/>
          </a:prstGeom>
          <a:ln w="12700">
            <a:noFill/>
          </a:ln>
        </p:spPr>
      </p:pic>
      <p:sp>
        <p:nvSpPr>
          <p:cNvPr id="82" name="Shape 58"/>
          <p:cNvSpPr/>
          <p:nvPr/>
        </p:nvSpPr>
        <p:spPr>
          <a:xfrm>
            <a:off x="537840" y="3666600"/>
            <a:ext cx="6249240" cy="3650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24"/>
          <p:cNvSpPr/>
          <p:nvPr/>
        </p:nvSpPr>
        <p:spPr>
          <a:xfrm>
            <a:off x="-15480" y="-19440"/>
            <a:ext cx="9191160" cy="83952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32" name="Shape 25"/>
          <p:cNvSpPr/>
          <p:nvPr/>
        </p:nvSpPr>
        <p:spPr>
          <a:xfrm>
            <a:off x="205200" y="263880"/>
            <a:ext cx="8565120" cy="4874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IN" sz="2000" spc="-1" strike="noStrike">
                <a:solidFill>
                  <a:srgbClr val="ffffff"/>
                </a:solidFill>
                <a:latin typeface="Arial"/>
                <a:ea typeface="Arial"/>
              </a:rPr>
              <a:t>Model Development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Shape 27"/>
          <p:cNvSpPr/>
          <p:nvPr/>
        </p:nvSpPr>
        <p:spPr>
          <a:xfrm>
            <a:off x="205200" y="1353960"/>
            <a:ext cx="8794800" cy="12344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IN" sz="1500" spc="-1" strike="noStrike">
                <a:solidFill>
                  <a:srgbClr val="000000"/>
                </a:solidFill>
                <a:latin typeface="Segoe UI"/>
                <a:ea typeface="Segoe UI"/>
              </a:rPr>
              <a:t>► </a:t>
            </a:r>
            <a:r>
              <a:rPr b="0" lang="en-IN" sz="2000" spc="-1" strike="noStrike">
                <a:solidFill>
                  <a:srgbClr val="000000"/>
                </a:solidFill>
                <a:latin typeface="Segoe UI"/>
                <a:ea typeface="Segoe UI"/>
              </a:rPr>
              <a:t>The company should mainly target on producing medium level brands and     targetting female customers,New South Wales state and people working        in Manufacturing Industry.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Shape 26"/>
          <p:cNvSpPr/>
          <p:nvPr/>
        </p:nvSpPr>
        <p:spPr>
          <a:xfrm>
            <a:off x="205200" y="2880000"/>
            <a:ext cx="8794800" cy="8838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IN" sz="1500" spc="-1" strike="noStrike">
                <a:solidFill>
                  <a:srgbClr val="000000"/>
                </a:solidFill>
                <a:latin typeface="Segoe UI"/>
                <a:ea typeface="Segoe UI"/>
              </a:rPr>
              <a:t>► </a:t>
            </a:r>
            <a:r>
              <a:rPr b="0" lang="en-IN" sz="2000" spc="-1" strike="noStrike">
                <a:solidFill>
                  <a:srgbClr val="000000"/>
                </a:solidFill>
                <a:latin typeface="Segoe UI"/>
                <a:ea typeface="Segoe UI"/>
              </a:rPr>
              <a:t>The company should mainly target on producing brands like Solex and           WeareA2B medium level brands.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06"/>
          <p:cNvSpPr/>
          <p:nvPr/>
        </p:nvSpPr>
        <p:spPr>
          <a:xfrm flipH="1" rot="10800000">
            <a:off x="360" y="360"/>
            <a:ext cx="9162720" cy="5147640"/>
          </a:xfrm>
          <a:custGeom>
            <a:avLst/>
            <a:gdLst>
              <a:gd name="textAreaLeft" fmla="*/ 360 w 9162720"/>
              <a:gd name="textAreaRight" fmla="*/ 9163440 w 9162720"/>
              <a:gd name="textAreaTop" fmla="*/ 0 h 5147640"/>
              <a:gd name="textAreaBottom" fmla="*/ 5148000 h 51476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9594000"/>
          </a:gra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36" name="Shape 107"/>
          <p:cNvSpPr/>
          <p:nvPr/>
        </p:nvSpPr>
        <p:spPr>
          <a:xfrm>
            <a:off x="537840" y="1895040"/>
            <a:ext cx="3952800" cy="7160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IN" sz="3500" spc="-1" strike="noStrike">
                <a:solidFill>
                  <a:srgbClr val="ffffff"/>
                </a:solidFill>
                <a:latin typeface="Open Sans Extrabold"/>
                <a:ea typeface="Open Sans Extrabold"/>
              </a:rPr>
              <a:t>Thank You</a:t>
            </a:r>
            <a:endParaRPr b="0" lang="en-IN" sz="3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63"/>
          <p:cNvSpPr/>
          <p:nvPr/>
        </p:nvSpPr>
        <p:spPr>
          <a:xfrm>
            <a:off x="-15480" y="-19440"/>
            <a:ext cx="9191160" cy="83952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84" name="Shape 64"/>
          <p:cNvSpPr/>
          <p:nvPr/>
        </p:nvSpPr>
        <p:spPr>
          <a:xfrm>
            <a:off x="205200" y="263880"/>
            <a:ext cx="8565120" cy="4874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IN" sz="2000" spc="-1" strike="noStrike">
                <a:solidFill>
                  <a:srgbClr val="ffffff"/>
                </a:solidFill>
                <a:latin typeface="Arial"/>
                <a:ea typeface="Arial"/>
              </a:rPr>
              <a:t>Agenda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Shape 65"/>
          <p:cNvSpPr/>
          <p:nvPr/>
        </p:nvSpPr>
        <p:spPr>
          <a:xfrm>
            <a:off x="343800" y="1211040"/>
            <a:ext cx="5459040" cy="15850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marL="457200" indent="-355680">
              <a:lnSpc>
                <a:spcPct val="115000"/>
              </a:lnSpc>
              <a:buClr>
                <a:srgbClr val="000000"/>
              </a:buClr>
              <a:buFont typeface="OpenSymbol"/>
              <a:buAutoNum type="arabicPeriod"/>
            </a:pPr>
            <a:r>
              <a:rPr b="0" lang="en-IN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Introduction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15000"/>
              </a:lnSpc>
              <a:buClr>
                <a:srgbClr val="000000"/>
              </a:buClr>
              <a:buFont typeface="OpenSymbol"/>
              <a:buAutoNum type="arabicPeriod"/>
            </a:pPr>
            <a:r>
              <a:rPr b="0" lang="en-IN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Data Exploration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15000"/>
              </a:lnSpc>
              <a:buClr>
                <a:srgbClr val="000000"/>
              </a:buClr>
              <a:buFont typeface="OpenSymbol"/>
              <a:buAutoNum type="arabicPeriod"/>
            </a:pPr>
            <a:r>
              <a:rPr b="0" lang="en-IN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Model Development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15000"/>
              </a:lnSpc>
              <a:buClr>
                <a:srgbClr val="000000"/>
              </a:buClr>
              <a:buFont typeface="OpenSymbol"/>
              <a:buAutoNum type="arabicPeriod"/>
            </a:pPr>
            <a:r>
              <a:rPr b="0" lang="en-IN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Interpretation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70"/>
          <p:cNvSpPr/>
          <p:nvPr/>
        </p:nvSpPr>
        <p:spPr>
          <a:xfrm>
            <a:off x="-15480" y="-19440"/>
            <a:ext cx="9191160" cy="83952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87" name="Shape 71"/>
          <p:cNvSpPr/>
          <p:nvPr/>
        </p:nvSpPr>
        <p:spPr>
          <a:xfrm>
            <a:off x="205200" y="263880"/>
            <a:ext cx="8565120" cy="4874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IN" sz="2000" spc="-1" strike="noStrike">
                <a:solidFill>
                  <a:srgbClr val="ffffff"/>
                </a:solidFill>
                <a:latin typeface="Arial"/>
                <a:ea typeface="Arial"/>
              </a:rPr>
              <a:t>Introduction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Shape 72"/>
          <p:cNvSpPr/>
          <p:nvPr/>
        </p:nvSpPr>
        <p:spPr>
          <a:xfrm>
            <a:off x="205200" y="1083240"/>
            <a:ext cx="8565120" cy="5338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-IN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Approach for New Customer Data Analysis: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Shape 73"/>
          <p:cNvSpPr/>
          <p:nvPr/>
        </p:nvSpPr>
        <p:spPr>
          <a:xfrm>
            <a:off x="180000" y="1800000"/>
            <a:ext cx="4114800" cy="30700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IN" sz="1500" spc="-1" strike="noStrike">
                <a:solidFill>
                  <a:srgbClr val="000000"/>
                </a:solidFill>
                <a:latin typeface="Segoe UI"/>
                <a:ea typeface="Segoe UI"/>
              </a:rPr>
              <a:t>    ■ </a:t>
            </a:r>
            <a:r>
              <a:rPr b="0" lang="en-IN" sz="1500" spc="-1" strike="noStrike">
                <a:solidFill>
                  <a:srgbClr val="000000"/>
                </a:solidFill>
                <a:latin typeface="Segoe UI"/>
                <a:ea typeface="Segoe UI"/>
              </a:rPr>
              <a:t>Products sold state wise.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IN" sz="1500" spc="-1" strike="noStrike">
                <a:solidFill>
                  <a:srgbClr val="000000"/>
                </a:solidFill>
                <a:latin typeface="Segoe UI"/>
                <a:ea typeface="Segoe UI"/>
              </a:rPr>
              <a:t>    ■ </a:t>
            </a:r>
            <a:r>
              <a:rPr b="0" lang="en-IN" sz="1500" spc="-1" strike="noStrike">
                <a:solidFill>
                  <a:srgbClr val="000000"/>
                </a:solidFill>
                <a:latin typeface="Segoe UI"/>
                <a:ea typeface="Segoe UI"/>
              </a:rPr>
              <a:t>Products sold brand wise.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IN" sz="1500" spc="-1" strike="noStrike">
                <a:solidFill>
                  <a:srgbClr val="000000"/>
                </a:solidFill>
                <a:latin typeface="Segoe UI"/>
                <a:ea typeface="Segoe UI"/>
              </a:rPr>
              <a:t>    ■ </a:t>
            </a:r>
            <a:r>
              <a:rPr b="0" lang="en-IN" sz="1500" spc="-1" strike="noStrike">
                <a:solidFill>
                  <a:srgbClr val="000000"/>
                </a:solidFill>
                <a:latin typeface="Segoe UI"/>
                <a:ea typeface="Segoe UI"/>
              </a:rPr>
              <a:t>Brands sold per state.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IN" sz="1500" spc="-1" strike="noStrike">
                <a:solidFill>
                  <a:srgbClr val="000000"/>
                </a:solidFill>
                <a:latin typeface="Segoe UI"/>
                <a:ea typeface="Segoe UI"/>
              </a:rPr>
              <a:t>    ■ </a:t>
            </a:r>
            <a:r>
              <a:rPr b="0" lang="en-IN" sz="1500" spc="-1" strike="noStrike">
                <a:solidFill>
                  <a:srgbClr val="000000"/>
                </a:solidFill>
                <a:latin typeface="Segoe UI"/>
                <a:ea typeface="Segoe UI"/>
              </a:rPr>
              <a:t>Brands sold gender wise.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IN" sz="1500" spc="-1" strike="noStrike">
                <a:solidFill>
                  <a:srgbClr val="000000"/>
                </a:solidFill>
                <a:latin typeface="Segoe UI"/>
                <a:ea typeface="Segoe UI"/>
              </a:rPr>
              <a:t>    ■ </a:t>
            </a:r>
            <a:r>
              <a:rPr b="0" lang="en-IN" sz="1500" spc="-1" strike="noStrike">
                <a:solidFill>
                  <a:srgbClr val="000000"/>
                </a:solidFill>
                <a:latin typeface="Segoe UI"/>
                <a:ea typeface="Segoe UI"/>
              </a:rPr>
              <a:t>Brands sold job industry wise.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IN" sz="1500" spc="-1" strike="noStrike">
                <a:solidFill>
                  <a:srgbClr val="000000"/>
                </a:solidFill>
                <a:latin typeface="Segoe UI"/>
                <a:ea typeface="Segoe UI"/>
              </a:rPr>
              <a:t>    ■ </a:t>
            </a:r>
            <a:r>
              <a:rPr b="0" lang="en-IN" sz="1500" spc="-1" strike="noStrike">
                <a:solidFill>
                  <a:srgbClr val="000000"/>
                </a:solidFill>
                <a:latin typeface="Segoe UI"/>
                <a:ea typeface="Segoe UI"/>
              </a:rPr>
              <a:t>Brands sold according to product classes.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79"/>
          <p:cNvSpPr/>
          <p:nvPr/>
        </p:nvSpPr>
        <p:spPr>
          <a:xfrm>
            <a:off x="-15480" y="-19440"/>
            <a:ext cx="9191160" cy="83952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91" name="Shape 80"/>
          <p:cNvSpPr/>
          <p:nvPr/>
        </p:nvSpPr>
        <p:spPr>
          <a:xfrm>
            <a:off x="205200" y="263880"/>
            <a:ext cx="8565120" cy="4874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IN" sz="2000" spc="-1" strike="noStrike">
                <a:solidFill>
                  <a:srgbClr val="ffffff"/>
                </a:solidFill>
                <a:latin typeface="Arial"/>
                <a:ea typeface="Arial"/>
              </a:rPr>
              <a:t>Data Exploration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Shape 81"/>
          <p:cNvSpPr/>
          <p:nvPr/>
        </p:nvSpPr>
        <p:spPr>
          <a:xfrm>
            <a:off x="205200" y="1083240"/>
            <a:ext cx="8565120" cy="5338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-IN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Products purchased state wise.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Shape 82"/>
          <p:cNvSpPr/>
          <p:nvPr/>
        </p:nvSpPr>
        <p:spPr>
          <a:xfrm>
            <a:off x="205200" y="2164680"/>
            <a:ext cx="4134240" cy="7074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IN" sz="1500" spc="-1" strike="noStrike">
                <a:solidFill>
                  <a:srgbClr val="000000"/>
                </a:solidFill>
                <a:latin typeface="Segoe UI"/>
                <a:ea typeface="Segoe UI"/>
              </a:rPr>
              <a:t>► </a:t>
            </a:r>
            <a:r>
              <a:rPr b="0" lang="en-IN" sz="1500" spc="-1" strike="noStrike">
                <a:solidFill>
                  <a:srgbClr val="000000"/>
                </a:solidFill>
                <a:latin typeface="Segoe UI"/>
                <a:ea typeface="Segoe UI"/>
              </a:rPr>
              <a:t>Data shows that New South Wales state has 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IN" sz="1500" spc="-1" strike="noStrike">
                <a:solidFill>
                  <a:srgbClr val="000000"/>
                </a:solidFill>
                <a:latin typeface="Segoe UI"/>
                <a:ea typeface="Segoe UI"/>
              </a:rPr>
              <a:t>    </a:t>
            </a:r>
            <a:r>
              <a:rPr b="0" lang="en-IN" sz="1500" spc="-1" strike="noStrike">
                <a:solidFill>
                  <a:srgbClr val="000000"/>
                </a:solidFill>
                <a:latin typeface="Segoe UI"/>
                <a:ea typeface="Segoe UI"/>
              </a:rPr>
              <a:t>high count in purchasing bikes.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4500000" y="1800000"/>
            <a:ext cx="4429080" cy="3067200"/>
          </a:xfrm>
          <a:prstGeom prst="rect">
            <a:avLst/>
          </a:prstGeom>
          <a:ln w="0">
            <a:noFill/>
          </a:ln>
        </p:spPr>
      </p:pic>
      <p:sp>
        <p:nvSpPr>
          <p:cNvPr id="95" name="Shape 1"/>
          <p:cNvSpPr/>
          <p:nvPr/>
        </p:nvSpPr>
        <p:spPr>
          <a:xfrm>
            <a:off x="185760" y="3252600"/>
            <a:ext cx="4134240" cy="7074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IN" sz="1500" spc="-1" strike="noStrike">
                <a:solidFill>
                  <a:srgbClr val="000000"/>
                </a:solidFill>
                <a:latin typeface="Segoe UI"/>
                <a:ea typeface="Segoe UI"/>
              </a:rPr>
              <a:t>► </a:t>
            </a:r>
            <a:r>
              <a:rPr b="0" lang="en-IN" sz="1500" spc="-1" strike="noStrike">
                <a:solidFill>
                  <a:srgbClr val="000000"/>
                </a:solidFill>
                <a:latin typeface="Segoe UI"/>
                <a:ea typeface="Segoe UI"/>
              </a:rPr>
              <a:t>So the target audience are the people of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IN" sz="1500" spc="-1" strike="noStrike">
                <a:solidFill>
                  <a:srgbClr val="000000"/>
                </a:solidFill>
                <a:latin typeface="Segoe UI"/>
                <a:ea typeface="Segoe UI"/>
              </a:rPr>
              <a:t>    </a:t>
            </a:r>
            <a:r>
              <a:rPr b="0" lang="en-IN" sz="1500" spc="-1" strike="noStrike">
                <a:solidFill>
                  <a:srgbClr val="000000"/>
                </a:solidFill>
                <a:latin typeface="Segoe UI"/>
                <a:ea typeface="Segoe UI"/>
              </a:rPr>
              <a:t>New South Wales.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88"/>
          <p:cNvSpPr/>
          <p:nvPr/>
        </p:nvSpPr>
        <p:spPr>
          <a:xfrm>
            <a:off x="-15480" y="-19440"/>
            <a:ext cx="9191160" cy="83952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97" name="Shape 89"/>
          <p:cNvSpPr/>
          <p:nvPr/>
        </p:nvSpPr>
        <p:spPr>
          <a:xfrm>
            <a:off x="205200" y="263880"/>
            <a:ext cx="8565120" cy="4874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IN" sz="2000" spc="-1" strike="noStrike">
                <a:solidFill>
                  <a:srgbClr val="ffffff"/>
                </a:solidFill>
                <a:latin typeface="Arial"/>
                <a:ea typeface="Arial"/>
              </a:rPr>
              <a:t>Data Exploration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Shape 90"/>
          <p:cNvSpPr/>
          <p:nvPr/>
        </p:nvSpPr>
        <p:spPr>
          <a:xfrm>
            <a:off x="205200" y="1083240"/>
            <a:ext cx="8565120" cy="5338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-IN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Products purchased brand wise. 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Shape 91"/>
          <p:cNvSpPr/>
          <p:nvPr/>
        </p:nvSpPr>
        <p:spPr>
          <a:xfrm>
            <a:off x="205200" y="2164680"/>
            <a:ext cx="4134240" cy="7074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IN" sz="1500" spc="-1" strike="noStrike">
                <a:solidFill>
                  <a:srgbClr val="000000"/>
                </a:solidFill>
                <a:latin typeface="Segoe UI"/>
                <a:ea typeface="Segoe UI"/>
              </a:rPr>
              <a:t>► </a:t>
            </a:r>
            <a:r>
              <a:rPr b="0" lang="en-IN" sz="1500" spc="-1" strike="noStrike">
                <a:solidFill>
                  <a:srgbClr val="000000"/>
                </a:solidFill>
                <a:latin typeface="Segoe UI"/>
                <a:ea typeface="Segoe UI"/>
              </a:rPr>
              <a:t>From the given data the most sold brand is 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IN" sz="1500" spc="-1" strike="noStrike">
                <a:solidFill>
                  <a:srgbClr val="000000"/>
                </a:solidFill>
                <a:latin typeface="Segoe UI"/>
                <a:ea typeface="Segoe UI"/>
              </a:rPr>
              <a:t>   </a:t>
            </a:r>
            <a:r>
              <a:rPr b="0" lang="en-IN" sz="1500" spc="-1" strike="noStrike">
                <a:solidFill>
                  <a:srgbClr val="000000"/>
                </a:solidFill>
                <a:latin typeface="Segoe UI"/>
                <a:ea typeface="Segoe UI"/>
              </a:rPr>
              <a:t>Solex.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5658480" y="1967040"/>
            <a:ext cx="3161520" cy="3060000"/>
          </a:xfrm>
          <a:prstGeom prst="rect">
            <a:avLst/>
          </a:prstGeom>
          <a:ln w="0">
            <a:noFill/>
          </a:ln>
        </p:spPr>
      </p:pic>
      <p:sp>
        <p:nvSpPr>
          <p:cNvPr id="101" name="Shape 2"/>
          <p:cNvSpPr/>
          <p:nvPr/>
        </p:nvSpPr>
        <p:spPr>
          <a:xfrm>
            <a:off x="180000" y="3420000"/>
            <a:ext cx="4134240" cy="7074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IN" sz="1500" spc="-1" strike="noStrike">
                <a:solidFill>
                  <a:srgbClr val="000000"/>
                </a:solidFill>
                <a:latin typeface="Segoe UI"/>
                <a:ea typeface="Segoe UI"/>
              </a:rPr>
              <a:t>► </a:t>
            </a:r>
            <a:r>
              <a:rPr b="0" lang="en-IN" sz="1500" spc="-1" strike="noStrike">
                <a:solidFill>
                  <a:srgbClr val="000000"/>
                </a:solidFill>
                <a:latin typeface="Segoe UI"/>
                <a:ea typeface="Segoe UI"/>
              </a:rPr>
              <a:t>The company has to produce more Solex          branded bikes than other brands.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97"/>
          <p:cNvSpPr/>
          <p:nvPr/>
        </p:nvSpPr>
        <p:spPr>
          <a:xfrm>
            <a:off x="-15480" y="-19440"/>
            <a:ext cx="9191160" cy="83952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03" name="Shape 98"/>
          <p:cNvSpPr/>
          <p:nvPr/>
        </p:nvSpPr>
        <p:spPr>
          <a:xfrm>
            <a:off x="205200" y="263880"/>
            <a:ext cx="8565120" cy="4874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IN" sz="2000" spc="-1" strike="noStrike">
                <a:solidFill>
                  <a:srgbClr val="ffffff"/>
                </a:solidFill>
                <a:latin typeface="Arial"/>
                <a:ea typeface="Arial"/>
              </a:rPr>
              <a:t>Data Exploration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Shape 99"/>
          <p:cNvSpPr/>
          <p:nvPr/>
        </p:nvSpPr>
        <p:spPr>
          <a:xfrm>
            <a:off x="205200" y="1083240"/>
            <a:ext cx="8565120" cy="5338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-IN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Brands Sold per state.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Shape 100"/>
          <p:cNvSpPr/>
          <p:nvPr/>
        </p:nvSpPr>
        <p:spPr>
          <a:xfrm>
            <a:off x="205200" y="1800000"/>
            <a:ext cx="4134240" cy="7074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IN" sz="1500" spc="-1" strike="noStrike">
                <a:solidFill>
                  <a:srgbClr val="000000"/>
                </a:solidFill>
                <a:latin typeface="Segoe UI"/>
                <a:ea typeface="Segoe UI"/>
              </a:rPr>
              <a:t>► </a:t>
            </a:r>
            <a:r>
              <a:rPr b="0" lang="en-IN" sz="1500" spc="-1" strike="noStrike">
                <a:solidFill>
                  <a:srgbClr val="000000"/>
                </a:solidFill>
                <a:latin typeface="Segoe UI"/>
                <a:ea typeface="Segoe UI"/>
              </a:rPr>
              <a:t>From the given data the bikes of brand              Solex is highest selling brand in all states.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4219200" y="1440000"/>
            <a:ext cx="4780800" cy="3416040"/>
          </a:xfrm>
          <a:prstGeom prst="rect">
            <a:avLst/>
          </a:prstGeom>
          <a:ln w="0">
            <a:noFill/>
          </a:ln>
        </p:spPr>
      </p:pic>
      <p:sp>
        <p:nvSpPr>
          <p:cNvPr id="107" name="Shape 3"/>
          <p:cNvSpPr/>
          <p:nvPr/>
        </p:nvSpPr>
        <p:spPr>
          <a:xfrm>
            <a:off x="185760" y="2712600"/>
            <a:ext cx="4134240" cy="7074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IN" sz="1500" spc="-1" strike="noStrike">
                <a:solidFill>
                  <a:srgbClr val="000000"/>
                </a:solidFill>
                <a:latin typeface="Segoe UI"/>
                <a:ea typeface="Segoe UI"/>
              </a:rPr>
              <a:t>► </a:t>
            </a:r>
            <a:r>
              <a:rPr b="0" lang="en-IN" sz="1500" spc="-1" strike="noStrike">
                <a:solidFill>
                  <a:srgbClr val="000000"/>
                </a:solidFill>
                <a:latin typeface="Segoe UI"/>
                <a:ea typeface="Segoe UI"/>
              </a:rPr>
              <a:t>After Solex the brands WeareA2B and Gaint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IN" sz="1500" spc="-1" strike="noStrike">
                <a:solidFill>
                  <a:srgbClr val="000000"/>
                </a:solidFill>
                <a:latin typeface="Segoe UI"/>
                <a:ea typeface="Segoe UI"/>
              </a:rPr>
              <a:t>    </a:t>
            </a:r>
            <a:r>
              <a:rPr b="0" lang="en-IN" sz="1500" spc="-1" strike="noStrike">
                <a:solidFill>
                  <a:srgbClr val="000000"/>
                </a:solidFill>
                <a:latin typeface="Segoe UI"/>
                <a:ea typeface="Segoe UI"/>
              </a:rPr>
              <a:t>Bicycles are more selling brands.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Shape 4"/>
          <p:cNvSpPr/>
          <p:nvPr/>
        </p:nvSpPr>
        <p:spPr>
          <a:xfrm>
            <a:off x="185760" y="3612600"/>
            <a:ext cx="4134240" cy="7074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IN" sz="1500" spc="-1" strike="noStrike">
                <a:solidFill>
                  <a:srgbClr val="000000"/>
                </a:solidFill>
                <a:latin typeface="Segoe UI"/>
                <a:ea typeface="Segoe UI"/>
              </a:rPr>
              <a:t>► </a:t>
            </a:r>
            <a:r>
              <a:rPr b="0" lang="en-IN" sz="1500" spc="-1" strike="noStrike">
                <a:solidFill>
                  <a:srgbClr val="000000"/>
                </a:solidFill>
                <a:latin typeface="Segoe UI"/>
                <a:ea typeface="Segoe UI"/>
              </a:rPr>
              <a:t>So the company should concentrate on the       brands more in these states.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"/>
          <p:cNvSpPr/>
          <p:nvPr/>
        </p:nvSpPr>
        <p:spPr>
          <a:xfrm>
            <a:off x="-15480" y="-19440"/>
            <a:ext cx="9191160" cy="83952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10" name="Shape 6"/>
          <p:cNvSpPr/>
          <p:nvPr/>
        </p:nvSpPr>
        <p:spPr>
          <a:xfrm>
            <a:off x="205200" y="263880"/>
            <a:ext cx="8565120" cy="4874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IN" sz="2000" spc="-1" strike="noStrike">
                <a:solidFill>
                  <a:srgbClr val="ffffff"/>
                </a:solidFill>
                <a:latin typeface="Arial"/>
                <a:ea typeface="Arial"/>
              </a:rPr>
              <a:t>Data Exploration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Shape 7"/>
          <p:cNvSpPr/>
          <p:nvPr/>
        </p:nvSpPr>
        <p:spPr>
          <a:xfrm>
            <a:off x="205200" y="1083240"/>
            <a:ext cx="8565120" cy="5338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-IN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Brands sold gender wise.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Shape 8"/>
          <p:cNvSpPr/>
          <p:nvPr/>
        </p:nvSpPr>
        <p:spPr>
          <a:xfrm>
            <a:off x="205200" y="1800000"/>
            <a:ext cx="4134240" cy="7074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IN" sz="1500" spc="-1" strike="noStrike">
                <a:solidFill>
                  <a:srgbClr val="000000"/>
                </a:solidFill>
                <a:latin typeface="Segoe UI"/>
                <a:ea typeface="Segoe UI"/>
              </a:rPr>
              <a:t>► </a:t>
            </a:r>
            <a:r>
              <a:rPr b="0" lang="en-IN" sz="1500" spc="-1" strike="noStrike">
                <a:solidFill>
                  <a:srgbClr val="000000"/>
                </a:solidFill>
                <a:latin typeface="Segoe UI"/>
                <a:ea typeface="Segoe UI"/>
              </a:rPr>
              <a:t>From the given data females are buying            more bikes than males.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4219200" y="1440000"/>
            <a:ext cx="4780800" cy="3416040"/>
          </a:xfrm>
          <a:prstGeom prst="rect">
            <a:avLst/>
          </a:prstGeom>
          <a:ln w="0">
            <a:noFill/>
          </a:ln>
        </p:spPr>
      </p:pic>
      <p:sp>
        <p:nvSpPr>
          <p:cNvPr id="114" name="Shape 9"/>
          <p:cNvSpPr/>
          <p:nvPr/>
        </p:nvSpPr>
        <p:spPr>
          <a:xfrm>
            <a:off x="185760" y="2712600"/>
            <a:ext cx="4134240" cy="9698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IN" sz="1500" spc="-1" strike="noStrike">
                <a:solidFill>
                  <a:srgbClr val="000000"/>
                </a:solidFill>
                <a:latin typeface="Segoe UI"/>
                <a:ea typeface="Segoe UI"/>
              </a:rPr>
              <a:t>► </a:t>
            </a:r>
            <a:r>
              <a:rPr b="0" lang="en-IN" sz="1500" spc="-1" strike="noStrike">
                <a:solidFill>
                  <a:srgbClr val="000000"/>
                </a:solidFill>
                <a:latin typeface="Segoe UI"/>
                <a:ea typeface="Segoe UI"/>
              </a:rPr>
              <a:t>So the company should concentrate more         on female customers and make                          modifications according to them.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0"/>
          <p:cNvSpPr/>
          <p:nvPr/>
        </p:nvSpPr>
        <p:spPr>
          <a:xfrm>
            <a:off x="-15480" y="-19440"/>
            <a:ext cx="9191160" cy="83952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16" name="Shape 11"/>
          <p:cNvSpPr/>
          <p:nvPr/>
        </p:nvSpPr>
        <p:spPr>
          <a:xfrm>
            <a:off x="205200" y="263880"/>
            <a:ext cx="8565120" cy="4874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IN" sz="2000" spc="-1" strike="noStrike">
                <a:solidFill>
                  <a:srgbClr val="ffffff"/>
                </a:solidFill>
                <a:latin typeface="Arial"/>
                <a:ea typeface="Arial"/>
              </a:rPr>
              <a:t>Data Exploration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Shape 12"/>
          <p:cNvSpPr/>
          <p:nvPr/>
        </p:nvSpPr>
        <p:spPr>
          <a:xfrm>
            <a:off x="205200" y="1083240"/>
            <a:ext cx="8565120" cy="5338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-IN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Brands sold Job Industry Wise.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Shape 13"/>
          <p:cNvSpPr/>
          <p:nvPr/>
        </p:nvSpPr>
        <p:spPr>
          <a:xfrm>
            <a:off x="205200" y="1800000"/>
            <a:ext cx="4134240" cy="7074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IN" sz="1500" spc="-1" strike="noStrike">
                <a:solidFill>
                  <a:srgbClr val="000000"/>
                </a:solidFill>
                <a:latin typeface="Segoe UI"/>
                <a:ea typeface="Segoe UI"/>
              </a:rPr>
              <a:t>► </a:t>
            </a:r>
            <a:r>
              <a:rPr b="0" lang="en-IN" sz="1500" spc="-1" strike="noStrike">
                <a:solidFill>
                  <a:srgbClr val="000000"/>
                </a:solidFill>
                <a:latin typeface="Segoe UI"/>
                <a:ea typeface="Segoe UI"/>
              </a:rPr>
              <a:t>From the given data the more bikes are sold     in Manufacturing Industry.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4219200" y="1623960"/>
            <a:ext cx="4780800" cy="3416040"/>
          </a:xfrm>
          <a:prstGeom prst="rect">
            <a:avLst/>
          </a:prstGeom>
          <a:ln w="0">
            <a:noFill/>
          </a:ln>
        </p:spPr>
      </p:pic>
      <p:sp>
        <p:nvSpPr>
          <p:cNvPr id="120" name="Shape 14"/>
          <p:cNvSpPr/>
          <p:nvPr/>
        </p:nvSpPr>
        <p:spPr>
          <a:xfrm>
            <a:off x="185760" y="2532600"/>
            <a:ext cx="4134240" cy="7074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IN" sz="1500" spc="-1" strike="noStrike">
                <a:solidFill>
                  <a:srgbClr val="000000"/>
                </a:solidFill>
                <a:latin typeface="Segoe UI"/>
                <a:ea typeface="Segoe UI"/>
              </a:rPr>
              <a:t>► </a:t>
            </a:r>
            <a:r>
              <a:rPr b="0" lang="en-IN" sz="1500" spc="-1" strike="noStrike">
                <a:solidFill>
                  <a:srgbClr val="000000"/>
                </a:solidFill>
                <a:latin typeface="Segoe UI"/>
                <a:ea typeface="Segoe UI"/>
              </a:rPr>
              <a:t>So the company should concentrate on             Manufacturing Industry.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Shape 15"/>
          <p:cNvSpPr/>
          <p:nvPr/>
        </p:nvSpPr>
        <p:spPr>
          <a:xfrm>
            <a:off x="180000" y="3252600"/>
            <a:ext cx="4134240" cy="7074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IN" sz="1500" spc="-1" strike="noStrike">
                <a:solidFill>
                  <a:srgbClr val="000000"/>
                </a:solidFill>
                <a:latin typeface="Segoe UI"/>
                <a:ea typeface="Segoe UI"/>
              </a:rPr>
              <a:t>► </a:t>
            </a:r>
            <a:r>
              <a:rPr b="0" lang="en-IN" sz="1500" spc="-1" strike="noStrike">
                <a:solidFill>
                  <a:srgbClr val="000000"/>
                </a:solidFill>
                <a:latin typeface="Segoe UI"/>
                <a:ea typeface="Segoe UI"/>
              </a:rPr>
              <a:t>The most sold brand in all Industries is              Solex.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Shape 16"/>
          <p:cNvSpPr/>
          <p:nvPr/>
        </p:nvSpPr>
        <p:spPr>
          <a:xfrm>
            <a:off x="180000" y="3972600"/>
            <a:ext cx="4134240" cy="9698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IN" sz="1500" spc="-1" strike="noStrike">
                <a:solidFill>
                  <a:srgbClr val="000000"/>
                </a:solidFill>
                <a:latin typeface="Segoe UI"/>
                <a:ea typeface="Segoe UI"/>
              </a:rPr>
              <a:t>► </a:t>
            </a:r>
            <a:r>
              <a:rPr b="0" lang="en-IN" sz="1500" spc="-1" strike="noStrike">
                <a:solidFill>
                  <a:srgbClr val="000000"/>
                </a:solidFill>
                <a:latin typeface="Segoe UI"/>
                <a:ea typeface="Segoe UI"/>
              </a:rPr>
              <a:t>So the company should target on                      manufacturing more Solex bikes and target       customers in Manufacturing Industry.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7"/>
          <p:cNvSpPr/>
          <p:nvPr/>
        </p:nvSpPr>
        <p:spPr>
          <a:xfrm>
            <a:off x="-15480" y="-19440"/>
            <a:ext cx="9191160" cy="83952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24" name="Shape 18"/>
          <p:cNvSpPr/>
          <p:nvPr/>
        </p:nvSpPr>
        <p:spPr>
          <a:xfrm>
            <a:off x="205200" y="263880"/>
            <a:ext cx="8565120" cy="4874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IN" sz="2000" spc="-1" strike="noStrike">
                <a:solidFill>
                  <a:srgbClr val="ffffff"/>
                </a:solidFill>
                <a:latin typeface="Arial"/>
                <a:ea typeface="Arial"/>
              </a:rPr>
              <a:t>Data Exploration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Shape 19"/>
          <p:cNvSpPr/>
          <p:nvPr/>
        </p:nvSpPr>
        <p:spPr>
          <a:xfrm>
            <a:off x="205200" y="820080"/>
            <a:ext cx="8565120" cy="5338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-IN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Brands sold Product Class Wise.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Shape 20"/>
          <p:cNvSpPr/>
          <p:nvPr/>
        </p:nvSpPr>
        <p:spPr>
          <a:xfrm>
            <a:off x="205200" y="1353960"/>
            <a:ext cx="4134240" cy="7074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IN" sz="1500" spc="-1" strike="noStrike">
                <a:solidFill>
                  <a:srgbClr val="000000"/>
                </a:solidFill>
                <a:latin typeface="Segoe UI"/>
                <a:ea typeface="Segoe UI"/>
              </a:rPr>
              <a:t>► </a:t>
            </a:r>
            <a:r>
              <a:rPr b="0" lang="en-IN" sz="1500" spc="-1" strike="noStrike">
                <a:solidFill>
                  <a:srgbClr val="000000"/>
                </a:solidFill>
                <a:latin typeface="Segoe UI"/>
                <a:ea typeface="Segoe UI"/>
              </a:rPr>
              <a:t>From the given data the more bikes are sold 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IN" sz="1500" spc="-1" strike="noStrike">
                <a:solidFill>
                  <a:srgbClr val="000000"/>
                </a:solidFill>
                <a:latin typeface="Segoe UI"/>
                <a:ea typeface="Segoe UI"/>
              </a:rPr>
              <a:t>    </a:t>
            </a:r>
            <a:r>
              <a:rPr b="0" lang="en-IN" sz="1500" spc="-1" strike="noStrike">
                <a:solidFill>
                  <a:srgbClr val="000000"/>
                </a:solidFill>
                <a:latin typeface="Segoe UI"/>
                <a:ea typeface="Segoe UI"/>
              </a:rPr>
              <a:t>from medium class.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4219200" y="1623960"/>
            <a:ext cx="4780800" cy="3416040"/>
          </a:xfrm>
          <a:prstGeom prst="rect">
            <a:avLst/>
          </a:prstGeom>
          <a:ln w="0">
            <a:noFill/>
          </a:ln>
        </p:spPr>
      </p:pic>
      <p:sp>
        <p:nvSpPr>
          <p:cNvPr id="128" name="Shape 21"/>
          <p:cNvSpPr/>
          <p:nvPr/>
        </p:nvSpPr>
        <p:spPr>
          <a:xfrm>
            <a:off x="205200" y="1980000"/>
            <a:ext cx="4134240" cy="9698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IN" sz="1500" spc="-1" strike="noStrike">
                <a:solidFill>
                  <a:srgbClr val="000000"/>
                </a:solidFill>
                <a:latin typeface="Segoe UI"/>
                <a:ea typeface="Segoe UI"/>
              </a:rPr>
              <a:t>► </a:t>
            </a:r>
            <a:r>
              <a:rPr b="0" lang="en-IN" sz="1500" spc="-1" strike="noStrike">
                <a:solidFill>
                  <a:srgbClr val="000000"/>
                </a:solidFill>
                <a:latin typeface="Segoe UI"/>
                <a:ea typeface="Segoe UI"/>
              </a:rPr>
              <a:t>The more medium level bikes are                       manufactured by Solex and WeareA2B               brands.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Shape 22"/>
          <p:cNvSpPr/>
          <p:nvPr/>
        </p:nvSpPr>
        <p:spPr>
          <a:xfrm>
            <a:off x="180000" y="2880000"/>
            <a:ext cx="4134240" cy="7074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IN" sz="1500" spc="-1" strike="noStrike">
                <a:solidFill>
                  <a:srgbClr val="000000"/>
                </a:solidFill>
                <a:latin typeface="Segoe UI"/>
                <a:ea typeface="Segoe UI"/>
              </a:rPr>
              <a:t>► </a:t>
            </a:r>
            <a:r>
              <a:rPr b="0" lang="en-IN" sz="1500" spc="-1" strike="noStrike">
                <a:solidFill>
                  <a:srgbClr val="000000"/>
                </a:solidFill>
                <a:latin typeface="Segoe UI"/>
                <a:ea typeface="Segoe UI"/>
              </a:rPr>
              <a:t>Solex and WeareA2B are not producing high     level and low level products.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Shape 23"/>
          <p:cNvSpPr/>
          <p:nvPr/>
        </p:nvSpPr>
        <p:spPr>
          <a:xfrm>
            <a:off x="185760" y="3447720"/>
            <a:ext cx="4134240" cy="12322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IN" sz="1500" spc="-1" strike="noStrike">
                <a:solidFill>
                  <a:srgbClr val="000000"/>
                </a:solidFill>
                <a:latin typeface="Segoe UI"/>
                <a:ea typeface="Segoe UI"/>
              </a:rPr>
              <a:t>► </a:t>
            </a:r>
            <a:r>
              <a:rPr b="0" lang="en-IN" sz="1500" spc="-1" strike="noStrike">
                <a:solidFill>
                  <a:srgbClr val="000000"/>
                </a:solidFill>
                <a:latin typeface="Segoe UI"/>
                <a:ea typeface="Segoe UI"/>
              </a:rPr>
              <a:t>Since the sales are more from medium              level.So the company should focus more on      manufacturing medium level bikes so that         normal people can also afford them.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Application>LibreOffice/7.5.3.2$Windows_X86_64 LibreOffice_project/9f56dff12ba03b9acd7730a5a481eea045e468f3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2023-07-28T13:19:03Z</dcterms:modified>
  <cp:revision>1</cp:revision>
  <dc:subject/>
  <dc:title/>
</cp:coreProperties>
</file>