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roxima Nova"/>
      <p:regular r:id="rId16"/>
      <p:bold r:id="rId17"/>
      <p:italic r:id="rId18"/>
      <p:boldItalic r:id="rId19"/>
    </p:embeddedFont>
    <p:embeddedFont>
      <p:font typeface="Roboto"/>
      <p:regular r:id="rId20"/>
      <p:bold r:id="rId21"/>
      <p:italic r:id="rId22"/>
      <p:boldItalic r:id="rId23"/>
    </p:embeddedFont>
    <p:embeddedFont>
      <p:font typeface="Montserrat"/>
      <p:regular r:id="rId24"/>
      <p:bold r:id="rId25"/>
      <p:italic r:id="rId26"/>
      <p:boldItalic r:id="rId27"/>
    </p:embeddedFont>
    <p:embeddedFont>
      <p:font typeface="Lato"/>
      <p:regular r:id="rId28"/>
      <p:bold r:id="rId29"/>
      <p:italic r:id="rId30"/>
      <p:boldItalic r:id="rId31"/>
    </p:embeddedFont>
    <p:embeddedFont>
      <p:font typeface="Caveat SemiBold"/>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Montserrat-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Lato-regular.fntdata"/><Relationship Id="rId27"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33" Type="http://schemas.openxmlformats.org/officeDocument/2006/relationships/font" Target="fonts/CaveatSemiBold-bold.fntdata"/><Relationship Id="rId10" Type="http://schemas.openxmlformats.org/officeDocument/2006/relationships/slide" Target="slides/slide5.xml"/><Relationship Id="rId32" Type="http://schemas.openxmlformats.org/officeDocument/2006/relationships/font" Target="fonts/CaveatSemiBold-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bold.fntdata"/><Relationship Id="rId16" Type="http://schemas.openxmlformats.org/officeDocument/2006/relationships/font" Target="fonts/ProximaNova-regular.fntdata"/><Relationship Id="rId19" Type="http://schemas.openxmlformats.org/officeDocument/2006/relationships/font" Target="fonts/ProximaNova-boldItalic.fntdata"/><Relationship Id="rId18" Type="http://schemas.openxmlformats.org/officeDocument/2006/relationships/font" Target="fonts/ProximaNova-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11c844c916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11c844c916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11c844c916_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11c844c916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333333"/>
              </a:buClr>
              <a:buSzPts val="1200"/>
              <a:buFont typeface="Roboto"/>
              <a:buAutoNum type="arabicPeriod"/>
            </a:pPr>
            <a:r>
              <a:rPr lang="en" sz="1200">
                <a:solidFill>
                  <a:srgbClr val="333333"/>
                </a:solidFill>
                <a:highlight>
                  <a:srgbClr val="FFFFFF"/>
                </a:highlight>
                <a:latin typeface="Roboto"/>
                <a:ea typeface="Roboto"/>
                <a:cs typeface="Roboto"/>
                <a:sym typeface="Roboto"/>
              </a:rPr>
              <a:t>Joint Association Development collects business and system requirements while building a new information system for any organization or enterprise.</a:t>
            </a:r>
            <a:endParaRPr sz="1200">
              <a:solidFill>
                <a:srgbClr val="333333"/>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333333"/>
              </a:buClr>
              <a:buSzPts val="1200"/>
              <a:buFont typeface="Roboto"/>
              <a:buAutoNum type="arabicPeriod"/>
            </a:pPr>
            <a:r>
              <a:rPr lang="en" sz="1200">
                <a:solidFill>
                  <a:srgbClr val="333333"/>
                </a:solidFill>
                <a:highlight>
                  <a:srgbClr val="FFFFFF"/>
                </a:highlight>
              </a:rPr>
              <a:t>It approaches Software development in a way that engages the client and/or the end-users to design and develop the system. </a:t>
            </a:r>
            <a:endParaRPr sz="1200">
              <a:solidFill>
                <a:srgbClr val="333333"/>
              </a:solidFill>
              <a:highlight>
                <a:srgbClr val="FFFFFF"/>
              </a:highlight>
            </a:endParaRPr>
          </a:p>
          <a:p>
            <a:pPr indent="-304800" lvl="0" marL="457200" rtl="0" algn="l">
              <a:lnSpc>
                <a:spcPct val="115000"/>
              </a:lnSpc>
              <a:spcBef>
                <a:spcPts val="0"/>
              </a:spcBef>
              <a:spcAft>
                <a:spcPts val="0"/>
              </a:spcAft>
              <a:buClr>
                <a:srgbClr val="333333"/>
              </a:buClr>
              <a:buSzPts val="1200"/>
              <a:buFont typeface="Roboto"/>
              <a:buAutoNum type="arabicPeriod"/>
            </a:pPr>
            <a:r>
              <a:rPr lang="en" sz="1200">
                <a:solidFill>
                  <a:srgbClr val="333333"/>
                </a:solidFill>
                <a:highlight>
                  <a:srgbClr val="FFFFFF"/>
                </a:highlight>
              </a:rPr>
              <a:t>This model was designed and put forward by Dr. Chuck Morris and Dr. Tony Crawford of IBM, who propose this model in the late 1970s.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11c844c91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11c844c91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11c844c916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11c844c916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333333"/>
              </a:buClr>
              <a:buSzPts val="1200"/>
              <a:buFont typeface="Roboto"/>
              <a:buAutoNum type="arabicPeriod"/>
            </a:pPr>
            <a:r>
              <a:rPr lang="en" sz="1200">
                <a:solidFill>
                  <a:srgbClr val="333333"/>
                </a:solidFill>
                <a:highlight>
                  <a:srgbClr val="FFFFFF"/>
                </a:highlight>
                <a:latin typeface="Roboto"/>
                <a:ea typeface="Roboto"/>
                <a:cs typeface="Roboto"/>
                <a:sym typeface="Roboto"/>
              </a:rPr>
              <a:t>Incremental aka iterative development is viewed as a modern practice, its application dates as far back as the mid-1950s. Many large projects used them successfully.</a:t>
            </a:r>
            <a:endParaRPr sz="1200">
              <a:solidFill>
                <a:srgbClr val="333333"/>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333333"/>
              </a:buClr>
              <a:buSzPts val="1200"/>
              <a:buFont typeface="Roboto"/>
              <a:buAutoNum type="arabicPeriod"/>
            </a:pPr>
            <a:r>
              <a:rPr lang="en" sz="1200">
                <a:solidFill>
                  <a:srgbClr val="333333"/>
                </a:solidFill>
                <a:highlight>
                  <a:srgbClr val="FFFFFF"/>
                </a:highlight>
                <a:latin typeface="Roboto"/>
                <a:ea typeface="Roboto"/>
                <a:cs typeface="Roboto"/>
                <a:sym typeface="Roboto"/>
              </a:rPr>
              <a:t>Each iteration passes through the requirements, design, coding and testing phases.</a:t>
            </a:r>
            <a:endParaRPr sz="1200">
              <a:solidFill>
                <a:srgbClr val="333333"/>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333333"/>
              </a:buClr>
              <a:buSzPts val="1200"/>
              <a:buFont typeface="Roboto"/>
              <a:buAutoNum type="arabicPeriod"/>
            </a:pPr>
            <a:r>
              <a:rPr lang="en" sz="1200">
                <a:solidFill>
                  <a:srgbClr val="333333"/>
                </a:solidFill>
                <a:highlight>
                  <a:srgbClr val="FFFFFF"/>
                </a:highlight>
                <a:latin typeface="Roboto"/>
                <a:ea typeface="Roboto"/>
                <a:cs typeface="Roboto"/>
                <a:sym typeface="Roboto"/>
              </a:rPr>
              <a:t>Each subsequent release of the system adds functionality to the previous release until all designed functionality has been implemented.</a:t>
            </a:r>
            <a:endParaRPr sz="1200">
              <a:solidFill>
                <a:srgbClr val="333333"/>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333333"/>
              </a:buClr>
              <a:buSzPts val="1200"/>
              <a:buFont typeface="Roboto"/>
              <a:buAutoNum type="arabicPeriod"/>
            </a:pPr>
            <a:r>
              <a:rPr lang="en" sz="1200">
                <a:solidFill>
                  <a:srgbClr val="333333"/>
                </a:solidFill>
                <a:highlight>
                  <a:srgbClr val="FFFFFF"/>
                </a:highlight>
                <a:latin typeface="Roboto"/>
                <a:ea typeface="Roboto"/>
                <a:cs typeface="Roboto"/>
                <a:sym typeface="Roboto"/>
              </a:rPr>
              <a:t>The system is put into production when the first increment is delivered. </a:t>
            </a:r>
            <a:endParaRPr sz="1200">
              <a:solidFill>
                <a:srgbClr val="333333"/>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333333"/>
              </a:buClr>
              <a:buSzPts val="1200"/>
              <a:buFont typeface="Roboto"/>
              <a:buAutoNum type="arabicPeriod"/>
            </a:pPr>
            <a:r>
              <a:rPr lang="en" sz="1200">
                <a:solidFill>
                  <a:srgbClr val="333333"/>
                </a:solidFill>
                <a:highlight>
                  <a:srgbClr val="FFFFFF"/>
                </a:highlight>
                <a:latin typeface="Roboto"/>
                <a:ea typeface="Roboto"/>
                <a:cs typeface="Roboto"/>
                <a:sym typeface="Roboto"/>
              </a:rPr>
              <a:t>The first increment is often a core product where the basic requirements are addressed, and supplementary features are added in the next increments. </a:t>
            </a:r>
            <a:endParaRPr sz="1200">
              <a:solidFill>
                <a:srgbClr val="333333"/>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333333"/>
              </a:buClr>
              <a:buSzPts val="1200"/>
              <a:buFont typeface="Roboto"/>
              <a:buAutoNum type="arabicPeriod"/>
            </a:pPr>
            <a:r>
              <a:rPr lang="en" sz="1200">
                <a:solidFill>
                  <a:srgbClr val="333333"/>
                </a:solidFill>
                <a:highlight>
                  <a:srgbClr val="FFFFFF"/>
                </a:highlight>
                <a:latin typeface="Roboto"/>
                <a:ea typeface="Roboto"/>
                <a:cs typeface="Roboto"/>
                <a:sym typeface="Roboto"/>
              </a:rPr>
              <a:t>Once the core product is analyzed by the client, there is plan development for the next increment.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11c844c916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11c844c916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11c844c916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11c844c916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It is the first phase of the incremental model, the BA identifies the requirements. The functional requirements are understood by the requirement team. This performs the crucial role.</a:t>
            </a:r>
            <a:endParaRPr/>
          </a:p>
          <a:p>
            <a:pPr indent="-298450" lvl="0" marL="457200" rtl="0" algn="l">
              <a:spcBef>
                <a:spcPts val="0"/>
              </a:spcBef>
              <a:spcAft>
                <a:spcPts val="0"/>
              </a:spcAft>
              <a:buSzPts val="1100"/>
              <a:buAutoNum type="arabicPeriod"/>
            </a:pPr>
            <a:r>
              <a:rPr lang="en"/>
              <a:t>In this process, the design of the system is made. </a:t>
            </a:r>
            <a:endParaRPr/>
          </a:p>
          <a:p>
            <a:pPr indent="-298450" lvl="0" marL="457200" rtl="0" algn="l">
              <a:spcBef>
                <a:spcPts val="0"/>
              </a:spcBef>
              <a:spcAft>
                <a:spcPts val="0"/>
              </a:spcAft>
              <a:buSzPts val="1100"/>
              <a:buAutoNum type="arabicPeriod"/>
            </a:pPr>
            <a:r>
              <a:rPr lang="en"/>
              <a:t>The testing phase checks the performance of each existing function as well as additional functionality. In the testing phase, the various methods are used to check the behavior of each task.</a:t>
            </a:r>
            <a:endParaRPr/>
          </a:p>
          <a:p>
            <a:pPr indent="-298450" lvl="0" marL="457200" rtl="0" algn="l">
              <a:spcBef>
                <a:spcPts val="0"/>
              </a:spcBef>
              <a:spcAft>
                <a:spcPts val="0"/>
              </a:spcAft>
              <a:buSzPts val="1100"/>
              <a:buAutoNum type="arabicPeriod"/>
            </a:pPr>
            <a:r>
              <a:rPr lang="en"/>
              <a:t>Implementation phase enables the coding phase of the development system. It involves the final coding that design in the designing &amp; development phase &amp; test the functionality in the testing phase. After completion of these phase, the number of the product working is enhanced &amp; upgraded to final system product.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11c844c916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11c844c916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Because it helps us to develop and analyze the requirements easily.</a:t>
            </a:r>
            <a:endParaRPr/>
          </a:p>
          <a:p>
            <a:pPr indent="-298450" lvl="0" marL="457200" rtl="0" algn="l">
              <a:spcBef>
                <a:spcPts val="0"/>
              </a:spcBef>
              <a:spcAft>
                <a:spcPts val="0"/>
              </a:spcAft>
              <a:buSzPts val="1100"/>
              <a:buAutoNum type="arabicPeriod"/>
            </a:pPr>
            <a:r>
              <a:rPr lang="en"/>
              <a:t>It helps in reducing unnecessary costs during development.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11c844c916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11c844c916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Rectifying a problem in one unit </a:t>
            </a:r>
            <a:r>
              <a:rPr lang="en"/>
              <a:t>requires</a:t>
            </a:r>
            <a:r>
              <a:rPr lang="en"/>
              <a:t> correction in all the units and consumes a lot of time.</a:t>
            </a:r>
            <a:endParaRPr/>
          </a:p>
          <a:p>
            <a:pPr indent="-298450" lvl="0" marL="457200" rtl="0" algn="l">
              <a:spcBef>
                <a:spcPts val="0"/>
              </a:spcBef>
              <a:spcAft>
                <a:spcPts val="0"/>
              </a:spcAft>
              <a:buSzPts val="1100"/>
              <a:buAutoNum type="arabicPeriod"/>
            </a:pPr>
            <a:r>
              <a:rPr lang="en"/>
              <a:t>It is not suitable for small projects as it expensive. It’s much more complex than other SDLC models</a:t>
            </a:r>
            <a:endParaRPr/>
          </a:p>
          <a:p>
            <a:pPr indent="-298450" lvl="0" marL="457200" rtl="0" algn="l">
              <a:spcBef>
                <a:spcPts val="0"/>
              </a:spcBef>
              <a:spcAft>
                <a:spcPts val="0"/>
              </a:spcAft>
              <a:buSzPts val="1100"/>
              <a:buAutoNum type="arabicPeriod"/>
            </a:pPr>
            <a:r>
              <a:rPr lang="en"/>
              <a:t>Each phase of iteration is rigid and do not overlap each other.</a:t>
            </a:r>
            <a:endParaRPr/>
          </a:p>
          <a:p>
            <a:pPr indent="-298450" lvl="0" marL="457200" rtl="0" algn="l">
              <a:spcBef>
                <a:spcPts val="0"/>
              </a:spcBef>
              <a:spcAft>
                <a:spcPts val="0"/>
              </a:spcAft>
              <a:buSzPts val="1100"/>
              <a:buAutoNum type="arabicPeriod"/>
            </a:pPr>
            <a:r>
              <a:rPr lang="en"/>
              <a:t>Needs a complete and clear </a:t>
            </a:r>
            <a:r>
              <a:rPr lang="en"/>
              <a:t>definition</a:t>
            </a:r>
            <a:r>
              <a:rPr lang="en"/>
              <a:t> of the whole system before it can broken down and built immediately.</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11c844c916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11c844c916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 we know if a project needs it?</a:t>
            </a:r>
            <a:endParaRPr/>
          </a:p>
          <a:p>
            <a:pPr indent="0" lvl="0" marL="0" rtl="0" algn="l">
              <a:spcBef>
                <a:spcPts val="0"/>
              </a:spcBef>
              <a:spcAft>
                <a:spcPts val="0"/>
              </a:spcAft>
              <a:buNone/>
            </a:pPr>
            <a:r>
              <a:rPr lang="en"/>
              <a:t>The detail software requirements are needed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1"/>
                </a:solidFill>
                <a:latin typeface="Lato"/>
                <a:ea typeface="Lato"/>
                <a:cs typeface="Lato"/>
                <a:sym typeface="Lato"/>
              </a:defRPr>
            </a:lvl1pPr>
            <a:lvl2pPr lvl="1" rtl="0" algn="r">
              <a:buNone/>
              <a:defRPr sz="1000">
                <a:solidFill>
                  <a:schemeClr val="lt1"/>
                </a:solidFill>
                <a:latin typeface="Lato"/>
                <a:ea typeface="Lato"/>
                <a:cs typeface="Lato"/>
                <a:sym typeface="Lato"/>
              </a:defRPr>
            </a:lvl2pPr>
            <a:lvl3pPr lvl="2" rtl="0" algn="r">
              <a:buNone/>
              <a:defRPr sz="1000">
                <a:solidFill>
                  <a:schemeClr val="lt1"/>
                </a:solidFill>
                <a:latin typeface="Lato"/>
                <a:ea typeface="Lato"/>
                <a:cs typeface="Lato"/>
                <a:sym typeface="Lato"/>
              </a:defRPr>
            </a:lvl3pPr>
            <a:lvl4pPr lvl="3" rtl="0" algn="r">
              <a:buNone/>
              <a:defRPr sz="1000">
                <a:solidFill>
                  <a:schemeClr val="lt1"/>
                </a:solidFill>
                <a:latin typeface="Lato"/>
                <a:ea typeface="Lato"/>
                <a:cs typeface="Lato"/>
                <a:sym typeface="Lato"/>
              </a:defRPr>
            </a:lvl4pPr>
            <a:lvl5pPr lvl="4" rtl="0" algn="r">
              <a:buNone/>
              <a:defRPr sz="1000">
                <a:solidFill>
                  <a:schemeClr val="lt1"/>
                </a:solidFill>
                <a:latin typeface="Lato"/>
                <a:ea typeface="Lato"/>
                <a:cs typeface="Lato"/>
                <a:sym typeface="Lato"/>
              </a:defRPr>
            </a:lvl5pPr>
            <a:lvl6pPr lvl="5" rtl="0" algn="r">
              <a:buNone/>
              <a:defRPr sz="1000">
                <a:solidFill>
                  <a:schemeClr val="lt1"/>
                </a:solidFill>
                <a:latin typeface="Lato"/>
                <a:ea typeface="Lato"/>
                <a:cs typeface="Lato"/>
                <a:sym typeface="Lato"/>
              </a:defRPr>
            </a:lvl6pPr>
            <a:lvl7pPr lvl="6" rtl="0" algn="r">
              <a:buNone/>
              <a:defRPr sz="1000">
                <a:solidFill>
                  <a:schemeClr val="lt1"/>
                </a:solidFill>
                <a:latin typeface="Lato"/>
                <a:ea typeface="Lato"/>
                <a:cs typeface="Lato"/>
                <a:sym typeface="Lato"/>
              </a:defRPr>
            </a:lvl7pPr>
            <a:lvl8pPr lvl="7" rtl="0" algn="r">
              <a:buNone/>
              <a:defRPr sz="1000">
                <a:solidFill>
                  <a:schemeClr val="lt1"/>
                </a:solidFill>
                <a:latin typeface="Lato"/>
                <a:ea typeface="Lato"/>
                <a:cs typeface="Lato"/>
                <a:sym typeface="Lato"/>
              </a:defRPr>
            </a:lvl8pPr>
            <a:lvl9pPr lvl="8" rtl="0"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ts val="990"/>
              <a:buFont typeface="Arial"/>
              <a:buNone/>
            </a:pPr>
            <a:r>
              <a:rPr b="1" lang="en" sz="4800">
                <a:solidFill>
                  <a:srgbClr val="00FFFF"/>
                </a:solidFill>
                <a:latin typeface="Proxima Nova"/>
                <a:ea typeface="Proxima Nova"/>
                <a:cs typeface="Proxima Nova"/>
                <a:sym typeface="Proxima Nova"/>
              </a:rPr>
              <a:t>Incremental Model (JAD)</a:t>
            </a:r>
            <a:endParaRPr b="1">
              <a:solidFill>
                <a:srgbClr val="00FFFF"/>
              </a:solidFill>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Clr>
                <a:schemeClr val="dk1"/>
              </a:buClr>
              <a:buSzPts val="523"/>
              <a:buFont typeface="Arial"/>
              <a:buNone/>
            </a:pPr>
            <a:r>
              <a:rPr lang="en" sz="1787"/>
              <a:t>Presented by: Shesha, Pooja, Shreya, Liesl.</a:t>
            </a:r>
            <a:endParaRPr sz="1787"/>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899300" y="445350"/>
            <a:ext cx="7038900" cy="425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3000"/>
          </a:p>
          <a:p>
            <a:pPr indent="0" lvl="0" marL="0" rtl="0" algn="ctr">
              <a:spcBef>
                <a:spcPts val="0"/>
              </a:spcBef>
              <a:spcAft>
                <a:spcPts val="0"/>
              </a:spcAft>
              <a:buNone/>
            </a:pPr>
            <a:r>
              <a:t/>
            </a:r>
            <a:endParaRPr sz="3000"/>
          </a:p>
          <a:p>
            <a:pPr indent="0" lvl="0" marL="0" rtl="0" algn="ctr">
              <a:spcBef>
                <a:spcPts val="0"/>
              </a:spcBef>
              <a:spcAft>
                <a:spcPts val="0"/>
              </a:spcAft>
              <a:buNone/>
            </a:pPr>
            <a:r>
              <a:rPr lang="en" sz="11533">
                <a:solidFill>
                  <a:srgbClr val="00FFFF"/>
                </a:solidFill>
                <a:latin typeface="Caveat SemiBold"/>
                <a:ea typeface="Caveat SemiBold"/>
                <a:cs typeface="Caveat SemiBold"/>
                <a:sym typeface="Caveat SemiBold"/>
              </a:rPr>
              <a:t>Thank You!</a:t>
            </a:r>
            <a:endParaRPr sz="11533">
              <a:solidFill>
                <a:srgbClr val="00FFFF"/>
              </a:solidFill>
              <a:latin typeface="Caveat SemiBold"/>
              <a:ea typeface="Caveat SemiBold"/>
              <a:cs typeface="Caveat SemiBold"/>
              <a:sym typeface="Caveat SemiBold"/>
            </a:endParaRPr>
          </a:p>
        </p:txBody>
      </p:sp>
      <p:sp>
        <p:nvSpPr>
          <p:cNvPr id="190" name="Google Shape;190;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p>
            <a:pPr indent="0" lvl="0" marL="0" rtl="0" algn="l">
              <a:spcBef>
                <a:spcPts val="0"/>
              </a:spcBef>
              <a:spcAft>
                <a:spcPts val="0"/>
              </a:spcAft>
              <a:buNone/>
            </a:pPr>
            <a:r>
              <a:rPr b="1" lang="en" sz="4200">
                <a:solidFill>
                  <a:srgbClr val="A4C2F4"/>
                </a:solidFill>
              </a:rPr>
              <a:t>What is JAD?</a:t>
            </a:r>
            <a:endParaRPr b="1" sz="4200">
              <a:solidFill>
                <a:srgbClr val="A4C2F4"/>
              </a:solidFill>
            </a:endParaRPr>
          </a:p>
        </p:txBody>
      </p:sp>
      <p:sp>
        <p:nvSpPr>
          <p:cNvPr id="141" name="Google Shape;141;p14"/>
          <p:cNvSpPr txBox="1"/>
          <p:nvPr/>
        </p:nvSpPr>
        <p:spPr>
          <a:xfrm>
            <a:off x="4939500" y="724075"/>
            <a:ext cx="3837000" cy="3695100"/>
          </a:xfrm>
          <a:prstGeom prst="rect">
            <a:avLst/>
          </a:prstGeom>
          <a:noFill/>
          <a:ln>
            <a:noFill/>
          </a:ln>
        </p:spPr>
        <p:txBody>
          <a:bodyPr anchorCtr="0" anchor="ctr" bIns="91425" lIns="91425" spcFirstLastPara="1" rIns="91425" wrap="square" tIns="91425">
            <a:normAutofit fontScale="92500"/>
          </a:bodyPr>
          <a:lstStyle/>
          <a:p>
            <a:pPr indent="0" lvl="0" marL="0" rtl="0" algn="l">
              <a:lnSpc>
                <a:spcPct val="115000"/>
              </a:lnSpc>
              <a:spcBef>
                <a:spcPts val="0"/>
              </a:spcBef>
              <a:spcAft>
                <a:spcPts val="0"/>
              </a:spcAft>
              <a:buNone/>
            </a:pPr>
            <a:r>
              <a:rPr lang="en" sz="2400">
                <a:solidFill>
                  <a:srgbClr val="D9D9D9"/>
                </a:solidFill>
              </a:rPr>
              <a:t>Collects requirements while building a new information system for any organization</a:t>
            </a:r>
            <a:endParaRPr sz="2400">
              <a:solidFill>
                <a:srgbClr val="D9D9D9"/>
              </a:solidFill>
            </a:endParaRPr>
          </a:p>
          <a:p>
            <a:pPr indent="0" lvl="0" marL="0" rtl="0" algn="l">
              <a:lnSpc>
                <a:spcPct val="115000"/>
              </a:lnSpc>
              <a:spcBef>
                <a:spcPts val="0"/>
              </a:spcBef>
              <a:spcAft>
                <a:spcPts val="0"/>
              </a:spcAft>
              <a:buNone/>
            </a:pPr>
            <a:r>
              <a:t/>
            </a:r>
            <a:endParaRPr sz="2400">
              <a:solidFill>
                <a:srgbClr val="D9D9D9"/>
              </a:solidFill>
            </a:endParaRPr>
          </a:p>
          <a:p>
            <a:pPr indent="0" lvl="0" marL="0" rtl="0" algn="l">
              <a:lnSpc>
                <a:spcPct val="115000"/>
              </a:lnSpc>
              <a:spcBef>
                <a:spcPts val="0"/>
              </a:spcBef>
              <a:spcAft>
                <a:spcPts val="0"/>
              </a:spcAft>
              <a:buNone/>
            </a:pPr>
            <a:r>
              <a:rPr lang="en" sz="2400">
                <a:solidFill>
                  <a:srgbClr val="D9D9D9"/>
                </a:solidFill>
              </a:rPr>
              <a:t>It engages the client and/or the end-users to design and develop the system. </a:t>
            </a:r>
            <a:endParaRPr>
              <a:solidFill>
                <a:srgbClr val="D9D9D9"/>
              </a:solidFill>
              <a:highlight>
                <a:srgbClr val="FFFFFF"/>
              </a:highlight>
            </a:endParaRPr>
          </a:p>
          <a:p>
            <a:pPr indent="0" lvl="0" marL="0" rtl="0" algn="l">
              <a:lnSpc>
                <a:spcPct val="115000"/>
              </a:lnSpc>
              <a:spcBef>
                <a:spcPts val="0"/>
              </a:spcBef>
              <a:spcAft>
                <a:spcPts val="0"/>
              </a:spcAft>
              <a:buNone/>
            </a:pPr>
            <a:r>
              <a:t/>
            </a:r>
            <a:endParaRPr>
              <a:solidFill>
                <a:srgbClr val="333333"/>
              </a:solidFill>
              <a:highlight>
                <a:srgbClr val="FFFFFF"/>
              </a:highlight>
            </a:endParaRPr>
          </a:p>
          <a:p>
            <a:pPr indent="0" lvl="0" marL="0" rtl="0" algn="l">
              <a:lnSpc>
                <a:spcPct val="115000"/>
              </a:lnSpc>
              <a:spcBef>
                <a:spcPts val="0"/>
              </a:spcBef>
              <a:spcAft>
                <a:spcPts val="0"/>
              </a:spcAft>
              <a:buNone/>
            </a:pPr>
            <a:r>
              <a:t/>
            </a:r>
            <a:endParaRPr sz="2000">
              <a:solidFill>
                <a:srgbClr val="595959"/>
              </a:solidFill>
            </a:endParaRPr>
          </a:p>
        </p:txBody>
      </p:sp>
      <p:sp>
        <p:nvSpPr>
          <p:cNvPr id="142" name="Google Shape;142;p14"/>
          <p:cNvSpPr txBox="1"/>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lang="en" sz="1700">
                <a:solidFill>
                  <a:srgbClr val="D9D9D9"/>
                </a:solidFill>
              </a:rPr>
              <a:t>Designed by </a:t>
            </a:r>
            <a:r>
              <a:rPr lang="en" sz="1700">
                <a:solidFill>
                  <a:srgbClr val="D9D9D9"/>
                </a:solidFill>
              </a:rPr>
              <a:t>Dr. Chuck Morris &amp; Dr. Tony Crawford in 1970s.</a:t>
            </a:r>
            <a:endParaRPr>
              <a:solidFill>
                <a:srgbClr val="D9D9D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nvSpPr>
        <p:spPr>
          <a:xfrm>
            <a:off x="287100" y="1070250"/>
            <a:ext cx="8569800" cy="30030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r>
              <a:rPr b="1" lang="en" sz="3600">
                <a:solidFill>
                  <a:srgbClr val="A4C2F4"/>
                </a:solidFill>
              </a:rPr>
              <a:t>What is Incremental Software Development Model?</a:t>
            </a:r>
            <a:endParaRPr b="1" sz="3600">
              <a:solidFill>
                <a:srgbClr val="A4C2F4"/>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idx="1" type="body"/>
          </p:nvPr>
        </p:nvSpPr>
        <p:spPr>
          <a:xfrm>
            <a:off x="826125" y="335525"/>
            <a:ext cx="3413100" cy="1175100"/>
          </a:xfrm>
          <a:prstGeom prst="rect">
            <a:avLst/>
          </a:prstGeom>
        </p:spPr>
        <p:txBody>
          <a:bodyPr anchorCtr="0" anchor="t" bIns="91425" lIns="91425" spcFirstLastPara="1" rIns="91425" wrap="square" tIns="91425">
            <a:noAutofit/>
          </a:bodyPr>
          <a:lstStyle/>
          <a:p>
            <a:pPr indent="-320675" lvl="0" marL="457200" rtl="0" algn="l">
              <a:lnSpc>
                <a:spcPct val="105000"/>
              </a:lnSpc>
              <a:spcBef>
                <a:spcPts val="0"/>
              </a:spcBef>
              <a:spcAft>
                <a:spcPts val="0"/>
              </a:spcAft>
              <a:buClr>
                <a:srgbClr val="D9D9D9"/>
              </a:buClr>
              <a:buSzPts val="1450"/>
              <a:buChar char="➔"/>
            </a:pPr>
            <a:r>
              <a:rPr lang="en" sz="1450">
                <a:solidFill>
                  <a:srgbClr val="D9D9D9"/>
                </a:solidFill>
              </a:rPr>
              <a:t>Created in </a:t>
            </a:r>
            <a:r>
              <a:rPr lang="en" sz="1450">
                <a:solidFill>
                  <a:srgbClr val="D9D9D9"/>
                </a:solidFill>
              </a:rPr>
              <a:t>1950s</a:t>
            </a:r>
            <a:endParaRPr sz="1450">
              <a:solidFill>
                <a:srgbClr val="D9D9D9"/>
              </a:solidFill>
            </a:endParaRPr>
          </a:p>
          <a:p>
            <a:pPr indent="-320675" lvl="0" marL="457200" rtl="0" algn="l">
              <a:lnSpc>
                <a:spcPct val="105000"/>
              </a:lnSpc>
              <a:spcBef>
                <a:spcPts val="0"/>
              </a:spcBef>
              <a:spcAft>
                <a:spcPts val="0"/>
              </a:spcAft>
              <a:buClr>
                <a:srgbClr val="D9D9D9"/>
              </a:buClr>
              <a:buSzPts val="1450"/>
              <a:buChar char="➔"/>
            </a:pPr>
            <a:r>
              <a:rPr lang="en" sz="1450">
                <a:solidFill>
                  <a:srgbClr val="D9D9D9"/>
                </a:solidFill>
              </a:rPr>
              <a:t>Iterates</a:t>
            </a:r>
            <a:r>
              <a:rPr lang="en" sz="1450">
                <a:solidFill>
                  <a:srgbClr val="D9D9D9"/>
                </a:solidFill>
              </a:rPr>
              <a:t> through phases</a:t>
            </a:r>
            <a:endParaRPr sz="1450">
              <a:solidFill>
                <a:srgbClr val="D9D9D9"/>
              </a:solidFill>
            </a:endParaRPr>
          </a:p>
          <a:p>
            <a:pPr indent="-320675" lvl="0" marL="457200" rtl="0" algn="l">
              <a:lnSpc>
                <a:spcPct val="105000"/>
              </a:lnSpc>
              <a:spcBef>
                <a:spcPts val="0"/>
              </a:spcBef>
              <a:spcAft>
                <a:spcPts val="0"/>
              </a:spcAft>
              <a:buClr>
                <a:srgbClr val="D9D9D9"/>
              </a:buClr>
              <a:buSzPts val="1450"/>
              <a:buChar char="➔"/>
            </a:pPr>
            <a:r>
              <a:rPr lang="en" sz="1450">
                <a:solidFill>
                  <a:srgbClr val="D9D9D9"/>
                </a:solidFill>
              </a:rPr>
              <a:t>Functionality is added after each incrementation</a:t>
            </a:r>
            <a:endParaRPr sz="1450">
              <a:solidFill>
                <a:srgbClr val="D9D9D9"/>
              </a:solidFill>
            </a:endParaRPr>
          </a:p>
          <a:p>
            <a:pPr indent="0" lvl="0" marL="457200" rtl="0" algn="l">
              <a:lnSpc>
                <a:spcPct val="105000"/>
              </a:lnSpc>
              <a:spcBef>
                <a:spcPts val="1200"/>
              </a:spcBef>
              <a:spcAft>
                <a:spcPts val="1200"/>
              </a:spcAft>
              <a:buSzPts val="852"/>
              <a:buNone/>
            </a:pPr>
            <a:r>
              <a:t/>
            </a:r>
            <a:endParaRPr sz="1240"/>
          </a:p>
        </p:txBody>
      </p:sp>
      <p:pic>
        <p:nvPicPr>
          <p:cNvPr id="153" name="Google Shape;153;p16"/>
          <p:cNvPicPr preferRelativeResize="0"/>
          <p:nvPr/>
        </p:nvPicPr>
        <p:blipFill>
          <a:blip r:embed="rId3">
            <a:alphaModFix/>
          </a:blip>
          <a:stretch>
            <a:fillRect/>
          </a:stretch>
        </p:blipFill>
        <p:spPr>
          <a:xfrm>
            <a:off x="1032450" y="1510625"/>
            <a:ext cx="6858175" cy="3337866"/>
          </a:xfrm>
          <a:prstGeom prst="rect">
            <a:avLst/>
          </a:prstGeom>
          <a:noFill/>
          <a:ln cap="flat" cmpd="sng" w="76200">
            <a:solidFill>
              <a:schemeClr val="dk2"/>
            </a:solidFill>
            <a:prstDash val="solid"/>
            <a:round/>
            <a:headEnd len="sm" w="sm" type="none"/>
            <a:tailEnd len="sm" w="sm" type="none"/>
          </a:ln>
        </p:spPr>
      </p:pic>
      <p:sp>
        <p:nvSpPr>
          <p:cNvPr id="154" name="Google Shape;154;p16"/>
          <p:cNvSpPr txBox="1"/>
          <p:nvPr>
            <p:ph idx="1" type="body"/>
          </p:nvPr>
        </p:nvSpPr>
        <p:spPr>
          <a:xfrm>
            <a:off x="4078650" y="387475"/>
            <a:ext cx="4033200" cy="1175100"/>
          </a:xfrm>
          <a:prstGeom prst="rect">
            <a:avLst/>
          </a:prstGeom>
        </p:spPr>
        <p:txBody>
          <a:bodyPr anchorCtr="0" anchor="t" bIns="91425" lIns="91425" spcFirstLastPara="1" rIns="91425" wrap="square" tIns="91425">
            <a:normAutofit fontScale="92500" lnSpcReduction="10000"/>
          </a:bodyPr>
          <a:lstStyle/>
          <a:p>
            <a:pPr indent="-322580" lvl="0" marL="457200" rtl="0" algn="l">
              <a:spcBef>
                <a:spcPts val="0"/>
              </a:spcBef>
              <a:spcAft>
                <a:spcPts val="0"/>
              </a:spcAft>
              <a:buClr>
                <a:srgbClr val="D9D9D9"/>
              </a:buClr>
              <a:buSzPct val="100000"/>
              <a:buChar char="➔"/>
            </a:pPr>
            <a:r>
              <a:rPr lang="en" sz="1600">
                <a:solidFill>
                  <a:srgbClr val="D9D9D9"/>
                </a:solidFill>
              </a:rPr>
              <a:t>The first increment is the core increment</a:t>
            </a:r>
            <a:endParaRPr sz="1600">
              <a:solidFill>
                <a:srgbClr val="D9D9D9"/>
              </a:solidFill>
            </a:endParaRPr>
          </a:p>
          <a:p>
            <a:pPr indent="-322580" lvl="0" marL="457200" rtl="0" algn="l">
              <a:spcBef>
                <a:spcPts val="0"/>
              </a:spcBef>
              <a:spcAft>
                <a:spcPts val="0"/>
              </a:spcAft>
              <a:buClr>
                <a:srgbClr val="D9D9D9"/>
              </a:buClr>
              <a:buSzPct val="100000"/>
              <a:buChar char="➔"/>
            </a:pPr>
            <a:r>
              <a:rPr lang="en" sz="1600">
                <a:solidFill>
                  <a:srgbClr val="D9D9D9"/>
                </a:solidFill>
              </a:rPr>
              <a:t>Developments plans are made after each increment.</a:t>
            </a:r>
            <a:endParaRPr sz="1600">
              <a:solidFill>
                <a:srgbClr val="D9D9D9"/>
              </a:solidFill>
            </a:endParaRPr>
          </a:p>
          <a:p>
            <a:pPr indent="-322580" lvl="0" marL="457200" rtl="0" algn="l">
              <a:spcBef>
                <a:spcPts val="0"/>
              </a:spcBef>
              <a:spcAft>
                <a:spcPts val="0"/>
              </a:spcAft>
              <a:buClr>
                <a:srgbClr val="D9D9D9"/>
              </a:buClr>
              <a:buSzPct val="100000"/>
              <a:buChar char="➔"/>
            </a:pPr>
            <a:r>
              <a:rPr lang="en" sz="1600">
                <a:solidFill>
                  <a:srgbClr val="D9D9D9"/>
                </a:solidFill>
              </a:rPr>
              <a:t>Documentation takes place</a:t>
            </a:r>
            <a:endParaRPr sz="1600">
              <a:solidFill>
                <a:srgbClr val="D9D9D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311700" y="123550"/>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solidFill>
                  <a:srgbClr val="A4C2F4"/>
                </a:solidFill>
              </a:rPr>
              <a:t>DIAGRAM</a:t>
            </a:r>
            <a:endParaRPr b="1">
              <a:solidFill>
                <a:srgbClr val="A4C2F4"/>
              </a:solidFill>
            </a:endParaRPr>
          </a:p>
        </p:txBody>
      </p:sp>
      <p:pic>
        <p:nvPicPr>
          <p:cNvPr id="160" name="Google Shape;160;p17"/>
          <p:cNvPicPr preferRelativeResize="0"/>
          <p:nvPr/>
        </p:nvPicPr>
        <p:blipFill>
          <a:blip r:embed="rId3">
            <a:alphaModFix/>
          </a:blip>
          <a:stretch>
            <a:fillRect/>
          </a:stretch>
        </p:blipFill>
        <p:spPr>
          <a:xfrm>
            <a:off x="1161375" y="696250"/>
            <a:ext cx="7162800" cy="4114800"/>
          </a:xfrm>
          <a:prstGeom prst="rect">
            <a:avLst/>
          </a:prstGeom>
          <a:noFill/>
          <a:ln cap="flat" cmpd="sng" w="76200">
            <a:solidFill>
              <a:schemeClr val="dk2"/>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65475" y="732975"/>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5833"/>
              <a:buFont typeface="Arial"/>
              <a:buNone/>
            </a:pPr>
            <a:r>
              <a:rPr b="1" lang="en">
                <a:solidFill>
                  <a:srgbClr val="A4C2F4"/>
                </a:solidFill>
              </a:rPr>
              <a:t>WORKFLOW OF INCREMENTAL MODEL</a:t>
            </a:r>
            <a:endParaRPr b="1">
              <a:solidFill>
                <a:srgbClr val="A4C2F4"/>
              </a:solidFill>
            </a:endParaRPr>
          </a:p>
          <a:p>
            <a:pPr indent="0" lvl="0" marL="0" rtl="0" algn="l">
              <a:spcBef>
                <a:spcPts val="0"/>
              </a:spcBef>
              <a:spcAft>
                <a:spcPts val="0"/>
              </a:spcAft>
              <a:buNone/>
            </a:pPr>
            <a:r>
              <a:t/>
            </a:r>
            <a:endParaRPr/>
          </a:p>
        </p:txBody>
      </p:sp>
      <p:sp>
        <p:nvSpPr>
          <p:cNvPr id="166" name="Google Shape;166;p18"/>
          <p:cNvSpPr txBox="1"/>
          <p:nvPr>
            <p:ph idx="1" type="body"/>
          </p:nvPr>
        </p:nvSpPr>
        <p:spPr>
          <a:xfrm>
            <a:off x="1265475" y="1420575"/>
            <a:ext cx="7143000" cy="31083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Requirement Analysis</a:t>
            </a:r>
            <a:endParaRPr sz="1900"/>
          </a:p>
          <a:p>
            <a:pPr indent="-349250" lvl="0" marL="457200" rtl="0" algn="l">
              <a:spcBef>
                <a:spcPts val="0"/>
              </a:spcBef>
              <a:spcAft>
                <a:spcPts val="0"/>
              </a:spcAft>
              <a:buSzPts val="1900"/>
              <a:buChar char="●"/>
            </a:pPr>
            <a:r>
              <a:rPr lang="en" sz="1900"/>
              <a:t>Design and Development</a:t>
            </a:r>
            <a:endParaRPr sz="1900"/>
          </a:p>
          <a:p>
            <a:pPr indent="-349250" lvl="0" marL="457200" rtl="0" algn="l">
              <a:spcBef>
                <a:spcPts val="0"/>
              </a:spcBef>
              <a:spcAft>
                <a:spcPts val="0"/>
              </a:spcAft>
              <a:buSzPts val="1900"/>
              <a:buChar char="●"/>
            </a:pPr>
            <a:r>
              <a:rPr lang="en" sz="1900"/>
              <a:t>Testing</a:t>
            </a:r>
            <a:endParaRPr sz="1900"/>
          </a:p>
          <a:p>
            <a:pPr indent="-349250" lvl="0" marL="457200" rtl="0" algn="l">
              <a:spcBef>
                <a:spcPts val="0"/>
              </a:spcBef>
              <a:spcAft>
                <a:spcPts val="0"/>
              </a:spcAft>
              <a:buSzPts val="1900"/>
              <a:buChar char="●"/>
            </a:pPr>
            <a:r>
              <a:rPr lang="en" sz="1900"/>
              <a:t>Implementation</a:t>
            </a:r>
            <a:endParaRPr sz="1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0B5394"/>
                </a:solidFill>
              </a:rPr>
              <a:t>                  </a:t>
            </a:r>
            <a:r>
              <a:rPr b="1" lang="en" sz="3000">
                <a:solidFill>
                  <a:srgbClr val="A4C2F4"/>
                </a:solidFill>
              </a:rPr>
              <a:t>Advantages</a:t>
            </a:r>
            <a:r>
              <a:rPr b="1" lang="en" sz="3000">
                <a:solidFill>
                  <a:srgbClr val="0B5394"/>
                </a:solidFill>
              </a:rPr>
              <a:t> </a:t>
            </a:r>
            <a:endParaRPr b="1" sz="3000">
              <a:solidFill>
                <a:srgbClr val="0B5394"/>
              </a:solidFill>
            </a:endParaRPr>
          </a:p>
        </p:txBody>
      </p:sp>
      <p:sp>
        <p:nvSpPr>
          <p:cNvPr id="172" name="Google Shape;172;p19"/>
          <p:cNvSpPr txBox="1"/>
          <p:nvPr>
            <p:ph idx="1" type="body"/>
          </p:nvPr>
        </p:nvSpPr>
        <p:spPr>
          <a:xfrm>
            <a:off x="1297500" y="1567550"/>
            <a:ext cx="7038900" cy="2911200"/>
          </a:xfrm>
          <a:prstGeom prst="rect">
            <a:avLst/>
          </a:prstGeom>
          <a:noFill/>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   </a:t>
            </a:r>
            <a:r>
              <a:rPr lang="en" sz="2550"/>
              <a:t>                                                                                       </a:t>
            </a:r>
            <a:r>
              <a:rPr lang="en" sz="2550">
                <a:solidFill>
                  <a:srgbClr val="610B38"/>
                </a:solidFill>
                <a:highlight>
                  <a:srgbClr val="FFFFFF"/>
                </a:highlight>
              </a:rPr>
              <a:t>                           </a:t>
            </a:r>
            <a:endParaRPr sz="2550">
              <a:solidFill>
                <a:srgbClr val="610B38"/>
              </a:solidFill>
              <a:highlight>
                <a:srgbClr val="FFFFFF"/>
              </a:highlight>
            </a:endParaRPr>
          </a:p>
          <a:p>
            <a:pPr indent="-341947" lvl="0" marL="457200" marR="25400" rtl="0" algn="l">
              <a:lnSpc>
                <a:spcPct val="156250"/>
              </a:lnSpc>
              <a:spcBef>
                <a:spcPts val="1500"/>
              </a:spcBef>
              <a:spcAft>
                <a:spcPts val="0"/>
              </a:spcAft>
              <a:buClr>
                <a:srgbClr val="D9D9D9"/>
              </a:buClr>
              <a:buSzPct val="100000"/>
              <a:buFont typeface="Roboto"/>
              <a:buChar char="●"/>
            </a:pPr>
            <a:r>
              <a:rPr lang="en" sz="2550">
                <a:solidFill>
                  <a:srgbClr val="D9D9D9"/>
                </a:solidFill>
                <a:latin typeface="Roboto"/>
                <a:ea typeface="Roboto"/>
                <a:cs typeface="Roboto"/>
                <a:sym typeface="Roboto"/>
              </a:rPr>
              <a:t>Errors are easy to be recognized.</a:t>
            </a:r>
            <a:endParaRPr sz="2550">
              <a:solidFill>
                <a:srgbClr val="D9D9D9"/>
              </a:solidFill>
              <a:latin typeface="Roboto"/>
              <a:ea typeface="Roboto"/>
              <a:cs typeface="Roboto"/>
              <a:sym typeface="Roboto"/>
            </a:endParaRPr>
          </a:p>
          <a:p>
            <a:pPr indent="-341947" lvl="0" marL="457200" marR="25400" rtl="0" algn="l">
              <a:lnSpc>
                <a:spcPct val="156250"/>
              </a:lnSpc>
              <a:spcBef>
                <a:spcPts val="0"/>
              </a:spcBef>
              <a:spcAft>
                <a:spcPts val="0"/>
              </a:spcAft>
              <a:buClr>
                <a:srgbClr val="D9D9D9"/>
              </a:buClr>
              <a:buSzPct val="100000"/>
              <a:buFont typeface="Roboto"/>
              <a:buChar char="●"/>
            </a:pPr>
            <a:r>
              <a:rPr lang="en" sz="2550">
                <a:solidFill>
                  <a:srgbClr val="D9D9D9"/>
                </a:solidFill>
                <a:latin typeface="Roboto"/>
                <a:ea typeface="Roboto"/>
                <a:cs typeface="Roboto"/>
                <a:sym typeface="Roboto"/>
              </a:rPr>
              <a:t>Easier to test and debug</a:t>
            </a:r>
            <a:endParaRPr sz="2550">
              <a:solidFill>
                <a:srgbClr val="D9D9D9"/>
              </a:solidFill>
              <a:latin typeface="Roboto"/>
              <a:ea typeface="Roboto"/>
              <a:cs typeface="Roboto"/>
              <a:sym typeface="Roboto"/>
            </a:endParaRPr>
          </a:p>
          <a:p>
            <a:pPr indent="-341947" lvl="0" marL="457200" marR="25400" rtl="0" algn="l">
              <a:lnSpc>
                <a:spcPct val="156250"/>
              </a:lnSpc>
              <a:spcBef>
                <a:spcPts val="0"/>
              </a:spcBef>
              <a:spcAft>
                <a:spcPts val="0"/>
              </a:spcAft>
              <a:buClr>
                <a:srgbClr val="D9D9D9"/>
              </a:buClr>
              <a:buSzPct val="100000"/>
              <a:buFont typeface="Roboto"/>
              <a:buChar char="●"/>
            </a:pPr>
            <a:r>
              <a:rPr lang="en" sz="2550">
                <a:solidFill>
                  <a:srgbClr val="D9D9D9"/>
                </a:solidFill>
                <a:latin typeface="Roboto"/>
                <a:ea typeface="Roboto"/>
                <a:cs typeface="Roboto"/>
                <a:sym typeface="Roboto"/>
              </a:rPr>
              <a:t>More flexible.</a:t>
            </a:r>
            <a:endParaRPr sz="2550">
              <a:solidFill>
                <a:srgbClr val="D9D9D9"/>
              </a:solidFill>
              <a:latin typeface="Roboto"/>
              <a:ea typeface="Roboto"/>
              <a:cs typeface="Roboto"/>
              <a:sym typeface="Roboto"/>
            </a:endParaRPr>
          </a:p>
          <a:p>
            <a:pPr indent="-341947" lvl="0" marL="457200" marR="25400" rtl="0" algn="l">
              <a:lnSpc>
                <a:spcPct val="156250"/>
              </a:lnSpc>
              <a:spcBef>
                <a:spcPts val="0"/>
              </a:spcBef>
              <a:spcAft>
                <a:spcPts val="0"/>
              </a:spcAft>
              <a:buClr>
                <a:srgbClr val="D9D9D9"/>
              </a:buClr>
              <a:buSzPct val="100000"/>
              <a:buFont typeface="Roboto"/>
              <a:buChar char="●"/>
            </a:pPr>
            <a:r>
              <a:rPr lang="en" sz="2550">
                <a:solidFill>
                  <a:srgbClr val="D9D9D9"/>
                </a:solidFill>
                <a:latin typeface="Roboto"/>
                <a:ea typeface="Roboto"/>
                <a:cs typeface="Roboto"/>
                <a:sym typeface="Roboto"/>
              </a:rPr>
              <a:t>Simple to manage risk because it handled during its iteration.</a:t>
            </a:r>
            <a:endParaRPr sz="2550">
              <a:solidFill>
                <a:srgbClr val="D9D9D9"/>
              </a:solidFill>
              <a:latin typeface="Roboto"/>
              <a:ea typeface="Roboto"/>
              <a:cs typeface="Roboto"/>
              <a:sym typeface="Roboto"/>
            </a:endParaRPr>
          </a:p>
          <a:p>
            <a:pPr indent="-341947" lvl="0" marL="457200" marR="25400" rtl="0" algn="l">
              <a:lnSpc>
                <a:spcPct val="156250"/>
              </a:lnSpc>
              <a:spcBef>
                <a:spcPts val="0"/>
              </a:spcBef>
              <a:spcAft>
                <a:spcPts val="0"/>
              </a:spcAft>
              <a:buClr>
                <a:srgbClr val="D9D9D9"/>
              </a:buClr>
              <a:buSzPct val="100000"/>
              <a:buFont typeface="Roboto"/>
              <a:buChar char="●"/>
            </a:pPr>
            <a:r>
              <a:rPr lang="en" sz="2550">
                <a:solidFill>
                  <a:srgbClr val="D9D9D9"/>
                </a:solidFill>
                <a:latin typeface="Roboto"/>
                <a:ea typeface="Roboto"/>
                <a:cs typeface="Roboto"/>
                <a:sym typeface="Roboto"/>
              </a:rPr>
              <a:t>The Client gets important functionality early.</a:t>
            </a:r>
            <a:endParaRPr sz="2550">
              <a:solidFill>
                <a:srgbClr val="D9D9D9"/>
              </a:solidFill>
              <a:latin typeface="Roboto"/>
              <a:ea typeface="Roboto"/>
              <a:cs typeface="Roboto"/>
              <a:sym typeface="Roboto"/>
            </a:endParaRPr>
          </a:p>
          <a:p>
            <a:pPr indent="0" lvl="0" marL="0" rtl="0" algn="just">
              <a:lnSpc>
                <a:spcPct val="130000"/>
              </a:lnSpc>
              <a:spcBef>
                <a:spcPts val="1800"/>
              </a:spcBef>
              <a:spcAft>
                <a:spcPts val="400"/>
              </a:spcAft>
              <a:buClr>
                <a:schemeClr val="dk1"/>
              </a:buClr>
              <a:buSzPct val="84615"/>
              <a:buFont typeface="Arial"/>
              <a:buNone/>
            </a:pPr>
            <a:r>
              <a:rPr lang="en">
                <a:solidFill>
                  <a:srgbClr val="610B38"/>
                </a:solidFill>
                <a:highlight>
                  <a:srgbClr val="FFFFFF"/>
                </a:highlight>
              </a:rPr>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0B5394"/>
                </a:solidFill>
              </a:rPr>
              <a:t> </a:t>
            </a:r>
            <a:r>
              <a:rPr b="1" lang="en" sz="3355">
                <a:solidFill>
                  <a:srgbClr val="A4C2F4"/>
                </a:solidFill>
              </a:rPr>
              <a:t>Disadvantages</a:t>
            </a:r>
            <a:endParaRPr b="1" sz="3355">
              <a:solidFill>
                <a:srgbClr val="A4C2F4"/>
              </a:solidFill>
            </a:endParaRPr>
          </a:p>
        </p:txBody>
      </p:sp>
      <p:sp>
        <p:nvSpPr>
          <p:cNvPr id="178" name="Google Shape;178;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71475" lvl="0" marL="457200" rtl="0" algn="l">
              <a:spcBef>
                <a:spcPts val="0"/>
              </a:spcBef>
              <a:spcAft>
                <a:spcPts val="0"/>
              </a:spcAft>
              <a:buClr>
                <a:srgbClr val="D9D9D9"/>
              </a:buClr>
              <a:buSzPts val="2250"/>
              <a:buChar char="●"/>
            </a:pPr>
            <a:r>
              <a:rPr lang="en" sz="2250">
                <a:solidFill>
                  <a:srgbClr val="D9D9D9"/>
                </a:solidFill>
              </a:rPr>
              <a:t>Need good planning.</a:t>
            </a:r>
            <a:endParaRPr sz="2250">
              <a:solidFill>
                <a:srgbClr val="D9D9D9"/>
              </a:solidFill>
            </a:endParaRPr>
          </a:p>
          <a:p>
            <a:pPr indent="-371475" lvl="0" marL="457200" rtl="0" algn="l">
              <a:spcBef>
                <a:spcPts val="0"/>
              </a:spcBef>
              <a:spcAft>
                <a:spcPts val="0"/>
              </a:spcAft>
              <a:buClr>
                <a:srgbClr val="D9D9D9"/>
              </a:buClr>
              <a:buSzPts val="2250"/>
              <a:buChar char="●"/>
            </a:pPr>
            <a:r>
              <a:rPr lang="en" sz="2250">
                <a:solidFill>
                  <a:srgbClr val="D9D9D9"/>
                </a:solidFill>
              </a:rPr>
              <a:t>Total cost is high.</a:t>
            </a:r>
            <a:endParaRPr sz="2250">
              <a:solidFill>
                <a:srgbClr val="D9D9D9"/>
              </a:solidFill>
            </a:endParaRPr>
          </a:p>
          <a:p>
            <a:pPr indent="-365125" lvl="0" marL="457200" rtl="0" algn="l">
              <a:spcBef>
                <a:spcPts val="0"/>
              </a:spcBef>
              <a:spcAft>
                <a:spcPts val="0"/>
              </a:spcAft>
              <a:buClr>
                <a:srgbClr val="D9D9D9"/>
              </a:buClr>
              <a:buSzPts val="2150"/>
              <a:buChar char="●"/>
            </a:pPr>
            <a:r>
              <a:rPr lang="en" sz="2250">
                <a:solidFill>
                  <a:srgbClr val="D9D9D9"/>
                </a:solidFill>
              </a:rPr>
              <a:t>Well defined </a:t>
            </a:r>
            <a:r>
              <a:rPr lang="en" sz="2250">
                <a:solidFill>
                  <a:srgbClr val="D9D9D9"/>
                </a:solidFill>
              </a:rPr>
              <a:t>modules</a:t>
            </a:r>
            <a:r>
              <a:rPr lang="en" sz="2250">
                <a:solidFill>
                  <a:srgbClr val="D9D9D9"/>
                </a:solidFill>
              </a:rPr>
              <a:t> interface are needed</a:t>
            </a:r>
            <a:r>
              <a:rPr lang="en" sz="2150">
                <a:solidFill>
                  <a:srgbClr val="D9D9D9"/>
                </a:solidFill>
              </a:rPr>
              <a:t>.</a:t>
            </a:r>
            <a:endParaRPr sz="2150">
              <a:solidFill>
                <a:srgbClr val="D9D9D9"/>
              </a:solidFill>
            </a:endParaRPr>
          </a:p>
          <a:p>
            <a:pPr indent="0" lvl="0" marL="457200" rtl="0" algn="l">
              <a:spcBef>
                <a:spcPts val="1200"/>
              </a:spcBef>
              <a:spcAft>
                <a:spcPts val="1200"/>
              </a:spcAft>
              <a:buNone/>
            </a:pPr>
            <a:r>
              <a:t/>
            </a:r>
            <a:endParaRPr>
              <a:solidFill>
                <a:srgbClr val="666666"/>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A4C2F4"/>
                </a:solidFill>
              </a:rPr>
              <a:t>Real time example of </a:t>
            </a:r>
            <a:r>
              <a:rPr b="1" lang="en" sz="3000">
                <a:solidFill>
                  <a:srgbClr val="A4C2F4"/>
                </a:solidFill>
              </a:rPr>
              <a:t>I</a:t>
            </a:r>
            <a:r>
              <a:rPr b="1" lang="en" sz="3000">
                <a:solidFill>
                  <a:srgbClr val="A4C2F4"/>
                </a:solidFill>
              </a:rPr>
              <a:t>ncremental Model:</a:t>
            </a:r>
            <a:endParaRPr b="1" sz="3000">
              <a:solidFill>
                <a:srgbClr val="A4C2F4"/>
              </a:solidFill>
            </a:endParaRPr>
          </a:p>
        </p:txBody>
      </p:sp>
      <p:sp>
        <p:nvSpPr>
          <p:cNvPr id="184" name="Google Shape;184;p21"/>
          <p:cNvSpPr txBox="1"/>
          <p:nvPr>
            <p:ph idx="1" type="body"/>
          </p:nvPr>
        </p:nvSpPr>
        <p:spPr>
          <a:xfrm>
            <a:off x="619650" y="1623000"/>
            <a:ext cx="8212800" cy="28110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sz="1900">
                <a:solidFill>
                  <a:srgbClr val="D9D9D9"/>
                </a:solidFill>
              </a:rPr>
              <a:t>An example of incremental model is </a:t>
            </a:r>
            <a:endParaRPr sz="1900">
              <a:solidFill>
                <a:srgbClr val="D9D9D9"/>
              </a:solidFill>
            </a:endParaRPr>
          </a:p>
          <a:p>
            <a:pPr indent="-349250" lvl="0" marL="457200" rtl="0" algn="l">
              <a:lnSpc>
                <a:spcPct val="105000"/>
              </a:lnSpc>
              <a:spcBef>
                <a:spcPts val="1200"/>
              </a:spcBef>
              <a:spcAft>
                <a:spcPts val="0"/>
              </a:spcAft>
              <a:buClr>
                <a:srgbClr val="D9D9D9"/>
              </a:buClr>
              <a:buSzPts val="1900"/>
              <a:buChar char="●"/>
            </a:pPr>
            <a:r>
              <a:rPr lang="en" sz="1900">
                <a:solidFill>
                  <a:srgbClr val="D9D9D9"/>
                </a:solidFill>
              </a:rPr>
              <a:t>WhatsApp</a:t>
            </a:r>
            <a:endParaRPr sz="1900">
              <a:solidFill>
                <a:srgbClr val="D9D9D9"/>
              </a:solidFill>
            </a:endParaRPr>
          </a:p>
          <a:p>
            <a:pPr indent="0" lvl="0" marL="457200" rtl="0" algn="l">
              <a:lnSpc>
                <a:spcPct val="105000"/>
              </a:lnSpc>
              <a:spcBef>
                <a:spcPts val="1200"/>
              </a:spcBef>
              <a:spcAft>
                <a:spcPts val="0"/>
              </a:spcAft>
              <a:buNone/>
            </a:pPr>
            <a:r>
              <a:rPr lang="en" sz="2200">
                <a:solidFill>
                  <a:srgbClr val="D9D9D9"/>
                </a:solidFill>
              </a:rPr>
              <a:t>Chats &gt;&gt; Voice Call &gt;&gt; Status Update &gt;&gt; Video Call</a:t>
            </a:r>
            <a:endParaRPr sz="2200">
              <a:solidFill>
                <a:srgbClr val="D9D9D9"/>
              </a:solidFill>
            </a:endParaRPr>
          </a:p>
          <a:p>
            <a:pPr indent="-349250" lvl="0" marL="457200" rtl="0" algn="l">
              <a:lnSpc>
                <a:spcPct val="105000"/>
              </a:lnSpc>
              <a:spcBef>
                <a:spcPts val="1200"/>
              </a:spcBef>
              <a:spcAft>
                <a:spcPts val="0"/>
              </a:spcAft>
              <a:buClr>
                <a:srgbClr val="D9D9D9"/>
              </a:buClr>
              <a:buSzPts val="1900"/>
              <a:buChar char="●"/>
            </a:pPr>
            <a:r>
              <a:rPr lang="en" sz="1900">
                <a:solidFill>
                  <a:srgbClr val="D9D9D9"/>
                </a:solidFill>
              </a:rPr>
              <a:t>Windows</a:t>
            </a:r>
            <a:endParaRPr sz="1900">
              <a:solidFill>
                <a:srgbClr val="D9D9D9"/>
              </a:solidFill>
            </a:endParaRPr>
          </a:p>
          <a:p>
            <a:pPr indent="0" lvl="0" marL="457200" rtl="0" algn="l">
              <a:lnSpc>
                <a:spcPct val="105000"/>
              </a:lnSpc>
              <a:spcBef>
                <a:spcPts val="1200"/>
              </a:spcBef>
              <a:spcAft>
                <a:spcPts val="0"/>
              </a:spcAft>
              <a:buNone/>
            </a:pPr>
            <a:r>
              <a:rPr lang="en" sz="2200">
                <a:solidFill>
                  <a:srgbClr val="D9D9D9"/>
                </a:solidFill>
              </a:rPr>
              <a:t>It upgrades it version through Integration Model</a:t>
            </a:r>
            <a:endParaRPr sz="2200">
              <a:solidFill>
                <a:srgbClr val="D9D9D9"/>
              </a:solidFill>
            </a:endParaRPr>
          </a:p>
          <a:p>
            <a:pPr indent="-349250" lvl="0" marL="457200" rtl="0" algn="l">
              <a:lnSpc>
                <a:spcPct val="105000"/>
              </a:lnSpc>
              <a:spcBef>
                <a:spcPts val="1200"/>
              </a:spcBef>
              <a:spcAft>
                <a:spcPts val="0"/>
              </a:spcAft>
              <a:buClr>
                <a:srgbClr val="D9D9D9"/>
              </a:buClr>
              <a:buSzPts val="1900"/>
              <a:buChar char="●"/>
            </a:pPr>
            <a:r>
              <a:rPr lang="en" sz="1900">
                <a:solidFill>
                  <a:srgbClr val="D9D9D9"/>
                </a:solidFill>
              </a:rPr>
              <a:t>MS Office</a:t>
            </a:r>
            <a:endParaRPr sz="1900">
              <a:solidFill>
                <a:srgbClr val="D9D9D9"/>
              </a:solidFill>
            </a:endParaRPr>
          </a:p>
          <a:p>
            <a:pPr indent="0" lvl="0" marL="457200" rtl="0" algn="l">
              <a:lnSpc>
                <a:spcPct val="105000"/>
              </a:lnSpc>
              <a:spcBef>
                <a:spcPts val="1200"/>
              </a:spcBef>
              <a:spcAft>
                <a:spcPts val="1200"/>
              </a:spcAft>
              <a:buNone/>
            </a:pPr>
            <a:r>
              <a:rPr lang="en" sz="2200">
                <a:solidFill>
                  <a:srgbClr val="D9D9D9"/>
                </a:solidFill>
              </a:rPr>
              <a:t>It keeps upgrading as per peoples opinion</a:t>
            </a:r>
            <a:endParaRPr sz="2200">
              <a:solidFill>
                <a:srgbClr val="D9D9D9"/>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