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1.png" ContentType="image/png"/>
  <Override PartName="/ppt/media/image2.jpeg" ContentType="image/jpeg"/>
  <Override PartName="/ppt/media/image8.png" ContentType="image/pn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2f2f2f"/>
            </a:gs>
            <a:gs pos="100000">
              <a:srgbClr val="7e7e7e"/>
            </a:gs>
          </a:gsLst>
          <a:lin ang="12996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11" hidden="1"/>
          <p:cNvSpPr/>
          <p:nvPr/>
        </p:nvSpPr>
        <p:spPr>
          <a:xfrm>
            <a:off x="0" y="4752000"/>
            <a:ext cx="9142920" cy="2111760"/>
          </a:xfrm>
          <a:custGeom>
            <a:avLst/>
            <a:gdLst/>
            <a:ahLst/>
            <a:rect l="l" t="t" r="r" b="b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>
            <a:noFill/>
          </a:ln>
          <a:effectLst>
            <a:outerShdw algn="ctr" blurRad="50760" dir="16200000" dist="4428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Freeform 15" hidden="1"/>
          <p:cNvSpPr/>
          <p:nvPr/>
        </p:nvSpPr>
        <p:spPr>
          <a:xfrm>
            <a:off x="7315200" y="0"/>
            <a:ext cx="1827720" cy="6856920"/>
          </a:xfrm>
          <a:custGeom>
            <a:avLst/>
            <a:gdLst/>
            <a:ahLst/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>
            <a:noFill/>
          </a:ln>
          <a:effectLst>
            <a:outerShdw algn="ctr" blurRad="50760" dir="10800000" dist="507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" name="Freeform 6"/>
          <p:cNvSpPr/>
          <p:nvPr/>
        </p:nvSpPr>
        <p:spPr>
          <a:xfrm>
            <a:off x="0" y="4752000"/>
            <a:ext cx="9142920" cy="2111760"/>
          </a:xfrm>
          <a:custGeom>
            <a:avLst/>
            <a:gdLst/>
            <a:ahLst/>
            <a:rect l="l" t="t" r="r" b="b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>
            <a:noFill/>
          </a:ln>
          <a:effectLst>
            <a:outerShdw algn="ctr" blurRad="50760" dir="16200000" dist="4428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" name="Freeform 7"/>
          <p:cNvSpPr/>
          <p:nvPr/>
        </p:nvSpPr>
        <p:spPr>
          <a:xfrm>
            <a:off x="6105600" y="0"/>
            <a:ext cx="3037320" cy="6856920"/>
          </a:xfrm>
          <a:custGeom>
            <a:avLst/>
            <a:gdLst/>
            <a:ahLst/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>
            <a:noFill/>
          </a:ln>
          <a:effectLst>
            <a:outerShdw algn="ctr" blurRad="50760" dir="10800000" dist="507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b3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11"/>
          <p:cNvSpPr/>
          <p:nvPr/>
        </p:nvSpPr>
        <p:spPr>
          <a:xfrm>
            <a:off x="0" y="4752000"/>
            <a:ext cx="9142920" cy="2111760"/>
          </a:xfrm>
          <a:custGeom>
            <a:avLst/>
            <a:gdLst/>
            <a:ahLst/>
            <a:rect l="l" t="t" r="r" b="b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>
            <a:noFill/>
          </a:ln>
          <a:effectLst>
            <a:outerShdw algn="ctr" blurRad="50760" dir="16200000" dist="4428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Freeform 15"/>
          <p:cNvSpPr/>
          <p:nvPr/>
        </p:nvSpPr>
        <p:spPr>
          <a:xfrm>
            <a:off x="7315200" y="0"/>
            <a:ext cx="1827720" cy="6856920"/>
          </a:xfrm>
          <a:custGeom>
            <a:avLst/>
            <a:gdLst/>
            <a:ahLst/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>
            <a:noFill/>
          </a:ln>
          <a:effectLst>
            <a:outerShdw algn="ctr" blurRad="50760" dir="10800000" dist="507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b3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11"/>
          <p:cNvSpPr/>
          <p:nvPr/>
        </p:nvSpPr>
        <p:spPr>
          <a:xfrm>
            <a:off x="0" y="4752000"/>
            <a:ext cx="9142920" cy="2111760"/>
          </a:xfrm>
          <a:custGeom>
            <a:avLst/>
            <a:gdLst/>
            <a:ahLst/>
            <a:rect l="l" t="t" r="r" b="b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>
            <a:noFill/>
          </a:ln>
          <a:effectLst>
            <a:outerShdw algn="ctr" blurRad="50760" dir="16200000" dist="4428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3" name="Freeform 15"/>
          <p:cNvSpPr/>
          <p:nvPr/>
        </p:nvSpPr>
        <p:spPr>
          <a:xfrm>
            <a:off x="7315200" y="0"/>
            <a:ext cx="1827720" cy="6856920"/>
          </a:xfrm>
          <a:custGeom>
            <a:avLst/>
            <a:gdLst/>
            <a:ahLst/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>
            <a:noFill/>
          </a:ln>
          <a:effectLst>
            <a:outerShdw algn="ctr" blurRad="50760" dir="10800000" dist="507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b3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reeform 11"/>
          <p:cNvSpPr/>
          <p:nvPr/>
        </p:nvSpPr>
        <p:spPr>
          <a:xfrm>
            <a:off x="0" y="4752000"/>
            <a:ext cx="9142920" cy="2111760"/>
          </a:xfrm>
          <a:custGeom>
            <a:avLst/>
            <a:gdLst/>
            <a:ahLst/>
            <a:rect l="l" t="t" r="r" b="b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>
            <a:noFill/>
          </a:ln>
          <a:effectLst>
            <a:outerShdw algn="ctr" blurRad="50760" dir="16200000" dist="4428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3" name="Freeform 15"/>
          <p:cNvSpPr/>
          <p:nvPr/>
        </p:nvSpPr>
        <p:spPr>
          <a:xfrm>
            <a:off x="7315200" y="0"/>
            <a:ext cx="1827720" cy="6856920"/>
          </a:xfrm>
          <a:custGeom>
            <a:avLst/>
            <a:gdLst/>
            <a:ahLst/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>
            <a:noFill/>
          </a:ln>
          <a:effectLst>
            <a:outerShdw algn="ctr" blurRad="50760" dir="10800000" dist="507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/>
          <p:nvPr/>
        </p:nvSpPr>
        <p:spPr>
          <a:xfrm>
            <a:off x="429120" y="3337560"/>
            <a:ext cx="6478920" cy="23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IN" sz="4600" spc="-1" strike="noStrike" cap="all">
                <a:solidFill>
                  <a:srgbClr val="a1d4e6"/>
                </a:solidFill>
                <a:latin typeface="Franklin Gothic Book"/>
                <a:ea typeface="DejaVu Sans"/>
              </a:rPr>
              <a:t>Internet Banking   </a:t>
            </a:r>
            <a:endParaRPr b="0" lang="en-US" sz="4600" spc="-1" strike="noStrike">
              <a:latin typeface="Arial"/>
            </a:endParaRPr>
          </a:p>
        </p:txBody>
      </p:sp>
      <p:sp>
        <p:nvSpPr>
          <p:cNvPr id="163" name="Subtitle 4"/>
          <p:cNvSpPr/>
          <p:nvPr/>
        </p:nvSpPr>
        <p:spPr>
          <a:xfrm>
            <a:off x="433080" y="1544760"/>
            <a:ext cx="6478920" cy="17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45720" tIns="0" bIns="0" anchor="b">
            <a:noAutofit/>
          </a:bodyPr>
          <a:p>
            <a:pPr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  <a:ea typeface="DejaVu Sans"/>
              </a:rPr>
              <a:t>Bank in Your hands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64" name="Picture 3" descr="thbs logo.png"/>
          <p:cNvPicPr/>
          <p:nvPr/>
        </p:nvPicPr>
        <p:blipFill>
          <a:blip r:embed="rId1"/>
          <a:stretch/>
        </p:blipFill>
        <p:spPr>
          <a:xfrm>
            <a:off x="7803360" y="0"/>
            <a:ext cx="1339560" cy="133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Picture 2" descr="Graphical user interface, website&#10;&#10;Description automatically generated"/>
          <p:cNvPicPr/>
          <p:nvPr/>
        </p:nvPicPr>
        <p:blipFill>
          <a:blip r:embed="rId1"/>
          <a:stretch/>
        </p:blipFill>
        <p:spPr>
          <a:xfrm>
            <a:off x="307440" y="228600"/>
            <a:ext cx="5493240" cy="3133800"/>
          </a:xfrm>
          <a:prstGeom prst="rect">
            <a:avLst/>
          </a:prstGeom>
          <a:ln w="0">
            <a:noFill/>
          </a:ln>
        </p:spPr>
      </p:pic>
      <p:pic>
        <p:nvPicPr>
          <p:cNvPr id="236" name="Picture 3" descr="Graphical user interface, website&#10;&#10;Description automatically generated"/>
          <p:cNvPicPr/>
          <p:nvPr/>
        </p:nvPicPr>
        <p:blipFill>
          <a:blip r:embed="rId2"/>
          <a:stretch/>
        </p:blipFill>
        <p:spPr>
          <a:xfrm>
            <a:off x="3200400" y="3429000"/>
            <a:ext cx="5557680" cy="296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Picture 2" descr="Timeline&#10;&#10;Description automatically generated"/>
          <p:cNvPicPr/>
          <p:nvPr/>
        </p:nvPicPr>
        <p:blipFill>
          <a:blip r:embed="rId1"/>
          <a:stretch/>
        </p:blipFill>
        <p:spPr>
          <a:xfrm>
            <a:off x="384840" y="281520"/>
            <a:ext cx="5015160" cy="2918160"/>
          </a:xfrm>
          <a:prstGeom prst="rect">
            <a:avLst/>
          </a:prstGeom>
          <a:ln w="0">
            <a:noFill/>
          </a:ln>
        </p:spPr>
      </p:pic>
      <p:pic>
        <p:nvPicPr>
          <p:cNvPr id="238" name="Picture 3" descr="Graphical user interface&#10;&#10;Description automatically generated"/>
          <p:cNvPicPr/>
          <p:nvPr/>
        </p:nvPicPr>
        <p:blipFill>
          <a:blip r:embed="rId2"/>
          <a:stretch/>
        </p:blipFill>
        <p:spPr>
          <a:xfrm>
            <a:off x="3200400" y="3316680"/>
            <a:ext cx="5673960" cy="318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itle 1"/>
          <p:cNvSpPr/>
          <p:nvPr/>
        </p:nvSpPr>
        <p:spPr>
          <a:xfrm>
            <a:off x="457200" y="274680"/>
            <a:ext cx="746640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600" spc="-1" strike="noStrike">
                <a:solidFill>
                  <a:srgbClr val="ffffff"/>
                </a:solidFill>
                <a:latin typeface="Franklin Gothic Book"/>
                <a:ea typeface="DejaVu Sans"/>
              </a:rPr>
              <a:t>FUTURE ENHANCEMENT</a:t>
            </a:r>
            <a:endParaRPr b="0" lang="en-US" sz="4600" spc="-1" strike="noStrike">
              <a:latin typeface="Arial"/>
            </a:endParaRPr>
          </a:p>
        </p:txBody>
      </p:sp>
      <p:sp>
        <p:nvSpPr>
          <p:cNvPr id="240" name="Content Placeholder 2"/>
          <p:cNvSpPr/>
          <p:nvPr/>
        </p:nvSpPr>
        <p:spPr>
          <a:xfrm>
            <a:off x="457200" y="1600200"/>
            <a:ext cx="746640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20480" indent="-382320">
              <a:lnSpc>
                <a:spcPct val="100000"/>
              </a:lnSpc>
              <a:spcBef>
                <a:spcPts val="479"/>
              </a:spcBef>
              <a:buClr>
                <a:srgbClr val="6ea0b0"/>
              </a:buClr>
              <a:buSzPct val="80000"/>
              <a:buFont typeface="Wingdings" charset="2"/>
              <a:buChar char=""/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The Advanced software of Internet Banking can be provided including more facilities like online bill payments, mobile recharge, gas booking etc.,</a:t>
            </a:r>
            <a:endParaRPr b="0" lang="en-US" sz="2400" spc="-1" strike="noStrike">
              <a:latin typeface="Arial"/>
            </a:endParaRPr>
          </a:p>
          <a:p>
            <a:pPr marL="420480" indent="-382320">
              <a:lnSpc>
                <a:spcPct val="100000"/>
              </a:lnSpc>
              <a:spcBef>
                <a:spcPts val="479"/>
              </a:spcBef>
              <a:buClr>
                <a:srgbClr val="6ea0b0"/>
              </a:buClr>
              <a:buSzPct val="80000"/>
              <a:buFont typeface="Wingdings" charset="2"/>
              <a:buChar char=""/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Two-Factor authentication includes OTP for improved security.</a:t>
            </a:r>
            <a:endParaRPr b="0" lang="en-US" sz="2400" spc="-1" strike="noStrike">
              <a:latin typeface="Arial"/>
            </a:endParaRPr>
          </a:p>
          <a:p>
            <a:pPr marL="420480" indent="-382320">
              <a:lnSpc>
                <a:spcPct val="100000"/>
              </a:lnSpc>
              <a:spcBef>
                <a:spcPts val="479"/>
              </a:spcBef>
              <a:buClr>
                <a:srgbClr val="6ea0b0"/>
              </a:buClr>
              <a:buSzPct val="80000"/>
              <a:buFont typeface="Wingdings" charset="2"/>
              <a:buChar char=""/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Account closure and Adding Nominee Details.</a:t>
            </a:r>
            <a:endParaRPr b="0" lang="en-US" sz="2400" spc="-1" strike="noStrike">
              <a:latin typeface="Arial"/>
            </a:endParaRPr>
          </a:p>
          <a:p>
            <a:pPr marL="367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241" name="Google Shape;244;p24" descr=""/>
          <p:cNvPicPr/>
          <p:nvPr/>
        </p:nvPicPr>
        <p:blipFill>
          <a:blip r:embed="rId1"/>
          <a:stretch/>
        </p:blipFill>
        <p:spPr>
          <a:xfrm>
            <a:off x="3185640" y="4259160"/>
            <a:ext cx="2706480" cy="205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Box 1"/>
          <p:cNvSpPr/>
          <p:nvPr/>
        </p:nvSpPr>
        <p:spPr>
          <a:xfrm>
            <a:off x="1198440" y="2244600"/>
            <a:ext cx="3839760" cy="155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vertOverflow="overflow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Arial"/>
                <a:ea typeface="DejaVu Sans"/>
              </a:rPr>
              <a:t>Any Queries??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243" name="Picture 3" descr="A picture containing text&#10;&#10;Description automatically generated"/>
          <p:cNvPicPr/>
          <p:nvPr/>
        </p:nvPicPr>
        <p:blipFill>
          <a:blip r:embed="rId1"/>
          <a:stretch/>
        </p:blipFill>
        <p:spPr>
          <a:xfrm>
            <a:off x="4445640" y="3312720"/>
            <a:ext cx="2356920" cy="302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1"/>
          <p:cNvSpPr/>
          <p:nvPr/>
        </p:nvSpPr>
        <p:spPr>
          <a:xfrm>
            <a:off x="3200400" y="3200400"/>
            <a:ext cx="37108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vertOverflow="overflow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Thank You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/>
          <p:nvPr/>
        </p:nvSpPr>
        <p:spPr>
          <a:xfrm>
            <a:off x="457200" y="274680"/>
            <a:ext cx="746640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Franklin Gothic Book"/>
                <a:ea typeface="DejaVu Sans"/>
              </a:rPr>
              <a:t>Presented By: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6" name="Content Placeholder 2"/>
          <p:cNvSpPr/>
          <p:nvPr/>
        </p:nvSpPr>
        <p:spPr>
          <a:xfrm>
            <a:off x="457200" y="1600200"/>
            <a:ext cx="746640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20480" indent="-38304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IN" sz="3000" spc="-1" strike="noStrike">
                <a:solidFill>
                  <a:srgbClr val="ffffff"/>
                </a:solidFill>
                <a:latin typeface="Arial"/>
                <a:ea typeface="DejaVu Sans"/>
              </a:rPr>
              <a:t>Batch-98</a:t>
            </a:r>
            <a:endParaRPr b="0" lang="en-US" sz="3000" spc="-1" strike="noStrike">
              <a:latin typeface="Arial"/>
            </a:endParaRPr>
          </a:p>
          <a:p>
            <a:pPr marL="420480" indent="-38304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  <a:p>
            <a:pPr marL="420480" indent="-38304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  <a:p>
            <a:pPr marL="420480" indent="-382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IN" sz="3000" spc="-1" strike="noStrike">
                <a:solidFill>
                  <a:srgbClr val="ffffff"/>
                </a:solidFill>
                <a:latin typeface="Arial"/>
                <a:ea typeface="DejaVu Sans"/>
              </a:rPr>
              <a:t>                    </a:t>
            </a:r>
            <a:r>
              <a:rPr b="0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Shesha </a:t>
            </a:r>
            <a:r>
              <a:rPr b="0" lang="en-IN" sz="2400" spc="-1" strike="noStrike">
                <a:solidFill>
                  <a:srgbClr val="ffffff"/>
                </a:solidFill>
                <a:latin typeface="Arial"/>
                <a:ea typeface="Arial"/>
              </a:rPr>
              <a:t>Thallu - 6619</a:t>
            </a:r>
            <a:endParaRPr b="0" lang="en-US" sz="2400" spc="-1" strike="noStrike">
              <a:latin typeface="Arial"/>
            </a:endParaRPr>
          </a:p>
          <a:p>
            <a:pPr marL="420480" indent="-3823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  <a:ea typeface="Arial"/>
              </a:rPr>
              <a:t>                         </a:t>
            </a:r>
            <a:r>
              <a:rPr b="0" lang="en-IN" sz="2400" spc="-1" strike="noStrike">
                <a:solidFill>
                  <a:srgbClr val="ffffff"/>
                </a:solidFill>
                <a:latin typeface="Arial"/>
                <a:ea typeface="Arial"/>
              </a:rPr>
              <a:t>Bharathi Koliwad - 6605</a:t>
            </a:r>
            <a:endParaRPr b="0" lang="en-US" sz="2400" spc="-1" strike="noStrike">
              <a:latin typeface="Arial"/>
            </a:endParaRPr>
          </a:p>
          <a:p>
            <a:pPr marL="420480" indent="-3823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  <a:ea typeface="Arial"/>
              </a:rPr>
              <a:t>                         </a:t>
            </a:r>
            <a:r>
              <a:rPr b="0" lang="en-IN" sz="2400" spc="-1" strike="noStrike">
                <a:solidFill>
                  <a:srgbClr val="ffffff"/>
                </a:solidFill>
                <a:latin typeface="Arial"/>
                <a:ea typeface="Arial"/>
              </a:rPr>
              <a:t>Ganesh Renikunta - 6618</a:t>
            </a:r>
            <a:endParaRPr b="0" lang="en-US" sz="2400" spc="-1" strike="noStrike">
              <a:latin typeface="Arial"/>
            </a:endParaRPr>
          </a:p>
          <a:p>
            <a:pPr marL="420480" indent="-3823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  <a:ea typeface="Arial"/>
              </a:rPr>
              <a:t>                         </a:t>
            </a:r>
            <a:r>
              <a:rPr b="0" lang="en-IN" sz="2400" spc="-1" strike="noStrike">
                <a:solidFill>
                  <a:srgbClr val="ffffff"/>
                </a:solidFill>
                <a:latin typeface="Arial"/>
                <a:ea typeface="Arial"/>
              </a:rPr>
              <a:t>Adinarayana Kuruva - 6617</a:t>
            </a:r>
            <a:endParaRPr b="0" lang="en-US" sz="2400" spc="-1" strike="noStrike">
              <a:latin typeface="Arial"/>
            </a:endParaRPr>
          </a:p>
          <a:p>
            <a:pPr marL="420480" indent="-3823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  <a:ea typeface="Arial"/>
              </a:rPr>
              <a:t>                         </a:t>
            </a:r>
            <a:r>
              <a:rPr b="0" lang="en-IN" sz="2400" spc="-1" strike="noStrike">
                <a:solidFill>
                  <a:srgbClr val="ffffff"/>
                </a:solidFill>
                <a:latin typeface="Arial"/>
                <a:ea typeface="Arial"/>
              </a:rPr>
              <a:t>Raju Bhashabathini - 6611</a:t>
            </a:r>
            <a:endParaRPr b="0" lang="en-US" sz="2400" spc="-1" strike="noStrike">
              <a:latin typeface="Arial"/>
            </a:endParaRPr>
          </a:p>
        </p:txBody>
      </p:sp>
    </p:spTree>
  </p:cSld>
  <p:transition>
    <p:wipe dir="r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/>
          <p:nvPr/>
        </p:nvSpPr>
        <p:spPr>
          <a:xfrm>
            <a:off x="457200" y="274680"/>
            <a:ext cx="746640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IN" sz="4600" spc="-1" strike="noStrike">
                <a:solidFill>
                  <a:srgbClr val="ffffff"/>
                </a:solidFill>
                <a:latin typeface="Franklin Gothic Book"/>
                <a:ea typeface="DejaVu Sans"/>
              </a:rPr>
              <a:t>CONTENTS:</a:t>
            </a:r>
            <a:endParaRPr b="0" lang="en-US" sz="4600" spc="-1" strike="noStrike">
              <a:latin typeface="Arial"/>
            </a:endParaRPr>
          </a:p>
        </p:txBody>
      </p:sp>
      <p:sp>
        <p:nvSpPr>
          <p:cNvPr id="168" name="Content Placeholder 2"/>
          <p:cNvSpPr/>
          <p:nvPr/>
        </p:nvSpPr>
        <p:spPr>
          <a:xfrm>
            <a:off x="467640" y="2332080"/>
            <a:ext cx="746640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20480" indent="-38304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" charset="2"/>
              <a:buChar char=""/>
            </a:pPr>
            <a:r>
              <a:rPr b="0" lang="en-IN" sz="30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</a:t>
            </a:r>
            <a:endParaRPr b="0" lang="en-US" sz="3000" spc="-1" strike="noStrike">
              <a:latin typeface="Arial"/>
            </a:endParaRPr>
          </a:p>
          <a:p>
            <a:pPr marL="420480" indent="-38304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" charset="2"/>
              <a:buChar char=""/>
            </a:pPr>
            <a:r>
              <a:rPr b="0" lang="en-IN" sz="3000" spc="-1" strike="noStrike">
                <a:solidFill>
                  <a:srgbClr val="ffffff"/>
                </a:solidFill>
                <a:latin typeface="Arial"/>
                <a:ea typeface="DejaVu Sans"/>
              </a:rPr>
              <a:t>Problem statement</a:t>
            </a:r>
            <a:endParaRPr b="0" lang="en-US" sz="3000" spc="-1" strike="noStrike">
              <a:latin typeface="Arial"/>
            </a:endParaRPr>
          </a:p>
          <a:p>
            <a:pPr marL="420480" indent="-38304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" charset="2"/>
              <a:buChar char=""/>
            </a:pPr>
            <a:r>
              <a:rPr b="0" lang="en-IN" sz="3000" spc="-1" strike="noStrike">
                <a:solidFill>
                  <a:srgbClr val="ffffff"/>
                </a:solidFill>
                <a:latin typeface="Arial"/>
                <a:ea typeface="DejaVu Sans"/>
              </a:rPr>
              <a:t>System Design</a:t>
            </a:r>
            <a:endParaRPr b="0" lang="en-US" sz="3000" spc="-1" strike="noStrike">
              <a:latin typeface="Arial"/>
            </a:endParaRPr>
          </a:p>
          <a:p>
            <a:pPr marL="420480" indent="-38304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" charset="2"/>
              <a:buChar char=""/>
            </a:pPr>
            <a:r>
              <a:rPr b="0" lang="en-IN" sz="3000" spc="-1" strike="noStrike">
                <a:solidFill>
                  <a:srgbClr val="ffffff"/>
                </a:solidFill>
                <a:latin typeface="Arial"/>
                <a:ea typeface="DejaVu Sans"/>
              </a:rPr>
              <a:t>Technology</a:t>
            </a:r>
            <a:endParaRPr b="0" lang="en-US" sz="3000" spc="-1" strike="noStrike">
              <a:latin typeface="Arial"/>
            </a:endParaRPr>
          </a:p>
          <a:p>
            <a:pPr marL="420480" indent="-38304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" charset="2"/>
              <a:buChar char=""/>
            </a:pPr>
            <a:r>
              <a:rPr b="0" lang="en-IN" sz="3000" spc="-1" strike="noStrike">
                <a:solidFill>
                  <a:srgbClr val="ffffff"/>
                </a:solidFill>
                <a:latin typeface="Arial"/>
                <a:ea typeface="DejaVu Sans"/>
              </a:rPr>
              <a:t>Results</a:t>
            </a:r>
            <a:endParaRPr b="0" lang="en-US" sz="3000" spc="-1" strike="noStrike">
              <a:latin typeface="Arial"/>
            </a:endParaRPr>
          </a:p>
          <a:p>
            <a:pPr marL="420480" indent="-38304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" charset="2"/>
              <a:buChar char=""/>
            </a:pPr>
            <a:r>
              <a:rPr b="0" lang="en-IN" sz="3000" spc="-1" strike="noStrike">
                <a:solidFill>
                  <a:srgbClr val="ffffff"/>
                </a:solidFill>
                <a:latin typeface="Arial"/>
                <a:ea typeface="DejaVu Sans"/>
              </a:rPr>
              <a:t>Future Enhancements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1"/>
          <p:cNvSpPr/>
          <p:nvPr/>
        </p:nvSpPr>
        <p:spPr>
          <a:xfrm>
            <a:off x="457200" y="274680"/>
            <a:ext cx="746640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IN" sz="4600" spc="-1" strike="noStrike">
                <a:solidFill>
                  <a:srgbClr val="ffffff"/>
                </a:solidFill>
                <a:latin typeface="Franklin Gothic Book"/>
                <a:ea typeface="DejaVu Sans"/>
              </a:rPr>
              <a:t>INTRODUCTION</a:t>
            </a:r>
            <a:endParaRPr b="0" lang="en-US" sz="4600" spc="-1" strike="noStrike">
              <a:latin typeface="Arial"/>
            </a:endParaRPr>
          </a:p>
        </p:txBody>
      </p:sp>
      <p:sp>
        <p:nvSpPr>
          <p:cNvPr id="170" name="Content Placeholder 2"/>
          <p:cNvSpPr/>
          <p:nvPr/>
        </p:nvSpPr>
        <p:spPr>
          <a:xfrm>
            <a:off x="467640" y="1412640"/>
            <a:ext cx="7466400" cy="482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20480" indent="-382320">
              <a:lnSpc>
                <a:spcPct val="100000"/>
              </a:lnSpc>
              <a:spcBef>
                <a:spcPts val="479"/>
              </a:spcBef>
              <a:buClr>
                <a:srgbClr val="6ea0b0"/>
              </a:buClr>
              <a:buSzPct val="80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Internet banking, also known as online banking is a facility offered by banks that allow customers to use banking services over the internet. </a:t>
            </a:r>
            <a:endParaRPr b="0" lang="en-US" sz="2400" spc="-1" strike="noStrike">
              <a:latin typeface="Arial"/>
            </a:endParaRPr>
          </a:p>
          <a:p>
            <a:pPr marL="420480" indent="-382320">
              <a:lnSpc>
                <a:spcPct val="100000"/>
              </a:lnSpc>
              <a:spcBef>
                <a:spcPts val="479"/>
              </a:spcBef>
              <a:buClr>
                <a:srgbClr val="6ea0b0"/>
              </a:buClr>
              <a:buSzPct val="80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Customers need not visit their bank’s branch office to avail each and every small service.</a:t>
            </a:r>
            <a:endParaRPr b="0" lang="en-US" sz="2400" spc="-1" strike="noStrike">
              <a:latin typeface="Arial"/>
            </a:endParaRPr>
          </a:p>
          <a:p>
            <a:pPr marL="420480" indent="-382320">
              <a:lnSpc>
                <a:spcPct val="100000"/>
              </a:lnSpc>
              <a:spcBef>
                <a:spcPts val="479"/>
              </a:spcBef>
              <a:buClr>
                <a:srgbClr val="6ea0b0"/>
              </a:buClr>
              <a:buSzPct val="80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Not all account holders get access to internet banking. If you would like to use internet banking services, you must register for the facility while opening the account or later.</a:t>
            </a:r>
            <a:endParaRPr b="0" lang="en-US" sz="2400" spc="-1" strike="noStrike">
              <a:latin typeface="Arial"/>
            </a:endParaRPr>
          </a:p>
          <a:p>
            <a:pPr marL="420480" indent="-382320">
              <a:lnSpc>
                <a:spcPct val="100000"/>
              </a:lnSpc>
              <a:spcBef>
                <a:spcPts val="479"/>
              </a:spcBef>
              <a:buClr>
                <a:srgbClr val="6ea0b0"/>
              </a:buClr>
              <a:buSzPct val="80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You have to use the registered   </a:t>
            </a:r>
            <a:endParaRPr b="0" lang="en-US" sz="2400" spc="-1" strike="noStrike">
              <a:latin typeface="Arial"/>
            </a:endParaRPr>
          </a:p>
          <a:p>
            <a:pPr marL="367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     </a:t>
            </a:r>
            <a:r>
              <a:rPr b="0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username and password to log </a:t>
            </a:r>
            <a:endParaRPr b="0" lang="en-US" sz="2400" spc="-1" strike="noStrike">
              <a:latin typeface="Arial"/>
            </a:endParaRPr>
          </a:p>
          <a:p>
            <a:pPr marL="367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     </a:t>
            </a:r>
            <a:r>
              <a:rPr b="0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into your internet banking account.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71" name="Picture 3" descr="mobile-internet-banking-1.jpg"/>
          <p:cNvPicPr/>
          <p:nvPr/>
        </p:nvPicPr>
        <p:blipFill>
          <a:blip r:embed="rId1"/>
          <a:stretch/>
        </p:blipFill>
        <p:spPr>
          <a:xfrm>
            <a:off x="6074640" y="4834080"/>
            <a:ext cx="2910240" cy="193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/>
          <p:nvPr/>
        </p:nvSpPr>
        <p:spPr>
          <a:xfrm>
            <a:off x="457200" y="274680"/>
            <a:ext cx="746640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IN" sz="4600" spc="-1" strike="noStrike">
                <a:solidFill>
                  <a:srgbClr val="ffffff"/>
                </a:solidFill>
                <a:latin typeface="Franklin Gothic Book"/>
                <a:ea typeface="DejaVu Sans"/>
              </a:rPr>
              <a:t>PROBLEM STATEMENT</a:t>
            </a:r>
            <a:endParaRPr b="0" lang="en-US" sz="4600" spc="-1" strike="noStrike">
              <a:latin typeface="Arial"/>
            </a:endParaRPr>
          </a:p>
        </p:txBody>
      </p:sp>
      <p:sp>
        <p:nvSpPr>
          <p:cNvPr id="173" name="Content Placeholder 2"/>
          <p:cNvSpPr/>
          <p:nvPr/>
        </p:nvSpPr>
        <p:spPr>
          <a:xfrm>
            <a:off x="457200" y="1600200"/>
            <a:ext cx="746640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20480" indent="-383040">
              <a:lnSpc>
                <a:spcPct val="100000"/>
              </a:lnSpc>
              <a:spcBef>
                <a:spcPts val="479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In rapid growing world an individual cannot waste his/her time waiting in long queue.</a:t>
            </a:r>
            <a:endParaRPr b="0" lang="en-US" sz="2400" spc="-1" strike="noStrike">
              <a:latin typeface="Arial"/>
            </a:endParaRPr>
          </a:p>
          <a:p>
            <a:pPr marL="420480" indent="-383040">
              <a:lnSpc>
                <a:spcPct val="100000"/>
              </a:lnSpc>
              <a:spcBef>
                <a:spcPts val="479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During this pandemic it is not advised to  form long queue or crowd formation.</a:t>
            </a:r>
            <a:endParaRPr b="0" lang="en-US" sz="2400" spc="-1" strike="noStrike">
              <a:latin typeface="Arial"/>
            </a:endParaRPr>
          </a:p>
          <a:p>
            <a:pPr marL="420480" indent="-383040">
              <a:lnSpc>
                <a:spcPct val="100000"/>
              </a:lnSpc>
              <a:spcBef>
                <a:spcPts val="479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The number of counters in a Bank and Number of Banks in Rural areas are less.</a:t>
            </a:r>
            <a:endParaRPr b="0" lang="en-US" sz="2400" spc="-1" strike="noStrike">
              <a:latin typeface="Arial"/>
            </a:endParaRPr>
          </a:p>
          <a:p>
            <a:pPr marL="420480" indent="-383040">
              <a:lnSpc>
                <a:spcPct val="100000"/>
              </a:lnSpc>
              <a:spcBef>
                <a:spcPts val="479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Employees and Senior Citizen                            can’t wait in Long Queue </a:t>
            </a:r>
            <a:endParaRPr b="0" lang="en-US" sz="2400" spc="-1" strike="noStrike">
              <a:latin typeface="Arial"/>
            </a:endParaRPr>
          </a:p>
          <a:p>
            <a:pPr marL="420480" indent="-383040">
              <a:lnSpc>
                <a:spcPct val="100000"/>
              </a:lnSpc>
              <a:spcBef>
                <a:spcPts val="479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Banks does not work 24/7  and                     remains closed on Public Holidays.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74" name="Picture 6" descr="bank-queue-people-standing-in-row-to-bank-problem visiting bank.jpg"/>
          <p:cNvPicPr/>
          <p:nvPr/>
        </p:nvPicPr>
        <p:blipFill>
          <a:blip r:embed="rId1"/>
          <a:stretch/>
        </p:blipFill>
        <p:spPr>
          <a:xfrm>
            <a:off x="5826600" y="4343400"/>
            <a:ext cx="3088080" cy="205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1"/>
          <p:cNvSpPr/>
          <p:nvPr/>
        </p:nvSpPr>
        <p:spPr>
          <a:xfrm>
            <a:off x="457200" y="274320"/>
            <a:ext cx="746964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600" spc="-1" strike="noStrike">
                <a:solidFill>
                  <a:srgbClr val="ffffff"/>
                </a:solidFill>
                <a:latin typeface="Franklin Gothic Book"/>
                <a:ea typeface="DejaVu Sans"/>
              </a:rPr>
              <a:t>SYSTEM DESIGN</a:t>
            </a:r>
            <a:endParaRPr b="0" lang="en-US" sz="4600" spc="-1" strike="noStrike">
              <a:latin typeface="Arial"/>
            </a:endParaRPr>
          </a:p>
        </p:txBody>
      </p:sp>
      <p:sp>
        <p:nvSpPr>
          <p:cNvPr id="176" name="Google Shape;114;p17"/>
          <p:cNvSpPr/>
          <p:nvPr/>
        </p:nvSpPr>
        <p:spPr>
          <a:xfrm>
            <a:off x="383400" y="3806640"/>
            <a:ext cx="863280" cy="255960"/>
          </a:xfrm>
          <a:prstGeom prst="rect">
            <a:avLst/>
          </a:prstGeom>
          <a:solidFill>
            <a:schemeClr val="lt1"/>
          </a:solidFill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Arial"/>
              </a:rPr>
              <a:t>Register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7" name="Google Shape;120;p17"/>
          <p:cNvSpPr/>
          <p:nvPr/>
        </p:nvSpPr>
        <p:spPr>
          <a:xfrm>
            <a:off x="1058040" y="5260320"/>
            <a:ext cx="863280" cy="269280"/>
          </a:xfrm>
          <a:prstGeom prst="rect">
            <a:avLst/>
          </a:prstGeom>
          <a:solidFill>
            <a:schemeClr val="lt1"/>
          </a:solidFill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Arial"/>
              </a:rPr>
              <a:t>Logout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8" name="Google Shape;121;p17"/>
          <p:cNvSpPr/>
          <p:nvPr/>
        </p:nvSpPr>
        <p:spPr>
          <a:xfrm>
            <a:off x="3544920" y="3193200"/>
            <a:ext cx="863280" cy="251640"/>
          </a:xfrm>
          <a:prstGeom prst="rect">
            <a:avLst/>
          </a:prstGeom>
          <a:solidFill>
            <a:schemeClr val="lt1"/>
          </a:solidFill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Arial"/>
              </a:rPr>
              <a:t>Login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9" name="Google Shape;123;p17"/>
          <p:cNvSpPr/>
          <p:nvPr/>
        </p:nvSpPr>
        <p:spPr>
          <a:xfrm>
            <a:off x="2938680" y="2170800"/>
            <a:ext cx="1042920" cy="292320"/>
          </a:xfrm>
          <a:prstGeom prst="rect">
            <a:avLst/>
          </a:prstGeom>
          <a:solidFill>
            <a:schemeClr val="lt1"/>
          </a:solidFill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Arial"/>
              </a:rPr>
              <a:t>Browser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0" name="Google Shape;124;p17"/>
          <p:cNvSpPr/>
          <p:nvPr/>
        </p:nvSpPr>
        <p:spPr>
          <a:xfrm>
            <a:off x="7786800" y="5722920"/>
            <a:ext cx="865800" cy="321840"/>
          </a:xfrm>
          <a:prstGeom prst="rect">
            <a:avLst/>
          </a:prstGeom>
          <a:solidFill>
            <a:schemeClr val="lt1"/>
          </a:solidFill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Arial"/>
              </a:rPr>
              <a:t>Profile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1" name="Google Shape;125;p17"/>
          <p:cNvSpPr/>
          <p:nvPr/>
        </p:nvSpPr>
        <p:spPr>
          <a:xfrm>
            <a:off x="5424120" y="4543920"/>
            <a:ext cx="1299960" cy="231840"/>
          </a:xfrm>
          <a:prstGeom prst="rect">
            <a:avLst/>
          </a:prstGeom>
          <a:solidFill>
            <a:schemeClr val="lt1"/>
          </a:solidFill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Arial"/>
              </a:rPr>
              <a:t>Dashboard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2" name="Google Shape;126;p17"/>
          <p:cNvSpPr/>
          <p:nvPr/>
        </p:nvSpPr>
        <p:spPr>
          <a:xfrm>
            <a:off x="2039760" y="5730120"/>
            <a:ext cx="993960" cy="302040"/>
          </a:xfrm>
          <a:prstGeom prst="rect">
            <a:avLst/>
          </a:prstGeom>
          <a:solidFill>
            <a:schemeClr val="lt1"/>
          </a:solidFill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Arial"/>
              </a:rPr>
              <a:t>Deposit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3" name="Google Shape;127;p17"/>
          <p:cNvSpPr/>
          <p:nvPr/>
        </p:nvSpPr>
        <p:spPr>
          <a:xfrm>
            <a:off x="4696200" y="5719680"/>
            <a:ext cx="1185840" cy="321840"/>
          </a:xfrm>
          <a:prstGeom prst="rect">
            <a:avLst/>
          </a:prstGeom>
          <a:solidFill>
            <a:schemeClr val="lt1"/>
          </a:solidFill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Arial"/>
              </a:rPr>
              <a:t>Fund Transfer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4" name="Google Shape;128;p17"/>
          <p:cNvSpPr/>
          <p:nvPr/>
        </p:nvSpPr>
        <p:spPr>
          <a:xfrm>
            <a:off x="6228720" y="5724000"/>
            <a:ext cx="1121760" cy="323280"/>
          </a:xfrm>
          <a:prstGeom prst="rect">
            <a:avLst/>
          </a:prstGeom>
          <a:solidFill>
            <a:schemeClr val="lt1"/>
          </a:solidFill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Arial"/>
              </a:rPr>
              <a:t>Bank Statement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5" name="Google Shape;129;p17"/>
          <p:cNvSpPr/>
          <p:nvPr/>
        </p:nvSpPr>
        <p:spPr>
          <a:xfrm>
            <a:off x="3329640" y="5724000"/>
            <a:ext cx="995400" cy="325080"/>
          </a:xfrm>
          <a:prstGeom prst="rect">
            <a:avLst/>
          </a:prstGeom>
          <a:solidFill>
            <a:schemeClr val="lt1"/>
          </a:solidFill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Arial"/>
              </a:rPr>
              <a:t>Withdraw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6" name="Google Shape;131;p17"/>
          <p:cNvSpPr/>
          <p:nvPr/>
        </p:nvSpPr>
        <p:spPr>
          <a:xfrm>
            <a:off x="5763960" y="3047760"/>
            <a:ext cx="934920" cy="653760"/>
          </a:xfrm>
          <a:prstGeom prst="diamond">
            <a:avLst/>
          </a:prstGeom>
          <a:solidFill>
            <a:schemeClr val="lt1"/>
          </a:solidFill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Arial"/>
              </a:rPr>
              <a:t>Valid user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7" name="Google Shape;132;p17"/>
          <p:cNvSpPr/>
          <p:nvPr/>
        </p:nvSpPr>
        <p:spPr>
          <a:xfrm>
            <a:off x="4307040" y="2182320"/>
            <a:ext cx="1053720" cy="292320"/>
          </a:xfrm>
          <a:prstGeom prst="rect">
            <a:avLst/>
          </a:prstGeom>
          <a:solidFill>
            <a:schemeClr val="lt1"/>
          </a:solidFill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Arial"/>
              </a:rPr>
              <a:t>Controller layer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8" name="Google Shape;133;p17"/>
          <p:cNvSpPr/>
          <p:nvPr/>
        </p:nvSpPr>
        <p:spPr>
          <a:xfrm>
            <a:off x="5604840" y="2170800"/>
            <a:ext cx="933120" cy="292320"/>
          </a:xfrm>
          <a:prstGeom prst="rect">
            <a:avLst/>
          </a:prstGeom>
          <a:solidFill>
            <a:schemeClr val="lt1"/>
          </a:solidFill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Arial"/>
              </a:rPr>
              <a:t>Service layer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9" name="Google Shape;134;p17"/>
          <p:cNvSpPr/>
          <p:nvPr/>
        </p:nvSpPr>
        <p:spPr>
          <a:xfrm>
            <a:off x="6755040" y="2112840"/>
            <a:ext cx="1088640" cy="408600"/>
          </a:xfrm>
          <a:prstGeom prst="rect">
            <a:avLst/>
          </a:prstGeom>
          <a:solidFill>
            <a:schemeClr val="lt1"/>
          </a:solidFill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Arial"/>
              </a:rPr>
              <a:t>Repository layer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0" name="Google Shape;135;p17"/>
          <p:cNvSpPr/>
          <p:nvPr/>
        </p:nvSpPr>
        <p:spPr>
          <a:xfrm>
            <a:off x="3982680" y="2317320"/>
            <a:ext cx="323640" cy="1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Google Shape;140;p17"/>
          <p:cNvSpPr/>
          <p:nvPr/>
        </p:nvSpPr>
        <p:spPr>
          <a:xfrm>
            <a:off x="6195240" y="3670560"/>
            <a:ext cx="9720" cy="87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Google Shape;142;p17"/>
          <p:cNvSpPr/>
          <p:nvPr/>
        </p:nvSpPr>
        <p:spPr>
          <a:xfrm flipH="1" rot="10800000">
            <a:off x="5361480" y="2318400"/>
            <a:ext cx="242280" cy="1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headEnd len="med" type="stealth" w="med"/>
            <a:tailEnd len="med" type="stealth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3" name="Google Shape;143;p17"/>
          <p:cNvSpPr/>
          <p:nvPr/>
        </p:nvSpPr>
        <p:spPr>
          <a:xfrm>
            <a:off x="6539040" y="2317320"/>
            <a:ext cx="204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Google Shape;144;p17"/>
          <p:cNvSpPr/>
          <p:nvPr/>
        </p:nvSpPr>
        <p:spPr>
          <a:xfrm>
            <a:off x="8195040" y="2112840"/>
            <a:ext cx="870120" cy="430560"/>
          </a:xfrm>
          <a:prstGeom prst="can">
            <a:avLst>
              <a:gd name="adj" fmla="val 25000"/>
            </a:avLst>
          </a:prstGeom>
          <a:solidFill>
            <a:schemeClr val="lt1"/>
          </a:solidFill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Arial"/>
              </a:rPr>
              <a:t>Database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5" name="Google Shape;145;p17"/>
          <p:cNvSpPr/>
          <p:nvPr/>
        </p:nvSpPr>
        <p:spPr>
          <a:xfrm>
            <a:off x="7868520" y="2318040"/>
            <a:ext cx="325440" cy="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Google Shape;149;p17"/>
          <p:cNvSpPr/>
          <p:nvPr/>
        </p:nvSpPr>
        <p:spPr>
          <a:xfrm flipH="1" flipV="1">
            <a:off x="3643560" y="2462760"/>
            <a:ext cx="10800" cy="73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Google Shape;152;p17"/>
          <p:cNvSpPr/>
          <p:nvPr/>
        </p:nvSpPr>
        <p:spPr>
          <a:xfrm>
            <a:off x="4947120" y="2841480"/>
            <a:ext cx="6955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No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8" name="Google Shape;153;p17"/>
          <p:cNvSpPr/>
          <p:nvPr/>
        </p:nvSpPr>
        <p:spPr>
          <a:xfrm>
            <a:off x="3097080" y="2632320"/>
            <a:ext cx="7189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User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9" name="Google Shape;160;p17"/>
          <p:cNvSpPr/>
          <p:nvPr/>
        </p:nvSpPr>
        <p:spPr>
          <a:xfrm>
            <a:off x="4413600" y="3319920"/>
            <a:ext cx="1350720" cy="2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stealth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0" name="Google Shape;169;p17"/>
          <p:cNvSpPr/>
          <p:nvPr/>
        </p:nvSpPr>
        <p:spPr>
          <a:xfrm>
            <a:off x="5715000" y="3809880"/>
            <a:ext cx="9136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Yes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1" name="Straight Arrow Connector 64"/>
          <p:cNvSpPr/>
          <p:nvPr/>
        </p:nvSpPr>
        <p:spPr>
          <a:xfrm flipH="1">
            <a:off x="808920" y="3301200"/>
            <a:ext cx="3600" cy="51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2" name="Straight Arrow Connector 65"/>
          <p:cNvSpPr/>
          <p:nvPr/>
        </p:nvSpPr>
        <p:spPr>
          <a:xfrm>
            <a:off x="813960" y="3290040"/>
            <a:ext cx="2737080" cy="1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3" name="Straight Arrow Connector 71"/>
          <p:cNvSpPr/>
          <p:nvPr/>
        </p:nvSpPr>
        <p:spPr>
          <a:xfrm flipH="1">
            <a:off x="1931400" y="5351400"/>
            <a:ext cx="6188040" cy="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4" name="Google Shape;131;p17"/>
          <p:cNvSpPr/>
          <p:nvPr/>
        </p:nvSpPr>
        <p:spPr>
          <a:xfrm>
            <a:off x="1747080" y="3564360"/>
            <a:ext cx="1283760" cy="731160"/>
          </a:xfrm>
          <a:prstGeom prst="diamond">
            <a:avLst/>
          </a:prstGeom>
          <a:solidFill>
            <a:schemeClr val="lt1"/>
          </a:solidFill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Arial"/>
              </a:rPr>
              <a:t>Valid Details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5" name="Google Shape;141;p17"/>
          <p:cNvSpPr/>
          <p:nvPr/>
        </p:nvSpPr>
        <p:spPr>
          <a:xfrm flipV="1">
            <a:off x="1249200" y="3934800"/>
            <a:ext cx="503640" cy="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Straight Arrow Connector 75"/>
          <p:cNvSpPr/>
          <p:nvPr/>
        </p:nvSpPr>
        <p:spPr>
          <a:xfrm>
            <a:off x="3034800" y="3932280"/>
            <a:ext cx="993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7" name="Straight Arrow Connector 76"/>
          <p:cNvSpPr/>
          <p:nvPr/>
        </p:nvSpPr>
        <p:spPr>
          <a:xfrm flipH="1" flipV="1">
            <a:off x="4026600" y="3465000"/>
            <a:ext cx="1440" cy="45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8" name="Straight Arrow Connector 77"/>
          <p:cNvSpPr/>
          <p:nvPr/>
        </p:nvSpPr>
        <p:spPr>
          <a:xfrm flipV="1">
            <a:off x="1497960" y="4678920"/>
            <a:ext cx="2698200" cy="2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9" name="Straight Arrow Connector 78"/>
          <p:cNvSpPr/>
          <p:nvPr/>
        </p:nvSpPr>
        <p:spPr>
          <a:xfrm flipV="1">
            <a:off x="1510920" y="4693680"/>
            <a:ext cx="11880" cy="52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0" name="Straight Arrow Connector 79"/>
          <p:cNvSpPr/>
          <p:nvPr/>
        </p:nvSpPr>
        <p:spPr>
          <a:xfrm flipH="1" flipV="1">
            <a:off x="4193640" y="3477240"/>
            <a:ext cx="1440" cy="118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1" name="Google Shape;160;p17"/>
          <p:cNvSpPr/>
          <p:nvPr/>
        </p:nvSpPr>
        <p:spPr>
          <a:xfrm>
            <a:off x="4232880" y="2790360"/>
            <a:ext cx="20160" cy="40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stealth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2" name="Straight Arrow Connector 82"/>
          <p:cNvSpPr/>
          <p:nvPr/>
        </p:nvSpPr>
        <p:spPr>
          <a:xfrm>
            <a:off x="4237560" y="2796840"/>
            <a:ext cx="1988640" cy="3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3" name="Straight Arrow Connector 83"/>
          <p:cNvSpPr/>
          <p:nvPr/>
        </p:nvSpPr>
        <p:spPr>
          <a:xfrm>
            <a:off x="6226560" y="2835720"/>
            <a:ext cx="360" cy="20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4" name="Google Shape;153;p17"/>
          <p:cNvSpPr/>
          <p:nvPr/>
        </p:nvSpPr>
        <p:spPr>
          <a:xfrm>
            <a:off x="3110040" y="3652920"/>
            <a:ext cx="7189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Yes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5" name="Straight Arrow Connector 87"/>
          <p:cNvSpPr/>
          <p:nvPr/>
        </p:nvSpPr>
        <p:spPr>
          <a:xfrm flipV="1">
            <a:off x="2198520" y="2355480"/>
            <a:ext cx="732600" cy="1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6" name="Straight Arrow Connector 76_0"/>
          <p:cNvSpPr/>
          <p:nvPr/>
        </p:nvSpPr>
        <p:spPr>
          <a:xfrm flipH="1" flipV="1">
            <a:off x="684720" y="4062600"/>
            <a:ext cx="360" cy="27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7" name="Straight Arrow Connector 77_0"/>
          <p:cNvSpPr/>
          <p:nvPr/>
        </p:nvSpPr>
        <p:spPr>
          <a:xfrm flipV="1">
            <a:off x="730080" y="4315680"/>
            <a:ext cx="1555200" cy="2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8" name="Google Shape;152;p17_0"/>
          <p:cNvSpPr/>
          <p:nvPr/>
        </p:nvSpPr>
        <p:spPr>
          <a:xfrm>
            <a:off x="675360" y="4267080"/>
            <a:ext cx="6955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No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9" name="Google Shape;149;p17_0"/>
          <p:cNvSpPr/>
          <p:nvPr/>
        </p:nvSpPr>
        <p:spPr>
          <a:xfrm flipH="1" flipV="1">
            <a:off x="2512800" y="5360760"/>
            <a:ext cx="360" cy="40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Google Shape;149;p17_1"/>
          <p:cNvSpPr/>
          <p:nvPr/>
        </p:nvSpPr>
        <p:spPr>
          <a:xfrm flipH="1" flipV="1">
            <a:off x="8119440" y="5350680"/>
            <a:ext cx="360" cy="40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Google Shape;149;p17_2"/>
          <p:cNvSpPr/>
          <p:nvPr/>
        </p:nvSpPr>
        <p:spPr>
          <a:xfrm flipH="1" flipV="1">
            <a:off x="6855840" y="5350680"/>
            <a:ext cx="360" cy="40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Google Shape;149;p17_3"/>
          <p:cNvSpPr/>
          <p:nvPr/>
        </p:nvSpPr>
        <p:spPr>
          <a:xfrm flipH="1" flipV="1">
            <a:off x="5256360" y="5350680"/>
            <a:ext cx="360" cy="40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Google Shape;149;p17_4"/>
          <p:cNvSpPr/>
          <p:nvPr/>
        </p:nvSpPr>
        <p:spPr>
          <a:xfrm flipH="1" flipV="1">
            <a:off x="3884040" y="5360760"/>
            <a:ext cx="360" cy="40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Google Shape;149;p17_5"/>
          <p:cNvSpPr/>
          <p:nvPr/>
        </p:nvSpPr>
        <p:spPr>
          <a:xfrm flipH="1" flipV="1">
            <a:off x="6181560" y="4751640"/>
            <a:ext cx="360" cy="60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 1"/>
          <p:cNvSpPr/>
          <p:nvPr/>
        </p:nvSpPr>
        <p:spPr>
          <a:xfrm>
            <a:off x="457200" y="274680"/>
            <a:ext cx="746640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IN" sz="4600" spc="-1" strike="noStrike">
                <a:solidFill>
                  <a:srgbClr val="ffffff"/>
                </a:solidFill>
                <a:latin typeface="Franklin Gothic Book"/>
                <a:ea typeface="DejaVu Sans"/>
              </a:rPr>
              <a:t>Technologies</a:t>
            </a:r>
            <a:endParaRPr b="0" lang="en-US" sz="4600" spc="-1" strike="noStrike">
              <a:latin typeface="Arial"/>
            </a:endParaRPr>
          </a:p>
        </p:txBody>
      </p:sp>
      <p:sp>
        <p:nvSpPr>
          <p:cNvPr id="226" name="Content Placeholder 2"/>
          <p:cNvSpPr/>
          <p:nvPr/>
        </p:nvSpPr>
        <p:spPr>
          <a:xfrm>
            <a:off x="457200" y="1600200"/>
            <a:ext cx="746640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20480" indent="-38304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" charset="2"/>
              <a:buChar char=""/>
            </a:pPr>
            <a:r>
              <a:rPr b="0" lang="en-IN" sz="3000" spc="-1" strike="noStrike">
                <a:solidFill>
                  <a:srgbClr val="ffffff"/>
                </a:solidFill>
                <a:latin typeface="Arial"/>
                <a:ea typeface="DejaVu Sans"/>
              </a:rPr>
              <a:t>CSS 3</a:t>
            </a:r>
            <a:endParaRPr b="0" lang="en-US" sz="3000" spc="-1" strike="noStrike">
              <a:latin typeface="Arial"/>
            </a:endParaRPr>
          </a:p>
          <a:p>
            <a:pPr marL="420480" indent="-38304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" charset="2"/>
              <a:buChar char=""/>
            </a:pPr>
            <a:r>
              <a:rPr b="0" lang="en-IN" sz="3000" spc="-1" strike="noStrike">
                <a:solidFill>
                  <a:srgbClr val="ffffff"/>
                </a:solidFill>
                <a:latin typeface="Arial"/>
                <a:ea typeface="DejaVu Sans"/>
              </a:rPr>
              <a:t>Spring Boot MVC</a:t>
            </a:r>
            <a:endParaRPr b="0" lang="en-US" sz="3000" spc="-1" strike="noStrike">
              <a:latin typeface="Arial"/>
            </a:endParaRPr>
          </a:p>
          <a:p>
            <a:pPr marL="420480" indent="-38304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" charset="2"/>
              <a:buChar char=""/>
            </a:pPr>
            <a:r>
              <a:rPr b="0" lang="en-IN" sz="3000" spc="-1" strike="noStrike">
                <a:solidFill>
                  <a:srgbClr val="ffffff"/>
                </a:solidFill>
                <a:latin typeface="Arial"/>
                <a:ea typeface="DejaVu Sans"/>
              </a:rPr>
              <a:t>HTML 5</a:t>
            </a:r>
            <a:endParaRPr b="0" lang="en-US" sz="3000" spc="-1" strike="noStrike">
              <a:latin typeface="Arial"/>
            </a:endParaRPr>
          </a:p>
          <a:p>
            <a:pPr marL="420480" indent="-38304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" charset="2"/>
              <a:buChar char=""/>
            </a:pPr>
            <a:r>
              <a:rPr b="0" lang="en-IN" sz="3000" spc="-1" strike="noStrike">
                <a:solidFill>
                  <a:srgbClr val="ffffff"/>
                </a:solidFill>
                <a:latin typeface="Arial"/>
                <a:ea typeface="DejaVu Sans"/>
              </a:rPr>
              <a:t>Bootstrap</a:t>
            </a:r>
            <a:endParaRPr b="0" lang="en-US" sz="3000" spc="-1" strike="noStrike">
              <a:latin typeface="Arial"/>
            </a:endParaRPr>
          </a:p>
          <a:p>
            <a:pPr marL="420480" indent="-38304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" charset="2"/>
              <a:buChar char=""/>
            </a:pPr>
            <a:r>
              <a:rPr b="0" lang="en-IN" sz="3000" spc="-1" strike="noStrike">
                <a:solidFill>
                  <a:srgbClr val="ffffff"/>
                </a:solidFill>
                <a:latin typeface="Arial"/>
                <a:ea typeface="DejaVu Sans"/>
              </a:rPr>
              <a:t>MYSQL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000" spc="-1" strike="noStrike">
              <a:latin typeface="Arial"/>
            </a:endParaRPr>
          </a:p>
        </p:txBody>
      </p:sp>
      <p:pic>
        <p:nvPicPr>
          <p:cNvPr id="227" name="Picture 3" descr="html css js png.png"/>
          <p:cNvPicPr/>
          <p:nvPr/>
        </p:nvPicPr>
        <p:blipFill>
          <a:blip r:embed="rId1"/>
          <a:stretch/>
        </p:blipFill>
        <p:spPr>
          <a:xfrm>
            <a:off x="5436000" y="4725000"/>
            <a:ext cx="3383280" cy="147636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5" descr="Spring-MVC-Tutorial.png"/>
          <p:cNvPicPr/>
          <p:nvPr/>
        </p:nvPicPr>
        <p:blipFill>
          <a:blip r:embed="rId2"/>
          <a:stretch/>
        </p:blipFill>
        <p:spPr>
          <a:xfrm>
            <a:off x="2339640" y="4725000"/>
            <a:ext cx="2998080" cy="1528920"/>
          </a:xfrm>
          <a:prstGeom prst="rect">
            <a:avLst/>
          </a:prstGeom>
          <a:ln w="0">
            <a:noFill/>
          </a:ln>
        </p:spPr>
      </p:pic>
      <p:pic>
        <p:nvPicPr>
          <p:cNvPr id="229" name="Picture 6" descr="mysqlpng.png"/>
          <p:cNvPicPr/>
          <p:nvPr/>
        </p:nvPicPr>
        <p:blipFill>
          <a:blip r:embed="rId3"/>
          <a:stretch/>
        </p:blipFill>
        <p:spPr>
          <a:xfrm>
            <a:off x="4212000" y="3141000"/>
            <a:ext cx="2970720" cy="1532520"/>
          </a:xfrm>
          <a:prstGeom prst="rect">
            <a:avLst/>
          </a:prstGeom>
          <a:ln w="0">
            <a:noFill/>
          </a:ln>
        </p:spPr>
      </p:pic>
      <p:pic>
        <p:nvPicPr>
          <p:cNvPr id="230" name="Picture 7" descr="bootstrap png.png"/>
          <p:cNvPicPr/>
          <p:nvPr/>
        </p:nvPicPr>
        <p:blipFill>
          <a:blip r:embed="rId4"/>
          <a:stretch/>
        </p:blipFill>
        <p:spPr>
          <a:xfrm>
            <a:off x="4932000" y="1628640"/>
            <a:ext cx="1510920" cy="151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Picture 4" descr="Graphical user interface, application&#10;&#10;Description automatically generated"/>
          <p:cNvPicPr/>
          <p:nvPr/>
        </p:nvPicPr>
        <p:blipFill>
          <a:blip r:embed="rId1"/>
          <a:stretch/>
        </p:blipFill>
        <p:spPr>
          <a:xfrm>
            <a:off x="281520" y="358920"/>
            <a:ext cx="5686920" cy="3207240"/>
          </a:xfrm>
          <a:prstGeom prst="rect">
            <a:avLst/>
          </a:prstGeom>
          <a:ln w="0">
            <a:noFill/>
          </a:ln>
        </p:spPr>
      </p:pic>
      <p:pic>
        <p:nvPicPr>
          <p:cNvPr id="232" name="Picture 5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3329640" y="3561840"/>
            <a:ext cx="5609160" cy="315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Picture 2" descr=""/>
          <p:cNvPicPr/>
          <p:nvPr/>
        </p:nvPicPr>
        <p:blipFill>
          <a:blip r:embed="rId1"/>
          <a:stretch/>
        </p:blipFill>
        <p:spPr>
          <a:xfrm>
            <a:off x="191160" y="242640"/>
            <a:ext cx="5841720" cy="3284640"/>
          </a:xfrm>
          <a:prstGeom prst="rect">
            <a:avLst/>
          </a:prstGeom>
          <a:ln w="0">
            <a:noFill/>
          </a:ln>
        </p:spPr>
      </p:pic>
      <p:pic>
        <p:nvPicPr>
          <p:cNvPr id="234" name="Picture 3" descr="Graphical user interface, website&#10;&#10;Description automatically generated"/>
          <p:cNvPicPr/>
          <p:nvPr/>
        </p:nvPicPr>
        <p:blipFill>
          <a:blip r:embed="rId2"/>
          <a:stretch/>
        </p:blipFill>
        <p:spPr>
          <a:xfrm>
            <a:off x="3600720" y="3639240"/>
            <a:ext cx="5299200" cy="297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479</TotalTime>
  <Application>LibreOffice/7.1.8.1$Windows_X86_64 LibreOffice_project/e1f30c802c3269a1d052614453f260e49458c82c</Application>
  <AppVersion>15.0000</AppVersion>
  <Words>212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2022-03-01T08:35:47Z</dcterms:created>
  <dc:creator>Rachana</dc:creator>
  <dc:description/>
  <dc:language>en-US</dc:language>
  <cp:lastModifiedBy/>
  <dcterms:modified xsi:type="dcterms:W3CDTF">2022-03-03T17:12:27Z</dcterms:modified>
  <cp:revision>571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14</vt:i4>
  </property>
</Properties>
</file>