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70" r:id="rId7"/>
    <p:sldId id="271" r:id="rId8"/>
    <p:sldId id="264" r:id="rId9"/>
    <p:sldId id="267" r:id="rId10"/>
    <p:sldId id="260" r:id="rId11"/>
    <p:sldId id="269" r:id="rId12"/>
    <p:sldId id="265" r:id="rId13"/>
    <p:sldId id="268" r:id="rId14"/>
    <p:sldId id="272" r:id="rId15"/>
    <p:sldId id="262" r:id="rId16"/>
    <p:sldId id="263"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8" y="4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27F29-0504-4704-BC2F-C33844A369E2}"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7C2882D-D501-437C-81AB-FBF90C0E3EC0}">
      <dgm:prSet custT="1"/>
      <dgm:spPr/>
      <dgm:t>
        <a:bodyPr/>
        <a:lstStyle/>
        <a:p>
          <a:r>
            <a:rPr lang="en-IN" sz="2000" dirty="0"/>
            <a:t>Deep study was done on The dataset.</a:t>
          </a:r>
        </a:p>
      </dgm:t>
    </dgm:pt>
    <dgm:pt modelId="{EA64F957-303F-4BCA-8E49-788581FF779B}" type="parTrans" cxnId="{2D2D415C-771E-4947-A40F-AF29EF2B4C8D}">
      <dgm:prSet/>
      <dgm:spPr/>
      <dgm:t>
        <a:bodyPr/>
        <a:lstStyle/>
        <a:p>
          <a:endParaRPr lang="en-US"/>
        </a:p>
      </dgm:t>
    </dgm:pt>
    <dgm:pt modelId="{D1915AAF-1061-4388-AFDB-50A527D84AC6}" type="sibTrans" cxnId="{2D2D415C-771E-4947-A40F-AF29EF2B4C8D}">
      <dgm:prSet/>
      <dgm:spPr/>
      <dgm:t>
        <a:bodyPr/>
        <a:lstStyle/>
        <a:p>
          <a:endParaRPr lang="en-US"/>
        </a:p>
      </dgm:t>
    </dgm:pt>
    <dgm:pt modelId="{D430418C-A264-4F3E-9BE9-51666ED7FE1F}">
      <dgm:prSet custT="1"/>
      <dgm:spPr/>
      <dgm:t>
        <a:bodyPr/>
        <a:lstStyle/>
        <a:p>
          <a:r>
            <a:rPr lang="en-IN" sz="2000" dirty="0"/>
            <a:t>Study of Stepwise Regression.</a:t>
          </a:r>
        </a:p>
      </dgm:t>
    </dgm:pt>
    <dgm:pt modelId="{FB9BA04C-8381-42A4-8295-66C3993C3B0D}" type="parTrans" cxnId="{8DEE8D79-0E55-4C27-8878-27B8C7C26680}">
      <dgm:prSet/>
      <dgm:spPr/>
      <dgm:t>
        <a:bodyPr/>
        <a:lstStyle/>
        <a:p>
          <a:endParaRPr lang="en-US"/>
        </a:p>
      </dgm:t>
    </dgm:pt>
    <dgm:pt modelId="{DB78111B-7EC9-42C5-9B9A-A4CE94B94A3A}" type="sibTrans" cxnId="{8DEE8D79-0E55-4C27-8878-27B8C7C26680}">
      <dgm:prSet/>
      <dgm:spPr/>
      <dgm:t>
        <a:bodyPr/>
        <a:lstStyle/>
        <a:p>
          <a:endParaRPr lang="en-US"/>
        </a:p>
      </dgm:t>
    </dgm:pt>
    <dgm:pt modelId="{FDB03FB8-AF22-4CF7-9430-DC21BE539AD1}">
      <dgm:prSet custT="1"/>
      <dgm:spPr/>
      <dgm:t>
        <a:bodyPr/>
        <a:lstStyle/>
        <a:p>
          <a:r>
            <a:rPr lang="en-IN" sz="2000" dirty="0"/>
            <a:t>Coding for both Linear Regression and Stepwise Regression.</a:t>
          </a:r>
        </a:p>
      </dgm:t>
    </dgm:pt>
    <dgm:pt modelId="{FD07C3E3-32D2-408C-9A16-6C93A397B3BE}" type="parTrans" cxnId="{1456F03E-E94C-4557-9E9F-FDC88FF348CF}">
      <dgm:prSet/>
      <dgm:spPr/>
      <dgm:t>
        <a:bodyPr/>
        <a:lstStyle/>
        <a:p>
          <a:endParaRPr lang="en-US"/>
        </a:p>
      </dgm:t>
    </dgm:pt>
    <dgm:pt modelId="{810664E1-E442-4B7F-95AF-27688B63EFB0}" type="sibTrans" cxnId="{1456F03E-E94C-4557-9E9F-FDC88FF348CF}">
      <dgm:prSet/>
      <dgm:spPr/>
      <dgm:t>
        <a:bodyPr/>
        <a:lstStyle/>
        <a:p>
          <a:endParaRPr lang="en-US"/>
        </a:p>
      </dgm:t>
    </dgm:pt>
    <dgm:pt modelId="{7A98CA76-6FBA-45BD-A69B-7D7C03F94F16}" type="pres">
      <dgm:prSet presAssocID="{51A27F29-0504-4704-BC2F-C33844A369E2}" presName="outerComposite" presStyleCnt="0">
        <dgm:presLayoutVars>
          <dgm:chMax val="5"/>
          <dgm:dir/>
          <dgm:resizeHandles val="exact"/>
        </dgm:presLayoutVars>
      </dgm:prSet>
      <dgm:spPr/>
    </dgm:pt>
    <dgm:pt modelId="{4828516D-74FA-4644-B750-6A4209C1725B}" type="pres">
      <dgm:prSet presAssocID="{51A27F29-0504-4704-BC2F-C33844A369E2}" presName="dummyMaxCanvas" presStyleCnt="0">
        <dgm:presLayoutVars/>
      </dgm:prSet>
      <dgm:spPr/>
    </dgm:pt>
    <dgm:pt modelId="{77A3520C-560D-4F47-B2AC-70770F83C8A9}" type="pres">
      <dgm:prSet presAssocID="{51A27F29-0504-4704-BC2F-C33844A369E2}" presName="ThreeNodes_1" presStyleLbl="node1" presStyleIdx="0" presStyleCnt="3">
        <dgm:presLayoutVars>
          <dgm:bulletEnabled val="1"/>
        </dgm:presLayoutVars>
      </dgm:prSet>
      <dgm:spPr/>
    </dgm:pt>
    <dgm:pt modelId="{DE2E5354-A707-4DEE-8C90-67C9AC0C8400}" type="pres">
      <dgm:prSet presAssocID="{51A27F29-0504-4704-BC2F-C33844A369E2}" presName="ThreeNodes_2" presStyleLbl="node1" presStyleIdx="1" presStyleCnt="3">
        <dgm:presLayoutVars>
          <dgm:bulletEnabled val="1"/>
        </dgm:presLayoutVars>
      </dgm:prSet>
      <dgm:spPr/>
    </dgm:pt>
    <dgm:pt modelId="{DB13B8F8-DED6-411B-9B4A-F2E1623C90CE}" type="pres">
      <dgm:prSet presAssocID="{51A27F29-0504-4704-BC2F-C33844A369E2}" presName="ThreeNodes_3" presStyleLbl="node1" presStyleIdx="2" presStyleCnt="3">
        <dgm:presLayoutVars>
          <dgm:bulletEnabled val="1"/>
        </dgm:presLayoutVars>
      </dgm:prSet>
      <dgm:spPr/>
    </dgm:pt>
    <dgm:pt modelId="{69A1739D-C253-4556-9C3A-00BDCAF19E2A}" type="pres">
      <dgm:prSet presAssocID="{51A27F29-0504-4704-BC2F-C33844A369E2}" presName="ThreeConn_1-2" presStyleLbl="fgAccFollowNode1" presStyleIdx="0" presStyleCnt="2">
        <dgm:presLayoutVars>
          <dgm:bulletEnabled val="1"/>
        </dgm:presLayoutVars>
      </dgm:prSet>
      <dgm:spPr/>
    </dgm:pt>
    <dgm:pt modelId="{DAB2CFA3-C312-45D6-B3F7-F43BCEBB6F21}" type="pres">
      <dgm:prSet presAssocID="{51A27F29-0504-4704-BC2F-C33844A369E2}" presName="ThreeConn_2-3" presStyleLbl="fgAccFollowNode1" presStyleIdx="1" presStyleCnt="2">
        <dgm:presLayoutVars>
          <dgm:bulletEnabled val="1"/>
        </dgm:presLayoutVars>
      </dgm:prSet>
      <dgm:spPr/>
    </dgm:pt>
    <dgm:pt modelId="{F9B4C119-C3F3-4476-A029-B05BEB63AD7E}" type="pres">
      <dgm:prSet presAssocID="{51A27F29-0504-4704-BC2F-C33844A369E2}" presName="ThreeNodes_1_text" presStyleLbl="node1" presStyleIdx="2" presStyleCnt="3">
        <dgm:presLayoutVars>
          <dgm:bulletEnabled val="1"/>
        </dgm:presLayoutVars>
      </dgm:prSet>
      <dgm:spPr/>
    </dgm:pt>
    <dgm:pt modelId="{D7FBEAF9-46FD-43C0-9B37-DDC47EA3C39A}" type="pres">
      <dgm:prSet presAssocID="{51A27F29-0504-4704-BC2F-C33844A369E2}" presName="ThreeNodes_2_text" presStyleLbl="node1" presStyleIdx="2" presStyleCnt="3">
        <dgm:presLayoutVars>
          <dgm:bulletEnabled val="1"/>
        </dgm:presLayoutVars>
      </dgm:prSet>
      <dgm:spPr/>
    </dgm:pt>
    <dgm:pt modelId="{DAF0674C-2003-4864-A58C-50E5879DDF89}" type="pres">
      <dgm:prSet presAssocID="{51A27F29-0504-4704-BC2F-C33844A369E2}" presName="ThreeNodes_3_text" presStyleLbl="node1" presStyleIdx="2" presStyleCnt="3">
        <dgm:presLayoutVars>
          <dgm:bulletEnabled val="1"/>
        </dgm:presLayoutVars>
      </dgm:prSet>
      <dgm:spPr/>
    </dgm:pt>
  </dgm:ptLst>
  <dgm:cxnLst>
    <dgm:cxn modelId="{1456F03E-E94C-4557-9E9F-FDC88FF348CF}" srcId="{51A27F29-0504-4704-BC2F-C33844A369E2}" destId="{FDB03FB8-AF22-4CF7-9430-DC21BE539AD1}" srcOrd="2" destOrd="0" parTransId="{FD07C3E3-32D2-408C-9A16-6C93A397B3BE}" sibTransId="{810664E1-E442-4B7F-95AF-27688B63EFB0}"/>
    <dgm:cxn modelId="{2D2D415C-771E-4947-A40F-AF29EF2B4C8D}" srcId="{51A27F29-0504-4704-BC2F-C33844A369E2}" destId="{27C2882D-D501-437C-81AB-FBF90C0E3EC0}" srcOrd="0" destOrd="0" parTransId="{EA64F957-303F-4BCA-8E49-788581FF779B}" sibTransId="{D1915AAF-1061-4388-AFDB-50A527D84AC6}"/>
    <dgm:cxn modelId="{77984C46-B361-4526-9BA6-8A10F5E7B2F6}" type="presOf" srcId="{FDB03FB8-AF22-4CF7-9430-DC21BE539AD1}" destId="{DB13B8F8-DED6-411B-9B4A-F2E1623C90CE}" srcOrd="0" destOrd="0" presId="urn:microsoft.com/office/officeart/2005/8/layout/vProcess5"/>
    <dgm:cxn modelId="{5BAB4170-73F2-462C-80C1-0ED91DFBC02E}" type="presOf" srcId="{D1915AAF-1061-4388-AFDB-50A527D84AC6}" destId="{69A1739D-C253-4556-9C3A-00BDCAF19E2A}" srcOrd="0" destOrd="0" presId="urn:microsoft.com/office/officeart/2005/8/layout/vProcess5"/>
    <dgm:cxn modelId="{8DEE8D79-0E55-4C27-8878-27B8C7C26680}" srcId="{51A27F29-0504-4704-BC2F-C33844A369E2}" destId="{D430418C-A264-4F3E-9BE9-51666ED7FE1F}" srcOrd="1" destOrd="0" parTransId="{FB9BA04C-8381-42A4-8295-66C3993C3B0D}" sibTransId="{DB78111B-7EC9-42C5-9B9A-A4CE94B94A3A}"/>
    <dgm:cxn modelId="{ADF8B092-371E-4BD9-9A75-A700D881566C}" type="presOf" srcId="{DB78111B-7EC9-42C5-9B9A-A4CE94B94A3A}" destId="{DAB2CFA3-C312-45D6-B3F7-F43BCEBB6F21}" srcOrd="0" destOrd="0" presId="urn:microsoft.com/office/officeart/2005/8/layout/vProcess5"/>
    <dgm:cxn modelId="{7E32C5A9-9861-4CCA-9D44-A333EDEAEFBC}" type="presOf" srcId="{D430418C-A264-4F3E-9BE9-51666ED7FE1F}" destId="{D7FBEAF9-46FD-43C0-9B37-DDC47EA3C39A}" srcOrd="1" destOrd="0" presId="urn:microsoft.com/office/officeart/2005/8/layout/vProcess5"/>
    <dgm:cxn modelId="{B6736DCE-C706-4193-87E4-DD03B670A9CF}" type="presOf" srcId="{27C2882D-D501-437C-81AB-FBF90C0E3EC0}" destId="{77A3520C-560D-4F47-B2AC-70770F83C8A9}" srcOrd="0" destOrd="0" presId="urn:microsoft.com/office/officeart/2005/8/layout/vProcess5"/>
    <dgm:cxn modelId="{165ED7E1-4FBA-4998-AAA1-F14607D49E02}" type="presOf" srcId="{D430418C-A264-4F3E-9BE9-51666ED7FE1F}" destId="{DE2E5354-A707-4DEE-8C90-67C9AC0C8400}" srcOrd="0" destOrd="0" presId="urn:microsoft.com/office/officeart/2005/8/layout/vProcess5"/>
    <dgm:cxn modelId="{5AD735E7-1525-4490-A576-E120E79CF8F4}" type="presOf" srcId="{27C2882D-D501-437C-81AB-FBF90C0E3EC0}" destId="{F9B4C119-C3F3-4476-A029-B05BEB63AD7E}" srcOrd="1" destOrd="0" presId="urn:microsoft.com/office/officeart/2005/8/layout/vProcess5"/>
    <dgm:cxn modelId="{FC0C0CFF-2177-4DA5-9AD4-6F8541AFAF2F}" type="presOf" srcId="{51A27F29-0504-4704-BC2F-C33844A369E2}" destId="{7A98CA76-6FBA-45BD-A69B-7D7C03F94F16}" srcOrd="0" destOrd="0" presId="urn:microsoft.com/office/officeart/2005/8/layout/vProcess5"/>
    <dgm:cxn modelId="{90EDF5FF-5F53-4BA7-90B2-9C53B7DAF267}" type="presOf" srcId="{FDB03FB8-AF22-4CF7-9430-DC21BE539AD1}" destId="{DAF0674C-2003-4864-A58C-50E5879DDF89}" srcOrd="1" destOrd="0" presId="urn:microsoft.com/office/officeart/2005/8/layout/vProcess5"/>
    <dgm:cxn modelId="{3299DAC0-C619-4BAE-A768-4A84FABA1642}" type="presParOf" srcId="{7A98CA76-6FBA-45BD-A69B-7D7C03F94F16}" destId="{4828516D-74FA-4644-B750-6A4209C1725B}" srcOrd="0" destOrd="0" presId="urn:microsoft.com/office/officeart/2005/8/layout/vProcess5"/>
    <dgm:cxn modelId="{2E8D09FE-0EF9-451A-8563-409128321A54}" type="presParOf" srcId="{7A98CA76-6FBA-45BD-A69B-7D7C03F94F16}" destId="{77A3520C-560D-4F47-B2AC-70770F83C8A9}" srcOrd="1" destOrd="0" presId="urn:microsoft.com/office/officeart/2005/8/layout/vProcess5"/>
    <dgm:cxn modelId="{3EDBDA83-B942-442A-898C-1945AEC1965A}" type="presParOf" srcId="{7A98CA76-6FBA-45BD-A69B-7D7C03F94F16}" destId="{DE2E5354-A707-4DEE-8C90-67C9AC0C8400}" srcOrd="2" destOrd="0" presId="urn:microsoft.com/office/officeart/2005/8/layout/vProcess5"/>
    <dgm:cxn modelId="{EEE866D7-8C1F-401F-8442-43C8ECFF3519}" type="presParOf" srcId="{7A98CA76-6FBA-45BD-A69B-7D7C03F94F16}" destId="{DB13B8F8-DED6-411B-9B4A-F2E1623C90CE}" srcOrd="3" destOrd="0" presId="urn:microsoft.com/office/officeart/2005/8/layout/vProcess5"/>
    <dgm:cxn modelId="{35EE4D20-AC50-45FA-8C3F-24B81E2C5D6D}" type="presParOf" srcId="{7A98CA76-6FBA-45BD-A69B-7D7C03F94F16}" destId="{69A1739D-C253-4556-9C3A-00BDCAF19E2A}" srcOrd="4" destOrd="0" presId="urn:microsoft.com/office/officeart/2005/8/layout/vProcess5"/>
    <dgm:cxn modelId="{55351DFE-9674-4986-9AFA-3FE87CC4EA73}" type="presParOf" srcId="{7A98CA76-6FBA-45BD-A69B-7D7C03F94F16}" destId="{DAB2CFA3-C312-45D6-B3F7-F43BCEBB6F21}" srcOrd="5" destOrd="0" presId="urn:microsoft.com/office/officeart/2005/8/layout/vProcess5"/>
    <dgm:cxn modelId="{8E61CE8B-507F-4ED1-92D2-6F9616D0318B}" type="presParOf" srcId="{7A98CA76-6FBA-45BD-A69B-7D7C03F94F16}" destId="{F9B4C119-C3F3-4476-A029-B05BEB63AD7E}" srcOrd="6" destOrd="0" presId="urn:microsoft.com/office/officeart/2005/8/layout/vProcess5"/>
    <dgm:cxn modelId="{95A3A5DF-3533-4C7F-926E-8846FAF761E6}" type="presParOf" srcId="{7A98CA76-6FBA-45BD-A69B-7D7C03F94F16}" destId="{D7FBEAF9-46FD-43C0-9B37-DDC47EA3C39A}" srcOrd="7" destOrd="0" presId="urn:microsoft.com/office/officeart/2005/8/layout/vProcess5"/>
    <dgm:cxn modelId="{20D2E111-E833-4FED-9CF2-D76AE4A68EE2}" type="presParOf" srcId="{7A98CA76-6FBA-45BD-A69B-7D7C03F94F16}" destId="{DAF0674C-2003-4864-A58C-50E5879DDF89}" srcOrd="8"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A3520C-560D-4F47-B2AC-70770F83C8A9}">
      <dsp:nvSpPr>
        <dsp:cNvPr id="0" name=""/>
        <dsp:cNvSpPr/>
      </dsp:nvSpPr>
      <dsp:spPr>
        <a:xfrm>
          <a:off x="0" y="0"/>
          <a:ext cx="4370625" cy="16221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Deep study was done on The dataset.</a:t>
          </a:r>
        </a:p>
      </dsp:txBody>
      <dsp:txXfrm>
        <a:off x="47510" y="47510"/>
        <a:ext cx="2620244" cy="1527087"/>
      </dsp:txXfrm>
    </dsp:sp>
    <dsp:sp modelId="{DE2E5354-A707-4DEE-8C90-67C9AC0C8400}">
      <dsp:nvSpPr>
        <dsp:cNvPr id="0" name=""/>
        <dsp:cNvSpPr/>
      </dsp:nvSpPr>
      <dsp:spPr>
        <a:xfrm>
          <a:off x="385643" y="1892458"/>
          <a:ext cx="4370625" cy="1622107"/>
        </a:xfrm>
        <a:prstGeom prst="roundRect">
          <a:avLst>
            <a:gd name="adj" fmla="val 10000"/>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Study of Stepwise Regression.</a:t>
          </a:r>
        </a:p>
      </dsp:txBody>
      <dsp:txXfrm>
        <a:off x="433153" y="1939968"/>
        <a:ext cx="2835591" cy="1527087"/>
      </dsp:txXfrm>
    </dsp:sp>
    <dsp:sp modelId="{DB13B8F8-DED6-411B-9B4A-F2E1623C90CE}">
      <dsp:nvSpPr>
        <dsp:cNvPr id="0" name=""/>
        <dsp:cNvSpPr/>
      </dsp:nvSpPr>
      <dsp:spPr>
        <a:xfrm>
          <a:off x="771286" y="3784917"/>
          <a:ext cx="4370625" cy="1622107"/>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Coding for both Linear Regression and Stepwise Regression.</a:t>
          </a:r>
        </a:p>
      </dsp:txBody>
      <dsp:txXfrm>
        <a:off x="818796" y="3832427"/>
        <a:ext cx="2835591" cy="1527087"/>
      </dsp:txXfrm>
    </dsp:sp>
    <dsp:sp modelId="{69A1739D-C253-4556-9C3A-00BDCAF19E2A}">
      <dsp:nvSpPr>
        <dsp:cNvPr id="0" name=""/>
        <dsp:cNvSpPr/>
      </dsp:nvSpPr>
      <dsp:spPr>
        <a:xfrm>
          <a:off x="3316255" y="1230098"/>
          <a:ext cx="1054369" cy="105436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553488" y="1230098"/>
        <a:ext cx="579903" cy="793413"/>
      </dsp:txXfrm>
    </dsp:sp>
    <dsp:sp modelId="{DAB2CFA3-C312-45D6-B3F7-F43BCEBB6F21}">
      <dsp:nvSpPr>
        <dsp:cNvPr id="0" name=""/>
        <dsp:cNvSpPr/>
      </dsp:nvSpPr>
      <dsp:spPr>
        <a:xfrm>
          <a:off x="3701898" y="3111742"/>
          <a:ext cx="1054369" cy="1054369"/>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939131" y="3111742"/>
        <a:ext cx="579903" cy="79341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06C831-94DC-42AE-9178-86DFD5E2BD89}"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3EE441F-009A-4D20-B6FE-C94E1698B2EE}" type="slidenum">
              <a:rPr lang="en-IN" smtClean="0"/>
              <a:t>‹#›</a:t>
            </a:fld>
            <a:endParaRPr lang="en-IN"/>
          </a:p>
        </p:txBody>
      </p:sp>
    </p:spTree>
    <p:extLst>
      <p:ext uri="{BB962C8B-B14F-4D97-AF65-F5344CB8AC3E}">
        <p14:creationId xmlns:p14="http://schemas.microsoft.com/office/powerpoint/2010/main" val="159787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6C831-94DC-42AE-9178-86DFD5E2BD89}"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E441F-009A-4D20-B6FE-C94E1698B2EE}" type="slidenum">
              <a:rPr lang="en-IN" smtClean="0"/>
              <a:t>‹#›</a:t>
            </a:fld>
            <a:endParaRPr lang="en-IN"/>
          </a:p>
        </p:txBody>
      </p:sp>
    </p:spTree>
    <p:extLst>
      <p:ext uri="{BB962C8B-B14F-4D97-AF65-F5344CB8AC3E}">
        <p14:creationId xmlns:p14="http://schemas.microsoft.com/office/powerpoint/2010/main" val="249038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6C831-94DC-42AE-9178-86DFD5E2BD89}"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E441F-009A-4D20-B6FE-C94E1698B2EE}" type="slidenum">
              <a:rPr lang="en-IN" smtClean="0"/>
              <a:t>‹#›</a:t>
            </a:fld>
            <a:endParaRPr lang="en-IN"/>
          </a:p>
        </p:txBody>
      </p:sp>
    </p:spTree>
    <p:extLst>
      <p:ext uri="{BB962C8B-B14F-4D97-AF65-F5344CB8AC3E}">
        <p14:creationId xmlns:p14="http://schemas.microsoft.com/office/powerpoint/2010/main" val="229667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06C831-94DC-42AE-9178-86DFD5E2BD89}" type="datetimeFigureOut">
              <a:rPr lang="en-IN" smtClean="0"/>
              <a:t>10-12-2020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EE441F-009A-4D20-B6FE-C94E1698B2EE}" type="slidenum">
              <a:rPr lang="en-IN" smtClean="0"/>
              <a:t>‹#›</a:t>
            </a:fld>
            <a:endParaRPr lang="en-IN"/>
          </a:p>
        </p:txBody>
      </p:sp>
    </p:spTree>
    <p:extLst>
      <p:ext uri="{BB962C8B-B14F-4D97-AF65-F5344CB8AC3E}">
        <p14:creationId xmlns:p14="http://schemas.microsoft.com/office/powerpoint/2010/main" val="52474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C06C831-94DC-42AE-9178-86DFD5E2BD89}" type="datetimeFigureOut">
              <a:rPr lang="en-IN" smtClean="0"/>
              <a:t>10-12-2020</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3EE441F-009A-4D20-B6FE-C94E1698B2EE}" type="slidenum">
              <a:rPr lang="en-IN" smtClean="0"/>
              <a:t>‹#›</a:t>
            </a:fld>
            <a:endParaRPr lang="en-IN"/>
          </a:p>
        </p:txBody>
      </p:sp>
    </p:spTree>
    <p:extLst>
      <p:ext uri="{BB962C8B-B14F-4D97-AF65-F5344CB8AC3E}">
        <p14:creationId xmlns:p14="http://schemas.microsoft.com/office/powerpoint/2010/main" val="3493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06C831-94DC-42AE-9178-86DFD5E2BD89}"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EE441F-009A-4D20-B6FE-C94E1698B2EE}" type="slidenum">
              <a:rPr lang="en-IN" smtClean="0"/>
              <a:t>‹#›</a:t>
            </a:fld>
            <a:endParaRPr lang="en-IN"/>
          </a:p>
        </p:txBody>
      </p:sp>
    </p:spTree>
    <p:extLst>
      <p:ext uri="{BB962C8B-B14F-4D97-AF65-F5344CB8AC3E}">
        <p14:creationId xmlns:p14="http://schemas.microsoft.com/office/powerpoint/2010/main" val="17243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06C831-94DC-42AE-9178-86DFD5E2BD89}" type="datetimeFigureOut">
              <a:rPr lang="en-IN" smtClean="0"/>
              <a:t>10-12-2020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EE441F-009A-4D20-B6FE-C94E1698B2EE}" type="slidenum">
              <a:rPr lang="en-IN" smtClean="0"/>
              <a:t>‹#›</a:t>
            </a:fld>
            <a:endParaRPr lang="en-IN"/>
          </a:p>
        </p:txBody>
      </p:sp>
    </p:spTree>
    <p:extLst>
      <p:ext uri="{BB962C8B-B14F-4D97-AF65-F5344CB8AC3E}">
        <p14:creationId xmlns:p14="http://schemas.microsoft.com/office/powerpoint/2010/main" val="279526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06C831-94DC-42AE-9178-86DFD5E2BD89}" type="datetimeFigureOut">
              <a:rPr lang="en-IN" smtClean="0"/>
              <a:t>10-12-2020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EE441F-009A-4D20-B6FE-C94E1698B2EE}" type="slidenum">
              <a:rPr lang="en-IN" smtClean="0"/>
              <a:t>‹#›</a:t>
            </a:fld>
            <a:endParaRPr lang="en-IN"/>
          </a:p>
        </p:txBody>
      </p:sp>
    </p:spTree>
    <p:extLst>
      <p:ext uri="{BB962C8B-B14F-4D97-AF65-F5344CB8AC3E}">
        <p14:creationId xmlns:p14="http://schemas.microsoft.com/office/powerpoint/2010/main" val="188561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6C831-94DC-42AE-9178-86DFD5E2BD89}" type="datetimeFigureOut">
              <a:rPr lang="en-IN" smtClean="0"/>
              <a:t>10-12-2020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EE441F-009A-4D20-B6FE-C94E1698B2EE}" type="slidenum">
              <a:rPr lang="en-IN" smtClean="0"/>
              <a:t>‹#›</a:t>
            </a:fld>
            <a:endParaRPr lang="en-IN"/>
          </a:p>
        </p:txBody>
      </p:sp>
    </p:spTree>
    <p:extLst>
      <p:ext uri="{BB962C8B-B14F-4D97-AF65-F5344CB8AC3E}">
        <p14:creationId xmlns:p14="http://schemas.microsoft.com/office/powerpoint/2010/main" val="3449875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6C831-94DC-42AE-9178-86DFD5E2BD89}" type="datetimeFigureOut">
              <a:rPr lang="en-IN" smtClean="0"/>
              <a:t>10-12-2020</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3EE441F-009A-4D20-B6FE-C94E1698B2EE}" type="slidenum">
              <a:rPr lang="en-IN" smtClean="0"/>
              <a:t>‹#›</a:t>
            </a:fld>
            <a:endParaRPr lang="en-IN"/>
          </a:p>
        </p:txBody>
      </p:sp>
    </p:spTree>
    <p:extLst>
      <p:ext uri="{BB962C8B-B14F-4D97-AF65-F5344CB8AC3E}">
        <p14:creationId xmlns:p14="http://schemas.microsoft.com/office/powerpoint/2010/main" val="17657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06C831-94DC-42AE-9178-86DFD5E2BD89}" type="datetimeFigureOut">
              <a:rPr lang="en-IN" smtClean="0"/>
              <a:t>10-12-2020</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3EE441F-009A-4D20-B6FE-C94E1698B2EE}" type="slidenum">
              <a:rPr lang="en-IN" smtClean="0"/>
              <a:t>‹#›</a:t>
            </a:fld>
            <a:endParaRPr lang="en-IN"/>
          </a:p>
        </p:txBody>
      </p:sp>
    </p:spTree>
    <p:extLst>
      <p:ext uri="{BB962C8B-B14F-4D97-AF65-F5344CB8AC3E}">
        <p14:creationId xmlns:p14="http://schemas.microsoft.com/office/powerpoint/2010/main" val="275334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C06C831-94DC-42AE-9178-86DFD5E2BD89}" type="datetimeFigureOut">
              <a:rPr lang="en-IN" smtClean="0"/>
              <a:t>10-12-2020</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3EE441F-009A-4D20-B6FE-C94E1698B2EE}" type="slidenum">
              <a:rPr lang="en-IN" smtClean="0"/>
              <a:t>‹#›</a:t>
            </a:fld>
            <a:endParaRPr lang="en-IN"/>
          </a:p>
        </p:txBody>
      </p:sp>
    </p:spTree>
    <p:extLst>
      <p:ext uri="{BB962C8B-B14F-4D97-AF65-F5344CB8AC3E}">
        <p14:creationId xmlns:p14="http://schemas.microsoft.com/office/powerpoint/2010/main" val="4122674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hdphoto" Target="../media/hdphoto2.wdp"/><Relationship Id="rId7" Type="http://schemas.openxmlformats.org/officeDocument/2006/relationships/hyperlink" Target="https://www.kaggle.com/lenapiter/vienna-subway-network"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ata.cityofnewyork.us/Transportation/Subway-Stations/arq3-7z49" TargetMode="External"/><Relationship Id="rId5" Type="http://schemas.openxmlformats.org/officeDocument/2006/relationships/hyperlink" Target="https://nycdatascience.com/blog/student-works/mta-subway-data/" TargetMode="Externa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3.wdp"/><Relationship Id="rId7" Type="http://schemas.openxmlformats.org/officeDocument/2006/relationships/diagramLayout" Target="../diagrams/layout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2.wdp"/><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800"/>
              <a:t>Analysis on Turnstile Data of NYC Subway</a:t>
            </a:r>
            <a:endParaRPr lang="en-IN" sz="3800" dirty="0"/>
          </a:p>
        </p:txBody>
      </p:sp>
      <p:sp>
        <p:nvSpPr>
          <p:cNvPr id="3" name="Subtitle 2"/>
          <p:cNvSpPr>
            <a:spLocks noGrp="1"/>
          </p:cNvSpPr>
          <p:nvPr>
            <p:ph type="subTitle" idx="1"/>
          </p:nvPr>
        </p:nvSpPr>
        <p:spPr>
          <a:xfrm>
            <a:off x="931178" y="5508265"/>
            <a:ext cx="4355564" cy="990937"/>
          </a:xfrm>
        </p:spPr>
        <p:txBody>
          <a:bodyPr/>
          <a:lstStyle/>
          <a:p>
            <a:r>
              <a:rPr lang="en-IN"/>
              <a:t>B. Vamsi Krishna – 17MIS7001</a:t>
            </a:r>
          </a:p>
          <a:p>
            <a:r>
              <a:rPr lang="en-IN"/>
              <a:t>G. Sai Shashank – 17MIS7099</a:t>
            </a:r>
            <a:endParaRPr lang="en-IN" dirty="0"/>
          </a:p>
        </p:txBody>
      </p:sp>
    </p:spTree>
    <p:extLst>
      <p:ext uri="{BB962C8B-B14F-4D97-AF65-F5344CB8AC3E}">
        <p14:creationId xmlns:p14="http://schemas.microsoft.com/office/powerpoint/2010/main" val="1565214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a:t>Results(1) based on exploratory analysis</a:t>
            </a:r>
            <a:endParaRPr lang="en-IN" sz="4400" dirty="0"/>
          </a:p>
        </p:txBody>
      </p:sp>
      <p:sp>
        <p:nvSpPr>
          <p:cNvPr id="4" name="Text Placeholder 3">
            <a:extLst>
              <a:ext uri="{FF2B5EF4-FFF2-40B4-BE49-F238E27FC236}">
                <a16:creationId xmlns:a16="http://schemas.microsoft.com/office/drawing/2014/main" id="{7DCE8EF2-7649-41C5-8CAB-22474C3D8F9A}"/>
              </a:ext>
            </a:extLst>
          </p:cNvPr>
          <p:cNvSpPr>
            <a:spLocks noGrp="1"/>
          </p:cNvSpPr>
          <p:nvPr>
            <p:ph type="body" idx="1"/>
          </p:nvPr>
        </p:nvSpPr>
        <p:spPr>
          <a:xfrm>
            <a:off x="1069658" y="1541059"/>
            <a:ext cx="9953475" cy="640080"/>
          </a:xfrm>
        </p:spPr>
        <p:txBody>
          <a:bodyPr>
            <a:normAutofit/>
          </a:bodyPr>
          <a:lstStyle/>
          <a:p>
            <a:r>
              <a:rPr lang="en-IN" sz="1400"/>
              <a:t>These graphs shows the entries per hour every data of NYC subway</a:t>
            </a:r>
            <a:endParaRPr lang="en-IN" sz="1400" dirty="0"/>
          </a:p>
        </p:txBody>
      </p:sp>
      <p:pic>
        <p:nvPicPr>
          <p:cNvPr id="8" name="Content Placeholder 7">
            <a:extLst>
              <a:ext uri="{FF2B5EF4-FFF2-40B4-BE49-F238E27FC236}">
                <a16:creationId xmlns:a16="http://schemas.microsoft.com/office/drawing/2014/main" id="{8B8CB34D-B9E0-486D-AEFF-07074D1778E3}"/>
              </a:ext>
            </a:extLst>
          </p:cNvPr>
          <p:cNvPicPr>
            <a:picLocks noGrp="1" noChangeAspect="1"/>
          </p:cNvPicPr>
          <p:nvPr>
            <p:ph sz="half" idx="2"/>
          </p:nvPr>
        </p:nvPicPr>
        <p:blipFill rotWithShape="1">
          <a:blip r:embed="rId2"/>
          <a:srcRect l="49660" t="28282"/>
          <a:stretch/>
        </p:blipFill>
        <p:spPr>
          <a:xfrm>
            <a:off x="1066800" y="2181139"/>
            <a:ext cx="4757739" cy="3545520"/>
          </a:xfrm>
          <a:prstGeom prst="rect">
            <a:avLst/>
          </a:prstGeom>
        </p:spPr>
      </p:pic>
      <p:pic>
        <p:nvPicPr>
          <p:cNvPr id="9" name="Content Placeholder 8">
            <a:extLst>
              <a:ext uri="{FF2B5EF4-FFF2-40B4-BE49-F238E27FC236}">
                <a16:creationId xmlns:a16="http://schemas.microsoft.com/office/drawing/2014/main" id="{3D356DA8-DAD4-40A8-A180-6F78ED821398}"/>
              </a:ext>
            </a:extLst>
          </p:cNvPr>
          <p:cNvPicPr>
            <a:picLocks noGrp="1" noChangeAspect="1"/>
          </p:cNvPicPr>
          <p:nvPr>
            <p:ph sz="quarter" idx="4"/>
          </p:nvPr>
        </p:nvPicPr>
        <p:blipFill rotWithShape="1">
          <a:blip r:embed="rId3"/>
          <a:srcRect l="49642" t="28282"/>
          <a:stretch/>
        </p:blipFill>
        <p:spPr>
          <a:xfrm>
            <a:off x="6258187" y="2181138"/>
            <a:ext cx="4860663" cy="3545520"/>
          </a:xfrm>
          <a:prstGeom prst="rect">
            <a:avLst/>
          </a:prstGeom>
        </p:spPr>
      </p:pic>
    </p:spTree>
    <p:extLst>
      <p:ext uri="{BB962C8B-B14F-4D97-AF65-F5344CB8AC3E}">
        <p14:creationId xmlns:p14="http://schemas.microsoft.com/office/powerpoint/2010/main" val="12764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1" name="Oval 20">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4" name="Rectangle 23">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14DB0B6A-2FBB-45EB-B71B-BC8B1D49B7F5}"/>
              </a:ext>
            </a:extLst>
          </p:cNvPr>
          <p:cNvSpPr>
            <a:spLocks noGrp="1"/>
          </p:cNvSpPr>
          <p:nvPr>
            <p:ph type="title"/>
          </p:nvPr>
        </p:nvSpPr>
        <p:spPr>
          <a:xfrm>
            <a:off x="8200102" y="1432223"/>
            <a:ext cx="2818417" cy="3357976"/>
          </a:xfrm>
        </p:spPr>
        <p:txBody>
          <a:bodyPr vert="horz" lIns="91440" tIns="45720" rIns="91440" bIns="45720" rtlCol="0" anchor="ctr">
            <a:normAutofit/>
          </a:bodyPr>
          <a:lstStyle/>
          <a:p>
            <a:pPr>
              <a:lnSpc>
                <a:spcPct val="80000"/>
              </a:lnSpc>
            </a:pPr>
            <a:r>
              <a:rPr lang="en-US" sz="5600">
                <a:blipFill dpi="0" rotWithShape="1">
                  <a:blip r:embed="rId4"/>
                  <a:srcRect/>
                  <a:tile tx="6350" ty="-127000" sx="65000" sy="64000" flip="none" algn="tl"/>
                </a:blipFill>
              </a:rPr>
              <a:t>Results(2)</a:t>
            </a:r>
          </a:p>
        </p:txBody>
      </p:sp>
      <p:sp>
        <p:nvSpPr>
          <p:cNvPr id="30" name="Rectangle 29">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3" name="Oval 32">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8" name="Picture 7">
            <a:extLst>
              <a:ext uri="{FF2B5EF4-FFF2-40B4-BE49-F238E27FC236}">
                <a16:creationId xmlns:a16="http://schemas.microsoft.com/office/drawing/2014/main" id="{19A6EE82-B8E8-465B-AEB9-77CF555874C0}"/>
              </a:ext>
            </a:extLst>
          </p:cNvPr>
          <p:cNvPicPr>
            <a:picLocks noChangeAspect="1"/>
          </p:cNvPicPr>
          <p:nvPr/>
        </p:nvPicPr>
        <p:blipFill>
          <a:blip r:embed="rId6"/>
          <a:stretch>
            <a:fillRect/>
          </a:stretch>
        </p:blipFill>
        <p:spPr>
          <a:xfrm>
            <a:off x="2225907" y="1388911"/>
            <a:ext cx="4021597" cy="4011543"/>
          </a:xfrm>
          <a:prstGeom prst="rect">
            <a:avLst/>
          </a:prstGeom>
        </p:spPr>
      </p:pic>
    </p:spTree>
    <p:extLst>
      <p:ext uri="{BB962C8B-B14F-4D97-AF65-F5344CB8AC3E}">
        <p14:creationId xmlns:p14="http://schemas.microsoft.com/office/powerpoint/2010/main" val="197094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BDFB17-A666-474E-BA46-CAD7518CEFC9}"/>
              </a:ext>
            </a:extLst>
          </p:cNvPr>
          <p:cNvSpPr>
            <a:spLocks noGrp="1"/>
          </p:cNvSpPr>
          <p:nvPr>
            <p:ph type="title"/>
          </p:nvPr>
        </p:nvSpPr>
        <p:spPr>
          <a:xfrm>
            <a:off x="1069848" y="484632"/>
            <a:ext cx="10058400" cy="1007284"/>
          </a:xfrm>
        </p:spPr>
        <p:txBody>
          <a:bodyPr/>
          <a:lstStyle/>
          <a:p>
            <a:r>
              <a:rPr lang="en-IN" dirty="0"/>
              <a:t>Discussion</a:t>
            </a:r>
          </a:p>
        </p:txBody>
      </p:sp>
      <p:sp>
        <p:nvSpPr>
          <p:cNvPr id="8" name="Content Placeholder 7">
            <a:extLst>
              <a:ext uri="{FF2B5EF4-FFF2-40B4-BE49-F238E27FC236}">
                <a16:creationId xmlns:a16="http://schemas.microsoft.com/office/drawing/2014/main" id="{92D40B80-1640-4EFC-A406-E3BBF4EF1B47}"/>
              </a:ext>
            </a:extLst>
          </p:cNvPr>
          <p:cNvSpPr>
            <a:spLocks noGrp="1"/>
          </p:cNvSpPr>
          <p:nvPr>
            <p:ph idx="1"/>
          </p:nvPr>
        </p:nvSpPr>
        <p:spPr/>
        <p:txBody>
          <a:bodyPr/>
          <a:lstStyle/>
          <a:p>
            <a:r>
              <a:rPr lang="en-IN" dirty="0"/>
              <a:t>As we see the there are millions of people every day in this subway stations.</a:t>
            </a:r>
          </a:p>
          <a:p>
            <a:r>
              <a:rPr lang="en-IN" dirty="0"/>
              <a:t>By analysing this data set we can help all the people who goes to work and this also states that people often use public transport by considering other factors other than work like : Rain, spikes in temperature and etc,.</a:t>
            </a:r>
          </a:p>
          <a:p>
            <a:r>
              <a:rPr lang="en-IN" dirty="0"/>
              <a:t>By gathering every bits and bytes of possibilities we can predict the safe hours with least errors as possible.</a:t>
            </a:r>
          </a:p>
          <a:p>
            <a:r>
              <a:rPr lang="en-IN" dirty="0"/>
              <a:t>In this project we considered these things and used some techniques and compared both of them which gives the least amount of errors to facilitate the passengers a perfect time to travel.      </a:t>
            </a:r>
          </a:p>
        </p:txBody>
      </p:sp>
    </p:spTree>
    <p:extLst>
      <p:ext uri="{BB962C8B-B14F-4D97-AF65-F5344CB8AC3E}">
        <p14:creationId xmlns:p14="http://schemas.microsoft.com/office/powerpoint/2010/main" val="4064041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4E1D6-5F7F-4842-B3D1-B19135ADB2E2}"/>
              </a:ext>
            </a:extLst>
          </p:cNvPr>
          <p:cNvSpPr>
            <a:spLocks noGrp="1"/>
          </p:cNvSpPr>
          <p:nvPr>
            <p:ph type="title"/>
          </p:nvPr>
        </p:nvSpPr>
        <p:spPr/>
        <p:txBody>
          <a:bodyPr>
            <a:normAutofit fontScale="90000"/>
          </a:bodyPr>
          <a:lstStyle/>
          <a:p>
            <a:r>
              <a:rPr lang="en-SG" sz="3600" dirty="0"/>
              <a:t>Results and discussion for Stepwise regression</a:t>
            </a:r>
          </a:p>
        </p:txBody>
      </p:sp>
      <p:sp>
        <p:nvSpPr>
          <p:cNvPr id="10" name="Text Placeholder 9">
            <a:extLst>
              <a:ext uri="{FF2B5EF4-FFF2-40B4-BE49-F238E27FC236}">
                <a16:creationId xmlns:a16="http://schemas.microsoft.com/office/drawing/2014/main" id="{DFF00B14-DFAB-4814-B442-E1BA15BF40DA}"/>
              </a:ext>
            </a:extLst>
          </p:cNvPr>
          <p:cNvSpPr>
            <a:spLocks noGrp="1"/>
          </p:cNvSpPr>
          <p:nvPr>
            <p:ph type="body" sz="half" idx="2"/>
          </p:nvPr>
        </p:nvSpPr>
        <p:spPr/>
        <p:txBody>
          <a:bodyPr/>
          <a:lstStyle/>
          <a:p>
            <a:r>
              <a:rPr lang="en-US" dirty="0"/>
              <a:t>It is the sum of the squared difference between the predicted and the actual values. </a:t>
            </a:r>
          </a:p>
          <a:p>
            <a:r>
              <a:rPr lang="en-US" dirty="0"/>
              <a:t>Lower the RSS, better the fit.</a:t>
            </a:r>
          </a:p>
          <a:p>
            <a:endParaRPr lang="en-US" dirty="0"/>
          </a:p>
          <a:p>
            <a:r>
              <a:rPr lang="en-US" u="sng" dirty="0"/>
              <a:t>In general</a:t>
            </a:r>
            <a:r>
              <a:rPr lang="en-US" dirty="0"/>
              <a:t>: </a:t>
            </a:r>
            <a:endParaRPr lang="en-SG" dirty="0"/>
          </a:p>
          <a:p>
            <a:r>
              <a:rPr lang="en-SG" dirty="0"/>
              <a:t>The step with less RSS sum of the columns gives the best output.</a:t>
            </a:r>
          </a:p>
        </p:txBody>
      </p:sp>
      <p:pic>
        <p:nvPicPr>
          <p:cNvPr id="8" name="Picture 7">
            <a:extLst>
              <a:ext uri="{FF2B5EF4-FFF2-40B4-BE49-F238E27FC236}">
                <a16:creationId xmlns:a16="http://schemas.microsoft.com/office/drawing/2014/main" id="{CAF84B06-2429-4D3B-A6B7-0693DFF70027}"/>
              </a:ext>
            </a:extLst>
          </p:cNvPr>
          <p:cNvPicPr>
            <a:picLocks noChangeAspect="1"/>
          </p:cNvPicPr>
          <p:nvPr/>
        </p:nvPicPr>
        <p:blipFill>
          <a:blip r:embed="rId2"/>
          <a:stretch>
            <a:fillRect/>
          </a:stretch>
        </p:blipFill>
        <p:spPr>
          <a:xfrm>
            <a:off x="653015" y="483279"/>
            <a:ext cx="6630678" cy="5734641"/>
          </a:xfrm>
          <a:prstGeom prst="rect">
            <a:avLst/>
          </a:prstGeom>
        </p:spPr>
      </p:pic>
    </p:spTree>
    <p:extLst>
      <p:ext uri="{BB962C8B-B14F-4D97-AF65-F5344CB8AC3E}">
        <p14:creationId xmlns:p14="http://schemas.microsoft.com/office/powerpoint/2010/main" val="3174604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98A4D1-6468-4EAB-99D7-36185900DBE2}"/>
              </a:ext>
            </a:extLst>
          </p:cNvPr>
          <p:cNvSpPr>
            <a:spLocks noGrp="1"/>
          </p:cNvSpPr>
          <p:nvPr>
            <p:ph type="title"/>
          </p:nvPr>
        </p:nvSpPr>
        <p:spPr/>
        <p:txBody>
          <a:bodyPr/>
          <a:lstStyle/>
          <a:p>
            <a:r>
              <a:rPr lang="en-SG" dirty="0"/>
              <a:t>Comparison for </a:t>
            </a:r>
            <a:r>
              <a:rPr lang="en-SG" dirty="0" err="1"/>
              <a:t>lr</a:t>
            </a:r>
            <a:r>
              <a:rPr lang="en-SG" dirty="0"/>
              <a:t> and stepwise </a:t>
            </a:r>
            <a:r>
              <a:rPr lang="en-SG" dirty="0" err="1"/>
              <a:t>lr</a:t>
            </a:r>
            <a:endParaRPr lang="en-SG" dirty="0"/>
          </a:p>
        </p:txBody>
      </p:sp>
      <p:sp>
        <p:nvSpPr>
          <p:cNvPr id="8" name="Text Placeholder 7">
            <a:extLst>
              <a:ext uri="{FF2B5EF4-FFF2-40B4-BE49-F238E27FC236}">
                <a16:creationId xmlns:a16="http://schemas.microsoft.com/office/drawing/2014/main" id="{AA140F80-497E-4354-B526-1EF700720FE5}"/>
              </a:ext>
            </a:extLst>
          </p:cNvPr>
          <p:cNvSpPr>
            <a:spLocks noGrp="1"/>
          </p:cNvSpPr>
          <p:nvPr>
            <p:ph type="body" idx="1"/>
          </p:nvPr>
        </p:nvSpPr>
        <p:spPr>
          <a:xfrm>
            <a:off x="494175" y="2048256"/>
            <a:ext cx="4754880" cy="640080"/>
          </a:xfrm>
        </p:spPr>
        <p:txBody>
          <a:bodyPr/>
          <a:lstStyle/>
          <a:p>
            <a:r>
              <a:rPr lang="en-SG" dirty="0"/>
              <a:t>LR</a:t>
            </a:r>
          </a:p>
        </p:txBody>
      </p:sp>
      <p:sp>
        <p:nvSpPr>
          <p:cNvPr id="10" name="Text Placeholder 9">
            <a:extLst>
              <a:ext uri="{FF2B5EF4-FFF2-40B4-BE49-F238E27FC236}">
                <a16:creationId xmlns:a16="http://schemas.microsoft.com/office/drawing/2014/main" id="{F427214B-5218-4430-AE8A-BEC6A6C5EEC3}"/>
              </a:ext>
            </a:extLst>
          </p:cNvPr>
          <p:cNvSpPr>
            <a:spLocks noGrp="1"/>
          </p:cNvSpPr>
          <p:nvPr>
            <p:ph type="body" idx="3"/>
          </p:nvPr>
        </p:nvSpPr>
        <p:spPr>
          <a:xfrm>
            <a:off x="5891248" y="2048256"/>
            <a:ext cx="4754880" cy="640080"/>
          </a:xfrm>
        </p:spPr>
        <p:txBody>
          <a:bodyPr/>
          <a:lstStyle/>
          <a:p>
            <a:r>
              <a:rPr lang="en-SG" dirty="0"/>
              <a:t>Stepwise LR</a:t>
            </a:r>
          </a:p>
        </p:txBody>
      </p:sp>
      <p:pic>
        <p:nvPicPr>
          <p:cNvPr id="6" name="Picture 5">
            <a:extLst>
              <a:ext uri="{FF2B5EF4-FFF2-40B4-BE49-F238E27FC236}">
                <a16:creationId xmlns:a16="http://schemas.microsoft.com/office/drawing/2014/main" id="{89A6B581-5B72-4F5C-8A4A-6986F0874D12}"/>
              </a:ext>
            </a:extLst>
          </p:cNvPr>
          <p:cNvPicPr>
            <a:picLocks noChangeAspect="1"/>
          </p:cNvPicPr>
          <p:nvPr/>
        </p:nvPicPr>
        <p:blipFill>
          <a:blip r:embed="rId2"/>
          <a:stretch>
            <a:fillRect/>
          </a:stretch>
        </p:blipFill>
        <p:spPr>
          <a:xfrm>
            <a:off x="401574" y="2688335"/>
            <a:ext cx="5353690" cy="1481329"/>
          </a:xfrm>
          <a:prstGeom prst="rect">
            <a:avLst/>
          </a:prstGeom>
        </p:spPr>
      </p:pic>
      <p:pic>
        <p:nvPicPr>
          <p:cNvPr id="13" name="Picture 12">
            <a:extLst>
              <a:ext uri="{FF2B5EF4-FFF2-40B4-BE49-F238E27FC236}">
                <a16:creationId xmlns:a16="http://schemas.microsoft.com/office/drawing/2014/main" id="{1C87F9E3-1C89-49DC-82AC-74535AE84116}"/>
              </a:ext>
            </a:extLst>
          </p:cNvPr>
          <p:cNvPicPr>
            <a:picLocks noChangeAspect="1"/>
          </p:cNvPicPr>
          <p:nvPr/>
        </p:nvPicPr>
        <p:blipFill>
          <a:blip r:embed="rId3"/>
          <a:stretch>
            <a:fillRect/>
          </a:stretch>
        </p:blipFill>
        <p:spPr>
          <a:xfrm>
            <a:off x="401574" y="4811155"/>
            <a:ext cx="5426203" cy="476743"/>
          </a:xfrm>
          <a:prstGeom prst="rect">
            <a:avLst/>
          </a:prstGeom>
        </p:spPr>
      </p:pic>
      <p:pic>
        <p:nvPicPr>
          <p:cNvPr id="15" name="Picture 14">
            <a:extLst>
              <a:ext uri="{FF2B5EF4-FFF2-40B4-BE49-F238E27FC236}">
                <a16:creationId xmlns:a16="http://schemas.microsoft.com/office/drawing/2014/main" id="{DEFCE195-3502-4F83-A46E-FDDFF367F70D}"/>
              </a:ext>
            </a:extLst>
          </p:cNvPr>
          <p:cNvPicPr>
            <a:picLocks noChangeAspect="1"/>
          </p:cNvPicPr>
          <p:nvPr/>
        </p:nvPicPr>
        <p:blipFill>
          <a:blip r:embed="rId4"/>
          <a:stretch>
            <a:fillRect/>
          </a:stretch>
        </p:blipFill>
        <p:spPr>
          <a:xfrm>
            <a:off x="5891248" y="2688335"/>
            <a:ext cx="6238875" cy="1695450"/>
          </a:xfrm>
          <a:prstGeom prst="rect">
            <a:avLst/>
          </a:prstGeom>
        </p:spPr>
      </p:pic>
      <p:pic>
        <p:nvPicPr>
          <p:cNvPr id="17" name="Picture 16">
            <a:extLst>
              <a:ext uri="{FF2B5EF4-FFF2-40B4-BE49-F238E27FC236}">
                <a16:creationId xmlns:a16="http://schemas.microsoft.com/office/drawing/2014/main" id="{71AD2602-FF0D-4EA2-A6CA-3C8DBFC655E3}"/>
              </a:ext>
            </a:extLst>
          </p:cNvPr>
          <p:cNvPicPr>
            <a:picLocks noChangeAspect="1"/>
          </p:cNvPicPr>
          <p:nvPr/>
        </p:nvPicPr>
        <p:blipFill>
          <a:blip r:embed="rId5"/>
          <a:stretch>
            <a:fillRect/>
          </a:stretch>
        </p:blipFill>
        <p:spPr>
          <a:xfrm>
            <a:off x="5836783" y="4640198"/>
            <a:ext cx="5819775" cy="647700"/>
          </a:xfrm>
          <a:prstGeom prst="rect">
            <a:avLst/>
          </a:prstGeom>
        </p:spPr>
      </p:pic>
      <p:sp>
        <p:nvSpPr>
          <p:cNvPr id="18" name="TextBox 17">
            <a:extLst>
              <a:ext uri="{FF2B5EF4-FFF2-40B4-BE49-F238E27FC236}">
                <a16:creationId xmlns:a16="http://schemas.microsoft.com/office/drawing/2014/main" id="{6711D6CC-B8C4-4732-8FE0-FF96785F5C08}"/>
              </a:ext>
            </a:extLst>
          </p:cNvPr>
          <p:cNvSpPr txBox="1"/>
          <p:nvPr/>
        </p:nvSpPr>
        <p:spPr>
          <a:xfrm flipH="1">
            <a:off x="1346661" y="6151418"/>
            <a:ext cx="7631083" cy="646331"/>
          </a:xfrm>
          <a:prstGeom prst="rect">
            <a:avLst/>
          </a:prstGeom>
          <a:noFill/>
        </p:spPr>
        <p:txBody>
          <a:bodyPr wrap="square" rtlCol="0">
            <a:spAutoFit/>
          </a:bodyPr>
          <a:lstStyle/>
          <a:p>
            <a:r>
              <a:rPr lang="en-SG" b="1" dirty="0"/>
              <a:t>Observation was Mean square root error is less for Stepwise LR when compared to LR</a:t>
            </a:r>
          </a:p>
        </p:txBody>
      </p:sp>
    </p:spTree>
    <p:extLst>
      <p:ext uri="{BB962C8B-B14F-4D97-AF65-F5344CB8AC3E}">
        <p14:creationId xmlns:p14="http://schemas.microsoft.com/office/powerpoint/2010/main" val="69352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B66E70-9451-4286-A0C2-6CF108FE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4B0696-68E2-40ED-B597-4B873875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A19EF1B4-0F49-44D2-AE21-263819BFB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82119" y="643466"/>
            <a:ext cx="3348017" cy="5571067"/>
          </a:xfrm>
        </p:spPr>
        <p:txBody>
          <a:bodyPr>
            <a:normAutofit/>
          </a:bodyPr>
          <a:lstStyle/>
          <a:p>
            <a:r>
              <a:rPr lang="en-IN" sz="4800" dirty="0">
                <a:solidFill>
                  <a:schemeClr val="tx1"/>
                </a:solidFill>
              </a:rPr>
              <a:t>Conclusion</a:t>
            </a:r>
          </a:p>
        </p:txBody>
      </p:sp>
      <p:sp>
        <p:nvSpPr>
          <p:cNvPr id="3" name="Content Placeholder 2"/>
          <p:cNvSpPr>
            <a:spLocks noGrp="1"/>
          </p:cNvSpPr>
          <p:nvPr>
            <p:ph idx="1"/>
          </p:nvPr>
        </p:nvSpPr>
        <p:spPr>
          <a:xfrm>
            <a:off x="6772315" y="643467"/>
            <a:ext cx="4534781" cy="5571066"/>
          </a:xfrm>
        </p:spPr>
        <p:txBody>
          <a:bodyPr anchor="ctr">
            <a:normAutofit/>
          </a:bodyPr>
          <a:lstStyle/>
          <a:p>
            <a:r>
              <a:rPr lang="en-US" sz="1800" dirty="0"/>
              <a:t>Using this model, Metropolitan passengers would be able to predict the number of people expected at each subway stop, during different weather conditions, accounting for special events. </a:t>
            </a:r>
          </a:p>
          <a:p>
            <a:r>
              <a:rPr lang="en-US" sz="1800" dirty="0"/>
              <a:t>This would allow them to make preemptive arrangements to avoid any dangerous situations.</a:t>
            </a:r>
          </a:p>
          <a:p>
            <a:pPr marL="0" indent="0">
              <a:buNone/>
            </a:pPr>
            <a:r>
              <a:rPr lang="en-US" sz="1800" dirty="0"/>
              <a:t>About the regressions.</a:t>
            </a:r>
          </a:p>
          <a:p>
            <a:r>
              <a:rPr lang="en-IN" sz="1800" dirty="0"/>
              <a:t>When we compared to both Linear Regression and Stepwise regression, there’s a drop down of the error rate in Stepwise Regression.</a:t>
            </a:r>
          </a:p>
          <a:p>
            <a:r>
              <a:rPr lang="en-IN" sz="1800" dirty="0"/>
              <a:t>So, We concluded that Stepwise regression is best model for this project.</a:t>
            </a:r>
          </a:p>
        </p:txBody>
      </p:sp>
      <p:grpSp>
        <p:nvGrpSpPr>
          <p:cNvPr id="14" name="Group 13">
            <a:extLst>
              <a:ext uri="{FF2B5EF4-FFF2-40B4-BE49-F238E27FC236}">
                <a16:creationId xmlns:a16="http://schemas.microsoft.com/office/drawing/2014/main" id="{2B69B0BE-E00A-432A-98D1-A47B82C163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0AF8A5ED-19F8-4707-8EEC-7115E6B11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C5F50C1C-978D-45B5-B716-7DA91773C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1350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70109" y="484632"/>
            <a:ext cx="6730277" cy="1609344"/>
          </a:xfrm>
          <a:ln>
            <a:noFill/>
          </a:ln>
        </p:spPr>
        <p:txBody>
          <a:bodyPr>
            <a:normAutofit/>
          </a:bodyPr>
          <a:lstStyle/>
          <a:p>
            <a:r>
              <a:rPr lang="en-IN" sz="4800"/>
              <a:t>References</a:t>
            </a:r>
          </a:p>
        </p:txBody>
      </p:sp>
      <p:pic>
        <p:nvPicPr>
          <p:cNvPr id="5" name="Picture 4">
            <a:extLst>
              <a:ext uri="{FF2B5EF4-FFF2-40B4-BE49-F238E27FC236}">
                <a16:creationId xmlns:a16="http://schemas.microsoft.com/office/drawing/2014/main" id="{2C172BE7-A778-44E1-8DDB-73F15FC42901}"/>
              </a:ext>
            </a:extLst>
          </p:cNvPr>
          <p:cNvPicPr>
            <a:picLocks noChangeAspect="1"/>
          </p:cNvPicPr>
          <p:nvPr/>
        </p:nvPicPr>
        <p:blipFill rotWithShape="1">
          <a:blip r:embed="rId4"/>
          <a:srcRect l="20676" r="28507"/>
          <a:stretch/>
        </p:blipFill>
        <p:spPr>
          <a:xfrm>
            <a:off x="3344" y="10"/>
            <a:ext cx="4646726" cy="6857990"/>
          </a:xfrm>
          <a:prstGeom prst="rect">
            <a:avLst/>
          </a:prstGeom>
        </p:spPr>
      </p:pic>
      <p:sp>
        <p:nvSpPr>
          <p:cNvPr id="3" name="Content Placeholder 2"/>
          <p:cNvSpPr>
            <a:spLocks noGrp="1"/>
          </p:cNvSpPr>
          <p:nvPr>
            <p:ph idx="1"/>
          </p:nvPr>
        </p:nvSpPr>
        <p:spPr>
          <a:xfrm>
            <a:off x="4970109" y="2121408"/>
            <a:ext cx="6730276" cy="4050792"/>
          </a:xfrm>
        </p:spPr>
        <p:txBody>
          <a:bodyPr>
            <a:normAutofit/>
          </a:bodyPr>
          <a:lstStyle/>
          <a:p>
            <a:r>
              <a:rPr lang="en-IN" sz="1800">
                <a:hlinkClick r:id="rId5"/>
              </a:rPr>
              <a:t>https://nycdatascience.com/blog/student-works/mta-subway-data/</a:t>
            </a:r>
            <a:endParaRPr lang="en-IN" sz="1800"/>
          </a:p>
          <a:p>
            <a:r>
              <a:rPr lang="en-IN" sz="1800">
                <a:hlinkClick r:id="rId6"/>
              </a:rPr>
              <a:t>https://data.cityofnewyork.us/Transportation/Subway-Stations/arq3-7z49</a:t>
            </a:r>
            <a:endParaRPr lang="en-IN" sz="1800"/>
          </a:p>
          <a:p>
            <a:r>
              <a:rPr lang="en-IN" sz="1800">
                <a:hlinkClick r:id="rId7"/>
              </a:rPr>
              <a:t>https://www.kaggle.com/lenapiter/vienna-subway-network</a:t>
            </a:r>
            <a:endParaRPr lang="en-IN" sz="1800"/>
          </a:p>
          <a:p>
            <a:endParaRPr lang="en-IN" sz="180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8">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944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hade val="97000"/>
            <a:satMod val="15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27CF8A-A1AE-4DA2-B4D3-DD0D215D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D3DE63-E06B-473D-8144-78398E35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7" y="0"/>
            <a:ext cx="460076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8C5F6C-2147-447F-84CB-47BEB813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7995" y="0"/>
            <a:ext cx="4600761" cy="6857999"/>
          </a:xfrm>
          <a:prstGeom prst="rect">
            <a:avLst/>
          </a:prstGeom>
          <a:blipFill dpi="0" rotWithShape="1">
            <a:blip r:embed="rId2">
              <a:alphaModFix amt="4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B0F093A-F2F4-4674-8265-42FC6DAFD0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401725" y="6229681"/>
            <a:chExt cx="457200" cy="457200"/>
          </a:xfrm>
        </p:grpSpPr>
        <p:sp>
          <p:nvSpPr>
            <p:cNvPr id="15" name="Oval 14">
              <a:extLst>
                <a:ext uri="{FF2B5EF4-FFF2-40B4-BE49-F238E27FC236}">
                  <a16:creationId xmlns:a16="http://schemas.microsoft.com/office/drawing/2014/main" id="{740CB6A0-E815-4B40-8A6B-53CEED043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7002C1B4-2083-4F91-B4B2-8F3E8E3E2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Content Placeholder 2">
            <a:extLst>
              <a:ext uri="{FF2B5EF4-FFF2-40B4-BE49-F238E27FC236}">
                <a16:creationId xmlns:a16="http://schemas.microsoft.com/office/drawing/2014/main" id="{FB9A7E37-DFA1-4602-88D1-C78647FCFC2C}"/>
              </a:ext>
            </a:extLst>
          </p:cNvPr>
          <p:cNvSpPr>
            <a:spLocks noGrp="1"/>
          </p:cNvSpPr>
          <p:nvPr>
            <p:ph idx="1"/>
          </p:nvPr>
        </p:nvSpPr>
        <p:spPr>
          <a:xfrm>
            <a:off x="1069848" y="643467"/>
            <a:ext cx="5881558" cy="5586214"/>
          </a:xfrm>
        </p:spPr>
        <p:txBody>
          <a:bodyPr anchor="ctr">
            <a:normAutofit/>
          </a:bodyPr>
          <a:lstStyle/>
          <a:p>
            <a:r>
              <a:rPr lang="en-IN"/>
              <a:t>Thank you  </a:t>
            </a:r>
            <a:r>
              <a:rPr lang="en-IN">
                <a:sym typeface="Wingdings" panose="05000000000000000000" pitchFamily="2" charset="2"/>
              </a:rPr>
              <a:t></a:t>
            </a:r>
            <a:endParaRPr lang="en-IN"/>
          </a:p>
        </p:txBody>
      </p:sp>
    </p:spTree>
    <p:extLst>
      <p:ext uri="{BB962C8B-B14F-4D97-AF65-F5344CB8AC3E}">
        <p14:creationId xmlns:p14="http://schemas.microsoft.com/office/powerpoint/2010/main" val="22829942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9848" y="484632"/>
            <a:ext cx="10058400" cy="1609344"/>
          </a:xfrm>
        </p:spPr>
        <p:txBody>
          <a:bodyPr>
            <a:normAutofit/>
          </a:bodyPr>
          <a:lstStyle/>
          <a:p>
            <a:r>
              <a:rPr lang="en-IN" dirty="0"/>
              <a:t>Abstract</a:t>
            </a:r>
          </a:p>
        </p:txBody>
      </p:sp>
      <p:sp>
        <p:nvSpPr>
          <p:cNvPr id="3" name="Content Placeholder 2"/>
          <p:cNvSpPr>
            <a:spLocks noGrp="1"/>
          </p:cNvSpPr>
          <p:nvPr>
            <p:ph idx="1"/>
          </p:nvPr>
        </p:nvSpPr>
        <p:spPr>
          <a:xfrm>
            <a:off x="1069848" y="2320412"/>
            <a:ext cx="10058400" cy="3851787"/>
          </a:xfrm>
        </p:spPr>
        <p:txBody>
          <a:bodyPr>
            <a:normAutofit/>
          </a:bodyPr>
          <a:lstStyle/>
          <a:p>
            <a:r>
              <a:rPr lang="en-US" dirty="0"/>
              <a:t>The aim is to predict Entries_ hourly i.e. number of hourly entries at the New York city(NYC) subway based on other predictor variables.</a:t>
            </a:r>
          </a:p>
          <a:p>
            <a:endParaRPr lang="en-US" dirty="0"/>
          </a:p>
          <a:p>
            <a:r>
              <a:rPr lang="en-US" dirty="0"/>
              <a:t>Transport accessibility is an important characteristic of a particular building or territory, associated with the development of urban infrastructure and population density. In big cities, it is usually measured as the time required to get to the city center using public transport with a focus on the network of subway stations.</a:t>
            </a:r>
          </a:p>
          <a:p>
            <a:endParaRPr lang="en-IN" dirty="0"/>
          </a:p>
          <a:p>
            <a:r>
              <a:rPr lang="en-IN" dirty="0"/>
              <a:t>Analyse  all the possible ways to travel in that subway.</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6243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p:cNvSpPr>
            <a:spLocks noGrp="1"/>
          </p:cNvSpPr>
          <p:nvPr>
            <p:ph type="title"/>
          </p:nvPr>
        </p:nvSpPr>
        <p:spPr>
          <a:xfrm>
            <a:off x="643468" y="643466"/>
            <a:ext cx="3686312" cy="5528734"/>
          </a:xfrm>
        </p:spPr>
        <p:txBody>
          <a:bodyPr>
            <a:normAutofit/>
          </a:bodyPr>
          <a:lstStyle/>
          <a:p>
            <a:pPr algn="r"/>
            <a:r>
              <a:rPr lang="en-IN" sz="4800">
                <a:solidFill>
                  <a:srgbClr val="FFFFFF"/>
                </a:solidFill>
              </a:rPr>
              <a:t>Problem Definition</a:t>
            </a:r>
          </a:p>
        </p:txBody>
      </p:sp>
      <p:sp>
        <p:nvSpPr>
          <p:cNvPr id="3" name="Content Placeholder 2"/>
          <p:cNvSpPr>
            <a:spLocks noGrp="1"/>
          </p:cNvSpPr>
          <p:nvPr>
            <p:ph idx="1"/>
          </p:nvPr>
        </p:nvSpPr>
        <p:spPr>
          <a:xfrm>
            <a:off x="5053780" y="599768"/>
            <a:ext cx="6074467" cy="5572432"/>
          </a:xfrm>
        </p:spPr>
        <p:txBody>
          <a:bodyPr anchor="ctr">
            <a:normAutofit/>
          </a:bodyPr>
          <a:lstStyle/>
          <a:p>
            <a:r>
              <a:rPr lang="en-US" dirty="0"/>
              <a:t>This analysis attempts to find a way to determine how long a passenger using a particular subway station is active elsewhere before returning to the subway station. If we can determine this, we can predict the lifestyles of users living or working in the area around a specific subway station</a:t>
            </a:r>
            <a:endParaRPr lang="en-IN" dirty="0"/>
          </a:p>
        </p:txBody>
      </p:sp>
      <p:sp>
        <p:nvSpPr>
          <p:cNvPr id="12" name="Oval 11">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4600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 name="Title 1"/>
          <p:cNvSpPr>
            <a:spLocks noGrp="1"/>
          </p:cNvSpPr>
          <p:nvPr>
            <p:ph type="title"/>
          </p:nvPr>
        </p:nvSpPr>
        <p:spPr>
          <a:xfrm>
            <a:off x="1490145" y="2376862"/>
            <a:ext cx="2640646" cy="2104273"/>
          </a:xfrm>
          <a:noFill/>
        </p:spPr>
        <p:txBody>
          <a:bodyPr>
            <a:normAutofit/>
          </a:bodyPr>
          <a:lstStyle/>
          <a:p>
            <a:pPr algn="ctr"/>
            <a:r>
              <a:rPr lang="en-IN" sz="3000">
                <a:solidFill>
                  <a:srgbClr val="FFFFFF"/>
                </a:solidFill>
              </a:rPr>
              <a:t>Literature Review</a:t>
            </a:r>
          </a:p>
        </p:txBody>
      </p:sp>
      <p:sp>
        <p:nvSpPr>
          <p:cNvPr id="15" name="Rectangle 14">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a16="http://schemas.microsoft.com/office/drawing/2014/main" id="{4F29C4BD-D5A5-49C4-A616-9FECAAC4CE87}"/>
              </a:ext>
            </a:extLst>
          </p:cNvPr>
          <p:cNvGraphicFramePr>
            <a:graphicFrameLocks noGrp="1"/>
          </p:cNvGraphicFramePr>
          <p:nvPr>
            <p:ph idx="1"/>
            <p:extLst>
              <p:ext uri="{D42A27DB-BD31-4B8C-83A1-F6EECF244321}">
                <p14:modId xmlns:p14="http://schemas.microsoft.com/office/powerpoint/2010/main" val="3998981092"/>
              </p:ext>
            </p:extLst>
          </p:nvPr>
        </p:nvGraphicFramePr>
        <p:xfrm>
          <a:off x="6081713" y="725488"/>
          <a:ext cx="5141912" cy="54070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95737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(Model Deployed)</a:t>
            </a:r>
          </a:p>
        </p:txBody>
      </p:sp>
      <p:sp>
        <p:nvSpPr>
          <p:cNvPr id="4" name="Text Placeholder 3">
            <a:extLst>
              <a:ext uri="{FF2B5EF4-FFF2-40B4-BE49-F238E27FC236}">
                <a16:creationId xmlns:a16="http://schemas.microsoft.com/office/drawing/2014/main" id="{C80E7815-6176-4702-9CFB-92417D2BB829}"/>
              </a:ext>
            </a:extLst>
          </p:cNvPr>
          <p:cNvSpPr>
            <a:spLocks noGrp="1"/>
          </p:cNvSpPr>
          <p:nvPr>
            <p:ph type="body" idx="1"/>
          </p:nvPr>
        </p:nvSpPr>
        <p:spPr/>
        <p:txBody>
          <a:bodyPr/>
          <a:lstStyle/>
          <a:p>
            <a:r>
              <a:rPr lang="en-IN" dirty="0"/>
              <a:t>Linear Regression:</a:t>
            </a:r>
          </a:p>
        </p:txBody>
      </p:sp>
      <p:sp>
        <p:nvSpPr>
          <p:cNvPr id="3" name="Content Placeholder 2"/>
          <p:cNvSpPr>
            <a:spLocks noGrp="1"/>
          </p:cNvSpPr>
          <p:nvPr>
            <p:ph sz="half" idx="2"/>
          </p:nvPr>
        </p:nvSpPr>
        <p:spPr/>
        <p:txBody>
          <a:bodyPr>
            <a:normAutofit/>
          </a:bodyPr>
          <a:lstStyle/>
          <a:p>
            <a:r>
              <a:rPr lang="en-US" sz="1400" b="1" dirty="0"/>
              <a:t>linear regression</a:t>
            </a:r>
            <a:r>
              <a:rPr lang="en-US" sz="1400" dirty="0"/>
              <a:t> is a linear approach to modelling the relationship between a scalar response and one or more explanatory variables (also known as dependent and independent variables).</a:t>
            </a:r>
          </a:p>
          <a:p>
            <a:endParaRPr lang="en-IN" sz="1400" dirty="0"/>
          </a:p>
        </p:txBody>
      </p:sp>
      <p:sp>
        <p:nvSpPr>
          <p:cNvPr id="5" name="Text Placeholder 4">
            <a:extLst>
              <a:ext uri="{FF2B5EF4-FFF2-40B4-BE49-F238E27FC236}">
                <a16:creationId xmlns:a16="http://schemas.microsoft.com/office/drawing/2014/main" id="{EBDF33A6-92F2-4DE3-A6CA-89682409A6B8}"/>
              </a:ext>
            </a:extLst>
          </p:cNvPr>
          <p:cNvSpPr>
            <a:spLocks noGrp="1"/>
          </p:cNvSpPr>
          <p:nvPr>
            <p:ph type="body" sz="quarter" idx="3"/>
          </p:nvPr>
        </p:nvSpPr>
        <p:spPr/>
        <p:txBody>
          <a:bodyPr/>
          <a:lstStyle/>
          <a:p>
            <a:r>
              <a:rPr lang="en-IN" dirty="0"/>
              <a:t>Stepwise Regression:</a:t>
            </a:r>
          </a:p>
        </p:txBody>
      </p:sp>
      <p:sp>
        <p:nvSpPr>
          <p:cNvPr id="6" name="Content Placeholder 5">
            <a:extLst>
              <a:ext uri="{FF2B5EF4-FFF2-40B4-BE49-F238E27FC236}">
                <a16:creationId xmlns:a16="http://schemas.microsoft.com/office/drawing/2014/main" id="{1E336C96-5406-4CEB-8D07-5E38523CF176}"/>
              </a:ext>
            </a:extLst>
          </p:cNvPr>
          <p:cNvSpPr>
            <a:spLocks noGrp="1"/>
          </p:cNvSpPr>
          <p:nvPr>
            <p:ph sz="quarter" idx="4"/>
          </p:nvPr>
        </p:nvSpPr>
        <p:spPr/>
        <p:txBody>
          <a:bodyPr>
            <a:normAutofit/>
          </a:bodyPr>
          <a:lstStyle/>
          <a:p>
            <a:r>
              <a:rPr lang="en-US" sz="1400" b="1" dirty="0"/>
              <a:t>Stepwise</a:t>
            </a:r>
            <a:r>
              <a:rPr lang="en-US" sz="1400" dirty="0"/>
              <a:t> linear </a:t>
            </a:r>
            <a:r>
              <a:rPr lang="en-US" sz="1400" b="1" dirty="0"/>
              <a:t>regression</a:t>
            </a:r>
            <a:r>
              <a:rPr lang="en-US" sz="1400" dirty="0"/>
              <a:t> is a method of regressing </a:t>
            </a:r>
            <a:r>
              <a:rPr lang="en-US" sz="1400" b="1" dirty="0"/>
              <a:t>multiple</a:t>
            </a:r>
            <a:r>
              <a:rPr lang="en-US" sz="1400" dirty="0"/>
              <a:t> variables while simultaneously removing those that aren't important. </a:t>
            </a:r>
            <a:r>
              <a:rPr lang="en-US" sz="1400" b="1" dirty="0"/>
              <a:t>Stepwise regression</a:t>
            </a:r>
            <a:r>
              <a:rPr lang="en-US" sz="1400" dirty="0"/>
              <a:t> essentially does </a:t>
            </a:r>
            <a:r>
              <a:rPr lang="en-US" sz="1400" b="1" dirty="0"/>
              <a:t>multiple regression</a:t>
            </a:r>
            <a:r>
              <a:rPr lang="en-US" sz="1400" dirty="0"/>
              <a:t> a number of times, each time removing the weakest correlated variable.</a:t>
            </a:r>
          </a:p>
          <a:p>
            <a:pPr marL="0" indent="0">
              <a:buNone/>
            </a:pPr>
            <a:endParaRPr lang="en-IN" sz="1400" dirty="0"/>
          </a:p>
        </p:txBody>
      </p:sp>
    </p:spTree>
    <p:extLst>
      <p:ext uri="{BB962C8B-B14F-4D97-AF65-F5344CB8AC3E}">
        <p14:creationId xmlns:p14="http://schemas.microsoft.com/office/powerpoint/2010/main" val="3876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4" name="Group 23">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5" name="Oval 24">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26" name="Oval 25">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8" name="Rectangle 27">
            <a:extLst>
              <a:ext uri="{FF2B5EF4-FFF2-40B4-BE49-F238E27FC236}">
                <a16:creationId xmlns:a16="http://schemas.microsoft.com/office/drawing/2014/main" id="{19A1D830-E73C-47A9-A534-323CEEFF5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69FBEC-4C47-4288-962D-3FC20C79F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E11133A9-0B33-45CA-A8A5-D74C1995872C}"/>
              </a:ext>
            </a:extLst>
          </p:cNvPr>
          <p:cNvSpPr>
            <a:spLocks noGrp="1"/>
          </p:cNvSpPr>
          <p:nvPr>
            <p:ph type="title"/>
          </p:nvPr>
        </p:nvSpPr>
        <p:spPr>
          <a:xfrm>
            <a:off x="7534654" y="702365"/>
            <a:ext cx="3896264" cy="3765666"/>
          </a:xfrm>
        </p:spPr>
        <p:txBody>
          <a:bodyPr vert="horz" lIns="91440" tIns="45720" rIns="91440" bIns="45720" rtlCol="0" anchor="b">
            <a:normAutofit/>
          </a:bodyPr>
          <a:lstStyle/>
          <a:p>
            <a:pPr>
              <a:lnSpc>
                <a:spcPct val="80000"/>
              </a:lnSpc>
            </a:pPr>
            <a:r>
              <a:rPr lang="en-US" sz="7200">
                <a:blipFill dpi="0" rotWithShape="1">
                  <a:blip r:embed="rId4"/>
                  <a:srcRect/>
                  <a:tile tx="6350" ty="-127000" sx="65000" sy="64000" flip="none" algn="tl"/>
                </a:blipFill>
              </a:rPr>
              <a:t>Test and train</a:t>
            </a:r>
          </a:p>
        </p:txBody>
      </p:sp>
      <p:sp>
        <p:nvSpPr>
          <p:cNvPr id="11" name="Content Placeholder 10">
            <a:extLst>
              <a:ext uri="{FF2B5EF4-FFF2-40B4-BE49-F238E27FC236}">
                <a16:creationId xmlns:a16="http://schemas.microsoft.com/office/drawing/2014/main" id="{79C5779D-8339-4D81-A3C4-7C1A9E8549FF}"/>
              </a:ext>
            </a:extLst>
          </p:cNvPr>
          <p:cNvSpPr>
            <a:spLocks noGrp="1"/>
          </p:cNvSpPr>
          <p:nvPr>
            <p:ph idx="1"/>
          </p:nvPr>
        </p:nvSpPr>
        <p:spPr>
          <a:xfrm>
            <a:off x="7534652" y="4389120"/>
            <a:ext cx="3867073" cy="1069848"/>
          </a:xfrm>
        </p:spPr>
        <p:txBody>
          <a:bodyPr vert="horz" lIns="91440" tIns="45720" rIns="91440" bIns="45720" rtlCol="0">
            <a:normAutofit/>
          </a:bodyPr>
          <a:lstStyle/>
          <a:p>
            <a:pPr marL="0" indent="0">
              <a:buNone/>
            </a:pPr>
            <a:r>
              <a:rPr lang="en-US" sz="2200"/>
              <a:t>With the split ratio  of 75%</a:t>
            </a:r>
          </a:p>
        </p:txBody>
      </p:sp>
      <p:pic>
        <p:nvPicPr>
          <p:cNvPr id="13" name="Picture 12">
            <a:extLst>
              <a:ext uri="{FF2B5EF4-FFF2-40B4-BE49-F238E27FC236}">
                <a16:creationId xmlns:a16="http://schemas.microsoft.com/office/drawing/2014/main" id="{6D7BE568-A901-4476-84B0-AC566887D3A7}"/>
              </a:ext>
            </a:extLst>
          </p:cNvPr>
          <p:cNvPicPr>
            <a:picLocks noChangeAspect="1"/>
          </p:cNvPicPr>
          <p:nvPr/>
        </p:nvPicPr>
        <p:blipFill rotWithShape="1">
          <a:blip r:embed="rId6"/>
          <a:srcRect r="33333" b="-1"/>
          <a:stretch/>
        </p:blipFill>
        <p:spPr>
          <a:xfrm>
            <a:off x="44859" y="29202"/>
            <a:ext cx="6699518" cy="6657679"/>
          </a:xfrm>
          <a:prstGeom prst="rect">
            <a:avLst/>
          </a:prstGeom>
        </p:spPr>
      </p:pic>
      <p:grpSp>
        <p:nvGrpSpPr>
          <p:cNvPr id="32" name="Group 31">
            <a:extLst>
              <a:ext uri="{FF2B5EF4-FFF2-40B4-BE49-F238E27FC236}">
                <a16:creationId xmlns:a16="http://schemas.microsoft.com/office/drawing/2014/main" id="{54F6FC82-E588-4DA0-8096-0C3BD54F1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4" y="6229681"/>
            <a:ext cx="457200" cy="457200"/>
            <a:chOff x="11361456" y="6195813"/>
            <a:chExt cx="548640" cy="548640"/>
          </a:xfrm>
        </p:grpSpPr>
        <p:sp>
          <p:nvSpPr>
            <p:cNvPr id="33" name="Oval 32">
              <a:extLst>
                <a:ext uri="{FF2B5EF4-FFF2-40B4-BE49-F238E27FC236}">
                  <a16:creationId xmlns:a16="http://schemas.microsoft.com/office/drawing/2014/main" id="{E8898E90-044F-45FF-8B4D-CE0F6A630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7">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4" name="Oval 33">
              <a:extLst>
                <a:ext uri="{FF2B5EF4-FFF2-40B4-BE49-F238E27FC236}">
                  <a16:creationId xmlns:a16="http://schemas.microsoft.com/office/drawing/2014/main" id="{923BF161-A852-4DA5-BB4C-2DFC336B7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3968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452D-5EAC-4A8C-BCFE-21C3DD41649C}"/>
              </a:ext>
            </a:extLst>
          </p:cNvPr>
          <p:cNvSpPr>
            <a:spLocks noGrp="1"/>
          </p:cNvSpPr>
          <p:nvPr>
            <p:ph type="title"/>
          </p:nvPr>
        </p:nvSpPr>
        <p:spPr>
          <a:xfrm>
            <a:off x="1051560" y="237744"/>
            <a:ext cx="10058400" cy="804672"/>
          </a:xfrm>
        </p:spPr>
        <p:txBody>
          <a:bodyPr>
            <a:normAutofit fontScale="90000"/>
          </a:bodyPr>
          <a:lstStyle/>
          <a:p>
            <a:pPr algn="ctr"/>
            <a:r>
              <a:rPr lang="en-SG" dirty="0"/>
              <a:t>Lr and stepwise LR</a:t>
            </a:r>
          </a:p>
        </p:txBody>
      </p:sp>
      <p:sp>
        <p:nvSpPr>
          <p:cNvPr id="4" name="Text Placeholder 3">
            <a:extLst>
              <a:ext uri="{FF2B5EF4-FFF2-40B4-BE49-F238E27FC236}">
                <a16:creationId xmlns:a16="http://schemas.microsoft.com/office/drawing/2014/main" id="{B501EFBC-8819-480D-B0C8-D928EA782190}"/>
              </a:ext>
            </a:extLst>
          </p:cNvPr>
          <p:cNvSpPr>
            <a:spLocks noGrp="1"/>
          </p:cNvSpPr>
          <p:nvPr>
            <p:ph type="body" idx="1"/>
          </p:nvPr>
        </p:nvSpPr>
        <p:spPr>
          <a:xfrm>
            <a:off x="685166" y="1042416"/>
            <a:ext cx="4754880" cy="640080"/>
          </a:xfrm>
        </p:spPr>
        <p:txBody>
          <a:bodyPr/>
          <a:lstStyle/>
          <a:p>
            <a:r>
              <a:rPr lang="en-SG" dirty="0"/>
              <a:t>LR</a:t>
            </a:r>
          </a:p>
        </p:txBody>
      </p:sp>
      <p:pic>
        <p:nvPicPr>
          <p:cNvPr id="9" name="Content Placeholder 8">
            <a:extLst>
              <a:ext uri="{FF2B5EF4-FFF2-40B4-BE49-F238E27FC236}">
                <a16:creationId xmlns:a16="http://schemas.microsoft.com/office/drawing/2014/main" id="{FFCB9068-88A3-4A3D-8BBB-7E060AEEB246}"/>
              </a:ext>
            </a:extLst>
          </p:cNvPr>
          <p:cNvPicPr>
            <a:picLocks noGrp="1" noChangeAspect="1"/>
          </p:cNvPicPr>
          <p:nvPr>
            <p:ph sz="half" idx="2"/>
          </p:nvPr>
        </p:nvPicPr>
        <p:blipFill>
          <a:blip r:embed="rId2"/>
          <a:stretch>
            <a:fillRect/>
          </a:stretch>
        </p:blipFill>
        <p:spPr>
          <a:xfrm>
            <a:off x="685166" y="1523219"/>
            <a:ext cx="4754563" cy="1190985"/>
          </a:xfrm>
        </p:spPr>
      </p:pic>
      <p:sp>
        <p:nvSpPr>
          <p:cNvPr id="6" name="Text Placeholder 5">
            <a:extLst>
              <a:ext uri="{FF2B5EF4-FFF2-40B4-BE49-F238E27FC236}">
                <a16:creationId xmlns:a16="http://schemas.microsoft.com/office/drawing/2014/main" id="{80E7BF84-51F4-4F02-B44D-BE10E930CED9}"/>
              </a:ext>
            </a:extLst>
          </p:cNvPr>
          <p:cNvSpPr>
            <a:spLocks noGrp="1"/>
          </p:cNvSpPr>
          <p:nvPr>
            <p:ph type="body" sz="quarter" idx="3"/>
          </p:nvPr>
        </p:nvSpPr>
        <p:spPr>
          <a:xfrm>
            <a:off x="5897563" y="1042416"/>
            <a:ext cx="4754880" cy="640080"/>
          </a:xfrm>
        </p:spPr>
        <p:txBody>
          <a:bodyPr/>
          <a:lstStyle/>
          <a:p>
            <a:r>
              <a:rPr lang="en-SG" dirty="0"/>
              <a:t>Stepwise LR</a:t>
            </a:r>
          </a:p>
        </p:txBody>
      </p:sp>
      <p:pic>
        <p:nvPicPr>
          <p:cNvPr id="11" name="Picture 10">
            <a:extLst>
              <a:ext uri="{FF2B5EF4-FFF2-40B4-BE49-F238E27FC236}">
                <a16:creationId xmlns:a16="http://schemas.microsoft.com/office/drawing/2014/main" id="{D219C616-635D-4266-A836-D00E42994143}"/>
              </a:ext>
            </a:extLst>
          </p:cNvPr>
          <p:cNvPicPr>
            <a:picLocks noChangeAspect="1"/>
          </p:cNvPicPr>
          <p:nvPr/>
        </p:nvPicPr>
        <p:blipFill>
          <a:blip r:embed="rId3"/>
          <a:stretch>
            <a:fillRect/>
          </a:stretch>
        </p:blipFill>
        <p:spPr>
          <a:xfrm>
            <a:off x="5897563" y="3026479"/>
            <a:ext cx="4519612" cy="2175984"/>
          </a:xfrm>
          <a:prstGeom prst="rect">
            <a:avLst/>
          </a:prstGeom>
        </p:spPr>
      </p:pic>
      <p:pic>
        <p:nvPicPr>
          <p:cNvPr id="13" name="Picture 12">
            <a:extLst>
              <a:ext uri="{FF2B5EF4-FFF2-40B4-BE49-F238E27FC236}">
                <a16:creationId xmlns:a16="http://schemas.microsoft.com/office/drawing/2014/main" id="{B2F0FC4D-685D-4843-AAA6-91BC0FA96372}"/>
              </a:ext>
            </a:extLst>
          </p:cNvPr>
          <p:cNvPicPr>
            <a:picLocks noChangeAspect="1"/>
          </p:cNvPicPr>
          <p:nvPr/>
        </p:nvPicPr>
        <p:blipFill>
          <a:blip r:embed="rId4"/>
          <a:stretch>
            <a:fillRect/>
          </a:stretch>
        </p:blipFill>
        <p:spPr>
          <a:xfrm>
            <a:off x="5897563" y="1827667"/>
            <a:ext cx="5380672" cy="1190985"/>
          </a:xfrm>
          <a:prstGeom prst="rect">
            <a:avLst/>
          </a:prstGeom>
        </p:spPr>
      </p:pic>
      <p:pic>
        <p:nvPicPr>
          <p:cNvPr id="15" name="Picture 14">
            <a:extLst>
              <a:ext uri="{FF2B5EF4-FFF2-40B4-BE49-F238E27FC236}">
                <a16:creationId xmlns:a16="http://schemas.microsoft.com/office/drawing/2014/main" id="{01C35E3D-DE28-4D22-8F32-64408EAB86EC}"/>
              </a:ext>
            </a:extLst>
          </p:cNvPr>
          <p:cNvPicPr>
            <a:picLocks noChangeAspect="1"/>
          </p:cNvPicPr>
          <p:nvPr/>
        </p:nvPicPr>
        <p:blipFill>
          <a:blip r:embed="rId5"/>
          <a:stretch>
            <a:fillRect/>
          </a:stretch>
        </p:blipFill>
        <p:spPr>
          <a:xfrm>
            <a:off x="685165" y="2714204"/>
            <a:ext cx="4653595" cy="3607267"/>
          </a:xfrm>
          <a:prstGeom prst="rect">
            <a:avLst/>
          </a:prstGeom>
        </p:spPr>
      </p:pic>
      <p:pic>
        <p:nvPicPr>
          <p:cNvPr id="17" name="Picture 16">
            <a:extLst>
              <a:ext uri="{FF2B5EF4-FFF2-40B4-BE49-F238E27FC236}">
                <a16:creationId xmlns:a16="http://schemas.microsoft.com/office/drawing/2014/main" id="{1636820E-0165-4B4D-8806-9877C5E9A691}"/>
              </a:ext>
            </a:extLst>
          </p:cNvPr>
          <p:cNvPicPr>
            <a:picLocks noChangeAspect="1"/>
          </p:cNvPicPr>
          <p:nvPr/>
        </p:nvPicPr>
        <p:blipFill>
          <a:blip r:embed="rId6"/>
          <a:stretch>
            <a:fillRect/>
          </a:stretch>
        </p:blipFill>
        <p:spPr>
          <a:xfrm>
            <a:off x="5931854" y="5202463"/>
            <a:ext cx="5587250" cy="1053641"/>
          </a:xfrm>
          <a:prstGeom prst="rect">
            <a:avLst/>
          </a:prstGeom>
        </p:spPr>
      </p:pic>
    </p:spTree>
    <p:extLst>
      <p:ext uri="{BB962C8B-B14F-4D97-AF65-F5344CB8AC3E}">
        <p14:creationId xmlns:p14="http://schemas.microsoft.com/office/powerpoint/2010/main" val="226652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6C951-3E36-4C4E-9270-6E83E1C415B1}"/>
              </a:ext>
            </a:extLst>
          </p:cNvPr>
          <p:cNvSpPr>
            <a:spLocks noGrp="1"/>
          </p:cNvSpPr>
          <p:nvPr>
            <p:ph type="title"/>
          </p:nvPr>
        </p:nvSpPr>
        <p:spPr>
          <a:xfrm>
            <a:off x="1069848" y="484632"/>
            <a:ext cx="10058400" cy="790495"/>
          </a:xfrm>
        </p:spPr>
        <p:txBody>
          <a:bodyPr>
            <a:normAutofit/>
          </a:bodyPr>
          <a:lstStyle/>
          <a:p>
            <a:r>
              <a:rPr lang="en-IN" sz="4500" dirty="0"/>
              <a:t>Error rate Analysis</a:t>
            </a:r>
          </a:p>
        </p:txBody>
      </p:sp>
      <p:sp>
        <p:nvSpPr>
          <p:cNvPr id="4" name="Content Placeholder 3">
            <a:extLst>
              <a:ext uri="{FF2B5EF4-FFF2-40B4-BE49-F238E27FC236}">
                <a16:creationId xmlns:a16="http://schemas.microsoft.com/office/drawing/2014/main" id="{72A518C3-CC15-423F-8F2C-D58BF1E6CDEF}"/>
              </a:ext>
            </a:extLst>
          </p:cNvPr>
          <p:cNvSpPr>
            <a:spLocks noGrp="1"/>
          </p:cNvSpPr>
          <p:nvPr>
            <p:ph sz="half" idx="2"/>
          </p:nvPr>
        </p:nvSpPr>
        <p:spPr/>
        <p:txBody>
          <a:bodyPr/>
          <a:lstStyle/>
          <a:p>
            <a:pPr marL="0" indent="0">
              <a:buNone/>
            </a:pPr>
            <a:r>
              <a:rPr lang="en-IN" dirty="0"/>
              <a:t> </a:t>
            </a:r>
          </a:p>
        </p:txBody>
      </p:sp>
      <p:pic>
        <p:nvPicPr>
          <p:cNvPr id="8" name="Content Placeholder 7">
            <a:extLst>
              <a:ext uri="{FF2B5EF4-FFF2-40B4-BE49-F238E27FC236}">
                <a16:creationId xmlns:a16="http://schemas.microsoft.com/office/drawing/2014/main" id="{8D6D2E74-3EA1-45E7-9370-5F9F01E91874}"/>
              </a:ext>
            </a:extLst>
          </p:cNvPr>
          <p:cNvPicPr>
            <a:picLocks noGrp="1" noChangeAspect="1"/>
          </p:cNvPicPr>
          <p:nvPr>
            <p:ph sz="quarter" idx="4"/>
          </p:nvPr>
        </p:nvPicPr>
        <p:blipFill rotWithShape="1">
          <a:blip r:embed="rId2"/>
          <a:srcRect l="-7" t="41783" r="49123"/>
          <a:stretch/>
        </p:blipFill>
        <p:spPr>
          <a:xfrm>
            <a:off x="6174297" y="1744909"/>
            <a:ext cx="5370189" cy="4427121"/>
          </a:xfrm>
          <a:prstGeom prst="rect">
            <a:avLst/>
          </a:prstGeom>
        </p:spPr>
      </p:pic>
      <p:pic>
        <p:nvPicPr>
          <p:cNvPr id="10" name="Picture 9">
            <a:extLst>
              <a:ext uri="{FF2B5EF4-FFF2-40B4-BE49-F238E27FC236}">
                <a16:creationId xmlns:a16="http://schemas.microsoft.com/office/drawing/2014/main" id="{CFAD6D15-4B50-4899-BA70-EC4E81A01D38}"/>
              </a:ext>
            </a:extLst>
          </p:cNvPr>
          <p:cNvPicPr>
            <a:picLocks noChangeAspect="1"/>
          </p:cNvPicPr>
          <p:nvPr/>
        </p:nvPicPr>
        <p:blipFill rotWithShape="1">
          <a:blip r:embed="rId3"/>
          <a:srcRect t="40979" r="49495"/>
          <a:stretch/>
        </p:blipFill>
        <p:spPr>
          <a:xfrm>
            <a:off x="294944" y="1744910"/>
            <a:ext cx="5529784" cy="4427121"/>
          </a:xfrm>
          <a:prstGeom prst="rect">
            <a:avLst/>
          </a:prstGeom>
        </p:spPr>
      </p:pic>
      <p:sp>
        <p:nvSpPr>
          <p:cNvPr id="12" name="TextBox 11">
            <a:extLst>
              <a:ext uri="{FF2B5EF4-FFF2-40B4-BE49-F238E27FC236}">
                <a16:creationId xmlns:a16="http://schemas.microsoft.com/office/drawing/2014/main" id="{72C17C9D-CE00-45D8-8D15-8B7B7727DB7C}"/>
              </a:ext>
            </a:extLst>
          </p:cNvPr>
          <p:cNvSpPr txBox="1"/>
          <p:nvPr/>
        </p:nvSpPr>
        <p:spPr>
          <a:xfrm>
            <a:off x="294944" y="1275127"/>
            <a:ext cx="3136153" cy="369332"/>
          </a:xfrm>
          <a:prstGeom prst="rect">
            <a:avLst/>
          </a:prstGeom>
          <a:noFill/>
        </p:spPr>
        <p:txBody>
          <a:bodyPr wrap="square" rtlCol="0">
            <a:spAutoFit/>
          </a:bodyPr>
          <a:lstStyle/>
          <a:p>
            <a:r>
              <a:rPr lang="en-IN" dirty="0"/>
              <a:t>Linear Regression</a:t>
            </a:r>
          </a:p>
        </p:txBody>
      </p:sp>
      <p:sp>
        <p:nvSpPr>
          <p:cNvPr id="13" name="TextBox 12">
            <a:extLst>
              <a:ext uri="{FF2B5EF4-FFF2-40B4-BE49-F238E27FC236}">
                <a16:creationId xmlns:a16="http://schemas.microsoft.com/office/drawing/2014/main" id="{1ACBC180-5E47-4DE3-91C5-A5CEE20EE352}"/>
              </a:ext>
            </a:extLst>
          </p:cNvPr>
          <p:cNvSpPr txBox="1"/>
          <p:nvPr/>
        </p:nvSpPr>
        <p:spPr>
          <a:xfrm>
            <a:off x="6174297" y="1308683"/>
            <a:ext cx="4085439" cy="369332"/>
          </a:xfrm>
          <a:prstGeom prst="rect">
            <a:avLst/>
          </a:prstGeom>
          <a:noFill/>
        </p:spPr>
        <p:txBody>
          <a:bodyPr wrap="square" rtlCol="0">
            <a:spAutoFit/>
          </a:bodyPr>
          <a:lstStyle/>
          <a:p>
            <a:r>
              <a:rPr lang="en-IN" dirty="0"/>
              <a:t>Step wise Regression</a:t>
            </a:r>
          </a:p>
        </p:txBody>
      </p:sp>
    </p:spTree>
    <p:extLst>
      <p:ext uri="{BB962C8B-B14F-4D97-AF65-F5344CB8AC3E}">
        <p14:creationId xmlns:p14="http://schemas.microsoft.com/office/powerpoint/2010/main" val="190270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1" name="Group 20">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2" name="Oval 21">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23" name="Oval 22">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5" name="Rectangle 24">
            <a:extLst>
              <a:ext uri="{FF2B5EF4-FFF2-40B4-BE49-F238E27FC236}">
                <a16:creationId xmlns:a16="http://schemas.microsoft.com/office/drawing/2014/main" id="{CFB57ED5-941D-44E2-9320-56A0A026F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26">
            <a:extLst>
              <a:ext uri="{FF2B5EF4-FFF2-40B4-BE49-F238E27FC236}">
                <a16:creationId xmlns:a16="http://schemas.microsoft.com/office/drawing/2014/main" id="{7A1BE9A9-6FBF-4CF1-8F0C-BFCFF1FD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75F5BCE-309A-4234-AE5C-4971FE762F0B}"/>
              </a:ext>
            </a:extLst>
          </p:cNvPr>
          <p:cNvPicPr>
            <a:picLocks noChangeAspect="1"/>
          </p:cNvPicPr>
          <p:nvPr/>
        </p:nvPicPr>
        <p:blipFill rotWithShape="1">
          <a:blip r:embed="rId6"/>
          <a:srcRect t="16179" b="4786"/>
          <a:stretch/>
        </p:blipFill>
        <p:spPr>
          <a:xfrm>
            <a:off x="633999" y="1054100"/>
            <a:ext cx="5462001" cy="4382677"/>
          </a:xfrm>
          <a:prstGeom prst="rect">
            <a:avLst/>
          </a:prstGeom>
        </p:spPr>
      </p:pic>
      <p:sp>
        <p:nvSpPr>
          <p:cNvPr id="29" name="Rectangle 28">
            <a:extLst>
              <a:ext uri="{FF2B5EF4-FFF2-40B4-BE49-F238E27FC236}">
                <a16:creationId xmlns:a16="http://schemas.microsoft.com/office/drawing/2014/main" id="{C4AE8163-578C-46A4-BF65-BD3AEEF2A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2D92A-A3B6-4B96-8F68-29B21FEB41D5}"/>
              </a:ext>
            </a:extLst>
          </p:cNvPr>
          <p:cNvSpPr>
            <a:spLocks noGrp="1"/>
          </p:cNvSpPr>
          <p:nvPr>
            <p:ph type="title"/>
          </p:nvPr>
        </p:nvSpPr>
        <p:spPr>
          <a:xfrm>
            <a:off x="6713220" y="1054100"/>
            <a:ext cx="4615180" cy="3736099"/>
          </a:xfrm>
        </p:spPr>
        <p:txBody>
          <a:bodyPr vert="horz" lIns="91440" tIns="45720" rIns="91440" bIns="45720" rtlCol="0" anchor="ctr">
            <a:normAutofit/>
          </a:bodyPr>
          <a:lstStyle/>
          <a:p>
            <a:pPr>
              <a:lnSpc>
                <a:spcPct val="80000"/>
              </a:lnSpc>
            </a:pPr>
            <a:r>
              <a:rPr lang="en-US" sz="7400">
                <a:blipFill dpi="0" rotWithShape="1">
                  <a:blip r:embed="rId4"/>
                  <a:srcRect/>
                  <a:tile tx="6350" ty="-127000" sx="65000" sy="64000" flip="none" algn="tl"/>
                </a:blipFill>
              </a:rPr>
              <a:t>Correlation</a:t>
            </a:r>
            <a:br>
              <a:rPr lang="en-US" sz="7400">
                <a:blipFill dpi="0" rotWithShape="1">
                  <a:blip r:embed="rId4"/>
                  <a:srcRect/>
                  <a:tile tx="6350" ty="-127000" sx="65000" sy="64000" flip="none" algn="tl"/>
                </a:blipFill>
              </a:rPr>
            </a:br>
            <a:r>
              <a:rPr lang="en-US" sz="7400">
                <a:blipFill dpi="0" rotWithShape="1">
                  <a:blip r:embed="rId4"/>
                  <a:srcRect/>
                  <a:tile tx="6350" ty="-127000" sx="65000" sy="64000" flip="none" algn="tl"/>
                </a:blipFill>
              </a:rPr>
              <a:t> table</a:t>
            </a:r>
          </a:p>
        </p:txBody>
      </p:sp>
      <p:sp>
        <p:nvSpPr>
          <p:cNvPr id="31" name="Rectangle 30">
            <a:extLst>
              <a:ext uri="{FF2B5EF4-FFF2-40B4-BE49-F238E27FC236}">
                <a16:creationId xmlns:a16="http://schemas.microsoft.com/office/drawing/2014/main" id="{346F56CC-F97A-40DF-9A88-6D8BF7A6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694818F1-2ACF-4181-B8B6-7637EB92B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34" name="Oval 33">
              <a:extLst>
                <a:ext uri="{FF2B5EF4-FFF2-40B4-BE49-F238E27FC236}">
                  <a16:creationId xmlns:a16="http://schemas.microsoft.com/office/drawing/2014/main" id="{31BF4AB6-91C5-40DA-AFC8-BBDA46BB2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5" name="Oval 34">
              <a:extLst>
                <a:ext uri="{FF2B5EF4-FFF2-40B4-BE49-F238E27FC236}">
                  <a16:creationId xmlns:a16="http://schemas.microsoft.com/office/drawing/2014/main" id="{CA6D6306-ED75-4DC2-9BEF-160516C2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75983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0</TotalTime>
  <Words>636</Words>
  <Application>Microsoft Office PowerPoint</Application>
  <PresentationFormat>Widescreen</PresentationFormat>
  <Paragraphs>59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Rockwell</vt:lpstr>
      <vt:lpstr>Rockwell Condensed</vt:lpstr>
      <vt:lpstr>Rockwell Extra Bold</vt:lpstr>
      <vt:lpstr>Wingdings</vt:lpstr>
      <vt:lpstr>Wood Type</vt:lpstr>
      <vt:lpstr>Analysis on Turnstile Data of NYC Subway</vt:lpstr>
      <vt:lpstr>Abstract</vt:lpstr>
      <vt:lpstr>Problem Definition</vt:lpstr>
      <vt:lpstr>Literature Review</vt:lpstr>
      <vt:lpstr>Algorithm (Model Deployed)</vt:lpstr>
      <vt:lpstr>Test and train</vt:lpstr>
      <vt:lpstr>Lr and stepwise LR</vt:lpstr>
      <vt:lpstr>Error rate Analysis</vt:lpstr>
      <vt:lpstr>Correlation  table</vt:lpstr>
      <vt:lpstr>Results(1) based on exploratory analysis</vt:lpstr>
      <vt:lpstr>Results(2)</vt:lpstr>
      <vt:lpstr>Discussion</vt:lpstr>
      <vt:lpstr>Results and discussion for Stepwise regression</vt:lpstr>
      <vt:lpstr>Comparison for lr and stepwise lr</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Turnstile Data of NYC Subway</dc:title>
  <dc:creator>G SAI SHESHANK   17MIS7099</dc:creator>
  <cp:lastModifiedBy>G SAI SHESHANK   17MIS7099</cp:lastModifiedBy>
  <cp:revision>1</cp:revision>
  <dcterms:created xsi:type="dcterms:W3CDTF">2020-12-09T18:59:44Z</dcterms:created>
  <dcterms:modified xsi:type="dcterms:W3CDTF">2020-12-09T18:59:52Z</dcterms:modified>
</cp:coreProperties>
</file>