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79" r:id="rId7"/>
    <p:sldId id="278" r:id="rId8"/>
    <p:sldId id="261" r:id="rId9"/>
    <p:sldId id="262" r:id="rId10"/>
    <p:sldId id="263" r:id="rId11"/>
    <p:sldId id="273" r:id="rId12"/>
    <p:sldId id="277" r:id="rId13"/>
    <p:sldId id="284" r:id="rId14"/>
    <p:sldId id="283" r:id="rId15"/>
    <p:sldId id="282" r:id="rId16"/>
    <p:sldId id="280" r:id="rId17"/>
    <p:sldId id="281" r:id="rId18"/>
    <p:sldId id="285" r:id="rId19"/>
    <p:sldId id="286" r:id="rId20"/>
    <p:sldId id="287" r:id="rId21"/>
    <p:sldId id="272" r:id="rId22"/>
    <p:sldId id="274"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4" autoAdjust="0"/>
    <p:restoredTop sz="94660"/>
  </p:normalViewPr>
  <p:slideViewPr>
    <p:cSldViewPr snapToGrid="0">
      <p:cViewPr varScale="1">
        <p:scale>
          <a:sx n="50" d="100"/>
          <a:sy n="50" d="100"/>
        </p:scale>
        <p:origin x="48" y="8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8/30/2021</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1421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8/30/2021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55782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8/30/2021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8770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8/30/2021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53863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8/30/2021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63001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8/30/2021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21635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8/30/2021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70650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8/30/2021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83281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8/30/2021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9246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8/30/2021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1871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8/30/2021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3235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8/30/2021</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13305840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ieeexplore.ieee.org/document/5695809/metrics#metrics" TargetMode="External"/><Relationship Id="rId2" Type="http://schemas.openxmlformats.org/officeDocument/2006/relationships/hyperlink" Target="https://www.researchgate.net/publication/261272818_Artificial_intelligence_for_forest_fire_predic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242731 w 10515600"/>
              <a:gd name="connsiteY3" fmla="*/ 0 h 5416094"/>
              <a:gd name="connsiteX4" fmla="*/ 2912746 w 10515600"/>
              <a:gd name="connsiteY4" fmla="*/ 0 h 5416094"/>
              <a:gd name="connsiteX5" fmla="*/ 3321456 w 10515600"/>
              <a:gd name="connsiteY5" fmla="*/ 0 h 5416094"/>
              <a:gd name="connsiteX6" fmla="*/ 4165675 w 10515600"/>
              <a:gd name="connsiteY6" fmla="*/ 0 h 5416094"/>
              <a:gd name="connsiteX7" fmla="*/ 4835690 w 10515600"/>
              <a:gd name="connsiteY7" fmla="*/ 0 h 5416094"/>
              <a:gd name="connsiteX8" fmla="*/ 5679910 w 10515600"/>
              <a:gd name="connsiteY8" fmla="*/ 0 h 5416094"/>
              <a:gd name="connsiteX9" fmla="*/ 6262823 w 10515600"/>
              <a:gd name="connsiteY9" fmla="*/ 0 h 5416094"/>
              <a:gd name="connsiteX10" fmla="*/ 6758634 w 10515600"/>
              <a:gd name="connsiteY10" fmla="*/ 0 h 5416094"/>
              <a:gd name="connsiteX11" fmla="*/ 7428650 w 10515600"/>
              <a:gd name="connsiteY11" fmla="*/ 0 h 5416094"/>
              <a:gd name="connsiteX12" fmla="*/ 8185767 w 10515600"/>
              <a:gd name="connsiteY12" fmla="*/ 0 h 5416094"/>
              <a:gd name="connsiteX13" fmla="*/ 9029987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396162 h 5416094"/>
              <a:gd name="connsiteX17" fmla="*/ 10515600 w 10515600"/>
              <a:gd name="connsiteY17" fmla="*/ 2034051 h 5416094"/>
              <a:gd name="connsiteX18" fmla="*/ 10515600 w 10515600"/>
              <a:gd name="connsiteY18" fmla="*/ 2599726 h 5416094"/>
              <a:gd name="connsiteX19" fmla="*/ 10515600 w 10515600"/>
              <a:gd name="connsiteY19" fmla="*/ 3129295 h 5416094"/>
              <a:gd name="connsiteX20" fmla="*/ 10515600 w 10515600"/>
              <a:gd name="connsiteY20" fmla="*/ 3622756 h 5416094"/>
              <a:gd name="connsiteX21" fmla="*/ 10515600 w 10515600"/>
              <a:gd name="connsiteY21" fmla="*/ 4513394 h 5416094"/>
              <a:gd name="connsiteX22" fmla="*/ 9612900 w 10515600"/>
              <a:gd name="connsiteY22" fmla="*/ 5416094 h 5416094"/>
              <a:gd name="connsiteX23" fmla="*/ 8855783 w 10515600"/>
              <a:gd name="connsiteY23" fmla="*/ 5416094 h 5416094"/>
              <a:gd name="connsiteX24" fmla="*/ 8272869 w 10515600"/>
              <a:gd name="connsiteY24" fmla="*/ 5416094 h 5416094"/>
              <a:gd name="connsiteX25" fmla="*/ 7428650 w 10515600"/>
              <a:gd name="connsiteY25" fmla="*/ 5416094 h 5416094"/>
              <a:gd name="connsiteX26" fmla="*/ 6932838 w 10515600"/>
              <a:gd name="connsiteY26" fmla="*/ 5416094 h 5416094"/>
              <a:gd name="connsiteX27" fmla="*/ 6088619 w 10515600"/>
              <a:gd name="connsiteY27" fmla="*/ 5416094 h 5416094"/>
              <a:gd name="connsiteX28" fmla="*/ 5592808 w 10515600"/>
              <a:gd name="connsiteY28" fmla="*/ 5416094 h 5416094"/>
              <a:gd name="connsiteX29" fmla="*/ 4835690 w 10515600"/>
              <a:gd name="connsiteY29" fmla="*/ 5416094 h 5416094"/>
              <a:gd name="connsiteX30" fmla="*/ 3991471 w 10515600"/>
              <a:gd name="connsiteY30" fmla="*/ 5416094 h 5416094"/>
              <a:gd name="connsiteX31" fmla="*/ 3582762 w 10515600"/>
              <a:gd name="connsiteY31" fmla="*/ 5416094 h 5416094"/>
              <a:gd name="connsiteX32" fmla="*/ 2738542 w 10515600"/>
              <a:gd name="connsiteY32" fmla="*/ 5416094 h 5416094"/>
              <a:gd name="connsiteX33" fmla="*/ 1894323 w 10515600"/>
              <a:gd name="connsiteY33" fmla="*/ 5416094 h 5416094"/>
              <a:gd name="connsiteX34" fmla="*/ 1485613 w 10515600"/>
              <a:gd name="connsiteY34" fmla="*/ 5416094 h 5416094"/>
              <a:gd name="connsiteX35" fmla="*/ 902700 w 10515600"/>
              <a:gd name="connsiteY35" fmla="*/ 5416094 h 5416094"/>
              <a:gd name="connsiteX36" fmla="*/ 0 w 10515600"/>
              <a:gd name="connsiteY36" fmla="*/ 4513394 h 5416094"/>
              <a:gd name="connsiteX37" fmla="*/ 0 w 10515600"/>
              <a:gd name="connsiteY37" fmla="*/ 3983826 h 5416094"/>
              <a:gd name="connsiteX38" fmla="*/ 0 w 10515600"/>
              <a:gd name="connsiteY38" fmla="*/ 3490364 h 5416094"/>
              <a:gd name="connsiteX39" fmla="*/ 0 w 10515600"/>
              <a:gd name="connsiteY39" fmla="*/ 2816368 h 5416094"/>
              <a:gd name="connsiteX40" fmla="*/ 0 w 10515600"/>
              <a:gd name="connsiteY40" fmla="*/ 2142372 h 5416094"/>
              <a:gd name="connsiteX41" fmla="*/ 0 w 10515600"/>
              <a:gd name="connsiteY41" fmla="*/ 1648910 h 5416094"/>
              <a:gd name="connsiteX42" fmla="*/ 0 w 10515600"/>
              <a:gd name="connsiteY42"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515600" h="5416094" fill="none" extrusionOk="0">
                <a:moveTo>
                  <a:pt x="0" y="902700"/>
                </a:moveTo>
                <a:cubicBezTo>
                  <a:pt x="-19339" y="382027"/>
                  <a:pt x="461614" y="-62174"/>
                  <a:pt x="902700" y="0"/>
                </a:cubicBezTo>
                <a:cubicBezTo>
                  <a:pt x="1262668" y="8044"/>
                  <a:pt x="1440695" y="-31846"/>
                  <a:pt x="1746919" y="0"/>
                </a:cubicBezTo>
                <a:cubicBezTo>
                  <a:pt x="2053143" y="31846"/>
                  <a:pt x="2032928" y="-12671"/>
                  <a:pt x="2242731" y="0"/>
                </a:cubicBezTo>
                <a:cubicBezTo>
                  <a:pt x="2452534" y="12671"/>
                  <a:pt x="2641794" y="-21752"/>
                  <a:pt x="2912746" y="0"/>
                </a:cubicBezTo>
                <a:cubicBezTo>
                  <a:pt x="3183699" y="21752"/>
                  <a:pt x="3189987" y="20419"/>
                  <a:pt x="3321456" y="0"/>
                </a:cubicBezTo>
                <a:cubicBezTo>
                  <a:pt x="3452925" y="-20419"/>
                  <a:pt x="3775727" y="742"/>
                  <a:pt x="4165675" y="0"/>
                </a:cubicBezTo>
                <a:cubicBezTo>
                  <a:pt x="4555623" y="-742"/>
                  <a:pt x="4540466" y="25386"/>
                  <a:pt x="4835690" y="0"/>
                </a:cubicBezTo>
                <a:cubicBezTo>
                  <a:pt x="5130914" y="-25386"/>
                  <a:pt x="5430015" y="14537"/>
                  <a:pt x="5679910" y="0"/>
                </a:cubicBezTo>
                <a:cubicBezTo>
                  <a:pt x="5929805" y="-14537"/>
                  <a:pt x="5992815" y="15277"/>
                  <a:pt x="6262823" y="0"/>
                </a:cubicBezTo>
                <a:cubicBezTo>
                  <a:pt x="6532831" y="-15277"/>
                  <a:pt x="6584465" y="-1217"/>
                  <a:pt x="6758634" y="0"/>
                </a:cubicBezTo>
                <a:cubicBezTo>
                  <a:pt x="6932803" y="1217"/>
                  <a:pt x="7223295" y="29394"/>
                  <a:pt x="7428650" y="0"/>
                </a:cubicBezTo>
                <a:cubicBezTo>
                  <a:pt x="7634005" y="-29394"/>
                  <a:pt x="7995773" y="8897"/>
                  <a:pt x="8185767" y="0"/>
                </a:cubicBezTo>
                <a:cubicBezTo>
                  <a:pt x="8375761" y="-8897"/>
                  <a:pt x="8805707" y="34597"/>
                  <a:pt x="9029987" y="0"/>
                </a:cubicBezTo>
                <a:cubicBezTo>
                  <a:pt x="9254267" y="-34597"/>
                  <a:pt x="9324614" y="-16829"/>
                  <a:pt x="9612900" y="0"/>
                </a:cubicBezTo>
                <a:cubicBezTo>
                  <a:pt x="10155739" y="86128"/>
                  <a:pt x="10564208" y="390468"/>
                  <a:pt x="10515600" y="902700"/>
                </a:cubicBezTo>
                <a:cubicBezTo>
                  <a:pt x="10506536" y="1129738"/>
                  <a:pt x="10511576" y="1179574"/>
                  <a:pt x="10515600" y="1396162"/>
                </a:cubicBezTo>
                <a:cubicBezTo>
                  <a:pt x="10519624" y="1612750"/>
                  <a:pt x="10523491" y="1748819"/>
                  <a:pt x="10515600" y="2034051"/>
                </a:cubicBezTo>
                <a:cubicBezTo>
                  <a:pt x="10507709" y="2319283"/>
                  <a:pt x="10516247" y="2386435"/>
                  <a:pt x="10515600" y="2599726"/>
                </a:cubicBezTo>
                <a:cubicBezTo>
                  <a:pt x="10514953" y="2813018"/>
                  <a:pt x="10537663" y="2917734"/>
                  <a:pt x="10515600" y="3129295"/>
                </a:cubicBezTo>
                <a:cubicBezTo>
                  <a:pt x="10493537" y="3340856"/>
                  <a:pt x="10505648" y="3444110"/>
                  <a:pt x="10515600" y="3622756"/>
                </a:cubicBezTo>
                <a:cubicBezTo>
                  <a:pt x="10525552" y="3801402"/>
                  <a:pt x="10536187" y="4161567"/>
                  <a:pt x="10515600" y="4513394"/>
                </a:cubicBezTo>
                <a:cubicBezTo>
                  <a:pt x="10500032" y="5008650"/>
                  <a:pt x="10187846" y="5431372"/>
                  <a:pt x="9612900" y="5416094"/>
                </a:cubicBezTo>
                <a:cubicBezTo>
                  <a:pt x="9285478" y="5425165"/>
                  <a:pt x="9106842" y="5381882"/>
                  <a:pt x="8855783" y="5416094"/>
                </a:cubicBezTo>
                <a:cubicBezTo>
                  <a:pt x="8604724" y="5450306"/>
                  <a:pt x="8395568" y="5391734"/>
                  <a:pt x="8272869" y="5416094"/>
                </a:cubicBezTo>
                <a:cubicBezTo>
                  <a:pt x="8150170" y="5440454"/>
                  <a:pt x="7650175" y="5418370"/>
                  <a:pt x="7428650" y="5416094"/>
                </a:cubicBezTo>
                <a:cubicBezTo>
                  <a:pt x="7207125" y="5413818"/>
                  <a:pt x="7054368" y="5412852"/>
                  <a:pt x="6932838" y="5416094"/>
                </a:cubicBezTo>
                <a:cubicBezTo>
                  <a:pt x="6811308" y="5419336"/>
                  <a:pt x="6283286" y="5378872"/>
                  <a:pt x="6088619" y="5416094"/>
                </a:cubicBezTo>
                <a:cubicBezTo>
                  <a:pt x="5893952" y="5453316"/>
                  <a:pt x="5785181" y="5416866"/>
                  <a:pt x="5592808" y="5416094"/>
                </a:cubicBezTo>
                <a:cubicBezTo>
                  <a:pt x="5400435" y="5415322"/>
                  <a:pt x="5118546" y="5450296"/>
                  <a:pt x="4835690" y="5416094"/>
                </a:cubicBezTo>
                <a:cubicBezTo>
                  <a:pt x="4552834" y="5381892"/>
                  <a:pt x="4334158" y="5455657"/>
                  <a:pt x="3991471" y="5416094"/>
                </a:cubicBezTo>
                <a:cubicBezTo>
                  <a:pt x="3648784" y="5376531"/>
                  <a:pt x="3714393" y="5419602"/>
                  <a:pt x="3582762" y="5416094"/>
                </a:cubicBezTo>
                <a:cubicBezTo>
                  <a:pt x="3451131" y="5412586"/>
                  <a:pt x="3139831" y="5440765"/>
                  <a:pt x="2738542" y="5416094"/>
                </a:cubicBezTo>
                <a:cubicBezTo>
                  <a:pt x="2337253" y="5391423"/>
                  <a:pt x="2190895" y="5414277"/>
                  <a:pt x="1894323" y="5416094"/>
                </a:cubicBezTo>
                <a:cubicBezTo>
                  <a:pt x="1597751" y="5417911"/>
                  <a:pt x="1581359" y="5415686"/>
                  <a:pt x="1485613" y="5416094"/>
                </a:cubicBezTo>
                <a:cubicBezTo>
                  <a:pt x="1389867" y="5416503"/>
                  <a:pt x="1024032" y="5431199"/>
                  <a:pt x="902700" y="5416094"/>
                </a:cubicBezTo>
                <a:cubicBezTo>
                  <a:pt x="528543" y="5413384"/>
                  <a:pt x="72262" y="4937846"/>
                  <a:pt x="0" y="4513394"/>
                </a:cubicBezTo>
                <a:cubicBezTo>
                  <a:pt x="19061" y="4384908"/>
                  <a:pt x="-14688" y="4099856"/>
                  <a:pt x="0" y="3983826"/>
                </a:cubicBezTo>
                <a:cubicBezTo>
                  <a:pt x="14688" y="3867796"/>
                  <a:pt x="23320" y="3727066"/>
                  <a:pt x="0" y="3490364"/>
                </a:cubicBezTo>
                <a:cubicBezTo>
                  <a:pt x="-23320" y="3253662"/>
                  <a:pt x="28367" y="3042836"/>
                  <a:pt x="0" y="2816368"/>
                </a:cubicBezTo>
                <a:cubicBezTo>
                  <a:pt x="-28367" y="2589900"/>
                  <a:pt x="26490" y="2414375"/>
                  <a:pt x="0" y="2142372"/>
                </a:cubicBezTo>
                <a:cubicBezTo>
                  <a:pt x="-26490" y="1870369"/>
                  <a:pt x="-12149" y="1868714"/>
                  <a:pt x="0" y="1648910"/>
                </a:cubicBezTo>
                <a:cubicBezTo>
                  <a:pt x="12149" y="1429106"/>
                  <a:pt x="-30083" y="1234771"/>
                  <a:pt x="0" y="902700"/>
                </a:cubicBezTo>
                <a:close/>
              </a:path>
              <a:path w="10515600" h="5416094" stroke="0"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gradFill>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gradFill>
          <a:ln w="60325" cap="rnd">
            <a:solidFill>
              <a:schemeClr val="bg1"/>
            </a:solidFill>
            <a:round/>
            <a:extLst>
              <a:ext uri="{C807C97D-BFC1-408E-A445-0C87EB9F89A2}">
                <ask:lineSketchStyleProps xmln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EA5899E-B28D-444F-A348-EF6B553BE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106531"/>
            <a:ext cx="12192000" cy="6858000"/>
          </a:xfrm>
          <a:prstGeom prst="rect">
            <a:avLst/>
          </a:prstGeom>
        </p:spPr>
      </p:pic>
      <p:sp>
        <p:nvSpPr>
          <p:cNvPr id="2" name="Title 1">
            <a:extLst>
              <a:ext uri="{FF2B5EF4-FFF2-40B4-BE49-F238E27FC236}">
                <a16:creationId xmlns:a16="http://schemas.microsoft.com/office/drawing/2014/main" id="{FEC27C0C-A4FB-473C-8C21-A68A6E13CBC8}"/>
              </a:ext>
            </a:extLst>
          </p:cNvPr>
          <p:cNvSpPr>
            <a:spLocks noGrp="1"/>
          </p:cNvSpPr>
          <p:nvPr>
            <p:ph type="ctrTitle"/>
          </p:nvPr>
        </p:nvSpPr>
        <p:spPr>
          <a:xfrm>
            <a:off x="554843" y="2716568"/>
            <a:ext cx="10360241" cy="1730288"/>
          </a:xfrm>
        </p:spPr>
        <p:txBody>
          <a:bodyPr>
            <a:noAutofit/>
          </a:bodyPr>
          <a:lstStyle/>
          <a:p>
            <a:pPr algn="ctr"/>
            <a:r>
              <a:rPr lang="en-IN" sz="3600" b="1" dirty="0">
                <a:solidFill>
                  <a:schemeClr val="bg1"/>
                </a:solidFill>
                <a:latin typeface="Algerian" panose="04020705040A02060702" pitchFamily="82" charset="0"/>
                <a:cs typeface="Times New Roman" panose="02020603050405020304" pitchFamily="18" charset="0"/>
              </a:rPr>
              <a:t>Fire Recognition in forests</a:t>
            </a:r>
            <a:br>
              <a:rPr lang="en-IN" sz="3600" b="1" dirty="0">
                <a:solidFill>
                  <a:schemeClr val="bg1"/>
                </a:solidFill>
                <a:latin typeface="Algerian" panose="04020705040A02060702" pitchFamily="82" charset="0"/>
                <a:cs typeface="Times New Roman" panose="02020603050405020304" pitchFamily="18" charset="0"/>
              </a:rPr>
            </a:br>
            <a:r>
              <a:rPr lang="en-IN" sz="3600" b="1" dirty="0">
                <a:solidFill>
                  <a:schemeClr val="bg1"/>
                </a:solidFill>
                <a:latin typeface="Algerian" panose="04020705040A02060702" pitchFamily="82" charset="0"/>
                <a:cs typeface="Times New Roman" panose="02020603050405020304" pitchFamily="18" charset="0"/>
              </a:rPr>
              <a:t>using Deep Learning</a:t>
            </a:r>
            <a:br>
              <a:rPr lang="en-IN" sz="3600" b="1" dirty="0">
                <a:solidFill>
                  <a:schemeClr val="bg1"/>
                </a:solidFill>
                <a:latin typeface="Times New Roman" panose="02020603050405020304" pitchFamily="18" charset="0"/>
                <a:cs typeface="Times New Roman" panose="02020603050405020304" pitchFamily="18" charset="0"/>
              </a:rPr>
            </a:br>
            <a:r>
              <a:rPr lang="en-IN" sz="2000" b="1" dirty="0">
                <a:solidFill>
                  <a:schemeClr val="bg1"/>
                </a:solidFill>
                <a:latin typeface="Times New Roman" panose="02020603050405020304" pitchFamily="18" charset="0"/>
                <a:cs typeface="Times New Roman" panose="02020603050405020304" pitchFamily="18" charset="0"/>
              </a:rPr>
              <a:t>         -</a:t>
            </a:r>
            <a:r>
              <a:rPr lang="en-IN" sz="1000" b="1" dirty="0">
                <a:solidFill>
                  <a:schemeClr val="bg1"/>
                </a:solidFill>
                <a:latin typeface="Times New Roman" panose="02020603050405020304" pitchFamily="18" charset="0"/>
                <a:cs typeface="Times New Roman" panose="02020603050405020304" pitchFamily="18" charset="0"/>
              </a:rPr>
              <a:t>WORKING WITH CONVOLUTION NEURAL NETWORKS</a:t>
            </a:r>
            <a:br>
              <a:rPr lang="en-IN" sz="1000" b="1" dirty="0">
                <a:solidFill>
                  <a:schemeClr val="bg1"/>
                </a:solidFill>
                <a:latin typeface="Times New Roman" panose="02020603050405020304" pitchFamily="18" charset="0"/>
                <a:cs typeface="Times New Roman" panose="02020603050405020304" pitchFamily="18" charset="0"/>
              </a:rPr>
            </a:br>
            <a:r>
              <a:rPr lang="en-IN" sz="1000" b="1" dirty="0">
                <a:solidFill>
                  <a:schemeClr val="bg1"/>
                </a:solidFill>
                <a:latin typeface="Times New Roman" panose="02020603050405020304" pitchFamily="18" charset="0"/>
                <a:cs typeface="Times New Roman" panose="02020603050405020304" pitchFamily="18" charset="0"/>
              </a:rPr>
              <a:t>Guide – </a:t>
            </a:r>
            <a:r>
              <a:rPr lang="en-IN" sz="1000" b="1" dirty="0" err="1">
                <a:solidFill>
                  <a:schemeClr val="bg1"/>
                </a:solidFill>
                <a:latin typeface="Times New Roman" panose="02020603050405020304" pitchFamily="18" charset="0"/>
                <a:cs typeface="Times New Roman" panose="02020603050405020304" pitchFamily="18" charset="0"/>
              </a:rPr>
              <a:t>Dr.</a:t>
            </a:r>
            <a:r>
              <a:rPr lang="en-IN" sz="1000" b="1" dirty="0">
                <a:solidFill>
                  <a:schemeClr val="bg1"/>
                </a:solidFill>
                <a:latin typeface="Times New Roman" panose="02020603050405020304" pitchFamily="18" charset="0"/>
                <a:cs typeface="Times New Roman" panose="02020603050405020304" pitchFamily="18" charset="0"/>
              </a:rPr>
              <a:t> Prabha Selvaraj</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0135CE5-E3B8-47D5-9235-C29F37B46EA8}"/>
              </a:ext>
            </a:extLst>
          </p:cNvPr>
          <p:cNvSpPr>
            <a:spLocks noGrp="1"/>
          </p:cNvSpPr>
          <p:nvPr>
            <p:ph type="subTitle" idx="1"/>
          </p:nvPr>
        </p:nvSpPr>
        <p:spPr>
          <a:xfrm>
            <a:off x="2493157" y="4675720"/>
            <a:ext cx="9144000" cy="1537615"/>
          </a:xfrm>
        </p:spPr>
        <p:txBody>
          <a:bodyPr>
            <a:normAutofit lnSpcReduction="10000"/>
          </a:bodyPr>
          <a:lstStyle/>
          <a:p>
            <a:r>
              <a:rPr lang="en-IN" sz="1400" dirty="0">
                <a:solidFill>
                  <a:schemeClr val="bg1"/>
                </a:solidFill>
                <a:latin typeface="Times New Roman" panose="02020603050405020304" pitchFamily="18" charset="0"/>
                <a:cs typeface="Times New Roman" panose="02020603050405020304" pitchFamily="18" charset="0"/>
              </a:rPr>
              <a:t>							                DONE BY:</a:t>
            </a:r>
          </a:p>
          <a:p>
            <a:pPr algn="r"/>
            <a:r>
              <a:rPr lang="en-IN" sz="1600" dirty="0">
                <a:solidFill>
                  <a:schemeClr val="bg1"/>
                </a:solidFill>
                <a:latin typeface="Times New Roman" panose="02020603050405020304" pitchFamily="18" charset="0"/>
                <a:cs typeface="Times New Roman" panose="02020603050405020304" pitchFamily="18" charset="0"/>
              </a:rPr>
              <a:t>	              Sai Sheshank Gaddam</a:t>
            </a:r>
          </a:p>
          <a:p>
            <a:pPr algn="r"/>
            <a:r>
              <a:rPr lang="en-IN" sz="1600" dirty="0">
                <a:solidFill>
                  <a:schemeClr val="bg1"/>
                </a:solidFill>
                <a:latin typeface="Times New Roman" panose="02020603050405020304" pitchFamily="18" charset="0"/>
                <a:cs typeface="Times New Roman" panose="02020603050405020304" pitchFamily="18" charset="0"/>
              </a:rPr>
              <a:t>       	      17MIS7099   </a:t>
            </a:r>
          </a:p>
          <a:p>
            <a:pPr algn="ctr"/>
            <a:r>
              <a:rPr lang="en-IN" sz="2000" dirty="0">
                <a:solidFill>
                  <a:schemeClr val="bg1"/>
                </a:solidFill>
              </a:rPr>
              <a:t> 	</a:t>
            </a:r>
          </a:p>
        </p:txBody>
      </p:sp>
      <p:sp>
        <p:nvSpPr>
          <p:cNvPr id="48"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8330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60952-4A89-4D81-9A5B-48D2A157E2C5}"/>
              </a:ext>
            </a:extLst>
          </p:cNvPr>
          <p:cNvSpPr>
            <a:spLocks noGrp="1"/>
          </p:cNvSpPr>
          <p:nvPr>
            <p:ph type="title"/>
          </p:nvPr>
        </p:nvSpPr>
        <p:spPr/>
        <p:txBody>
          <a:bodyPr/>
          <a:lstStyle/>
          <a:p>
            <a:r>
              <a:rPr lang="en-IN" dirty="0">
                <a:latin typeface="Agency FB" panose="020B0503020202020204" pitchFamily="34" charset="0"/>
              </a:rPr>
              <a:t>DESCRIPTION – Technology Using.</a:t>
            </a:r>
          </a:p>
        </p:txBody>
      </p:sp>
      <p:sp>
        <p:nvSpPr>
          <p:cNvPr id="3" name="Content Placeholder 2">
            <a:extLst>
              <a:ext uri="{FF2B5EF4-FFF2-40B4-BE49-F238E27FC236}">
                <a16:creationId xmlns:a16="http://schemas.microsoft.com/office/drawing/2014/main" id="{C213FE22-1374-41EF-89CD-6B83DF576506}"/>
              </a:ext>
            </a:extLst>
          </p:cNvPr>
          <p:cNvSpPr>
            <a:spLocks noGrp="1"/>
          </p:cNvSpPr>
          <p:nvPr>
            <p:ph idx="1"/>
          </p:nvPr>
        </p:nvSpPr>
        <p:spPr>
          <a:xfrm>
            <a:off x="838200" y="1929383"/>
            <a:ext cx="10515600" cy="4790072"/>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Algorithm Used – CNN</a:t>
            </a:r>
            <a:endParaRPr lang="en-IN" sz="2400" dirty="0">
              <a:latin typeface="Times New Roman" panose="02020603050405020304" pitchFamily="18" charset="0"/>
              <a:cs typeface="Times New Roman" panose="02020603050405020304" pitchFamily="18" charset="0"/>
            </a:endParaRPr>
          </a:p>
          <a:p>
            <a:pPr>
              <a:lnSpc>
                <a:spcPct val="107000"/>
              </a:lnSpc>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algorithm which we have used is based on deep learning technique named CNN (</a:t>
            </a:r>
            <a:r>
              <a:rPr lang="en-IN" sz="2000" dirty="0">
                <a:latin typeface="Times New Roman" panose="02020603050405020304" pitchFamily="18" charset="0"/>
                <a:cs typeface="Times New Roman" panose="02020603050405020304" pitchFamily="18" charset="0"/>
              </a:rPr>
              <a:t>most commonly applied to analysing visual imagery)</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there are many other techniques in deep learning with AI but we choose CNN because we are working with images and it is the best way to predict images accurately.</a:t>
            </a:r>
            <a:r>
              <a:rPr lang="en-IN" sz="2000" dirty="0">
                <a:latin typeface="Times New Roman" panose="02020603050405020304" pitchFamily="18" charset="0"/>
                <a:cs typeface="Times New Roman" panose="02020603050405020304" pitchFamily="18" charset="0"/>
              </a:rPr>
              <a:t> They are also known as shift invariant or space invariant artificial neural networks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 Convolutional Neural Network (CNN) is a Deep Learning algorithm and is a combination of Convolution Layers and Neural Network  which can take in an input image, assign importance to various aspects/objects in the image and be able to differentiate one from the other.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5844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F06F-2A13-4264-871F-CACB6B7F17AC}"/>
              </a:ext>
            </a:extLst>
          </p:cNvPr>
          <p:cNvSpPr>
            <a:spLocks noGrp="1"/>
          </p:cNvSpPr>
          <p:nvPr>
            <p:ph type="title"/>
          </p:nvPr>
        </p:nvSpPr>
        <p:spPr/>
        <p:txBody>
          <a:bodyPr/>
          <a:lstStyle/>
          <a:p>
            <a:r>
              <a:rPr lang="en-IN" dirty="0">
                <a:latin typeface="Agency FB" panose="020B0503020202020204" pitchFamily="34" charset="0"/>
              </a:rPr>
              <a:t>FUTURE Scope/Works</a:t>
            </a:r>
          </a:p>
        </p:txBody>
      </p:sp>
      <p:sp>
        <p:nvSpPr>
          <p:cNvPr id="3" name="Content Placeholder 2">
            <a:extLst>
              <a:ext uri="{FF2B5EF4-FFF2-40B4-BE49-F238E27FC236}">
                <a16:creationId xmlns:a16="http://schemas.microsoft.com/office/drawing/2014/main" id="{AB64DC5E-B132-42F4-8BD6-04D43D09CD12}"/>
              </a:ext>
            </a:extLst>
          </p:cNvPr>
          <p:cNvSpPr>
            <a:spLocks noGrp="1"/>
          </p:cNvSpPr>
          <p:nvPr>
            <p:ph idx="1"/>
          </p:nvPr>
        </p:nvSpPr>
        <p:spPr/>
        <p:txBody>
          <a:bodyPr/>
          <a:lstStyle/>
          <a:p>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vital requirements of an autonomous early forest combustion recognition system, its main modules and methods for wildfire management and risk assessment, smoke and combustion detection, it have been done based on images. We </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will</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train and test the model then after the prediction and </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make the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alarm sound in </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Notebook. Further we wanted to develop our UI linked to the html page by getting the alarm in our system and make our model to run  more rapidly and accurately.</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54152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B878-92D6-48DD-A04F-7CC4C551F6A9}"/>
              </a:ext>
            </a:extLst>
          </p:cNvPr>
          <p:cNvSpPr>
            <a:spLocks noGrp="1"/>
          </p:cNvSpPr>
          <p:nvPr>
            <p:ph type="title"/>
          </p:nvPr>
        </p:nvSpPr>
        <p:spPr/>
        <p:txBody>
          <a:bodyPr/>
          <a:lstStyle/>
          <a:p>
            <a:r>
              <a:rPr lang="en-IN" dirty="0">
                <a:latin typeface="Agency FB" panose="020B0503020202020204" pitchFamily="34" charset="0"/>
              </a:rPr>
              <a:t>Hardware and Software requirements</a:t>
            </a:r>
          </a:p>
        </p:txBody>
      </p:sp>
      <p:sp>
        <p:nvSpPr>
          <p:cNvPr id="3" name="Content Placeholder 2">
            <a:extLst>
              <a:ext uri="{FF2B5EF4-FFF2-40B4-BE49-F238E27FC236}">
                <a16:creationId xmlns:a16="http://schemas.microsoft.com/office/drawing/2014/main" id="{2887949B-DC67-459D-B993-9574A6049468}"/>
              </a:ext>
            </a:extLst>
          </p:cNvPr>
          <p:cNvSpPr>
            <a:spLocks noGrp="1"/>
          </p:cNvSpPr>
          <p:nvPr>
            <p:ph idx="1"/>
          </p:nvPr>
        </p:nvSpPr>
        <p:spPr/>
        <p:txBody>
          <a:bodyPr>
            <a:normAutofit/>
          </a:bodyPr>
          <a:lstStyle/>
          <a:p>
            <a:r>
              <a:rPr lang="en-IN" sz="3600" dirty="0">
                <a:latin typeface="+mj-lt"/>
              </a:rPr>
              <a:t>6 GB RAM, 512 GB Memory, i5/i7 processor</a:t>
            </a:r>
          </a:p>
          <a:p>
            <a:r>
              <a:rPr lang="en-IN" sz="3600" dirty="0" err="1">
                <a:latin typeface="+mj-lt"/>
              </a:rPr>
              <a:t>Jupyter</a:t>
            </a:r>
            <a:r>
              <a:rPr lang="en-IN" sz="3600" dirty="0">
                <a:latin typeface="+mj-lt"/>
              </a:rPr>
              <a:t> Notebook, anaconda.</a:t>
            </a:r>
          </a:p>
          <a:p>
            <a:r>
              <a:rPr lang="en-IN" sz="3600" dirty="0" err="1">
                <a:latin typeface="+mj-lt"/>
              </a:rPr>
              <a:t>keras</a:t>
            </a:r>
            <a:r>
              <a:rPr lang="en-IN" sz="3600" dirty="0">
                <a:latin typeface="+mj-lt"/>
              </a:rPr>
              <a:t>, </a:t>
            </a:r>
            <a:r>
              <a:rPr lang="en-IN" sz="3600" dirty="0" err="1">
                <a:latin typeface="+mj-lt"/>
              </a:rPr>
              <a:t>tensorflow</a:t>
            </a:r>
            <a:endParaRPr lang="en-IN" sz="3600" dirty="0">
              <a:latin typeface="+mj-lt"/>
            </a:endParaRPr>
          </a:p>
          <a:p>
            <a:r>
              <a:rPr lang="en-IN" sz="3600" dirty="0">
                <a:latin typeface="+mj-lt"/>
              </a:rPr>
              <a:t> python.</a:t>
            </a:r>
          </a:p>
          <a:p>
            <a:endParaRPr lang="en-IN" sz="3600" dirty="0">
              <a:latin typeface="+mj-lt"/>
            </a:endParaRPr>
          </a:p>
        </p:txBody>
      </p:sp>
    </p:spTree>
    <p:extLst>
      <p:ext uri="{BB962C8B-B14F-4D97-AF65-F5344CB8AC3E}">
        <p14:creationId xmlns:p14="http://schemas.microsoft.com/office/powerpoint/2010/main" val="2710474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2C3A-B11C-46D1-8144-AB62F54967B7}"/>
              </a:ext>
            </a:extLst>
          </p:cNvPr>
          <p:cNvSpPr>
            <a:spLocks noGrp="1"/>
          </p:cNvSpPr>
          <p:nvPr>
            <p:ph type="title"/>
          </p:nvPr>
        </p:nvSpPr>
        <p:spPr>
          <a:xfrm>
            <a:off x="838200" y="0"/>
            <a:ext cx="10515600" cy="1325563"/>
          </a:xfrm>
        </p:spPr>
        <p:txBody>
          <a:bodyPr/>
          <a:lstStyle/>
          <a:p>
            <a:r>
              <a:rPr lang="en-IN" dirty="0"/>
              <a:t>1 - Hidden Layers – 95%</a:t>
            </a:r>
          </a:p>
        </p:txBody>
      </p:sp>
      <p:pic>
        <p:nvPicPr>
          <p:cNvPr id="5" name="Picture 4">
            <a:extLst>
              <a:ext uri="{FF2B5EF4-FFF2-40B4-BE49-F238E27FC236}">
                <a16:creationId xmlns:a16="http://schemas.microsoft.com/office/drawing/2014/main" id="{C59B0BFD-2FE3-4EC0-BAB6-A8DA0C5097BA}"/>
              </a:ext>
            </a:extLst>
          </p:cNvPr>
          <p:cNvPicPr>
            <a:picLocks noChangeAspect="1"/>
          </p:cNvPicPr>
          <p:nvPr/>
        </p:nvPicPr>
        <p:blipFill>
          <a:blip r:embed="rId2"/>
          <a:stretch>
            <a:fillRect/>
          </a:stretch>
        </p:blipFill>
        <p:spPr>
          <a:xfrm>
            <a:off x="6193796" y="3469748"/>
            <a:ext cx="5902954" cy="2459564"/>
          </a:xfrm>
          <a:prstGeom prst="rect">
            <a:avLst/>
          </a:prstGeom>
        </p:spPr>
      </p:pic>
      <p:pic>
        <p:nvPicPr>
          <p:cNvPr id="3" name="Picture 2">
            <a:extLst>
              <a:ext uri="{FF2B5EF4-FFF2-40B4-BE49-F238E27FC236}">
                <a16:creationId xmlns:a16="http://schemas.microsoft.com/office/drawing/2014/main" id="{A0150574-8ACF-4326-8EED-F5D9112156D3}"/>
              </a:ext>
            </a:extLst>
          </p:cNvPr>
          <p:cNvPicPr>
            <a:picLocks noChangeAspect="1"/>
          </p:cNvPicPr>
          <p:nvPr/>
        </p:nvPicPr>
        <p:blipFill>
          <a:blip r:embed="rId3"/>
          <a:stretch>
            <a:fillRect/>
          </a:stretch>
        </p:blipFill>
        <p:spPr>
          <a:xfrm>
            <a:off x="0" y="1343885"/>
            <a:ext cx="6215132" cy="2125863"/>
          </a:xfrm>
          <a:prstGeom prst="rect">
            <a:avLst/>
          </a:prstGeom>
        </p:spPr>
      </p:pic>
    </p:spTree>
    <p:extLst>
      <p:ext uri="{BB962C8B-B14F-4D97-AF65-F5344CB8AC3E}">
        <p14:creationId xmlns:p14="http://schemas.microsoft.com/office/powerpoint/2010/main" val="270899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2C3A-B11C-46D1-8144-AB62F54967B7}"/>
              </a:ext>
            </a:extLst>
          </p:cNvPr>
          <p:cNvSpPr>
            <a:spLocks noGrp="1"/>
          </p:cNvSpPr>
          <p:nvPr>
            <p:ph type="title"/>
          </p:nvPr>
        </p:nvSpPr>
        <p:spPr>
          <a:xfrm>
            <a:off x="838200" y="0"/>
            <a:ext cx="10515600" cy="1325563"/>
          </a:xfrm>
        </p:spPr>
        <p:txBody>
          <a:bodyPr/>
          <a:lstStyle/>
          <a:p>
            <a:r>
              <a:rPr lang="en-IN" dirty="0"/>
              <a:t>2 - Hidden Layers – 95%</a:t>
            </a:r>
          </a:p>
        </p:txBody>
      </p:sp>
      <p:pic>
        <p:nvPicPr>
          <p:cNvPr id="4" name="Picture 3">
            <a:extLst>
              <a:ext uri="{FF2B5EF4-FFF2-40B4-BE49-F238E27FC236}">
                <a16:creationId xmlns:a16="http://schemas.microsoft.com/office/drawing/2014/main" id="{3BE36AA9-6D68-48CB-98BB-C4F291AC9EAA}"/>
              </a:ext>
            </a:extLst>
          </p:cNvPr>
          <p:cNvPicPr>
            <a:picLocks noChangeAspect="1"/>
          </p:cNvPicPr>
          <p:nvPr/>
        </p:nvPicPr>
        <p:blipFill rotWithShape="1">
          <a:blip r:embed="rId2"/>
          <a:srcRect l="4441" t="748" r="2646"/>
          <a:stretch/>
        </p:blipFill>
        <p:spPr>
          <a:xfrm>
            <a:off x="432047" y="1147174"/>
            <a:ext cx="5761749" cy="2821144"/>
          </a:xfrm>
          <a:prstGeom prst="rect">
            <a:avLst/>
          </a:prstGeom>
        </p:spPr>
      </p:pic>
      <p:pic>
        <p:nvPicPr>
          <p:cNvPr id="5" name="Picture 4">
            <a:extLst>
              <a:ext uri="{FF2B5EF4-FFF2-40B4-BE49-F238E27FC236}">
                <a16:creationId xmlns:a16="http://schemas.microsoft.com/office/drawing/2014/main" id="{C59B0BFD-2FE3-4EC0-BAB6-A8DA0C5097BA}"/>
              </a:ext>
            </a:extLst>
          </p:cNvPr>
          <p:cNvPicPr>
            <a:picLocks noChangeAspect="1"/>
          </p:cNvPicPr>
          <p:nvPr/>
        </p:nvPicPr>
        <p:blipFill>
          <a:blip r:embed="rId3"/>
          <a:stretch>
            <a:fillRect/>
          </a:stretch>
        </p:blipFill>
        <p:spPr>
          <a:xfrm>
            <a:off x="6193796" y="3469748"/>
            <a:ext cx="5902954" cy="2459564"/>
          </a:xfrm>
          <a:prstGeom prst="rect">
            <a:avLst/>
          </a:prstGeom>
        </p:spPr>
      </p:pic>
    </p:spTree>
    <p:extLst>
      <p:ext uri="{BB962C8B-B14F-4D97-AF65-F5344CB8AC3E}">
        <p14:creationId xmlns:p14="http://schemas.microsoft.com/office/powerpoint/2010/main" val="2866439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B7F4E-27D2-4518-8DDB-EB9DB97C98F1}"/>
              </a:ext>
            </a:extLst>
          </p:cNvPr>
          <p:cNvSpPr>
            <a:spLocks noGrp="1"/>
          </p:cNvSpPr>
          <p:nvPr>
            <p:ph type="title"/>
          </p:nvPr>
        </p:nvSpPr>
        <p:spPr/>
        <p:txBody>
          <a:bodyPr>
            <a:normAutofit/>
          </a:bodyPr>
          <a:lstStyle/>
          <a:p>
            <a:r>
              <a:rPr lang="en-IN" dirty="0"/>
              <a:t>Results</a:t>
            </a:r>
          </a:p>
        </p:txBody>
      </p:sp>
      <p:pic>
        <p:nvPicPr>
          <p:cNvPr id="4" name="Content Placeholder 3">
            <a:extLst>
              <a:ext uri="{FF2B5EF4-FFF2-40B4-BE49-F238E27FC236}">
                <a16:creationId xmlns:a16="http://schemas.microsoft.com/office/drawing/2014/main" id="{2F60D8E4-676D-456F-BABF-97EEF6787781}"/>
              </a:ext>
            </a:extLst>
          </p:cNvPr>
          <p:cNvPicPr>
            <a:picLocks noGrp="1" noChangeAspect="1"/>
          </p:cNvPicPr>
          <p:nvPr>
            <p:ph idx="1"/>
          </p:nvPr>
        </p:nvPicPr>
        <p:blipFill>
          <a:blip r:embed="rId2"/>
          <a:stretch>
            <a:fillRect/>
          </a:stretch>
        </p:blipFill>
        <p:spPr>
          <a:xfrm>
            <a:off x="3321050" y="1928813"/>
            <a:ext cx="5549899" cy="4252912"/>
          </a:xfrm>
          <a:prstGeom prst="rect">
            <a:avLst/>
          </a:prstGeom>
        </p:spPr>
      </p:pic>
    </p:spTree>
    <p:extLst>
      <p:ext uri="{BB962C8B-B14F-4D97-AF65-F5344CB8AC3E}">
        <p14:creationId xmlns:p14="http://schemas.microsoft.com/office/powerpoint/2010/main" val="1070762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550E38-CFA3-4493-82FD-F348F2494671}"/>
              </a:ext>
            </a:extLst>
          </p:cNvPr>
          <p:cNvSpPr txBox="1"/>
          <p:nvPr/>
        </p:nvSpPr>
        <p:spPr>
          <a:xfrm>
            <a:off x="1242873" y="1766656"/>
            <a:ext cx="1651247" cy="369332"/>
          </a:xfrm>
          <a:prstGeom prst="rect">
            <a:avLst/>
          </a:prstGeom>
          <a:noFill/>
        </p:spPr>
        <p:txBody>
          <a:bodyPr wrap="square" rtlCol="0">
            <a:spAutoFit/>
          </a:bodyPr>
          <a:lstStyle/>
          <a:p>
            <a:r>
              <a:rPr lang="en-IN" b="1" dirty="0">
                <a:latin typeface="Agency FB" panose="020B0503020202020204" pitchFamily="34" charset="0"/>
              </a:rPr>
              <a:t>With Smoke Fire</a:t>
            </a:r>
          </a:p>
        </p:txBody>
      </p:sp>
      <p:pic>
        <p:nvPicPr>
          <p:cNvPr id="6" name="Picture 5">
            <a:extLst>
              <a:ext uri="{FF2B5EF4-FFF2-40B4-BE49-F238E27FC236}">
                <a16:creationId xmlns:a16="http://schemas.microsoft.com/office/drawing/2014/main" id="{CBC2D4D6-DEC1-4EDC-91B6-72100BCBA3B0}"/>
              </a:ext>
            </a:extLst>
          </p:cNvPr>
          <p:cNvPicPr>
            <a:picLocks noChangeAspect="1"/>
          </p:cNvPicPr>
          <p:nvPr/>
        </p:nvPicPr>
        <p:blipFill>
          <a:blip r:embed="rId2"/>
          <a:stretch>
            <a:fillRect/>
          </a:stretch>
        </p:blipFill>
        <p:spPr>
          <a:xfrm>
            <a:off x="1343025" y="2135988"/>
            <a:ext cx="9505950" cy="2076450"/>
          </a:xfrm>
          <a:prstGeom prst="rect">
            <a:avLst/>
          </a:prstGeom>
        </p:spPr>
      </p:pic>
      <p:pic>
        <p:nvPicPr>
          <p:cNvPr id="7" name="Picture 6">
            <a:extLst>
              <a:ext uri="{FF2B5EF4-FFF2-40B4-BE49-F238E27FC236}">
                <a16:creationId xmlns:a16="http://schemas.microsoft.com/office/drawing/2014/main" id="{3178F532-DFA3-46B3-88BE-A83A65A5990D}"/>
              </a:ext>
            </a:extLst>
          </p:cNvPr>
          <p:cNvPicPr>
            <a:picLocks noChangeAspect="1"/>
          </p:cNvPicPr>
          <p:nvPr/>
        </p:nvPicPr>
        <p:blipFill>
          <a:blip r:embed="rId3"/>
          <a:stretch>
            <a:fillRect/>
          </a:stretch>
        </p:blipFill>
        <p:spPr>
          <a:xfrm>
            <a:off x="1242873" y="4581770"/>
            <a:ext cx="9429750" cy="2209800"/>
          </a:xfrm>
          <a:prstGeom prst="rect">
            <a:avLst/>
          </a:prstGeom>
        </p:spPr>
      </p:pic>
      <p:sp>
        <p:nvSpPr>
          <p:cNvPr id="8" name="TextBox 7">
            <a:extLst>
              <a:ext uri="{FF2B5EF4-FFF2-40B4-BE49-F238E27FC236}">
                <a16:creationId xmlns:a16="http://schemas.microsoft.com/office/drawing/2014/main" id="{29E24C65-A944-4608-881B-29721788F38B}"/>
              </a:ext>
            </a:extLst>
          </p:cNvPr>
          <p:cNvSpPr txBox="1"/>
          <p:nvPr/>
        </p:nvSpPr>
        <p:spPr>
          <a:xfrm>
            <a:off x="1173332" y="4212438"/>
            <a:ext cx="1651247" cy="369332"/>
          </a:xfrm>
          <a:prstGeom prst="rect">
            <a:avLst/>
          </a:prstGeom>
          <a:noFill/>
        </p:spPr>
        <p:txBody>
          <a:bodyPr wrap="square" rtlCol="0">
            <a:spAutoFit/>
          </a:bodyPr>
          <a:lstStyle/>
          <a:p>
            <a:r>
              <a:rPr lang="en-IN" b="1" dirty="0">
                <a:latin typeface="Agency FB" panose="020B0503020202020204" pitchFamily="34" charset="0"/>
              </a:rPr>
              <a:t>With Fire</a:t>
            </a:r>
          </a:p>
        </p:txBody>
      </p:sp>
    </p:spTree>
    <p:extLst>
      <p:ext uri="{BB962C8B-B14F-4D97-AF65-F5344CB8AC3E}">
        <p14:creationId xmlns:p14="http://schemas.microsoft.com/office/powerpoint/2010/main" val="2454479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B6C4B-872E-4901-A209-8BFB1491A696}"/>
              </a:ext>
            </a:extLst>
          </p:cNvPr>
          <p:cNvSpPr>
            <a:spLocks noGrp="1"/>
          </p:cNvSpPr>
          <p:nvPr>
            <p:ph idx="1"/>
          </p:nvPr>
        </p:nvSpPr>
        <p:spPr>
          <a:xfrm>
            <a:off x="838200" y="349157"/>
            <a:ext cx="10534096" cy="6113785"/>
          </a:xfrm>
        </p:spPr>
        <p:txBody>
          <a:bodyPr>
            <a:normAutofit/>
          </a:bodyPr>
          <a:lstStyle/>
          <a:p>
            <a:pPr marL="0" indent="0">
              <a:buNone/>
            </a:pPr>
            <a:r>
              <a:rPr lang="en-IN" sz="2000" b="1" dirty="0">
                <a:latin typeface="Agency FB" panose="020B0503020202020204" pitchFamily="34" charset="0"/>
              </a:rPr>
              <a:t>Without Fire</a:t>
            </a:r>
          </a:p>
        </p:txBody>
      </p:sp>
      <p:pic>
        <p:nvPicPr>
          <p:cNvPr id="4" name="Picture 3">
            <a:extLst>
              <a:ext uri="{FF2B5EF4-FFF2-40B4-BE49-F238E27FC236}">
                <a16:creationId xmlns:a16="http://schemas.microsoft.com/office/drawing/2014/main" id="{53E48D88-609C-41A0-999F-3B03403B435C}"/>
              </a:ext>
            </a:extLst>
          </p:cNvPr>
          <p:cNvPicPr>
            <a:picLocks noChangeAspect="1"/>
          </p:cNvPicPr>
          <p:nvPr/>
        </p:nvPicPr>
        <p:blipFill>
          <a:blip r:embed="rId2"/>
          <a:stretch>
            <a:fillRect/>
          </a:stretch>
        </p:blipFill>
        <p:spPr>
          <a:xfrm>
            <a:off x="819704" y="963413"/>
            <a:ext cx="10552592" cy="2019300"/>
          </a:xfrm>
          <a:prstGeom prst="rect">
            <a:avLst/>
          </a:prstGeom>
        </p:spPr>
      </p:pic>
    </p:spTree>
    <p:extLst>
      <p:ext uri="{BB962C8B-B14F-4D97-AF65-F5344CB8AC3E}">
        <p14:creationId xmlns:p14="http://schemas.microsoft.com/office/powerpoint/2010/main" val="3147255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19E9-040E-48C8-9DC5-B5D1F3B6EE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8A8A31-B4A1-4A15-886E-2B0B53B63466}"/>
              </a:ext>
            </a:extLst>
          </p:cNvPr>
          <p:cNvSpPr>
            <a:spLocks noGrp="1"/>
          </p:cNvSpPr>
          <p:nvPr>
            <p:ph idx="1"/>
          </p:nvPr>
        </p:nvSpPr>
        <p:spPr/>
        <p:txBody>
          <a:bodyPr/>
          <a:lstStyle/>
          <a:p>
            <a:endParaRPr lang="en-IN"/>
          </a:p>
        </p:txBody>
      </p:sp>
      <p:pic>
        <p:nvPicPr>
          <p:cNvPr id="4" name="Content Placeholder 3">
            <a:extLst>
              <a:ext uri="{FF2B5EF4-FFF2-40B4-BE49-F238E27FC236}">
                <a16:creationId xmlns:a16="http://schemas.microsoft.com/office/drawing/2014/main" id="{6A018806-D8BD-4180-9307-2C5F733B9948}"/>
              </a:ext>
            </a:extLst>
          </p:cNvPr>
          <p:cNvPicPr>
            <a:picLocks/>
          </p:cNvPicPr>
          <p:nvPr/>
        </p:nvPicPr>
        <p:blipFill>
          <a:blip r:embed="rId2"/>
          <a:stretch>
            <a:fillRect/>
          </a:stretch>
        </p:blipFill>
        <p:spPr>
          <a:xfrm>
            <a:off x="0" y="-18661"/>
            <a:ext cx="12192000" cy="6179127"/>
          </a:xfrm>
          <a:prstGeom prst="rect">
            <a:avLst/>
          </a:prstGeom>
        </p:spPr>
      </p:pic>
      <p:sp>
        <p:nvSpPr>
          <p:cNvPr id="6" name="TextBox 5">
            <a:extLst>
              <a:ext uri="{FF2B5EF4-FFF2-40B4-BE49-F238E27FC236}">
                <a16:creationId xmlns:a16="http://schemas.microsoft.com/office/drawing/2014/main" id="{85624A87-E7FD-4799-8609-7F36477F1030}"/>
              </a:ext>
            </a:extLst>
          </p:cNvPr>
          <p:cNvSpPr txBox="1"/>
          <p:nvPr/>
        </p:nvSpPr>
        <p:spPr>
          <a:xfrm flipH="1">
            <a:off x="5597235" y="6311900"/>
            <a:ext cx="1634837" cy="369332"/>
          </a:xfrm>
          <a:prstGeom prst="rect">
            <a:avLst/>
          </a:prstGeom>
          <a:noFill/>
        </p:spPr>
        <p:txBody>
          <a:bodyPr wrap="square" rtlCol="0">
            <a:spAutoFit/>
          </a:bodyPr>
          <a:lstStyle/>
          <a:p>
            <a:r>
              <a:rPr lang="en-IN" dirty="0">
                <a:solidFill>
                  <a:prstClr val="black"/>
                </a:solidFill>
                <a:latin typeface="Calibri" panose="020F0502020204030204"/>
              </a:rPr>
              <a:t>Homepage</a:t>
            </a:r>
          </a:p>
        </p:txBody>
      </p:sp>
    </p:spTree>
    <p:extLst>
      <p:ext uri="{BB962C8B-B14F-4D97-AF65-F5344CB8AC3E}">
        <p14:creationId xmlns:p14="http://schemas.microsoft.com/office/powerpoint/2010/main" val="4008051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A287-297F-4152-BA83-F33B46D5A8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11BCBE-95E7-4CB4-B54B-800FAC1F7CA3}"/>
              </a:ext>
            </a:extLst>
          </p:cNvPr>
          <p:cNvSpPr>
            <a:spLocks noGrp="1"/>
          </p:cNvSpPr>
          <p:nvPr>
            <p:ph idx="1"/>
          </p:nvPr>
        </p:nvSpPr>
        <p:spPr/>
        <p:txBody>
          <a:bodyPr/>
          <a:lstStyle/>
          <a:p>
            <a:endParaRPr lang="en-IN"/>
          </a:p>
        </p:txBody>
      </p:sp>
      <p:sp>
        <p:nvSpPr>
          <p:cNvPr id="6" name="TextBox 5">
            <a:extLst>
              <a:ext uri="{FF2B5EF4-FFF2-40B4-BE49-F238E27FC236}">
                <a16:creationId xmlns:a16="http://schemas.microsoft.com/office/drawing/2014/main" id="{16D0749F-6496-4B90-AB69-50A527D1B43B}"/>
              </a:ext>
            </a:extLst>
          </p:cNvPr>
          <p:cNvSpPr txBox="1"/>
          <p:nvPr/>
        </p:nvSpPr>
        <p:spPr>
          <a:xfrm>
            <a:off x="4668982" y="6319982"/>
            <a:ext cx="2576946" cy="369332"/>
          </a:xfrm>
          <a:prstGeom prst="rect">
            <a:avLst/>
          </a:prstGeom>
          <a:noFill/>
        </p:spPr>
        <p:txBody>
          <a:bodyPr wrap="square" rtlCol="0">
            <a:spAutoFit/>
          </a:bodyPr>
          <a:lstStyle/>
          <a:p>
            <a:r>
              <a:rPr lang="en-IN" dirty="0">
                <a:solidFill>
                  <a:prstClr val="black"/>
                </a:solidFill>
                <a:latin typeface="Calibri" panose="020F0502020204030204"/>
              </a:rPr>
              <a:t>Result: Forest With Fire</a:t>
            </a:r>
          </a:p>
        </p:txBody>
      </p:sp>
      <p:pic>
        <p:nvPicPr>
          <p:cNvPr id="7" name="Content Placeholder 4">
            <a:extLst>
              <a:ext uri="{FF2B5EF4-FFF2-40B4-BE49-F238E27FC236}">
                <a16:creationId xmlns:a16="http://schemas.microsoft.com/office/drawing/2014/main" id="{A4E9D1DD-66A8-4023-B9EB-234429359B0A}"/>
              </a:ext>
            </a:extLst>
          </p:cNvPr>
          <p:cNvPicPr>
            <a:picLocks/>
          </p:cNvPicPr>
          <p:nvPr/>
        </p:nvPicPr>
        <p:blipFill>
          <a:blip r:embed="rId2"/>
          <a:stretch>
            <a:fillRect/>
          </a:stretch>
        </p:blipFill>
        <p:spPr>
          <a:xfrm>
            <a:off x="1" y="0"/>
            <a:ext cx="12191999" cy="6220691"/>
          </a:xfrm>
          <a:prstGeom prst="rect">
            <a:avLst/>
          </a:prstGeom>
        </p:spPr>
      </p:pic>
    </p:spTree>
    <p:extLst>
      <p:ext uri="{BB962C8B-B14F-4D97-AF65-F5344CB8AC3E}">
        <p14:creationId xmlns:p14="http://schemas.microsoft.com/office/powerpoint/2010/main" val="249500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67C4-C85C-4B21-8439-C990009528BC}"/>
              </a:ext>
            </a:extLst>
          </p:cNvPr>
          <p:cNvSpPr>
            <a:spLocks noGrp="1"/>
          </p:cNvSpPr>
          <p:nvPr>
            <p:ph type="title"/>
          </p:nvPr>
        </p:nvSpPr>
        <p:spPr/>
        <p:txBody>
          <a:bodyPr>
            <a:normAutofit/>
          </a:bodyPr>
          <a:lstStyle/>
          <a:p>
            <a:r>
              <a:rPr lang="en-IN" sz="5000" b="1" dirty="0">
                <a:latin typeface="Agency FB" panose="020B0503020202020204" pitchFamily="34" charset="0"/>
              </a:rPr>
              <a:t>ABSTRACT</a:t>
            </a:r>
            <a:endParaRPr lang="en-IN" sz="5000" dirty="0">
              <a:latin typeface="Agency FB" panose="020B0503020202020204" pitchFamily="34" charset="0"/>
            </a:endParaRPr>
          </a:p>
        </p:txBody>
      </p:sp>
      <p:sp>
        <p:nvSpPr>
          <p:cNvPr id="3" name="Content Placeholder 2">
            <a:extLst>
              <a:ext uri="{FF2B5EF4-FFF2-40B4-BE49-F238E27FC236}">
                <a16:creationId xmlns:a16="http://schemas.microsoft.com/office/drawing/2014/main" id="{10D8117A-40A4-4AA2-B24D-32B12BBC434C}"/>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This project is aimed at the areas where the fire combustion takes place to save the wildlife animals and people situated around. </a:t>
            </a:r>
            <a:r>
              <a:rPr lang="en-IN" sz="2000" dirty="0">
                <a:latin typeface="Times New Roman" panose="02020603050405020304" pitchFamily="18" charset="0"/>
                <a:cs typeface="Times New Roman" panose="02020603050405020304" pitchFamily="18" charset="0"/>
              </a:rPr>
              <a:t>A large forest fire causes a serious impact on the environment, determining its future for decades. </a:t>
            </a:r>
          </a:p>
          <a:p>
            <a:r>
              <a:rPr lang="en-IN" sz="2000" dirty="0">
                <a:latin typeface="Times New Roman" panose="02020603050405020304" pitchFamily="18" charset="0"/>
                <a:cs typeface="Times New Roman" panose="02020603050405020304" pitchFamily="18" charset="0"/>
              </a:rPr>
              <a:t>Prevention of forest fires is one of today's most important tasks as well as appropriate preparedness for effective fighting against them. To do so, it is vital to have detailed knowledge on AI, deep learning techniques to visualize/recognize whether the forests are with fire or without fire through the images which we give the model to predict.</a:t>
            </a:r>
          </a:p>
        </p:txBody>
      </p:sp>
    </p:spTree>
    <p:extLst>
      <p:ext uri="{BB962C8B-B14F-4D97-AF65-F5344CB8AC3E}">
        <p14:creationId xmlns:p14="http://schemas.microsoft.com/office/powerpoint/2010/main" val="331042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3515B-645B-49CA-B74A-6CCDC59B91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A60933-A1B8-4E9D-A972-03F5DCB72C74}"/>
              </a:ext>
            </a:extLst>
          </p:cNvPr>
          <p:cNvSpPr>
            <a:spLocks noGrp="1"/>
          </p:cNvSpPr>
          <p:nvPr>
            <p:ph idx="1"/>
          </p:nvPr>
        </p:nvSpPr>
        <p:spPr/>
        <p:txBody>
          <a:bodyPr/>
          <a:lstStyle/>
          <a:p>
            <a:endParaRPr lang="en-IN"/>
          </a:p>
        </p:txBody>
      </p:sp>
      <p:sp>
        <p:nvSpPr>
          <p:cNvPr id="6" name="TextBox 5">
            <a:extLst>
              <a:ext uri="{FF2B5EF4-FFF2-40B4-BE49-F238E27FC236}">
                <a16:creationId xmlns:a16="http://schemas.microsoft.com/office/drawing/2014/main" id="{3086ADFA-F4A3-483C-B1DA-40C21F691CE5}"/>
              </a:ext>
            </a:extLst>
          </p:cNvPr>
          <p:cNvSpPr txBox="1"/>
          <p:nvPr/>
        </p:nvSpPr>
        <p:spPr>
          <a:xfrm flipH="1">
            <a:off x="4433450" y="6377832"/>
            <a:ext cx="2923312" cy="369332"/>
          </a:xfrm>
          <a:prstGeom prst="rect">
            <a:avLst/>
          </a:prstGeom>
          <a:noFill/>
        </p:spPr>
        <p:txBody>
          <a:bodyPr wrap="square" rtlCol="0">
            <a:spAutoFit/>
          </a:bodyPr>
          <a:lstStyle/>
          <a:p>
            <a:r>
              <a:rPr lang="en-IN" dirty="0">
                <a:solidFill>
                  <a:prstClr val="black"/>
                </a:solidFill>
                <a:latin typeface="Calibri" panose="020F0502020204030204"/>
              </a:rPr>
              <a:t>Result: Forest Without Fire</a:t>
            </a:r>
          </a:p>
        </p:txBody>
      </p:sp>
      <p:pic>
        <p:nvPicPr>
          <p:cNvPr id="7" name="Content Placeholder 4">
            <a:extLst>
              <a:ext uri="{FF2B5EF4-FFF2-40B4-BE49-F238E27FC236}">
                <a16:creationId xmlns:a16="http://schemas.microsoft.com/office/drawing/2014/main" id="{FE207DBD-4657-4796-941B-D4D01A5C41DC}"/>
              </a:ext>
            </a:extLst>
          </p:cNvPr>
          <p:cNvPicPr>
            <a:picLocks/>
          </p:cNvPicPr>
          <p:nvPr/>
        </p:nvPicPr>
        <p:blipFill>
          <a:blip r:embed="rId2"/>
          <a:stretch>
            <a:fillRect/>
          </a:stretch>
        </p:blipFill>
        <p:spPr>
          <a:xfrm>
            <a:off x="0" y="0"/>
            <a:ext cx="12192000" cy="6220691"/>
          </a:xfrm>
          <a:prstGeom prst="rect">
            <a:avLst/>
          </a:prstGeom>
        </p:spPr>
      </p:pic>
    </p:spTree>
    <p:extLst>
      <p:ext uri="{BB962C8B-B14F-4D97-AF65-F5344CB8AC3E}">
        <p14:creationId xmlns:p14="http://schemas.microsoft.com/office/powerpoint/2010/main" val="2831602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910A-2EBB-464C-87DD-1C963BA0F679}"/>
              </a:ext>
            </a:extLst>
          </p:cNvPr>
          <p:cNvSpPr>
            <a:spLocks noGrp="1"/>
          </p:cNvSpPr>
          <p:nvPr>
            <p:ph type="title"/>
          </p:nvPr>
        </p:nvSpPr>
        <p:spPr/>
        <p:txBody>
          <a:bodyPr/>
          <a:lstStyle/>
          <a:p>
            <a:r>
              <a:rPr lang="en-IN" dirty="0">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92DDD376-E7ED-484D-8690-13EBF70BADE1}"/>
              </a:ext>
            </a:extLst>
          </p:cNvPr>
          <p:cNvSpPr>
            <a:spLocks noGrp="1"/>
          </p:cNvSpPr>
          <p:nvPr>
            <p:ph idx="1"/>
          </p:nvPr>
        </p:nvSpPr>
        <p:spPr/>
        <p:txBody>
          <a:bodyPr/>
          <a:lstStyle/>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We developed this project using AI, Deep learning techniques (CNN), python3. This study proposes an effective forest fire detection method using image processing techniques. The  algorithm uses Train and test model. It will train our model and further it test whether fire is present or not. Five fire detection rules are applied to detect the fire. The performance of the proposed algorithm is tested on data set consisting of various pictures of forest  collected from Internet, 100 of which were actual fire pictures , while another 100 were without fire. The results show that the proposed algorithm achieves good detection rates. These results indicate that the proposed method is accurate and can be used in automatic forest fire-alarm systems.</a:t>
            </a:r>
          </a:p>
          <a:p>
            <a:endParaRPr lang="en-IN" dirty="0"/>
          </a:p>
        </p:txBody>
      </p:sp>
    </p:spTree>
    <p:extLst>
      <p:ext uri="{BB962C8B-B14F-4D97-AF65-F5344CB8AC3E}">
        <p14:creationId xmlns:p14="http://schemas.microsoft.com/office/powerpoint/2010/main" val="928447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D4DE6-9F8F-48C3-B325-AD42C576F99D}"/>
              </a:ext>
            </a:extLst>
          </p:cNvPr>
          <p:cNvSpPr>
            <a:spLocks noGrp="1"/>
          </p:cNvSpPr>
          <p:nvPr>
            <p:ph type="title"/>
          </p:nvPr>
        </p:nvSpPr>
        <p:spPr/>
        <p:txBody>
          <a:bodyPr/>
          <a:lstStyle/>
          <a:p>
            <a:r>
              <a:rPr lang="en-IN" dirty="0">
                <a:latin typeface="Agency FB" panose="020B0503020202020204" pitchFamily="34" charset="0"/>
              </a:rPr>
              <a:t>REFERENCES</a:t>
            </a:r>
          </a:p>
        </p:txBody>
      </p:sp>
      <p:sp>
        <p:nvSpPr>
          <p:cNvPr id="3" name="Content Placeholder 2">
            <a:extLst>
              <a:ext uri="{FF2B5EF4-FFF2-40B4-BE49-F238E27FC236}">
                <a16:creationId xmlns:a16="http://schemas.microsoft.com/office/drawing/2014/main" id="{DA6AB544-5B38-418D-A698-A9E96F1240E1}"/>
              </a:ext>
            </a:extLst>
          </p:cNvPr>
          <p:cNvSpPr>
            <a:spLocks noGrp="1"/>
          </p:cNvSpPr>
          <p:nvPr>
            <p:ph idx="1"/>
          </p:nvPr>
        </p:nvSpPr>
        <p:spPr/>
        <p:txBody>
          <a:bodyPr/>
          <a:lstStyle/>
          <a:p>
            <a:pPr marL="0" indent="0" algn="just">
              <a:lnSpc>
                <a:spcPct val="115000"/>
              </a:lnSpc>
              <a:spcAft>
                <a:spcPts val="1000"/>
              </a:spcAft>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[1] Anon, 1995. Report of the Committee of Enquiry into Forest Fires in Himachal Pradesh and Uttar Pradesh in 1995, Government of India.</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[2] Bahuguna, V.K. and Upadhyay, A., 2002. Forest fires in India: Policy initiatives for community participation; International Forestry Review, 4(2).</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[3] FAO, 2003.Wildland Fire Management Terminology. FAO Forestry Paper 70. FAO, Rome.</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https://www.researchgate.net/publication/261272818_Artificial_intelligence_for_forest_fire_prediction</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[5] </a:t>
            </a:r>
            <a:r>
              <a:rPr lang="en-IN" sz="20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https://ieeexplore.ieee.org/document/5695809/metrics#metrics</a:t>
            </a:r>
            <a:endParaRPr lang="en-IN" sz="2000" u="sng"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58700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8" name="Rectangle 3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A picture containing indoor, hydrant, sitting, mirror&#10;&#10;Description automatically generated">
            <a:extLst>
              <a:ext uri="{FF2B5EF4-FFF2-40B4-BE49-F238E27FC236}">
                <a16:creationId xmlns:a16="http://schemas.microsoft.com/office/drawing/2014/main" id="{5D76110A-F89F-4ECA-BC5C-70742FAF463F}"/>
              </a:ext>
            </a:extLst>
          </p:cNvPr>
          <p:cNvPicPr>
            <a:picLocks noChangeAspect="1"/>
          </p:cNvPicPr>
          <p:nvPr/>
        </p:nvPicPr>
        <p:blipFill rotWithShape="1">
          <a:blip r:embed="rId2">
            <a:alphaModFix amt="50000"/>
          </a:blip>
          <a:srcRect t="15709" r="-1" b="-1"/>
          <a:stretch/>
        </p:blipFill>
        <p:spPr>
          <a:xfrm>
            <a:off x="21" y="11"/>
            <a:ext cx="12188931" cy="6857989"/>
          </a:xfrm>
          <a:prstGeom prst="rect">
            <a:avLst/>
          </a:prstGeom>
        </p:spPr>
      </p:pic>
      <p:sp>
        <p:nvSpPr>
          <p:cNvPr id="2" name="Title 1">
            <a:extLst>
              <a:ext uri="{FF2B5EF4-FFF2-40B4-BE49-F238E27FC236}">
                <a16:creationId xmlns:a16="http://schemas.microsoft.com/office/drawing/2014/main" id="{ABC88426-11A8-41E3-AD0B-825FD7E451E6}"/>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10800" dirty="0">
                <a:latin typeface="Agency FB" panose="020B0503020202020204" pitchFamily="34" charset="0"/>
              </a:rPr>
              <a:t> QUERIES</a:t>
            </a:r>
          </a:p>
        </p:txBody>
      </p:sp>
      <p:sp>
        <p:nvSpPr>
          <p:cNvPr id="40"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345388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 name="Rectangle 19">
            <a:extLst>
              <a:ext uri="{FF2B5EF4-FFF2-40B4-BE49-F238E27FC236}">
                <a16:creationId xmlns:a16="http://schemas.microsoft.com/office/drawing/2014/main" id="{798FE0E0-D95D-46EF-A375-475D4DB0E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6CD7AB6-E0B3-4C7D-8935-4B049246A9D2}"/>
              </a:ext>
            </a:extLst>
          </p:cNvPr>
          <p:cNvPicPr>
            <a:picLocks noChangeAspect="1"/>
          </p:cNvPicPr>
          <p:nvPr/>
        </p:nvPicPr>
        <p:blipFill rotWithShape="1">
          <a:blip r:embed="rId2"/>
          <a:srcRect t="15709" r="-1" b="-1"/>
          <a:stretch/>
        </p:blipFill>
        <p:spPr>
          <a:xfrm>
            <a:off x="20" y="10"/>
            <a:ext cx="12188931" cy="6857989"/>
          </a:xfrm>
          <a:prstGeom prst="rect">
            <a:avLst/>
          </a:prstGeom>
        </p:spPr>
      </p:pic>
      <p:sp>
        <p:nvSpPr>
          <p:cNvPr id="22" name="Rectangle 21">
            <a:extLst>
              <a:ext uri="{FF2B5EF4-FFF2-40B4-BE49-F238E27FC236}">
                <a16:creationId xmlns:a16="http://schemas.microsoft.com/office/drawing/2014/main" id="{D503E11D-D7FB-44ED-80F1-8CDAD7A9A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888F54-3D92-4857-B538-F16248597EB4}"/>
              </a:ext>
            </a:extLst>
          </p:cNvPr>
          <p:cNvSpPr>
            <a:spLocks noGrp="1"/>
          </p:cNvSpPr>
          <p:nvPr>
            <p:ph type="title"/>
          </p:nvPr>
        </p:nvSpPr>
        <p:spPr>
          <a:xfrm>
            <a:off x="640080" y="640080"/>
            <a:ext cx="6894575" cy="3566160"/>
          </a:xfrm>
        </p:spPr>
        <p:txBody>
          <a:bodyPr vert="horz" lIns="91440" tIns="45720" rIns="91440" bIns="45720" rtlCol="0" anchor="b">
            <a:normAutofit/>
          </a:bodyPr>
          <a:lstStyle/>
          <a:p>
            <a:r>
              <a:rPr lang="en-US" sz="9600" dirty="0">
                <a:solidFill>
                  <a:schemeClr val="bg1"/>
                </a:solidFill>
              </a:rPr>
              <a:t> THANK YOU</a:t>
            </a:r>
          </a:p>
        </p:txBody>
      </p:sp>
      <p:sp>
        <p:nvSpPr>
          <p:cNvPr id="24" name="Rectangle 6">
            <a:extLst>
              <a:ext uri="{FF2B5EF4-FFF2-40B4-BE49-F238E27FC236}">
                <a16:creationId xmlns:a16="http://schemas.microsoft.com/office/drawing/2014/main" id="{2D82A42F-AEBE-4065-9792-036A904D8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646"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E2DD50"/>
          </a:solidFill>
          <a:ln w="38100" cap="rnd">
            <a:solidFill>
              <a:srgbClr val="E2DD50"/>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0982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D5678-6212-4EAF-9639-95859EDEBD53}"/>
              </a:ext>
            </a:extLst>
          </p:cNvPr>
          <p:cNvSpPr>
            <a:spLocks noGrp="1"/>
          </p:cNvSpPr>
          <p:nvPr>
            <p:ph type="title"/>
          </p:nvPr>
        </p:nvSpPr>
        <p:spPr/>
        <p:txBody>
          <a:bodyPr/>
          <a:lstStyle/>
          <a:p>
            <a:r>
              <a:rPr lang="en-IN" dirty="0">
                <a:latin typeface="Agency FB" panose="020B0503020202020204" pitchFamily="34" charset="0"/>
              </a:rPr>
              <a:t>OBJECTIVE</a:t>
            </a:r>
          </a:p>
        </p:txBody>
      </p:sp>
      <p:sp>
        <p:nvSpPr>
          <p:cNvPr id="3" name="Content Placeholder 2">
            <a:extLst>
              <a:ext uri="{FF2B5EF4-FFF2-40B4-BE49-F238E27FC236}">
                <a16:creationId xmlns:a16="http://schemas.microsoft.com/office/drawing/2014/main" id="{B5B723DC-3468-4CE9-9BFF-C8A3EA8D927E}"/>
              </a:ext>
            </a:extLst>
          </p:cNvPr>
          <p:cNvSpPr>
            <a:spLocks noGrp="1"/>
          </p:cNvSpPr>
          <p:nvPr>
            <p:ph idx="1"/>
          </p:nvPr>
        </p:nvSpPr>
        <p:spPr/>
        <p:txBody>
          <a:bodyPr/>
          <a:lstStyle/>
          <a:p>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main objective of our project is to control forest fires and strengthen the forest protection and create a user-friendly environment where anyone should be able to use. Also, they should be able to access the software from anywhere and anytime.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1175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1F4E-53B4-4729-92FE-57C6684C171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0FFD714-0E35-44D1-82CB-C97CA4354803}"/>
              </a:ext>
            </a:extLst>
          </p:cNvPr>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Forest fires are a major environmental issue, creating economic and ecological damage while endangering human lives. There are typically about 100,000 wildfires in the United States every year. Over 9 million acres of land have been destroyed due to treacherous wildfires. It is difficult to predict and detect Forest Fire in a sparsely populated forest area and it is more difficult if the prediction is done using ground based methods like Camera or Video Based approach. Satellites can be an important source of data prior to and also during the Fire due to its reliability and efficiency. Forest fires destroy a total area of 3.5 to 4.5 million km. Here we are going to train the model in such a way that if you give an image/picture of the forest it will detect whether the forest is with fire or without fire.  And if it recognizes the fire picture it puts on an alarm sound. This helps us to find out the forest combustion in an easy way by staying even at home.</a:t>
            </a:r>
          </a:p>
          <a:p>
            <a:endParaRPr lang="en-IN" dirty="0"/>
          </a:p>
        </p:txBody>
      </p:sp>
    </p:spTree>
    <p:extLst>
      <p:ext uri="{BB962C8B-B14F-4D97-AF65-F5344CB8AC3E}">
        <p14:creationId xmlns:p14="http://schemas.microsoft.com/office/powerpoint/2010/main" val="305168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D4DDB-90C5-49B1-94BF-FB4321DD8BB1}"/>
              </a:ext>
            </a:extLst>
          </p:cNvPr>
          <p:cNvSpPr>
            <a:spLocks noGrp="1"/>
          </p:cNvSpPr>
          <p:nvPr>
            <p:ph type="title"/>
          </p:nvPr>
        </p:nvSpPr>
        <p:spPr/>
        <p:txBody>
          <a:bodyPr/>
          <a:lstStyle/>
          <a:p>
            <a:r>
              <a:rPr lang="en-IN" dirty="0">
                <a:latin typeface="Agency FB" panose="020B0503020202020204" pitchFamily="34" charset="0"/>
              </a:rPr>
              <a:t>PROBLEM STATEMENT</a:t>
            </a:r>
          </a:p>
        </p:txBody>
      </p:sp>
      <p:sp>
        <p:nvSpPr>
          <p:cNvPr id="3" name="Content Placeholder 2">
            <a:extLst>
              <a:ext uri="{FF2B5EF4-FFF2-40B4-BE49-F238E27FC236}">
                <a16:creationId xmlns:a16="http://schemas.microsoft.com/office/drawing/2014/main" id="{0C0403D7-1688-44F7-B8DD-BA52B7DB80D4}"/>
              </a:ext>
            </a:extLst>
          </p:cNvPr>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By this project we are able to meet the main demands of the client. The existing system does not make any detection of the fire of its own unless we place/have any sensors to identify them so, human has to waste their time to go and check around the forest. But new system which we are going to develop can predict the fire by using images developed by CNN (</a:t>
            </a:r>
            <a:r>
              <a:rPr lang="en-IN" sz="2000" dirty="0" err="1">
                <a:latin typeface="Times New Roman" panose="02020603050405020304" pitchFamily="18" charset="0"/>
                <a:cs typeface="Times New Roman" panose="02020603050405020304" pitchFamily="18" charset="0"/>
              </a:rPr>
              <a:t>analyzing</a:t>
            </a:r>
            <a:r>
              <a:rPr lang="en-IN" sz="2000" dirty="0">
                <a:latin typeface="Times New Roman" panose="02020603050405020304" pitchFamily="18" charset="0"/>
                <a:cs typeface="Times New Roman" panose="02020603050405020304" pitchFamily="18" charset="0"/>
              </a:rPr>
              <a:t> visual imagery). This can be very tedious and time consuming, resulting in users to refraining from using these applications for long periods of time. So, by using deep learning technique - CNN we are able to achieve the goal of our project.</a:t>
            </a:r>
          </a:p>
          <a:p>
            <a:endParaRPr lang="en-IN" dirty="0"/>
          </a:p>
        </p:txBody>
      </p:sp>
    </p:spTree>
    <p:extLst>
      <p:ext uri="{BB962C8B-B14F-4D97-AF65-F5344CB8AC3E}">
        <p14:creationId xmlns:p14="http://schemas.microsoft.com/office/powerpoint/2010/main" val="1906165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2862F-DC64-4C82-A329-7A35C462BFB5}"/>
              </a:ext>
            </a:extLst>
          </p:cNvPr>
          <p:cNvSpPr>
            <a:spLocks noGrp="1"/>
          </p:cNvSpPr>
          <p:nvPr>
            <p:ph type="title"/>
          </p:nvPr>
        </p:nvSpPr>
        <p:spPr>
          <a:xfrm>
            <a:off x="838200" y="365125"/>
            <a:ext cx="10515600" cy="1284703"/>
          </a:xfrm>
        </p:spPr>
        <p:txBody>
          <a:bodyPr/>
          <a:lstStyle/>
          <a:p>
            <a:r>
              <a:rPr lang="en-IN" dirty="0">
                <a:latin typeface="Agency FB" panose="020B0503020202020204" pitchFamily="34" charset="0"/>
              </a:rPr>
              <a:t>Literature Survey And Inference</a:t>
            </a:r>
          </a:p>
        </p:txBody>
      </p:sp>
      <p:sp>
        <p:nvSpPr>
          <p:cNvPr id="3" name="Content Placeholder 2">
            <a:extLst>
              <a:ext uri="{FF2B5EF4-FFF2-40B4-BE49-F238E27FC236}">
                <a16:creationId xmlns:a16="http://schemas.microsoft.com/office/drawing/2014/main" id="{0D2FE455-C9F4-446A-BE2E-6184F00CEED2}"/>
              </a:ext>
            </a:extLst>
          </p:cNvPr>
          <p:cNvSpPr>
            <a:spLocks noGrp="1"/>
          </p:cNvSpPr>
          <p:nvPr>
            <p:ph idx="1"/>
          </p:nvPr>
        </p:nvSpPr>
        <p:spPr>
          <a:xfrm>
            <a:off x="838200" y="1929384"/>
            <a:ext cx="10515600" cy="4120896"/>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Forest fire risk prediction algorithm, based on support vector machines, is presented.</a:t>
            </a:r>
          </a:p>
          <a:p>
            <a:r>
              <a:rPr lang="en-IN" sz="2400" dirty="0">
                <a:latin typeface="Times New Roman" panose="02020603050405020304" pitchFamily="18" charset="0"/>
                <a:cs typeface="Times New Roman" panose="02020603050405020304" pitchFamily="18" charset="0"/>
              </a:rPr>
              <a:t>Forest ﬁre risk prediction mechanism, based only on meteorological data and independent of any weather prediction mechanism. The results demonstrates the ability to predict forest ﬁre risk with a limited amount of data and has shown that support vector machines can be used for a two-class prediction of ﬁre risk with a very high accuracy of up to 96% for August as well as four classes prediction with a low error on the number of ﬁres as well as on the predicted scale.</a:t>
            </a:r>
          </a:p>
          <a:p>
            <a:r>
              <a:rPr lang="en-IN" sz="2400" dirty="0">
                <a:latin typeface="Times New Roman" panose="02020603050405020304" pitchFamily="18" charset="0"/>
                <a:cs typeface="Times New Roman" panose="02020603050405020304" pitchFamily="18" charset="0"/>
              </a:rPr>
              <a:t>The implementation of the algorithm using data from Lebanon demonstrated its ability to accurately predict the hazard of fire occurrence.</a:t>
            </a:r>
          </a:p>
        </p:txBody>
      </p:sp>
    </p:spTree>
    <p:extLst>
      <p:ext uri="{BB962C8B-B14F-4D97-AF65-F5344CB8AC3E}">
        <p14:creationId xmlns:p14="http://schemas.microsoft.com/office/powerpoint/2010/main" val="328075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D4D3-0E50-4AD7-8859-2504E7D5C1D3}"/>
              </a:ext>
            </a:extLst>
          </p:cNvPr>
          <p:cNvSpPr>
            <a:spLocks noGrp="1"/>
          </p:cNvSpPr>
          <p:nvPr>
            <p:ph type="title"/>
          </p:nvPr>
        </p:nvSpPr>
        <p:spPr/>
        <p:txBody>
          <a:bodyPr/>
          <a:lstStyle/>
          <a:p>
            <a:r>
              <a:rPr lang="en-IN" dirty="0">
                <a:latin typeface="Agency FB" panose="020B0503020202020204" pitchFamily="34" charset="0"/>
              </a:rPr>
              <a:t>Motivation</a:t>
            </a:r>
          </a:p>
        </p:txBody>
      </p:sp>
      <p:sp>
        <p:nvSpPr>
          <p:cNvPr id="3" name="Content Placeholder 2">
            <a:extLst>
              <a:ext uri="{FF2B5EF4-FFF2-40B4-BE49-F238E27FC236}">
                <a16:creationId xmlns:a16="http://schemas.microsoft.com/office/drawing/2014/main" id="{4B4852E0-FBBE-4516-BB1B-0C07380C0469}"/>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Reduce the Forest combustions.</a:t>
            </a:r>
          </a:p>
          <a:p>
            <a:r>
              <a:rPr lang="en-IN" sz="2400" dirty="0">
                <a:latin typeface="Times New Roman" panose="02020603050405020304" pitchFamily="18" charset="0"/>
                <a:cs typeface="Times New Roman" panose="02020603050405020304" pitchFamily="18" charset="0"/>
              </a:rPr>
              <a:t>Use the technology ( AI ) for the best that could do for the society.</a:t>
            </a:r>
          </a:p>
          <a:p>
            <a:r>
              <a:rPr lang="en-IN" sz="2400" dirty="0">
                <a:latin typeface="Times New Roman" panose="02020603050405020304" pitchFamily="18" charset="0"/>
                <a:cs typeface="Times New Roman" panose="02020603050405020304" pitchFamily="18" charset="0"/>
              </a:rPr>
              <a:t>For our future, we need to protect our present trees and forests.</a:t>
            </a:r>
          </a:p>
        </p:txBody>
      </p:sp>
    </p:spTree>
    <p:extLst>
      <p:ext uri="{BB962C8B-B14F-4D97-AF65-F5344CB8AC3E}">
        <p14:creationId xmlns:p14="http://schemas.microsoft.com/office/powerpoint/2010/main" val="446965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3D941-3749-4666-99B3-151FC199C9CB}"/>
              </a:ext>
            </a:extLst>
          </p:cNvPr>
          <p:cNvSpPr>
            <a:spLocks noGrp="1"/>
          </p:cNvSpPr>
          <p:nvPr>
            <p:ph type="title"/>
          </p:nvPr>
        </p:nvSpPr>
        <p:spPr/>
        <p:txBody>
          <a:bodyPr/>
          <a:lstStyle/>
          <a:p>
            <a:r>
              <a:rPr lang="en-IN" dirty="0">
                <a:latin typeface="Agency FB" panose="020B0503020202020204" pitchFamily="34" charset="0"/>
              </a:rPr>
              <a:t>EXISTING V/S PROPOSED WORK</a:t>
            </a:r>
          </a:p>
        </p:txBody>
      </p:sp>
      <p:sp>
        <p:nvSpPr>
          <p:cNvPr id="3" name="Content Placeholder 2">
            <a:extLst>
              <a:ext uri="{FF2B5EF4-FFF2-40B4-BE49-F238E27FC236}">
                <a16:creationId xmlns:a16="http://schemas.microsoft.com/office/drawing/2014/main" id="{285FDD42-FBF5-4D6D-BFA8-155997BB026E}"/>
              </a:ext>
            </a:extLst>
          </p:cNvPr>
          <p:cNvSpPr>
            <a:spLocks noGrp="1"/>
          </p:cNvSpPr>
          <p:nvPr>
            <p:ph idx="1"/>
          </p:nvPr>
        </p:nvSpPr>
        <p:spPr>
          <a:xfrm>
            <a:off x="259080" y="1798321"/>
            <a:ext cx="11826240" cy="5059680"/>
          </a:xfrm>
        </p:spPr>
        <p:txBody>
          <a:bodyPr>
            <a:normAutofit/>
          </a:bodyPr>
          <a:lstStyle/>
          <a:p>
            <a:pPr marL="0" indent="0">
              <a:lnSpc>
                <a:spcPct val="115000"/>
              </a:lnSpc>
              <a:spcAft>
                <a:spcPts val="0"/>
              </a:spcAft>
              <a:buNone/>
            </a:pPr>
            <a:r>
              <a:rPr lang="en-IN" sz="1800" b="1" dirty="0">
                <a:latin typeface="Times New Roman" panose="02020603050405020304" pitchFamily="18" charset="0"/>
                <a:ea typeface="Times New Roman" panose="02020603050405020304" pitchFamily="18" charset="0"/>
                <a:cs typeface="Times New Roman" panose="02020603050405020304" pitchFamily="18" charset="0"/>
              </a:rPr>
              <a:t>Existing: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People of forests (Forest officers or people near to the forests’) used to check manually whether the forest have caught any fire or using the sensors of UV they gets alert of the fire. This procedure causes us to the great loss.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5000"/>
              </a:lnSpc>
              <a:spcAft>
                <a:spcPts val="0"/>
              </a:spcAft>
              <a:buNone/>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Proposed</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 proposed Forest Fire Prediction model is based on neural networks (CNN) incorporated to an alert system. The developmental approach of the proposed system includes two modules:</a:t>
            </a:r>
          </a:p>
          <a:p>
            <a:pPr marL="457200" lvl="0" indent="-457200">
              <a:lnSpc>
                <a:spcPct val="115000"/>
              </a:lnSpc>
              <a:spcAft>
                <a:spcPts val="0"/>
              </a:spcAft>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Forest Fire Identification: Identification of fire affected areas.</a:t>
            </a:r>
          </a:p>
          <a:p>
            <a:pPr marL="457200" lvl="0" indent="-457200" algn="just">
              <a:lnSpc>
                <a:spcPct val="115000"/>
              </a:lnSpc>
              <a:spcAft>
                <a:spcPts val="1000"/>
              </a:spcAft>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Forest Fire Management: Remedial measures for Forest Fire is all about detecting where the fire initiated in the forest.</a:t>
            </a:r>
          </a:p>
          <a:p>
            <a:pPr marL="0" lv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our proposed system we made an effort to classify the images of forest with fire and forest without fire for further using convolution neural networks. Since the CNNs are capable of handling a large amount of data and can estimate the features automatically, they have been utilized for the task of forest combustion recognition. The forest  dataset of train and test  has been selected as the working GUI for this approach. Here we select a sample of few images (each approx..100) with fire and without fire segregate them into train and test and model predicts them perfectly depending upon accuracy</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p>
        </p:txBody>
      </p:sp>
    </p:spTree>
    <p:extLst>
      <p:ext uri="{BB962C8B-B14F-4D97-AF65-F5344CB8AC3E}">
        <p14:creationId xmlns:p14="http://schemas.microsoft.com/office/powerpoint/2010/main" val="480592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6" name="Rectangle 10">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95DA96-5F00-4231-B814-EC7D9A42F766}"/>
              </a:ext>
            </a:extLst>
          </p:cNvPr>
          <p:cNvSpPr>
            <a:spLocks noGrp="1"/>
          </p:cNvSpPr>
          <p:nvPr>
            <p:ph type="title"/>
          </p:nvPr>
        </p:nvSpPr>
        <p:spPr>
          <a:xfrm>
            <a:off x="838201" y="57390"/>
            <a:ext cx="9829800" cy="1033795"/>
          </a:xfrm>
        </p:spPr>
        <p:txBody>
          <a:bodyPr vert="horz" lIns="91440" tIns="45720" rIns="91440" bIns="45720" rtlCol="0" anchor="b">
            <a:normAutofit/>
          </a:bodyPr>
          <a:lstStyle/>
          <a:p>
            <a:r>
              <a:rPr lang="en-US" dirty="0">
                <a:latin typeface="Agency FB" panose="020B0503020202020204" pitchFamily="34" charset="0"/>
              </a:rPr>
              <a:t>TIMELINE			||		WORK FLOW</a:t>
            </a:r>
          </a:p>
        </p:txBody>
      </p:sp>
      <p:sp>
        <p:nvSpPr>
          <p:cNvPr id="17"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CC4612A-6D3D-4113-B6C5-2B6088DBD0E4}"/>
              </a:ext>
            </a:extLst>
          </p:cNvPr>
          <p:cNvSpPr txBox="1"/>
          <p:nvPr/>
        </p:nvSpPr>
        <p:spPr>
          <a:xfrm>
            <a:off x="1012709" y="2414991"/>
            <a:ext cx="4069080"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Model building – Aug - 10</a:t>
            </a:r>
          </a:p>
          <a:p>
            <a:r>
              <a:rPr lang="en-IN" dirty="0">
                <a:latin typeface="Times New Roman" panose="02020603050405020304" pitchFamily="18" charset="0"/>
                <a:cs typeface="Times New Roman" panose="02020603050405020304" pitchFamily="18" charset="0"/>
              </a:rPr>
              <a:t>Accuracy and Prediction – Aug – 15</a:t>
            </a:r>
          </a:p>
          <a:p>
            <a:r>
              <a:rPr lang="en-IN" dirty="0">
                <a:latin typeface="Times New Roman" panose="02020603050405020304" pitchFamily="18" charset="0"/>
                <a:cs typeface="Times New Roman" panose="02020603050405020304" pitchFamily="18" charset="0"/>
              </a:rPr>
              <a:t>UI and Final Output – Aug - 20</a:t>
            </a:r>
          </a:p>
        </p:txBody>
      </p:sp>
      <p:sp>
        <p:nvSpPr>
          <p:cNvPr id="6" name="Content Placeholder 5">
            <a:extLst>
              <a:ext uri="{FF2B5EF4-FFF2-40B4-BE49-F238E27FC236}">
                <a16:creationId xmlns:a16="http://schemas.microsoft.com/office/drawing/2014/main" id="{0BA7B292-AD50-4795-87F6-79AB656A3E9C}"/>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94FA8CC5-3C6D-4CA6-87DC-7C406F08974D}"/>
              </a:ext>
            </a:extLst>
          </p:cNvPr>
          <p:cNvPicPr>
            <a:picLocks noChangeAspect="1"/>
          </p:cNvPicPr>
          <p:nvPr/>
        </p:nvPicPr>
        <p:blipFill>
          <a:blip r:embed="rId2"/>
          <a:stretch>
            <a:fillRect/>
          </a:stretch>
        </p:blipFill>
        <p:spPr>
          <a:xfrm>
            <a:off x="5796351" y="1337200"/>
            <a:ext cx="5563479" cy="5084816"/>
          </a:xfrm>
          <a:prstGeom prst="rect">
            <a:avLst/>
          </a:prstGeom>
        </p:spPr>
      </p:pic>
    </p:spTree>
    <p:extLst>
      <p:ext uri="{BB962C8B-B14F-4D97-AF65-F5344CB8AC3E}">
        <p14:creationId xmlns:p14="http://schemas.microsoft.com/office/powerpoint/2010/main" val="660698640"/>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Sketchy_SerifHand">
      <a:majorFont>
        <a:latin typeface="The Serif Hand Black"/>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214</TotalTime>
  <Words>1252</Words>
  <Application>Microsoft Office PowerPoint</Application>
  <PresentationFormat>Widescreen</PresentationFormat>
  <Paragraphs>62</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Agency FB</vt:lpstr>
      <vt:lpstr>Algerian</vt:lpstr>
      <vt:lpstr>Arial</vt:lpstr>
      <vt:lpstr>Calibri</vt:lpstr>
      <vt:lpstr>The Hand</vt:lpstr>
      <vt:lpstr>The Serif Hand Black</vt:lpstr>
      <vt:lpstr>Times New Roman</vt:lpstr>
      <vt:lpstr>SketchyVTI</vt:lpstr>
      <vt:lpstr>Fire Recognition in forests using Deep Learning          -WORKING WITH CONVOLUTION NEURAL NETWORKS Guide – Dr. Prabha Selvaraj</vt:lpstr>
      <vt:lpstr>ABSTRACT</vt:lpstr>
      <vt:lpstr>OBJECTIVE</vt:lpstr>
      <vt:lpstr>INTRODUCTION</vt:lpstr>
      <vt:lpstr>PROBLEM STATEMENT</vt:lpstr>
      <vt:lpstr>Literature Survey And Inference</vt:lpstr>
      <vt:lpstr>Motivation</vt:lpstr>
      <vt:lpstr>EXISTING V/S PROPOSED WORK</vt:lpstr>
      <vt:lpstr>TIMELINE   ||  WORK FLOW</vt:lpstr>
      <vt:lpstr>DESCRIPTION – Technology Using.</vt:lpstr>
      <vt:lpstr>FUTURE Scope/Works</vt:lpstr>
      <vt:lpstr>Hardware and Software requirements</vt:lpstr>
      <vt:lpstr>1 - Hidden Layers – 95%</vt:lpstr>
      <vt:lpstr>2 - Hidden Layers – 95%</vt:lpstr>
      <vt:lpstr>Results</vt:lpstr>
      <vt:lpstr>PowerPoint Presentation</vt:lpstr>
      <vt:lpstr>PowerPoint Presentation</vt:lpstr>
      <vt:lpstr>PowerPoint Presentation</vt:lpstr>
      <vt:lpstr>PowerPoint Presentation</vt:lpstr>
      <vt:lpstr>PowerPoint Presentation</vt:lpstr>
      <vt:lpstr>CONCLUSION</vt:lpstr>
      <vt:lpstr>REFERENCES</vt:lpstr>
      <vt:lpstr> QUERIES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 COMBUSTION USING AI</dc:title>
  <dc:creator>Sai sheshank Gaddam</dc:creator>
  <cp:lastModifiedBy>Sai sheshank Gaddam</cp:lastModifiedBy>
  <cp:revision>37</cp:revision>
  <dcterms:created xsi:type="dcterms:W3CDTF">2020-07-10T20:46:17Z</dcterms:created>
  <dcterms:modified xsi:type="dcterms:W3CDTF">2021-08-30T12:05:28Z</dcterms:modified>
</cp:coreProperties>
</file>