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9" r:id="rId5"/>
    <p:sldId id="260" r:id="rId6"/>
    <p:sldId id="261" r:id="rId7"/>
    <p:sldId id="262" r:id="rId8"/>
    <p:sldId id="265" r:id="rId9"/>
    <p:sldId id="266" r:id="rId10"/>
    <p:sldId id="270" r:id="rId11"/>
    <p:sldId id="271" r:id="rId12"/>
    <p:sldId id="267" r:id="rId13"/>
    <p:sldId id="269" r:id="rId14"/>
    <p:sldId id="268"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data-visualization-for-machine-learning-and-data-sciencea45178970be7" TargetMode="External"/><Relationship Id="rId2" Type="http://schemas.openxmlformats.org/officeDocument/2006/relationships/hyperlink" Target="https://www.kaggle.com/mansoordaku/ckdisease" TargetMode="External"/><Relationship Id="rId1" Type="http://schemas.openxmlformats.org/officeDocument/2006/relationships/slideLayout" Target="../slideLayouts/slideLayout2.xml"/><Relationship Id="rId5" Type="http://schemas.openxmlformats.org/officeDocument/2006/relationships/hyperlink" Target="https://thesmartbridge.com/documents/spsaimldocs/FlaskML.pdf" TargetMode="External"/><Relationship Id="rId4" Type="http://schemas.openxmlformats.org/officeDocument/2006/relationships/hyperlink" Target="https://thesmartbridge.com/documents/spsaimldocs/Datapreprocessing.pdf"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5992-BD83-41FC-A96F-400D597DE38E}"/>
              </a:ext>
            </a:extLst>
          </p:cNvPr>
          <p:cNvSpPr>
            <a:spLocks noGrp="1"/>
          </p:cNvSpPr>
          <p:nvPr>
            <p:ph type="ctrTitle"/>
          </p:nvPr>
        </p:nvSpPr>
        <p:spPr>
          <a:xfrm>
            <a:off x="1759236" y="2075504"/>
            <a:ext cx="8679915" cy="1501885"/>
          </a:xfrm>
        </p:spPr>
        <p:txBody>
          <a:bodyPr>
            <a:noAutofit/>
          </a:bodyPr>
          <a:lstStyle/>
          <a:p>
            <a:r>
              <a:rPr lang="en-US" sz="4000" dirty="0"/>
              <a:t>Kidney Disease Prediction</a:t>
            </a:r>
            <a:br>
              <a:rPr lang="en-US" sz="4000" dirty="0"/>
            </a:br>
            <a:r>
              <a:rPr lang="en-US" sz="4000" dirty="0"/>
              <a:t>Using</a:t>
            </a:r>
            <a:br>
              <a:rPr lang="en-US" sz="4000" dirty="0"/>
            </a:br>
            <a:r>
              <a:rPr lang="en-US" sz="4000" dirty="0"/>
              <a:t>Artificial Neural Networks </a:t>
            </a:r>
          </a:p>
        </p:txBody>
      </p:sp>
      <p:sp>
        <p:nvSpPr>
          <p:cNvPr id="3" name="Subtitle 2">
            <a:extLst>
              <a:ext uri="{FF2B5EF4-FFF2-40B4-BE49-F238E27FC236}">
                <a16:creationId xmlns:a16="http://schemas.microsoft.com/office/drawing/2014/main" id="{5B94B1DF-2331-4B55-A0ED-482E06432791}"/>
              </a:ext>
            </a:extLst>
          </p:cNvPr>
          <p:cNvSpPr>
            <a:spLocks noGrp="1"/>
          </p:cNvSpPr>
          <p:nvPr>
            <p:ph type="subTitle" idx="1"/>
          </p:nvPr>
        </p:nvSpPr>
        <p:spPr/>
        <p:txBody>
          <a:bodyPr>
            <a:normAutofit/>
          </a:bodyPr>
          <a:lstStyle/>
          <a:p>
            <a:pPr algn="r"/>
            <a:endParaRPr lang="en-US" dirty="0"/>
          </a:p>
          <a:p>
            <a:pPr algn="r"/>
            <a:endParaRPr lang="en-US" dirty="0"/>
          </a:p>
          <a:p>
            <a:pPr algn="r"/>
            <a:r>
              <a:rPr lang="en-US" dirty="0"/>
              <a:t>Sai Sheshank Gaddam</a:t>
            </a:r>
          </a:p>
        </p:txBody>
      </p:sp>
      <p:pic>
        <p:nvPicPr>
          <p:cNvPr id="5" name="Picture 4">
            <a:extLst>
              <a:ext uri="{FF2B5EF4-FFF2-40B4-BE49-F238E27FC236}">
                <a16:creationId xmlns:a16="http://schemas.microsoft.com/office/drawing/2014/main" id="{B17F61B4-7BC3-4BA4-978B-1E8639E3582D}"/>
              </a:ext>
            </a:extLst>
          </p:cNvPr>
          <p:cNvPicPr>
            <a:picLocks noChangeAspect="1"/>
          </p:cNvPicPr>
          <p:nvPr/>
        </p:nvPicPr>
        <p:blipFill>
          <a:blip r:embed="rId2"/>
          <a:stretch>
            <a:fillRect/>
          </a:stretch>
        </p:blipFill>
        <p:spPr>
          <a:xfrm>
            <a:off x="1880020" y="3906266"/>
            <a:ext cx="1322587" cy="1322587"/>
          </a:xfrm>
          <a:prstGeom prst="rect">
            <a:avLst/>
          </a:prstGeom>
        </p:spPr>
      </p:pic>
      <p:pic>
        <p:nvPicPr>
          <p:cNvPr id="6" name="Graphic 5" descr="Head with gears">
            <a:extLst>
              <a:ext uri="{FF2B5EF4-FFF2-40B4-BE49-F238E27FC236}">
                <a16:creationId xmlns:a16="http://schemas.microsoft.com/office/drawing/2014/main" id="{ED7F11FC-D4FD-4001-B992-7D6E576913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5763" y="3726311"/>
            <a:ext cx="841248" cy="841248"/>
          </a:xfrm>
          <a:prstGeom prst="rect">
            <a:avLst/>
          </a:prstGeom>
        </p:spPr>
      </p:pic>
    </p:spTree>
    <p:extLst>
      <p:ext uri="{BB962C8B-B14F-4D97-AF65-F5344CB8AC3E}">
        <p14:creationId xmlns:p14="http://schemas.microsoft.com/office/powerpoint/2010/main" val="68838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E39D-A71D-4AD5-9193-BD69AB2926AF}"/>
              </a:ext>
            </a:extLst>
          </p:cNvPr>
          <p:cNvSpPr>
            <a:spLocks noGrp="1"/>
          </p:cNvSpPr>
          <p:nvPr>
            <p:ph type="title"/>
          </p:nvPr>
        </p:nvSpPr>
        <p:spPr/>
        <p:txBody>
          <a:bodyPr/>
          <a:lstStyle/>
          <a:p>
            <a:r>
              <a:rPr lang="en-US" dirty="0" err="1"/>
              <a:t>Cont</a:t>
            </a:r>
            <a:r>
              <a:rPr lang="en-US" dirty="0"/>
              <a:t>…</a:t>
            </a:r>
          </a:p>
        </p:txBody>
      </p:sp>
      <p:pic>
        <p:nvPicPr>
          <p:cNvPr id="4" name="Content Placeholder 3">
            <a:extLst>
              <a:ext uri="{FF2B5EF4-FFF2-40B4-BE49-F238E27FC236}">
                <a16:creationId xmlns:a16="http://schemas.microsoft.com/office/drawing/2014/main" id="{364E2E82-0EB0-4024-83C7-799EB3A25A1D}"/>
              </a:ext>
            </a:extLst>
          </p:cNvPr>
          <p:cNvPicPr>
            <a:picLocks noGrp="1"/>
          </p:cNvPicPr>
          <p:nvPr>
            <p:ph idx="1"/>
          </p:nvPr>
        </p:nvPicPr>
        <p:blipFill>
          <a:blip r:embed="rId2"/>
          <a:stretch>
            <a:fillRect/>
          </a:stretch>
        </p:blipFill>
        <p:spPr>
          <a:xfrm>
            <a:off x="5118100" y="1906054"/>
            <a:ext cx="6281738" cy="3042716"/>
          </a:xfrm>
          <a:prstGeom prst="rect">
            <a:avLst/>
          </a:prstGeom>
        </p:spPr>
      </p:pic>
      <p:sp>
        <p:nvSpPr>
          <p:cNvPr id="5" name="Rectangle 4">
            <a:extLst>
              <a:ext uri="{FF2B5EF4-FFF2-40B4-BE49-F238E27FC236}">
                <a16:creationId xmlns:a16="http://schemas.microsoft.com/office/drawing/2014/main" id="{5E95D9CC-9B17-4E11-B106-9560FB658EE9}"/>
              </a:ext>
            </a:extLst>
          </p:cNvPr>
          <p:cNvSpPr/>
          <p:nvPr/>
        </p:nvSpPr>
        <p:spPr>
          <a:xfrm>
            <a:off x="5118100" y="5141058"/>
            <a:ext cx="3935693" cy="458074"/>
          </a:xfrm>
          <a:prstGeom prst="rect">
            <a:avLst/>
          </a:prstGeom>
        </p:spPr>
        <p:txBody>
          <a:bodyPr wrap="none">
            <a:spAutoFit/>
          </a:bodyPr>
          <a:lstStyle/>
          <a:p>
            <a:pPr>
              <a:lnSpc>
                <a:spcPct val="150000"/>
              </a:lnSpc>
              <a:spcBef>
                <a:spcPts val="1200"/>
              </a:spcBef>
              <a:spcAft>
                <a:spcPts val="1200"/>
              </a:spcAft>
            </a:pPr>
            <a:r>
              <a:rPr lang="en-IN" dirty="0">
                <a:solidFill>
                  <a:srgbClr val="000000"/>
                </a:solidFill>
                <a:latin typeface="Times New Roman" panose="02020603050405020304" pitchFamily="18" charset="0"/>
                <a:ea typeface="Times New Roman" panose="02020603050405020304" pitchFamily="18" charset="0"/>
              </a:rPr>
              <a:t>The predicted value is displayed beside.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75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0B49-38EC-4074-A6C5-D89B11F9C2C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B94761E-ED00-4AF4-BB4B-B7B0A29EA609}"/>
              </a:ext>
            </a:extLst>
          </p:cNvPr>
          <p:cNvSpPr>
            <a:spLocks noGrp="1"/>
          </p:cNvSpPr>
          <p:nvPr>
            <p:ph idx="1"/>
          </p:nvPr>
        </p:nvSpPr>
        <p:spPr/>
        <p:txBody>
          <a:bodyPr/>
          <a:lstStyle/>
          <a:p>
            <a:endParaRPr lang="en-US" dirty="0"/>
          </a:p>
          <a:p>
            <a:endParaRPr lang="en-US" dirty="0"/>
          </a:p>
          <a:p>
            <a:endParaRPr lang="en-US" dirty="0"/>
          </a:p>
          <a:p>
            <a:pPr algn="just"/>
            <a:r>
              <a:rPr lang="en-US" dirty="0"/>
              <a:t>Since our model accuracy is 98%. It means that our model predicts whether the person is affected by kidney disease with the probability of 0.98.  </a:t>
            </a:r>
          </a:p>
        </p:txBody>
      </p:sp>
      <p:pic>
        <p:nvPicPr>
          <p:cNvPr id="5" name="Picture 4">
            <a:extLst>
              <a:ext uri="{FF2B5EF4-FFF2-40B4-BE49-F238E27FC236}">
                <a16:creationId xmlns:a16="http://schemas.microsoft.com/office/drawing/2014/main" id="{E02A593D-F53B-448B-9576-FB34DF74A2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65470" y="1768414"/>
            <a:ext cx="3971925" cy="1581150"/>
          </a:xfrm>
          <a:prstGeom prst="rect">
            <a:avLst/>
          </a:prstGeom>
          <a:noFill/>
          <a:ln>
            <a:noFill/>
          </a:ln>
        </p:spPr>
      </p:pic>
    </p:spTree>
    <p:extLst>
      <p:ext uri="{BB962C8B-B14F-4D97-AF65-F5344CB8AC3E}">
        <p14:creationId xmlns:p14="http://schemas.microsoft.com/office/powerpoint/2010/main" val="210093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7444-D2F2-4251-B2FC-D83DAA0260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ED2757-AF19-4829-B26D-D0EE5D92E2E4}"/>
              </a:ext>
            </a:extLst>
          </p:cNvPr>
          <p:cNvSpPr>
            <a:spLocks noGrp="1"/>
          </p:cNvSpPr>
          <p:nvPr>
            <p:ph idx="1"/>
          </p:nvPr>
        </p:nvSpPr>
        <p:spPr/>
        <p:txBody>
          <a:bodyPr/>
          <a:lstStyle/>
          <a:p>
            <a:pPr lvl="0" algn="just" fontAlgn="base"/>
            <a:r>
              <a:rPr lang="en-US" dirty="0"/>
              <a:t>We developed this project using python3.</a:t>
            </a:r>
          </a:p>
          <a:p>
            <a:pPr lvl="0" algn="just"/>
            <a:r>
              <a:rPr lang="en-IN" dirty="0"/>
              <a:t>By taking the dataset we evaluated with different models and checked the accuracy for which model we can get maximum percentage so that particular model can be sustained and taken as good model.</a:t>
            </a:r>
            <a:endParaRPr lang="en-US" dirty="0"/>
          </a:p>
          <a:p>
            <a:pPr marL="0" indent="0">
              <a:buNone/>
            </a:pPr>
            <a:endParaRPr lang="en-US" dirty="0"/>
          </a:p>
        </p:txBody>
      </p:sp>
    </p:spTree>
    <p:extLst>
      <p:ext uri="{BB962C8B-B14F-4D97-AF65-F5344CB8AC3E}">
        <p14:creationId xmlns:p14="http://schemas.microsoft.com/office/powerpoint/2010/main" val="251771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6146-BDEE-411C-876C-6EBE87E0B36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C4AE21E-C5F7-4767-9E19-249AAA7DFA23}"/>
              </a:ext>
            </a:extLst>
          </p:cNvPr>
          <p:cNvSpPr>
            <a:spLocks noGrp="1"/>
          </p:cNvSpPr>
          <p:nvPr>
            <p:ph idx="1"/>
          </p:nvPr>
        </p:nvSpPr>
        <p:spPr/>
        <p:txBody>
          <a:bodyPr/>
          <a:lstStyle/>
          <a:p>
            <a:pPr algn="just"/>
            <a:r>
              <a:rPr lang="en-IN" dirty="0"/>
              <a:t>We could take this project to higher levels after the good research and we’ll prepare a dataset so that we can even give the prescription for the patient according to his health condition and level of disease spread in his body.</a:t>
            </a:r>
          </a:p>
          <a:p>
            <a:pPr algn="just"/>
            <a:r>
              <a:rPr lang="en-IN" dirty="0"/>
              <a:t>Since, the upcoming patients data is also used to predict the disease analysis, we will try to add  new data to our current dataset so as to make our model more accurate with high amount of data.</a:t>
            </a:r>
          </a:p>
          <a:p>
            <a:pPr algn="just"/>
            <a:endParaRPr lang="en-IN" dirty="0"/>
          </a:p>
          <a:p>
            <a:pPr algn="just"/>
            <a:endParaRPr lang="en-US" dirty="0"/>
          </a:p>
          <a:p>
            <a:pPr marL="0" indent="0">
              <a:buNone/>
            </a:pPr>
            <a:endParaRPr lang="en-US" dirty="0"/>
          </a:p>
        </p:txBody>
      </p:sp>
    </p:spTree>
    <p:extLst>
      <p:ext uri="{BB962C8B-B14F-4D97-AF65-F5344CB8AC3E}">
        <p14:creationId xmlns:p14="http://schemas.microsoft.com/office/powerpoint/2010/main" val="268547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0FCE-C34F-4ABD-AEAB-72CB9B8EB45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F13E7F5-4867-40D2-B2A4-7ABE0808CD75}"/>
              </a:ext>
            </a:extLst>
          </p:cNvPr>
          <p:cNvSpPr>
            <a:spLocks noGrp="1"/>
          </p:cNvSpPr>
          <p:nvPr>
            <p:ph idx="1"/>
          </p:nvPr>
        </p:nvSpPr>
        <p:spPr/>
        <p:txBody>
          <a:bodyPr/>
          <a:lstStyle/>
          <a:p>
            <a:r>
              <a:rPr lang="en-IN" u="sng" dirty="0">
                <a:solidFill>
                  <a:schemeClr val="accent5"/>
                </a:solidFill>
                <a:hlinkClick r:id="rId2">
                  <a:extLst>
                    <a:ext uri="{A12FA001-AC4F-418D-AE19-62706E023703}">
                      <ahyp:hlinkClr xmlns:ahyp="http://schemas.microsoft.com/office/drawing/2018/hyperlinkcolor" val="tx"/>
                    </a:ext>
                  </a:extLst>
                </a:hlinkClick>
              </a:rPr>
              <a:t>https://www.kaggle.com/mansoordaku/ckdisease</a:t>
            </a:r>
            <a:endParaRPr lang="en-US" dirty="0">
              <a:solidFill>
                <a:schemeClr val="accent5"/>
              </a:solidFill>
            </a:endParaRPr>
          </a:p>
          <a:p>
            <a:r>
              <a:rPr lang="en-IN" u="sng" dirty="0">
                <a:solidFill>
                  <a:schemeClr val="accent5"/>
                </a:solidFill>
                <a:hlinkClick r:id="rId3">
                  <a:extLst>
                    <a:ext uri="{A12FA001-AC4F-418D-AE19-62706E023703}">
                      <ahyp:hlinkClr xmlns:ahyp="http://schemas.microsoft.com/office/drawing/2018/hyperlinkcolor" val="tx"/>
                    </a:ext>
                  </a:extLst>
                </a:hlinkClick>
              </a:rPr>
              <a:t>https://towardsdatascience.com/data-visualization-for-machine-learning-and-data-sciencea45178970be7</a:t>
            </a:r>
            <a:endParaRPr lang="en-US" dirty="0">
              <a:solidFill>
                <a:schemeClr val="accent5"/>
              </a:solidFill>
            </a:endParaRPr>
          </a:p>
          <a:p>
            <a:r>
              <a:rPr lang="en-IN" u="sng" dirty="0">
                <a:solidFill>
                  <a:schemeClr val="accent5"/>
                </a:solidFill>
                <a:hlinkClick r:id="rId4">
                  <a:extLst>
                    <a:ext uri="{A12FA001-AC4F-418D-AE19-62706E023703}">
                      <ahyp:hlinkClr xmlns:ahyp="http://schemas.microsoft.com/office/drawing/2018/hyperlinkcolor" val="tx"/>
                    </a:ext>
                  </a:extLst>
                </a:hlinkClick>
              </a:rPr>
              <a:t>https://thesmartbridge.com/documents/spsaimldocs/Datapreprocessing.pdf</a:t>
            </a:r>
            <a:endParaRPr lang="en-US" dirty="0">
              <a:solidFill>
                <a:schemeClr val="accent5"/>
              </a:solidFill>
            </a:endParaRPr>
          </a:p>
          <a:p>
            <a:r>
              <a:rPr lang="en-IN" u="sng" dirty="0">
                <a:solidFill>
                  <a:schemeClr val="accent5"/>
                </a:solidFill>
                <a:hlinkClick r:id="rId4">
                  <a:extLst>
                    <a:ext uri="{A12FA001-AC4F-418D-AE19-62706E023703}">
                      <ahyp:hlinkClr xmlns:ahyp="http://schemas.microsoft.com/office/drawing/2018/hyperlinkcolor" val="tx"/>
                    </a:ext>
                  </a:extLst>
                </a:hlinkClick>
              </a:rPr>
              <a:t>https://thesmartbridge.com/documents/spsaimldocs/Datapreprocessing.pdf</a:t>
            </a:r>
            <a:endParaRPr lang="en-US" dirty="0">
              <a:solidFill>
                <a:schemeClr val="accent5"/>
              </a:solidFill>
            </a:endParaRPr>
          </a:p>
          <a:p>
            <a:r>
              <a:rPr lang="en-IN" u="sng" dirty="0">
                <a:solidFill>
                  <a:schemeClr val="accent5"/>
                </a:solidFill>
                <a:hlinkClick r:id="rId4">
                  <a:extLst>
                    <a:ext uri="{A12FA001-AC4F-418D-AE19-62706E023703}">
                      <ahyp:hlinkClr xmlns:ahyp="http://schemas.microsoft.com/office/drawing/2018/hyperlinkcolor" val="tx"/>
                    </a:ext>
                  </a:extLst>
                </a:hlinkClick>
              </a:rPr>
              <a:t>https://thesmartbridge.com/documents/spsaimldocs/Datapreprocessing.pdf</a:t>
            </a:r>
            <a:endParaRPr lang="en-US" dirty="0">
              <a:solidFill>
                <a:schemeClr val="accent5"/>
              </a:solidFill>
            </a:endParaRPr>
          </a:p>
          <a:p>
            <a:r>
              <a:rPr lang="en-IN" u="sng" dirty="0">
                <a:solidFill>
                  <a:schemeClr val="accent5"/>
                </a:solidFill>
                <a:hlinkClick r:id="rId5">
                  <a:extLst>
                    <a:ext uri="{A12FA001-AC4F-418D-AE19-62706E023703}">
                      <ahyp:hlinkClr xmlns:ahyp="http://schemas.microsoft.com/office/drawing/2018/hyperlinkcolor" val="tx"/>
                    </a:ext>
                  </a:extLst>
                </a:hlinkClick>
              </a:rPr>
              <a:t>https://thesmartbridge.com/documents/spsaimldocs/FlaskML.pdf</a:t>
            </a:r>
            <a:endParaRPr lang="en-US" dirty="0">
              <a:solidFill>
                <a:schemeClr val="accent5"/>
              </a:solidFill>
            </a:endParaRPr>
          </a:p>
          <a:p>
            <a:pPr marL="0" indent="0">
              <a:buNone/>
            </a:pPr>
            <a:endParaRPr lang="en-US" dirty="0"/>
          </a:p>
        </p:txBody>
      </p:sp>
    </p:spTree>
    <p:extLst>
      <p:ext uri="{BB962C8B-B14F-4D97-AF65-F5344CB8AC3E}">
        <p14:creationId xmlns:p14="http://schemas.microsoft.com/office/powerpoint/2010/main" val="353937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0744-35F9-4C40-8792-6FC2CCCD0C4B}"/>
              </a:ext>
            </a:extLst>
          </p:cNvPr>
          <p:cNvSpPr>
            <a:spLocks noGrp="1"/>
          </p:cNvSpPr>
          <p:nvPr>
            <p:ph type="title"/>
          </p:nvPr>
        </p:nvSpPr>
        <p:spPr/>
        <p:txBody>
          <a:bodyPr/>
          <a:lstStyle/>
          <a:p>
            <a:r>
              <a:rPr lang="en-US" dirty="0"/>
              <a:t>The End</a:t>
            </a:r>
          </a:p>
        </p:txBody>
      </p:sp>
      <p:pic>
        <p:nvPicPr>
          <p:cNvPr id="5" name="Content Placeholder 4">
            <a:extLst>
              <a:ext uri="{FF2B5EF4-FFF2-40B4-BE49-F238E27FC236}">
                <a16:creationId xmlns:a16="http://schemas.microsoft.com/office/drawing/2014/main" id="{D30A3616-E92C-4810-92CD-B043F74CFC25}"/>
              </a:ext>
            </a:extLst>
          </p:cNvPr>
          <p:cNvPicPr>
            <a:picLocks noGrp="1" noChangeAspect="1"/>
          </p:cNvPicPr>
          <p:nvPr>
            <p:ph idx="1"/>
          </p:nvPr>
        </p:nvPicPr>
        <p:blipFill>
          <a:blip r:embed="rId2"/>
          <a:stretch>
            <a:fillRect/>
          </a:stretch>
        </p:blipFill>
        <p:spPr>
          <a:xfrm>
            <a:off x="5704851" y="2541686"/>
            <a:ext cx="5598518" cy="2332716"/>
          </a:xfrm>
        </p:spPr>
      </p:pic>
    </p:spTree>
    <p:extLst>
      <p:ext uri="{BB962C8B-B14F-4D97-AF65-F5344CB8AC3E}">
        <p14:creationId xmlns:p14="http://schemas.microsoft.com/office/powerpoint/2010/main" val="332501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7568-D523-4ACE-B6BE-ACF1ACF74AE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388E0C0-3CCC-465C-AEDE-818A395D150E}"/>
              </a:ext>
            </a:extLst>
          </p:cNvPr>
          <p:cNvSpPr>
            <a:spLocks noGrp="1"/>
          </p:cNvSpPr>
          <p:nvPr>
            <p:ph idx="1"/>
          </p:nvPr>
        </p:nvSpPr>
        <p:spPr/>
        <p:txBody>
          <a:bodyPr/>
          <a:lstStyle/>
          <a:p>
            <a:pPr algn="just"/>
            <a:r>
              <a:rPr lang="en-IN" dirty="0"/>
              <a:t>A global health problem which is steadily growing is Chronic kidney disease (CKD). It is a chronic condition associated with increased morbidity and mortality, a high risk of many other diseases including cardiovascular disease, and high health care costs.</a:t>
            </a:r>
            <a:endParaRPr lang="en-US" dirty="0"/>
          </a:p>
          <a:p>
            <a:pPr marL="0" indent="0">
              <a:buNone/>
            </a:pPr>
            <a:endParaRPr lang="en-US" dirty="0"/>
          </a:p>
        </p:txBody>
      </p:sp>
    </p:spTree>
    <p:extLst>
      <p:ext uri="{BB962C8B-B14F-4D97-AF65-F5344CB8AC3E}">
        <p14:creationId xmlns:p14="http://schemas.microsoft.com/office/powerpoint/2010/main" val="206697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CD93-DAA9-43B9-885B-CC8D0963A09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69DB931-0000-4D86-93BD-28DA60B208F1}"/>
              </a:ext>
            </a:extLst>
          </p:cNvPr>
          <p:cNvSpPr>
            <a:spLocks noGrp="1"/>
          </p:cNvSpPr>
          <p:nvPr>
            <p:ph idx="1"/>
          </p:nvPr>
        </p:nvSpPr>
        <p:spPr/>
        <p:txBody>
          <a:bodyPr/>
          <a:lstStyle/>
          <a:p>
            <a:pPr algn="just"/>
            <a:r>
              <a:rPr lang="en-IN" dirty="0"/>
              <a:t>This project is aimed at developing a model which predicts whether a person is affected by kidney disease based on certain parameters, demonstrates a promising capability of reducing the uncertainties in the prediction model. Accurate and reliable disease predictions are necessary to the people in need.</a:t>
            </a:r>
            <a:endParaRPr lang="en-US" dirty="0"/>
          </a:p>
          <a:p>
            <a:pPr marL="0" indent="0">
              <a:buNone/>
            </a:pPr>
            <a:endParaRPr lang="en-US" dirty="0"/>
          </a:p>
        </p:txBody>
      </p:sp>
    </p:spTree>
    <p:extLst>
      <p:ext uri="{BB962C8B-B14F-4D97-AF65-F5344CB8AC3E}">
        <p14:creationId xmlns:p14="http://schemas.microsoft.com/office/powerpoint/2010/main" val="267328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33FD-9F7C-41FC-B466-4BAC6D35E5B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1D2E067-335C-4810-931B-CA7694DDB4EF}"/>
              </a:ext>
            </a:extLst>
          </p:cNvPr>
          <p:cNvSpPr>
            <a:spLocks noGrp="1"/>
          </p:cNvSpPr>
          <p:nvPr>
            <p:ph idx="1"/>
          </p:nvPr>
        </p:nvSpPr>
        <p:spPr/>
        <p:txBody>
          <a:bodyPr/>
          <a:lstStyle/>
          <a:p>
            <a:pPr algn="just"/>
            <a:r>
              <a:rPr lang="en-IN" dirty="0"/>
              <a:t>The main initiate of this project is to reduce manual work. To develop this type of project the person should have well knowledge of python using deep learning techniques mainly Artificial neural networks because the approach used for our project is ANN. We have taken 24 inputs from blood tests and urine test to predict the outcome.  </a:t>
            </a:r>
            <a:endParaRPr lang="en-US" dirty="0"/>
          </a:p>
          <a:p>
            <a:pPr marL="0" indent="0">
              <a:buNone/>
            </a:pPr>
            <a:endParaRPr lang="en-US" dirty="0"/>
          </a:p>
        </p:txBody>
      </p:sp>
    </p:spTree>
    <p:extLst>
      <p:ext uri="{BB962C8B-B14F-4D97-AF65-F5344CB8AC3E}">
        <p14:creationId xmlns:p14="http://schemas.microsoft.com/office/powerpoint/2010/main" val="377301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CE28-1CB2-47F0-B232-5C6C79A9824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98965304-7E23-468F-9614-DCC7F8F8DAA7}"/>
              </a:ext>
            </a:extLst>
          </p:cNvPr>
          <p:cNvSpPr>
            <a:spLocks noGrp="1"/>
          </p:cNvSpPr>
          <p:nvPr>
            <p:ph idx="1"/>
          </p:nvPr>
        </p:nvSpPr>
        <p:spPr/>
        <p:txBody>
          <a:bodyPr/>
          <a:lstStyle/>
          <a:p>
            <a:pPr algn="just"/>
            <a:r>
              <a:rPr lang="en-IN" dirty="0"/>
              <a:t>There is significant importance in the early detection, controlling, and managing of the disease. It is necessary to predict the progression of CKD with reasonable accuracy because of its dynamic and covert nature in the early stages, and patient heterogeneity. CKD is often described by severity stages. Clinical decisions are influenced by the stage, whether a patient is progressing, and the rate of progression. Also, defining the disease stage is quite crucial as it gives several indications that support the determination of required intervention and treatments.</a:t>
            </a:r>
            <a:endParaRPr lang="en-US" dirty="0"/>
          </a:p>
          <a:p>
            <a:pPr marL="0" indent="0">
              <a:buNone/>
            </a:pPr>
            <a:endParaRPr lang="en-US" dirty="0"/>
          </a:p>
        </p:txBody>
      </p:sp>
    </p:spTree>
    <p:extLst>
      <p:ext uri="{BB962C8B-B14F-4D97-AF65-F5344CB8AC3E}">
        <p14:creationId xmlns:p14="http://schemas.microsoft.com/office/powerpoint/2010/main" val="310320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F56A-9EF1-4412-AA9C-72456DC4F578}"/>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C017C469-F648-4A4E-973D-E62F3B71EE1D}"/>
              </a:ext>
            </a:extLst>
          </p:cNvPr>
          <p:cNvSpPr>
            <a:spLocks noGrp="1"/>
          </p:cNvSpPr>
          <p:nvPr>
            <p:ph idx="1"/>
          </p:nvPr>
        </p:nvSpPr>
        <p:spPr/>
        <p:txBody>
          <a:bodyPr/>
          <a:lstStyle/>
          <a:p>
            <a:pPr algn="just"/>
            <a:r>
              <a:rPr lang="en-US" dirty="0"/>
              <a:t>A large sample of 400 patients data set is taken in which there are 24 independent attributes, related to blood test samples and one dependent attribute which classifies whether the person is affected by kidney disease or not! Now, our work is to apply Deep Learning Algorithm and predict the disease Analysis for other patients based on same parameters.</a:t>
            </a:r>
          </a:p>
        </p:txBody>
      </p:sp>
    </p:spTree>
    <p:extLst>
      <p:ext uri="{BB962C8B-B14F-4D97-AF65-F5344CB8AC3E}">
        <p14:creationId xmlns:p14="http://schemas.microsoft.com/office/powerpoint/2010/main" val="139478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86BF-7241-458A-AB24-C59BDACBD49C}"/>
              </a:ext>
            </a:extLst>
          </p:cNvPr>
          <p:cNvSpPr>
            <a:spLocks noGrp="1"/>
          </p:cNvSpPr>
          <p:nvPr>
            <p:ph type="title"/>
          </p:nvPr>
        </p:nvSpPr>
        <p:spPr/>
        <p:txBody>
          <a:bodyPr/>
          <a:lstStyle/>
          <a:p>
            <a:r>
              <a:rPr lang="en-US"/>
              <a:t>Work Flow</a:t>
            </a:r>
            <a:endParaRPr lang="en-US" dirty="0"/>
          </a:p>
        </p:txBody>
      </p:sp>
      <p:pic>
        <p:nvPicPr>
          <p:cNvPr id="5" name="Content Placeholder 4">
            <a:extLst>
              <a:ext uri="{FF2B5EF4-FFF2-40B4-BE49-F238E27FC236}">
                <a16:creationId xmlns:a16="http://schemas.microsoft.com/office/drawing/2014/main" id="{E1AE49C2-F862-4DE0-A6C0-8BC8E24E8BE9}"/>
              </a:ext>
            </a:extLst>
          </p:cNvPr>
          <p:cNvPicPr>
            <a:picLocks noGrp="1" noChangeAspect="1"/>
          </p:cNvPicPr>
          <p:nvPr>
            <p:ph idx="1"/>
          </p:nvPr>
        </p:nvPicPr>
        <p:blipFill>
          <a:blip r:embed="rId2"/>
          <a:stretch>
            <a:fillRect/>
          </a:stretch>
        </p:blipFill>
        <p:spPr>
          <a:xfrm>
            <a:off x="6096001" y="803275"/>
            <a:ext cx="4604084" cy="5421062"/>
          </a:xfrm>
        </p:spPr>
      </p:pic>
    </p:spTree>
    <p:extLst>
      <p:ext uri="{BB962C8B-B14F-4D97-AF65-F5344CB8AC3E}">
        <p14:creationId xmlns:p14="http://schemas.microsoft.com/office/powerpoint/2010/main" val="82692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6FCA-E5DC-4334-998B-E0A462E14129}"/>
              </a:ext>
            </a:extLst>
          </p:cNvPr>
          <p:cNvSpPr>
            <a:spLocks noGrp="1"/>
          </p:cNvSpPr>
          <p:nvPr>
            <p:ph type="title"/>
          </p:nvPr>
        </p:nvSpPr>
        <p:spPr/>
        <p:txBody>
          <a:bodyPr/>
          <a:lstStyle/>
          <a:p>
            <a:r>
              <a:rPr lang="en-US" dirty="0"/>
              <a:t>Description</a:t>
            </a:r>
            <a:br>
              <a:rPr lang="en-US" dirty="0"/>
            </a:br>
            <a:endParaRPr lang="en-US" dirty="0"/>
          </a:p>
        </p:txBody>
      </p:sp>
      <p:sp>
        <p:nvSpPr>
          <p:cNvPr id="3" name="Content Placeholder 2">
            <a:extLst>
              <a:ext uri="{FF2B5EF4-FFF2-40B4-BE49-F238E27FC236}">
                <a16:creationId xmlns:a16="http://schemas.microsoft.com/office/drawing/2014/main" id="{BAA56808-CC4B-4E84-936E-05BDF67A9494}"/>
              </a:ext>
            </a:extLst>
          </p:cNvPr>
          <p:cNvSpPr>
            <a:spLocks noGrp="1"/>
          </p:cNvSpPr>
          <p:nvPr>
            <p:ph idx="1"/>
          </p:nvPr>
        </p:nvSpPr>
        <p:spPr/>
        <p:txBody>
          <a:bodyPr/>
          <a:lstStyle/>
          <a:p>
            <a:pPr algn="just"/>
            <a:r>
              <a:rPr lang="en-US" dirty="0"/>
              <a:t>AI  plays a major role in extracting hidden data from the large patient medical and clinical dataset that physicians frequently collect from patients to obtain insights about the diagnostic information, and to implement precise treatment plans. Artificial Intelligence can be defined as the process of extracting hidden data from a large dataset. Deep Learning techniques are applied and used widely in various contexts and fields. With ANN technique we could predict, classify, filter and predict data.</a:t>
            </a:r>
          </a:p>
          <a:p>
            <a:pPr marL="0" indent="0">
              <a:buNone/>
            </a:pPr>
            <a:endParaRPr lang="en-US" dirty="0"/>
          </a:p>
        </p:txBody>
      </p:sp>
    </p:spTree>
    <p:extLst>
      <p:ext uri="{BB962C8B-B14F-4D97-AF65-F5344CB8AC3E}">
        <p14:creationId xmlns:p14="http://schemas.microsoft.com/office/powerpoint/2010/main" val="415100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C8FD-580A-44DB-991D-20A5D4D64D8B}"/>
              </a:ext>
            </a:extLst>
          </p:cNvPr>
          <p:cNvSpPr>
            <a:spLocks noGrp="1"/>
          </p:cNvSpPr>
          <p:nvPr>
            <p:ph type="title"/>
          </p:nvPr>
        </p:nvSpPr>
        <p:spPr/>
        <p:txBody>
          <a:bodyPr/>
          <a:lstStyle/>
          <a:p>
            <a:r>
              <a:rPr lang="en-US" dirty="0"/>
              <a:t>Results &amp; Discussion</a:t>
            </a:r>
          </a:p>
        </p:txBody>
      </p:sp>
      <p:pic>
        <p:nvPicPr>
          <p:cNvPr id="4" name="Content Placeholder 3">
            <a:extLst>
              <a:ext uri="{FF2B5EF4-FFF2-40B4-BE49-F238E27FC236}">
                <a16:creationId xmlns:a16="http://schemas.microsoft.com/office/drawing/2014/main" id="{E153075D-2755-4E2F-9B23-1AD9FD06087A}"/>
              </a:ext>
            </a:extLst>
          </p:cNvPr>
          <p:cNvPicPr>
            <a:picLocks noGrp="1"/>
          </p:cNvPicPr>
          <p:nvPr>
            <p:ph idx="1"/>
          </p:nvPr>
        </p:nvPicPr>
        <p:blipFill>
          <a:blip r:embed="rId2"/>
          <a:stretch>
            <a:fillRect/>
          </a:stretch>
        </p:blipFill>
        <p:spPr>
          <a:xfrm>
            <a:off x="5118100" y="1837348"/>
            <a:ext cx="6281738" cy="3180129"/>
          </a:xfrm>
          <a:prstGeom prst="rect">
            <a:avLst/>
          </a:prstGeom>
        </p:spPr>
      </p:pic>
    </p:spTree>
    <p:extLst>
      <p:ext uri="{BB962C8B-B14F-4D97-AF65-F5344CB8AC3E}">
        <p14:creationId xmlns:p14="http://schemas.microsoft.com/office/powerpoint/2010/main" val="13758793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253</TotalTime>
  <Words>659</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Rockwell</vt:lpstr>
      <vt:lpstr>Times New Roman</vt:lpstr>
      <vt:lpstr>Wingdings</vt:lpstr>
      <vt:lpstr>Atlas</vt:lpstr>
      <vt:lpstr>Kidney Disease Prediction Using Artificial Neural Networks </vt:lpstr>
      <vt:lpstr>Abstract</vt:lpstr>
      <vt:lpstr>Objective</vt:lpstr>
      <vt:lpstr>Introduction</vt:lpstr>
      <vt:lpstr>Problem Definition</vt:lpstr>
      <vt:lpstr>Proposed Work</vt:lpstr>
      <vt:lpstr>Work Flow</vt:lpstr>
      <vt:lpstr>Description </vt:lpstr>
      <vt:lpstr>Results &amp; Discussion</vt:lpstr>
      <vt:lpstr>Cont…</vt:lpstr>
      <vt:lpstr>Cont…</vt:lpstr>
      <vt:lpstr>Conclusion</vt:lpstr>
      <vt:lpstr>Future Work</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 Disease Prediction</dc:title>
  <dc:creator>shashank turlapati</dc:creator>
  <cp:lastModifiedBy>G SAI SHESHANK   17MIS7099</cp:lastModifiedBy>
  <cp:revision>34</cp:revision>
  <dcterms:created xsi:type="dcterms:W3CDTF">2020-05-24T04:49:12Z</dcterms:created>
  <dcterms:modified xsi:type="dcterms:W3CDTF">2020-07-11T15:51:25Z</dcterms:modified>
</cp:coreProperties>
</file>