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78" r:id="rId4"/>
    <p:sldId id="259" r:id="rId5"/>
    <p:sldId id="270" r:id="rId6"/>
    <p:sldId id="260" r:id="rId7"/>
    <p:sldId id="261" r:id="rId8"/>
    <p:sldId id="264" r:id="rId9"/>
    <p:sldId id="272" r:id="rId10"/>
    <p:sldId id="265" r:id="rId11"/>
    <p:sldId id="271" r:id="rId12"/>
    <p:sldId id="273" r:id="rId13"/>
    <p:sldId id="274" r:id="rId14"/>
    <p:sldId id="279" r:id="rId15"/>
    <p:sldId id="275" r:id="rId16"/>
    <p:sldId id="277" r:id="rId17"/>
    <p:sldId id="276" r:id="rId18"/>
    <p:sldId id="266" r:id="rId19"/>
    <p:sldId id="263" r:id="rId20"/>
    <p:sldId id="262" r:id="rId21"/>
    <p:sldId id="269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DADD7C-339E-45D9-A210-0B92C3CBFF59}">
          <p14:sldIdLst>
            <p14:sldId id="256"/>
            <p14:sldId id="257"/>
            <p14:sldId id="278"/>
            <p14:sldId id="259"/>
            <p14:sldId id="270"/>
            <p14:sldId id="260"/>
            <p14:sldId id="261"/>
            <p14:sldId id="264"/>
            <p14:sldId id="272"/>
            <p14:sldId id="265"/>
            <p14:sldId id="271"/>
            <p14:sldId id="273"/>
            <p14:sldId id="274"/>
            <p14:sldId id="279"/>
            <p14:sldId id="275"/>
            <p14:sldId id="277"/>
            <p14:sldId id="276"/>
            <p14:sldId id="266"/>
            <p14:sldId id="263"/>
            <p14:sldId id="262"/>
            <p14:sldId id="26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adzislau Shastakou" initials="US" lastIdx="1" clrIdx="0">
    <p:extLst>
      <p:ext uri="{19B8F6BF-5375-455C-9EA6-DF929625EA0E}">
        <p15:presenceInfo xmlns:p15="http://schemas.microsoft.com/office/powerpoint/2012/main" userId="S::Uladzislau_Shastakou@epam.com::020330bc-e422-4d54-9dbb-4185884f5d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F3AC65-7F6A-CC86-472F-59BF21C7667A}" v="321" dt="2020-06-01T09:10:17.671"/>
    <p1510:client id="{D1D39512-4551-ED5E-6753-92B1593EDDAF}" v="162" dt="2020-06-01T08:03:03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520F5-2FC9-4987-9DDA-67A34515EE3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E4831-4AA5-4F8E-98C3-C9367535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06BF-D65B-47D1-A5B3-D90869656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40B9-EAF3-4F17-859E-0C77B7B34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715E-CE48-48E3-8677-8A883BE4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B97B-8CC4-4DD4-A067-6C8E07F1F910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D72F-3417-4031-8C3D-D9B1C763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F13E-C1A2-4121-A657-8D3B1D05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4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7059-27ED-40FB-A238-17F41C46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CD485-E42F-4AF3-8FED-31C4B1493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2F1D6-0A79-49A2-A89F-11AE340F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29C4-F00F-4494-BA03-08A45AF48D77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017AC-B858-4A4A-81C4-53179542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A5EF-CDF3-4F43-8E64-9FE598EB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6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71FFA-D4B9-44F4-8FCB-DFB10A15D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76A9E-12BD-4494-82D8-2AB7D0B3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33E7-409C-42A0-9AE5-B5F35968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0246-C951-4D80-9B14-556FC3187F5E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8206-8595-47D4-BCB8-4F153B32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8245C-CF29-4762-939B-633391E5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5CBF-F0C7-486A-B65E-CBBADBE5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4AF1-EE25-408E-A162-DCE15C3D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28C7-8388-47EE-8C1F-455920D7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355-07E4-4130-8585-A09B2F1DA8FE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B7BD-E547-4323-ABD8-9B610CB0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B05B-3F5E-485F-B21B-5212C0B4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4E11-88B4-406B-8DB8-B756D7E4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AE915-40C7-402B-AD53-5FB7EEED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7403-09B8-4D9D-89B6-A28C52C9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82DB-26B1-4C88-8493-9E7F85F5FD5C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0D4E-165C-4846-96C6-77B8C4B5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F3CAA-89CF-493B-98FF-C1A2B64F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26B6-55BE-41BA-A96C-3F4DA8C7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6665-4AD9-4BF3-AF39-FFA08C1CC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DB921-A965-499B-B439-B0356D4CB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7BFFD-FFA7-47AA-B91A-B99F77CD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88D8-7ECE-412E-8CC2-6B9E8F7DC4A5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4A4E8-082B-42A3-82FE-1211974F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A0111-39B6-41FB-A8C6-2B602550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7C6B-BE76-4E94-B3D0-8CF0F872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A482-6F1F-4D58-AE58-D711C0EA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4F1AB-E7DD-4DDA-9E06-894E9220E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CF960-C5D4-4262-984C-B03E645E2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C8CFE-6F7B-4DE1-8456-CF482BB0D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2AC1-402A-416E-89EC-F59923DF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63BC-1C09-4193-A1DC-56D4DF622B91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F625C-8D1D-42C9-AC63-52C4CD28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0AC61-1F96-49E7-A53F-D78787BD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C62E-7B33-4C61-9D10-A359E652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1DA34-D7BC-4231-AE52-305E2F88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6A0C-EA37-4099-9F9A-519CB469F525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08284-F4CC-450B-B5EB-769B4C33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4DBA9-9179-4A60-A04D-14848BAA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9DEF8-C2D0-4D0C-AA8B-EEEFF2D5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9726-3CA6-4722-BC69-E80C423C36B5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A5BD6-7786-4004-A392-74021B99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FDE02-75F4-4677-BE1D-8B60EB8C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FD47-8B7D-4AC4-AA15-95C9B085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721C-312F-4E04-9BE5-C04C7CFA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C6815-C3F7-4849-B09B-0DD19218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02378-2029-4691-98F4-ED92C9B2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7A06-4C53-4CE6-AB46-9DF40CA0D4D9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1EFB8-F36A-4FB7-8F7D-EA7B37C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8778-F160-4A0E-A265-8464A4B8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DA0F-A84C-41A7-AF59-AD2404F8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706CF-C74C-4FA8-8697-67CD9412A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C6FCA-A1E7-4965-9B09-D6314388C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06BC-1FC7-4BB7-B709-7FC9188D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821F-D6B6-42A5-B4B8-F65E0CA0F3A8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B5DAC-4A54-4ECF-A2C9-23A3DBF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93BC-A8F9-44AB-8956-87F664FA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568B2-FA2C-42AD-B75A-33E36C38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5B86B-8621-4A7F-BA08-0AB5AFC5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1A1F-1C42-4634-B514-8E37034A2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EB52-6E88-498F-BED9-13BD238CC4E8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F545-5563-414F-96E0-2FD0F33C2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BE2F-D674-473E-8687-73A566324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F109-8C34-4F24-8481-0FBBD427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Охранное устройство с оповещением по сети сотовой связи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13DE-264B-466B-AF88-1068E1C2B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Исполнитель: Шестаков Владислав Геннадьевич</a:t>
            </a:r>
          </a:p>
          <a:p>
            <a:r>
              <a:rPr lang="ru-RU" dirty="0"/>
              <a:t>Руководитель: Дик Сергей Константинович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AA274-0067-4B7A-B8F6-3BCF5072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1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8A8D-DE73-4917-BFC6-E8C5D51A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21809"/>
            <a:ext cx="10058400" cy="6944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Печатная плата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0B2FA-7CF9-4CB1-950C-0DC959281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4769" y="548811"/>
            <a:ext cx="4835027" cy="45500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6FF1D-F233-4245-B6B6-1188C732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2B1C3-915A-4C3D-9C25-8A457CA7F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43" y="4812028"/>
            <a:ext cx="2819401" cy="1450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E009E-8703-468B-A021-BC1A3E059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842" y="802930"/>
            <a:ext cx="3300413" cy="1777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3C8C4-753B-49AB-AEB6-0038AC37D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907" y="712970"/>
            <a:ext cx="3413623" cy="1867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CF30F7-8F0F-4465-9744-7FD1D8BE4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224" y="2475981"/>
            <a:ext cx="6315576" cy="36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5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8A308-120E-45ED-83E5-C59FA286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4482"/>
          </a:xfrm>
        </p:spPr>
        <p:txBody>
          <a:bodyPr/>
          <a:lstStyle/>
          <a:p>
            <a:pPr algn="ctr"/>
            <a:r>
              <a:rPr lang="ru-RU" dirty="0">
                <a:cs typeface="Calibri Light"/>
              </a:rPr>
              <a:t>Сборочный чертеж модуля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9A3571-0F8D-4234-8E55-B7EC02E0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11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7CAA620-2F14-4B02-A7AC-66412187A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9" y="977899"/>
            <a:ext cx="4720957" cy="57435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D1E1D0-EDB1-4A53-8D89-7F2F4AEE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977" y="1184592"/>
            <a:ext cx="6238875" cy="2524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AE55A-B1B3-46F9-8920-9B5DB448C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199" y="3793606"/>
            <a:ext cx="2394247" cy="2777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94C8E6-9D3D-47D9-B23C-FBB07F0E82DB}"/>
              </a:ext>
            </a:extLst>
          </p:cNvPr>
          <p:cNvSpPr/>
          <p:nvPr/>
        </p:nvSpPr>
        <p:spPr>
          <a:xfrm>
            <a:off x="7275004" y="2270241"/>
            <a:ext cx="1804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/>
              <a:t>ГОСТ 21931-76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6483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86479-F698-443C-9E45-663395CA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750"/>
            <a:ext cx="10058400" cy="6215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cs typeface="Calibri Light"/>
              </a:rPr>
              <a:t>Чертеж основания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603CE-00D6-4435-9F95-A6FB6BBA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12</a:t>
            </a:fld>
            <a:endParaRPr lang="en-US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D2889C-3082-4439-959C-4BE2F2875854}"/>
              </a:ext>
            </a:extLst>
          </p:cNvPr>
          <p:cNvSpPr txBox="1">
            <a:spLocks/>
          </p:cNvSpPr>
          <p:nvPr/>
        </p:nvSpPr>
        <p:spPr>
          <a:xfrm>
            <a:off x="135816" y="6045589"/>
            <a:ext cx="10058400" cy="62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Материал: АБС-пластик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Изготовление: Литьевое прессование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664266-96EE-4D33-9BE2-C9AB2FF9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59789"/>
            <a:ext cx="5666423" cy="13716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1CB6E0-7891-4B9A-AAB2-3CACF6030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5102" y="711109"/>
            <a:ext cx="8679113" cy="47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5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C4321-DE24-4772-B3A7-D50CDD01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750"/>
            <a:ext cx="10058400" cy="6663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cs typeface="Calibri Light"/>
              </a:rPr>
              <a:t>Чертеж крышки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AB69D0-4AF9-4921-A9E2-40C52BE2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AC606-4CD1-42CE-9BF1-CEA0AA07E6C9}"/>
              </a:ext>
            </a:extLst>
          </p:cNvPr>
          <p:cNvSpPr txBox="1"/>
          <p:nvPr/>
        </p:nvSpPr>
        <p:spPr>
          <a:xfrm>
            <a:off x="4724400" y="5407958"/>
            <a:ext cx="58360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404040"/>
                </a:solidFill>
                <a:latin typeface="Calibri Light"/>
              </a:rPr>
              <a:t>Материал: АБС-пластик</a:t>
            </a:r>
            <a:r>
              <a:rPr lang="ru-RU" dirty="0">
                <a:latin typeface="Calibri Light"/>
                <a:cs typeface="Calibri Light"/>
              </a:rPr>
              <a:t>​</a:t>
            </a:r>
            <a:br>
              <a:rPr lang="ru-RU" dirty="0">
                <a:latin typeface="Calibri Light"/>
                <a:cs typeface="Calibri Light"/>
              </a:rPr>
            </a:br>
            <a:r>
              <a:rPr lang="ru-RU" dirty="0">
                <a:solidFill>
                  <a:srgbClr val="404040"/>
                </a:solidFill>
                <a:latin typeface="Calibri Light"/>
              </a:rPr>
              <a:t>Изгтовление: Литьевое прессование</a:t>
            </a:r>
            <a:endParaRPr lang="ru-R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ABB6DE-BF77-45FF-9F19-B69DDBD8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4" y="661596"/>
            <a:ext cx="3099526" cy="6173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A67299-8686-4BB4-98F2-907348C73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4" y="533049"/>
            <a:ext cx="6998074" cy="1567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63E1FA-AD7A-4EC2-9A82-8AF7A33C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9" y="2737377"/>
            <a:ext cx="6667437" cy="20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4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B28E-7C70-47B5-A379-DF73540D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1" y="0"/>
            <a:ext cx="10515600" cy="6336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Сборочный чертеж устройства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FD134-6FF2-44D9-824E-60AD1CDC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09A607-1D1B-48E1-BBF4-CEA1F8AED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09" y="591803"/>
            <a:ext cx="5168065" cy="4219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BE0010-6243-4B8A-98B9-E0D124DD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" y="4795726"/>
            <a:ext cx="3857625" cy="2062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DD7A8D-1F29-438E-8796-AF5A55BFA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402680"/>
            <a:ext cx="69913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8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25B6-8505-4E6E-8A4F-A09C4C77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75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Расчет виброустойчивости платы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5356E-3394-4C37-AFA6-C6D084324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6591"/>
            <a:ext cx="4295775" cy="1800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14CD-482E-4A2F-87ED-56534C16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6B9D7-6136-48FF-A52D-8CFED1B8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" y="5385134"/>
            <a:ext cx="5457825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785817-AA51-4339-9468-4300CE67A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0904"/>
            <a:ext cx="5557838" cy="1383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4AA985-3E58-4397-8731-8D6C2ABC2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025" y="3264099"/>
            <a:ext cx="3048000" cy="6667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7DE992A-39D0-40C5-8F77-C3788C088795}"/>
              </a:ext>
            </a:extLst>
          </p:cNvPr>
          <p:cNvSpPr txBox="1">
            <a:spLocks/>
          </p:cNvSpPr>
          <p:nvPr/>
        </p:nvSpPr>
        <p:spPr>
          <a:xfrm>
            <a:off x="3705225" y="4041970"/>
            <a:ext cx="10515600" cy="637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/>
              <a:t>240,35 Гц </a:t>
            </a:r>
            <a:r>
              <a:rPr lang="en-US" sz="3200" dirty="0"/>
              <a:t>&gt; </a:t>
            </a:r>
            <a:r>
              <a:rPr lang="ru-RU" sz="3200" dirty="0"/>
              <a:t>220 Гц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34FCA-31CC-470D-BD62-963993870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960" y="4757315"/>
            <a:ext cx="5686424" cy="9950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3970ACA-0C3F-4C3D-9C53-AC7967E15488}"/>
              </a:ext>
            </a:extLst>
          </p:cNvPr>
          <p:cNvSpPr txBox="1">
            <a:spLocks/>
          </p:cNvSpPr>
          <p:nvPr/>
        </p:nvSpPr>
        <p:spPr>
          <a:xfrm>
            <a:off x="6333960" y="5577402"/>
            <a:ext cx="52781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A6A92-1A20-4701-821D-14EE6D36F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462" y="2675752"/>
            <a:ext cx="3871913" cy="1184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B7422-D44A-47EA-AE89-6C683E01A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462" y="3897286"/>
            <a:ext cx="3750952" cy="1184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0E953A-2B3E-49C0-9D3E-0A1447AFA4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5860" y="890659"/>
            <a:ext cx="5484184" cy="6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A0FD-A8EF-4ADA-B0A5-02A9F36F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0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Оценка теплового режима и выбор способа охлаждения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FB03-CF2F-47C5-AE39-23B168E0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D5F38E-F286-4A7E-8259-57B0D3FC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3554372"/>
            <a:ext cx="11906249" cy="23049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способа охлаждения: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охлаждения электронных средств, с использованием ИЭТ выделяющих при работе тепло является одним из важных этапов их конструирования. Выделяемое изделиями тепло может быть отведено от поверхности прибора и передано за пределы электронного средства несколькими методами, применяемыми отдельно или в сочетании друг с другом.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использовать естественное воздушное охлаждение.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068DC6-EA5A-42AA-B791-FCBBD100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4" y="1552574"/>
            <a:ext cx="5248275" cy="16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7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8DB8-9B47-46A2-9737-43DC4302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6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Расчет надежности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FF8BF94-FA44-4E95-87E8-0B9FCC626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304384"/>
              </p:ext>
            </p:extLst>
          </p:nvPr>
        </p:nvGraphicFramePr>
        <p:xfrm>
          <a:off x="340895" y="1499937"/>
          <a:ext cx="5362073" cy="3235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16179">
                  <a:extLst>
                    <a:ext uri="{9D8B030D-6E8A-4147-A177-3AD203B41FA5}">
                      <a16:colId xmlns:a16="http://schemas.microsoft.com/office/drawing/2014/main" val="1612751819"/>
                    </a:ext>
                  </a:extLst>
                </a:gridCol>
                <a:gridCol w="2245894">
                  <a:extLst>
                    <a:ext uri="{9D8B030D-6E8A-4147-A177-3AD203B41FA5}">
                      <a16:colId xmlns:a16="http://schemas.microsoft.com/office/drawing/2014/main" val="222069026"/>
                    </a:ext>
                  </a:extLst>
                </a:gridCol>
              </a:tblGrid>
              <a:tr h="504023">
                <a:tc>
                  <a:txBody>
                    <a:bodyPr/>
                    <a:lstStyle/>
                    <a:p>
                      <a:r>
                        <a:rPr lang="ru-RU" dirty="0"/>
                        <a:t>Группа элементов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Вероятность на отказ,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r>
                        <a:rPr lang="vi-VN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</a:t>
                      </a:r>
                      <a:r>
                        <a:rPr lang="ru-RU" dirty="0"/>
                        <a:t>, 1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47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ИМС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2,002*10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27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Диоды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5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Биполярные транзисторы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0,154*10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Резисторы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1,298*10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Конденсаторы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0,0132*10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4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Кнопки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0,043*10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4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Кварцевый резонатор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0,286*10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299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05442-7443-4E76-8A67-3EEA583A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9CCE082-CCD8-437C-9CE3-F3A8DFD5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90506"/>
              </p:ext>
            </p:extLst>
          </p:nvPr>
        </p:nvGraphicFramePr>
        <p:xfrm>
          <a:off x="340895" y="4735897"/>
          <a:ext cx="536207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16179">
                  <a:extLst>
                    <a:ext uri="{9D8B030D-6E8A-4147-A177-3AD203B41FA5}">
                      <a16:colId xmlns:a16="http://schemas.microsoft.com/office/drawing/2014/main" val="2715294204"/>
                    </a:ext>
                  </a:extLst>
                </a:gridCol>
                <a:gridCol w="2245895">
                  <a:extLst>
                    <a:ext uri="{9D8B030D-6E8A-4147-A177-3AD203B41FA5}">
                      <a16:colId xmlns:a16="http://schemas.microsoft.com/office/drawing/2014/main" val="241134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0,01*10</a:t>
                      </a:r>
                      <a:r>
                        <a:rPr lang="vi-VN" sz="1800" b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2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Оптопара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8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Тиристор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0,242*10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4877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B7B0EF7-D7D7-496A-AB48-4088BA5D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79" y="1431507"/>
            <a:ext cx="6087733" cy="1881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DB7681-9FB1-43D5-9FD1-D94EB2DF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55" y="3338864"/>
            <a:ext cx="5811250" cy="1743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4F7EBE-7052-44D1-A0CC-BC7380C94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120" y="4992353"/>
            <a:ext cx="3829050" cy="1076325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EAE8A01-135D-4F4C-AABC-747940624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83814"/>
              </p:ext>
            </p:extLst>
          </p:nvPr>
        </p:nvGraphicFramePr>
        <p:xfrm>
          <a:off x="347783" y="5848417"/>
          <a:ext cx="5362074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09291">
                  <a:extLst>
                    <a:ext uri="{9D8B030D-6E8A-4147-A177-3AD203B41FA5}">
                      <a16:colId xmlns:a16="http://schemas.microsoft.com/office/drawing/2014/main" val="3918461839"/>
                    </a:ext>
                  </a:extLst>
                </a:gridCol>
                <a:gridCol w="2252783">
                  <a:extLst>
                    <a:ext uri="{9D8B030D-6E8A-4147-A177-3AD203B41FA5}">
                      <a16:colId xmlns:a16="http://schemas.microsoft.com/office/drawing/2014/main" val="2187021559"/>
                    </a:ext>
                  </a:extLst>
                </a:gridCol>
              </a:tblGrid>
              <a:tr h="342817">
                <a:tc>
                  <a:txBody>
                    <a:bodyPr/>
                    <a:lstStyle/>
                    <a:p>
                      <a:r>
                        <a:rPr lang="ru-RU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Плата</a:t>
                      </a:r>
                      <a:endParaRPr lang="en-US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0,2*10</a:t>
                      </a:r>
                      <a:r>
                        <a:rPr lang="vi-VN" sz="1800" b="0" kern="1200" baseline="30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-6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59317"/>
                  </a:ext>
                </a:extLst>
              </a:tr>
              <a:tr h="342817">
                <a:tc>
                  <a:txBody>
                    <a:bodyPr/>
                    <a:lstStyle/>
                    <a:p>
                      <a:r>
                        <a:rPr lang="ru-RU" dirty="0"/>
                        <a:t>Пайка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0,04*10</a:t>
                      </a:r>
                      <a:r>
                        <a:rPr lang="vi-VN" sz="1800" b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3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4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D592-1E1D-48E0-8583-67D9F49E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14450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Анализ технологичности конструкции электронного модуля устройства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6394E7-3FC4-4F97-8058-4C70ACD14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6492"/>
              </p:ext>
            </p:extLst>
          </p:nvPr>
        </p:nvGraphicFramePr>
        <p:xfrm>
          <a:off x="393032" y="1217042"/>
          <a:ext cx="5638800" cy="508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114">
                  <a:extLst>
                    <a:ext uri="{9D8B030D-6E8A-4147-A177-3AD203B41FA5}">
                      <a16:colId xmlns:a16="http://schemas.microsoft.com/office/drawing/2014/main" val="1732385550"/>
                    </a:ext>
                  </a:extLst>
                </a:gridCol>
                <a:gridCol w="1942928">
                  <a:extLst>
                    <a:ext uri="{9D8B030D-6E8A-4147-A177-3AD203B41FA5}">
                      <a16:colId xmlns:a16="http://schemas.microsoft.com/office/drawing/2014/main" val="266765884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3667746441"/>
                    </a:ext>
                  </a:extLst>
                </a:gridCol>
              </a:tblGrid>
              <a:tr h="4584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Показатели технологичности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K</a:t>
                      </a:r>
                      <a:r>
                        <a:rPr lang="en-US" sz="18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влияния,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</a:t>
                      </a:r>
                      <a:r>
                        <a:rPr lang="en-US" sz="18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74394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автоматизации пайки ЭРЭ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АП.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0,986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5790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автоматизации установки ЭРЭ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0,986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09538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снижения трудоёмкости сборки и монтажа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 СБ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0,56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3308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автоматизации операций контроля и настойки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АКН.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703467"/>
                  </a:ext>
                </a:extLst>
              </a:tr>
              <a:tr h="4584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повторяемости ЭРЭ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пов.ЭРЭ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0,781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04740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применения типовых техпроцессов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т.п.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75228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сокращения применения деталей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СПД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265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98C49-1C4F-405E-A2CC-D6016295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30D737-0BBB-4D71-908F-C27694BAAC0A}"/>
              </a:ext>
            </a:extLst>
          </p:cNvPr>
          <p:cNvSpPr/>
          <p:nvPr/>
        </p:nvSpPr>
        <p:spPr>
          <a:xfrm>
            <a:off x="6418855" y="1336307"/>
            <a:ext cx="4383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Комплексный показатель технологичности определяется по формуле:</a:t>
            </a:r>
          </a:p>
          <a:p>
            <a:pPr algn="ctr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52DF6DC9-348F-428A-AFA3-B21C6F368E82}"/>
                  </a:ext>
                </a:extLst>
              </p:cNvPr>
              <p:cNvSpPr txBox="1"/>
              <p:nvPr/>
            </p:nvSpPr>
            <p:spPr bwMode="auto">
              <a:xfrm>
                <a:off x="7116255" y="2214390"/>
                <a:ext cx="2619291" cy="11223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=0,8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52DF6DC9-348F-428A-AFA3-B21C6F368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6255" y="2214390"/>
                <a:ext cx="2619291" cy="1122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2">
            <a:extLst>
              <a:ext uri="{FF2B5EF4-FFF2-40B4-BE49-F238E27FC236}">
                <a16:creationId xmlns:a16="http://schemas.microsoft.com/office/drawing/2014/main" id="{C7C5AE42-DD34-43D9-8D18-BCD4D29BFB34}"/>
              </a:ext>
            </a:extLst>
          </p:cNvPr>
          <p:cNvSpPr/>
          <p:nvPr/>
        </p:nvSpPr>
        <p:spPr>
          <a:xfrm>
            <a:off x="6548202" y="5081720"/>
            <a:ext cx="4455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Уровень технологичности вычисляется по формуле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3">
                <a:extLst>
                  <a:ext uri="{FF2B5EF4-FFF2-40B4-BE49-F238E27FC236}">
                    <a16:creationId xmlns:a16="http://schemas.microsoft.com/office/drawing/2014/main" id="{927D3C8E-3514-4C51-9CBD-A889ABAC22B5}"/>
                  </a:ext>
                </a:extLst>
              </p:cNvPr>
              <p:cNvSpPr/>
              <p:nvPr/>
            </p:nvSpPr>
            <p:spPr>
              <a:xfrm>
                <a:off x="7245602" y="5896136"/>
                <a:ext cx="2560829" cy="525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К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УТ</m:t>
                        </m:r>
                      </m:sub>
                    </m:sSub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К</m:t>
                        </m:r>
                      </m:num>
                      <m:den>
                        <m:sSub>
                          <m:sSub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К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Б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0,82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0,7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3">
                <a:extLst>
                  <a:ext uri="{FF2B5EF4-FFF2-40B4-BE49-F238E27FC236}">
                    <a16:creationId xmlns:a16="http://schemas.microsoft.com/office/drawing/2014/main" id="{927D3C8E-3514-4C51-9CBD-A889ABAC2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02" y="5896136"/>
                <a:ext cx="2560829" cy="525400"/>
              </a:xfrm>
              <a:prstGeom prst="rect">
                <a:avLst/>
              </a:prstGeom>
              <a:blipFill>
                <a:blip r:embed="rId3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CD3114B-89A5-487F-829F-399BF65AF572}"/>
              </a:ext>
            </a:extLst>
          </p:cNvPr>
          <p:cNvSpPr/>
          <p:nvPr/>
        </p:nvSpPr>
        <p:spPr>
          <a:xfrm>
            <a:off x="6548202" y="3041722"/>
            <a:ext cx="4383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Базовое значение комплексного показателя:</a:t>
            </a:r>
          </a:p>
          <a:p>
            <a:pPr algn="ctr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">
                <a:extLst>
                  <a:ext uri="{FF2B5EF4-FFF2-40B4-BE49-F238E27FC236}">
                    <a16:creationId xmlns:a16="http://schemas.microsoft.com/office/drawing/2014/main" id="{E2B934E7-0C11-4E8B-AE24-68023F6ED5B7}"/>
                  </a:ext>
                </a:extLst>
              </p:cNvPr>
              <p:cNvSpPr txBox="1"/>
              <p:nvPr/>
            </p:nvSpPr>
            <p:spPr bwMode="auto">
              <a:xfrm>
                <a:off x="7116255" y="3962930"/>
                <a:ext cx="3657195" cy="92333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Б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vi-VN" sz="1600" i="1"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1600" i="1">
                                  <a:latin typeface="Cambria Math" panose="02040503050406030204" pitchFamily="18" charset="0"/>
                                </a:rPr>
                                <m:t>СМ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0,8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1600" i="1">
                                  <a:latin typeface="Cambria Math" panose="02040503050406030204" pitchFamily="18" charset="0"/>
                                </a:rPr>
                                <m:t>ПМ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1600" i="1">
                                  <a:latin typeface="Cambria Math" panose="02040503050406030204" pitchFamily="18" charset="0"/>
                                </a:rPr>
                                <m:t>СМ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1600" i="1">
                                  <a:latin typeface="Cambria Math" panose="02040503050406030204" pitchFamily="18" charset="0"/>
                                </a:rPr>
                                <m:t>ПМ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 0,72</m:t>
                      </m:r>
                    </m:oMath>
                  </m:oMathPara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Object 1">
                <a:extLst>
                  <a:ext uri="{FF2B5EF4-FFF2-40B4-BE49-F238E27FC236}">
                    <a16:creationId xmlns:a16="http://schemas.microsoft.com/office/drawing/2014/main" id="{E2B934E7-0C11-4E8B-AE24-68023F6E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6255" y="3962930"/>
                <a:ext cx="3657195" cy="923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39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F77B-2CD7-4445-A485-574BE91E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Технико-экономическое обоснование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37E5C32-0470-4191-BA9B-C044AF24F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951266"/>
              </p:ext>
            </p:extLst>
          </p:nvPr>
        </p:nvGraphicFramePr>
        <p:xfrm>
          <a:off x="838200" y="1806575"/>
          <a:ext cx="10515600" cy="38227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181867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98866159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Сырье и материалы за вычетом отходов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11,98</a:t>
                      </a:r>
                      <a:endParaRPr lang="en-US" b="0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269243046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Комплектующие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46,23</a:t>
                      </a:r>
                      <a:endParaRPr 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130720033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Заработная плата работников за одно устройство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9,84</a:t>
                      </a:r>
                      <a:endParaRPr 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330164955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Полная себестоимость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94,64</a:t>
                      </a:r>
                      <a:endParaRPr 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396182276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Отпускная цена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137,24</a:t>
                      </a:r>
                      <a:endParaRPr 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7431874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41A09-8EEC-4D4B-9C9C-B5A5EFA5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635A-76CC-4F7D-BEE7-A1A215FF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Цель дипломного проекта: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D51-F634-42E3-AEB3-B5FD1F6E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6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разработать модуль охранного устройства, с возможностью контролирования датчиков и срабатывания сигнализации</a:t>
            </a:r>
            <a:endParaRPr lang="en-US" sz="2000" dirty="0"/>
          </a:p>
          <a:p>
            <a:r>
              <a:rPr lang="ru-RU" sz="2000" dirty="0"/>
              <a:t>Провести расчёты конструктивных параметров проектируемого устройства</a:t>
            </a:r>
          </a:p>
          <a:p>
            <a:r>
              <a:rPr lang="ru-RU" sz="2000" dirty="0"/>
              <a:t>Разработать печатную плату, корпус устройства, сборочные чертежи устройства и платы, алгоритм работы устройства</a:t>
            </a:r>
          </a:p>
          <a:p>
            <a:r>
              <a:rPr lang="ru-RU" sz="2000" dirty="0"/>
              <a:t>Разработать маршрутную карту и технологическую схему сборки</a:t>
            </a:r>
          </a:p>
          <a:p>
            <a:r>
              <a:rPr lang="ru-RU" sz="2000" dirty="0"/>
              <a:t>Провести технико-экономическое обоснование целесообразности производства разрабатываемого устройства</a:t>
            </a:r>
          </a:p>
          <a:p>
            <a:r>
              <a:rPr lang="ru-RU" sz="2000" dirty="0"/>
              <a:t>Устройство будет обладать возможностью подключения 7 проводных датчиков</a:t>
            </a:r>
          </a:p>
          <a:p>
            <a:r>
              <a:rPr lang="ru-RU" sz="2000" dirty="0"/>
              <a:t>Устройство будет обладать возможностью звонить и отправлять смс-сообщения.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F9B6B-F5CA-4116-B362-22874BE9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2CFE-5B82-4267-A6B8-2DDE2428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Технико-экономическое обоснование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0063-757A-4BE3-A06B-1FEAE1C3C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55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технико-экономического обоснования инвестиций по производству нового изделия были получены следующие значения показателей их эффективности: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Чистый дисконтированный доход за четыре года производства продукции составит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1 650 973,6 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Все инвестиции окупаются 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год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Рентабельность инвестиций составляет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119,24 %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образом, производство нового вида изделия является эффективным и инвестиции в его производство целесообразны.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Себестоимость устройства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94,64 р.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Отпускная цена устройства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137,24 р.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Плановая прибыль с реализации одного устройства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42,6 р.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CCC8-D184-4C6F-B2AE-F2847EEC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FCD6-5300-4349-B1A2-8C9ECDA9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Техника безопасности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4AC0-BCDB-4503-BB78-C2837BED8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84720" cy="480371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Ток, проходящий через тело человека при контакте без изоляции: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07A24-A103-4162-8A66-1669A728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99DDC5-BF8E-4997-BB67-94D71C7BC97F}"/>
                  </a:ext>
                </a:extLst>
              </p:cNvPr>
              <p:cNvSpPr txBox="1"/>
              <p:nvPr/>
            </p:nvSpPr>
            <p:spPr>
              <a:xfrm>
                <a:off x="2064859" y="2435371"/>
                <a:ext cx="3390544" cy="620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5 В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 Ом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5 мА</m:t>
                    </m:r>
                  </m:oMath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99DDC5-BF8E-4997-BB67-94D71C7BC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859" y="2435371"/>
                <a:ext cx="3390544" cy="620939"/>
              </a:xfrm>
              <a:prstGeom prst="rect">
                <a:avLst/>
              </a:prstGeom>
              <a:blipFill>
                <a:blip r:embed="rId2"/>
                <a:stretch>
                  <a:fillRect l="-6475" t="-2970" b="-18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91921-6B99-4AD4-AFCB-B3965A80EA64}"/>
                  </a:ext>
                </a:extLst>
              </p:cNvPr>
              <p:cNvSpPr txBox="1"/>
              <p:nvPr/>
            </p:nvSpPr>
            <p:spPr>
              <a:xfrm>
                <a:off x="2064859" y="3792480"/>
                <a:ext cx="8161983" cy="653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i="1" dirty="0"/>
                  <a:t>R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0,015 м</m:t>
                        </m:r>
                      </m:num>
                      <m:den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0,15 м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∙0,05 м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Ом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91921-6B99-4AD4-AFCB-B3965A80E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859" y="3792480"/>
                <a:ext cx="8161983" cy="653577"/>
              </a:xfrm>
              <a:prstGeom prst="rect">
                <a:avLst/>
              </a:prstGeom>
              <a:blipFill>
                <a:blip r:embed="rId3"/>
                <a:stretch>
                  <a:fillRect l="-2689" t="-935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18">
            <a:extLst>
              <a:ext uri="{FF2B5EF4-FFF2-40B4-BE49-F238E27FC236}">
                <a16:creationId xmlns:a16="http://schemas.microsoft.com/office/drawing/2014/main" id="{E9A9B625-4A5C-484A-B2EE-2F83BD80ABBD}"/>
              </a:ext>
            </a:extLst>
          </p:cNvPr>
          <p:cNvSpPr/>
          <p:nvPr/>
        </p:nvSpPr>
        <p:spPr>
          <a:xfrm>
            <a:off x="1097280" y="3162755"/>
            <a:ext cx="410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Сопротивление корпуса</a:t>
            </a:r>
          </a:p>
        </p:txBody>
      </p:sp>
      <p:sp>
        <p:nvSpPr>
          <p:cNvPr id="8" name="Прямоугольник 20">
            <a:extLst>
              <a:ext uri="{FF2B5EF4-FFF2-40B4-BE49-F238E27FC236}">
                <a16:creationId xmlns:a16="http://schemas.microsoft.com/office/drawing/2014/main" id="{7AAFB827-7002-4940-86C2-B0FE51DDB7C9}"/>
              </a:ext>
            </a:extLst>
          </p:cNvPr>
          <p:cNvSpPr/>
          <p:nvPr/>
        </p:nvSpPr>
        <p:spPr>
          <a:xfrm>
            <a:off x="1097280" y="4519864"/>
            <a:ext cx="606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Ток, проходящий через тело человека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6E7698-E200-4A07-A0A1-787C6083F07F}"/>
                  </a:ext>
                </a:extLst>
              </p:cNvPr>
              <p:cNvSpPr txBox="1"/>
              <p:nvPr/>
            </p:nvSpPr>
            <p:spPr>
              <a:xfrm>
                <a:off x="2064858" y="5108609"/>
                <a:ext cx="6508029" cy="650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i="1" dirty="0"/>
                  <a:t>I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5 В</m:t>
                        </m:r>
                      </m:num>
                      <m:den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Ом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026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н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А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6E7698-E200-4A07-A0A1-787C6083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858" y="5108609"/>
                <a:ext cx="6508029" cy="650756"/>
              </a:xfrm>
              <a:prstGeom prst="rect">
                <a:avLst/>
              </a:prstGeom>
              <a:blipFill>
                <a:blip r:embed="rId4"/>
                <a:stretch>
                  <a:fillRect l="-3374" t="-935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89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659F-C061-49E3-BF81-11674308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Выводы: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B1D6-6640-4E4C-9601-DFE92EBE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3755"/>
            <a:ext cx="10058400" cy="4023360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Спроектированы: печатная плата, сборочный чертеж печатной платы, сборочный чертеж устройства и чертежи деталей 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структурная схема устройства, алгоритм работы устройства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расчёты конструктивных параметров устройства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спроектировано с учетом воздействия дестабилизирующих факторов, предусмотрены конструкторские решения для снижения воздействия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имеет возможность подключения 7 датчиков.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имеет возможность оповещения по мобильному телефону.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технологический процесс сборки устройства. Процесс состоит из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операций. Комплексный показатель технологичности –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0,82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уровень технологичности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Конструкция изделия в достаточной мере технологична. 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технико-экономического обоснования инвестиций по производству нового изделия чистый дисконтированный доход за четыре года производства продукции составляет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1 650 973,6р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Все инвестиции окупаются на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год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Рентабельность инвестиций составляет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119,24 %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15023-9631-470D-A624-94FBA8F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2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D746-4181-478F-9265-9E76A6F0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29462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внимание!</a:t>
            </a:r>
            <a:endParaRPr lang="en-US" sz="6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A5237-71D0-44D9-BCD0-7BC46FE5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960660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54E67-9E0C-4702-8A02-2C9E0C9B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CA20-1D9C-4CA8-80E0-5AF355D7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30"/>
            <a:ext cx="10515600" cy="6375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Обзор аналогов охранного устройства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44779-1FD9-486F-86E7-E49201499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266" y="1552776"/>
            <a:ext cx="3690691" cy="24096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175F8-A088-4DBF-B95F-FDAD8278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25911B-2337-4B6A-9243-31EF8B37C5CA}"/>
              </a:ext>
            </a:extLst>
          </p:cNvPr>
          <p:cNvSpPr txBox="1">
            <a:spLocks/>
          </p:cNvSpPr>
          <p:nvPr/>
        </p:nvSpPr>
        <p:spPr>
          <a:xfrm>
            <a:off x="533277" y="1124225"/>
            <a:ext cx="4576134" cy="367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Беспроводные</a:t>
            </a: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CAA9DA-B040-494C-A5A9-46780AC544DB}"/>
              </a:ext>
            </a:extLst>
          </p:cNvPr>
          <p:cNvSpPr txBox="1">
            <a:spLocks/>
          </p:cNvSpPr>
          <p:nvPr/>
        </p:nvSpPr>
        <p:spPr>
          <a:xfrm>
            <a:off x="7226968" y="1097510"/>
            <a:ext cx="4126832" cy="367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Проводные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5D3CD-A0BD-4DBE-AE83-64F3E87EC36A}"/>
              </a:ext>
            </a:extLst>
          </p:cNvPr>
          <p:cNvSpPr/>
          <p:nvPr/>
        </p:nvSpPr>
        <p:spPr>
          <a:xfrm>
            <a:off x="8362802" y="4086545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Эритея Микра 2М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320C0-5244-46C4-93D1-AF1E718B4818}"/>
              </a:ext>
            </a:extLst>
          </p:cNvPr>
          <p:cNvSpPr/>
          <p:nvPr/>
        </p:nvSpPr>
        <p:spPr>
          <a:xfrm>
            <a:off x="2332809" y="4098395"/>
            <a:ext cx="94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ALTOX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83DA11-8D23-4BC4-8A72-CACE2F6D1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91" y="1473039"/>
            <a:ext cx="3926401" cy="24893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FA6BE5-CA7B-479F-B144-1335E2F1F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14" y="4663088"/>
            <a:ext cx="3660184" cy="1296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819F3-475C-4428-AE1E-34B857D02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090" y="4849525"/>
            <a:ext cx="4426415" cy="8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0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8483-DA58-4289-AFE9-814B1A40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Схема электрическая структурная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9DF7D-480B-4549-87CB-DF6D40EB6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527" y="1825625"/>
            <a:ext cx="8266945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E5171-4FB0-4A55-9E70-7D3953BF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08852-BB90-4E00-92D1-4397EF9F7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402" y="3058715"/>
            <a:ext cx="1166002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2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8264-3968-4B1A-BE71-521A8E05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699196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Схема электрическая принципиальная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0F11FC-E596-421B-BA0D-202FBC25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D86A96-D3BB-46A3-9A87-6ED82FA47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057" y="657742"/>
            <a:ext cx="6500017" cy="6200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BAD89-1445-4529-8503-18B761C2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73" y="5992401"/>
            <a:ext cx="762001" cy="8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5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F610-39D7-4A5E-B140-8C00CFF1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работы устройства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E12218-0567-4268-9BB3-C0BB1DD2F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445" y="1892741"/>
            <a:ext cx="3376980" cy="4411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FE2D-0A7B-418A-94A2-C9DE2E78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AC095-0C41-40C4-B5D9-A8AE0B23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2088797"/>
            <a:ext cx="31813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47A-2D90-4006-8BF4-305BFE8E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работы устройства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702D9E-99BD-4CF7-8357-AFD8FED12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190" y="1903413"/>
            <a:ext cx="3035960" cy="43164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E6016-53D7-4FF7-86ED-5970DC5C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6D67C9-B396-4B5D-A26B-84C63ADF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4219"/>
            <a:ext cx="3401019" cy="39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7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3C14-7EAB-4108-86AD-752B82AF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Компоновочный расчет устройства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3FAC5-78C9-4381-9CF5-8078286F1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1)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ПП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уст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з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3503,125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1∗0,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7006,25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мм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уст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суммарная площадь всех элементов, мм</a:t>
                </a:r>
                <a:r>
                  <a:rPr lang="ru-RU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уст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3503,125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мм</a:t>
                </a:r>
                <a:r>
                  <a:rPr lang="ru-RU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з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коэффициент заполнения платы;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количество сторон монтажа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Размеры печатной платы 50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мм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2)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корп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уст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з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14841,1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29682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мм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уст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суммарный объём всех элементов, мм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уст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14841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мм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з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коэффициент по объёму; 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Размеры корпуса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160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60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мм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3FAC5-78C9-4381-9CF5-8078286F1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9270C-AF36-4436-B9E3-DFEABAF2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A3196-999C-4F59-9189-AD2D1883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62" y="-4750"/>
            <a:ext cx="10058400" cy="742419"/>
          </a:xfrm>
        </p:spPr>
        <p:txBody>
          <a:bodyPr/>
          <a:lstStyle/>
          <a:p>
            <a:pPr algn="ctr"/>
            <a:r>
              <a:rPr lang="ru-RU" dirty="0">
                <a:cs typeface="Calibri Light"/>
              </a:rPr>
              <a:t>Расчет печатного монтажа</a:t>
            </a:r>
          </a:p>
        </p:txBody>
      </p:sp>
      <p:pic>
        <p:nvPicPr>
          <p:cNvPr id="5" name="Рисунок 5" descr="Изображение выглядит как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493EEC8-6CCC-4E20-B37B-8A5796156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2" y="737869"/>
            <a:ext cx="5616389" cy="174811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7B0977-3555-4BEE-9CD4-86CE67CF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9</a:t>
            </a:fld>
            <a:endParaRPr lang="en-US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AFFB7500-981E-434E-B1F5-80990208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7" y="2534439"/>
            <a:ext cx="5488640" cy="2270975"/>
          </a:xfrm>
          <a:prstGeom prst="rect">
            <a:avLst/>
          </a:prstGeom>
        </p:spPr>
      </p:pic>
      <p:pic>
        <p:nvPicPr>
          <p:cNvPr id="9" name="Рисунок 5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64D5114-6A74-4035-9AAF-79C8B3B9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027" y="736351"/>
            <a:ext cx="5799935" cy="3194125"/>
          </a:xfrm>
          <a:prstGeom prst="rect">
            <a:avLst/>
          </a:prstGeom>
        </p:spPr>
      </p:pic>
      <p:pic>
        <p:nvPicPr>
          <p:cNvPr id="11" name="Рисунок 6" descr="Изображение выглядит как оранжевый, часы, комна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617C3DD-A1B2-4AC1-B7B7-EDE6C17CC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194" y="3933154"/>
            <a:ext cx="5690347" cy="1075987"/>
          </a:xfrm>
          <a:prstGeom prst="rect">
            <a:avLst/>
          </a:prstGeom>
        </p:spPr>
      </p:pic>
      <p:pic>
        <p:nvPicPr>
          <p:cNvPr id="13" name="Рисунок 7" descr="Изображение выглядит как фотография, птица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D3A72DE-DB85-4F6D-A482-FE815B92E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930" y="5013456"/>
            <a:ext cx="5936877" cy="10108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AB3D0-7880-44B9-B6C1-2CA64107D2A0}"/>
              </a:ext>
            </a:extLst>
          </p:cNvPr>
          <p:cNvSpPr/>
          <p:nvPr/>
        </p:nvSpPr>
        <p:spPr>
          <a:xfrm>
            <a:off x="0" y="5427633"/>
            <a:ext cx="46989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1400" dirty="0">
                <a:latin typeface="+mj-lt"/>
              </a:rPr>
              <a:t>Выбор класса точности связан с конструктивными особенностями проектируемой печатной платы, бюджетом на разработку и с конкретным производством, так как он обусловлен уровнем технологического оснащения производства. Печатная плата проектируемого устройства имеет третий класс точности.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70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820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Охранное устройство с оповещением по сети сотовой связи</vt:lpstr>
      <vt:lpstr>Цель дипломного проекта:</vt:lpstr>
      <vt:lpstr>Обзор аналогов охранного устройства</vt:lpstr>
      <vt:lpstr>Схема электрическая структурная</vt:lpstr>
      <vt:lpstr>Схема электрическая принципиальная</vt:lpstr>
      <vt:lpstr>Алгоритм работы устройства</vt:lpstr>
      <vt:lpstr>Алгоритм работы устройства</vt:lpstr>
      <vt:lpstr>Компоновочный расчет устройства</vt:lpstr>
      <vt:lpstr>Расчет печатного монтажа</vt:lpstr>
      <vt:lpstr>Печатная плата</vt:lpstr>
      <vt:lpstr>Сборочный чертеж модуля</vt:lpstr>
      <vt:lpstr>Чертеж основания</vt:lpstr>
      <vt:lpstr>Чертеж крышки</vt:lpstr>
      <vt:lpstr>Сборочный чертеж устройства</vt:lpstr>
      <vt:lpstr>Расчет виброустойчивости платы</vt:lpstr>
      <vt:lpstr>Оценка теплового режима и выбор способа охлаждения</vt:lpstr>
      <vt:lpstr>Расчет надежности</vt:lpstr>
      <vt:lpstr>Анализ технологичности конструкции электронного модуля устройства</vt:lpstr>
      <vt:lpstr>Технико-экономическое обоснование</vt:lpstr>
      <vt:lpstr>Технико-экономическое обоснование</vt:lpstr>
      <vt:lpstr>Техника безопасности</vt:lpstr>
      <vt:lpstr>Выводы: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Охранное устройство с оповещением по сети сотовой связи</dc:title>
  <dc:creator>Uladzislau Shastakou</dc:creator>
  <cp:lastModifiedBy>Uladzislau Shastakou</cp:lastModifiedBy>
  <cp:revision>181</cp:revision>
  <dcterms:created xsi:type="dcterms:W3CDTF">2020-05-31T19:36:48Z</dcterms:created>
  <dcterms:modified xsi:type="dcterms:W3CDTF">2020-06-16T20:32:37Z</dcterms:modified>
</cp:coreProperties>
</file>