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94" r:id="rId4"/>
    <p:sldId id="300" r:id="rId5"/>
    <p:sldId id="302" r:id="rId6"/>
    <p:sldId id="297" r:id="rId7"/>
    <p:sldId id="298" r:id="rId8"/>
    <p:sldId id="299" r:id="rId9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5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B08F6-A763-4ECC-B1F1-39E9678FD059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35945-36D0-4FB2-87A3-DB123570D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28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35945-36D0-4FB2-87A3-DB123570D99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67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02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ontab.guru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classroom.google.com/u/1/c/NDQ3NTA1MDUxNjY4/m/NDY4MTY5OTQyNjE3/details" TargetMode="External"/><Relationship Id="rId5" Type="http://schemas.openxmlformats.org/officeDocument/2006/relationships/hyperlink" Target="https://classroom.google.com/u/1/c/NDQ3NTA1MDUxNjY4/m/NDc1NjMwNjU3ODkw/details" TargetMode="External"/><Relationship Id="rId4" Type="http://schemas.openxmlformats.org/officeDocument/2006/relationships/hyperlink" Target="https://ru.hexlet.io/blog/posts/basic-linux-productiv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1484784"/>
            <a:ext cx="10810800" cy="511256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4000" b="1" dirty="0" smtClean="0">
              <a:solidFill>
                <a:srgbClr val="333F48"/>
              </a:solidFill>
              <a:latin typeface="SB Sans Display Semibold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4000" b="1" dirty="0" smtClean="0">
                <a:solidFill>
                  <a:srgbClr val="333F48"/>
                </a:solidFill>
                <a:latin typeface="SB Sans Display Semibold"/>
              </a:rPr>
              <a:t>Дипломный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</a:rPr>
              <a:t>проект на тему:</a:t>
            </a:r>
            <a:br>
              <a:rPr lang="ru-RU" sz="4000" b="1" dirty="0">
                <a:solidFill>
                  <a:srgbClr val="333F48"/>
                </a:solidFill>
                <a:latin typeface="SB Sans Display Semibold"/>
              </a:rPr>
            </a:br>
            <a:r>
              <a:rPr lang="ru-RU" sz="4000" b="1" dirty="0" smtClean="0">
                <a:solidFill>
                  <a:srgbClr val="333F48"/>
                </a:solidFill>
                <a:latin typeface="SB Sans Display Semibold"/>
              </a:rPr>
              <a:t>«Построение системы триггеров профессиональных участников рынка ценных бумаг»</a:t>
            </a:r>
            <a:endParaRPr lang="ru-RU" sz="4000" b="1" dirty="0">
              <a:solidFill>
                <a:srgbClr val="333F48"/>
              </a:solidFill>
              <a:latin typeface="SB Sans Display Semibold"/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4400" b="0" i="0" u="none" strike="noStrike" cap="none" spc="0" dirty="0" smtClean="0">
              <a:ln>
                <a:noFill/>
              </a:ln>
              <a:solidFill>
                <a:srgbClr val="333F48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200" b="0" i="0" u="none" strike="noStrike" cap="none" spc="0" dirty="0" smtClean="0">
                <a:ln>
                  <a:noFill/>
                </a:ln>
                <a:solidFill>
                  <a:srgbClr val="333F48"/>
                </a:solidFill>
              </a:rPr>
              <a:t>Слушатель:</a:t>
            </a:r>
            <a:r>
              <a:rPr lang="ru-RU" sz="3200" b="0" i="0" u="none" strike="noStrike" cap="none" spc="0" dirty="0">
                <a:ln>
                  <a:noFill/>
                </a:ln>
                <a:solidFill>
                  <a:srgbClr val="333F48"/>
                </a:solidFill>
              </a:rPr>
              <a:t/>
            </a:r>
            <a:br>
              <a:rPr lang="ru-RU" sz="3200" b="0" i="0" u="none" strike="noStrike" cap="none" spc="0" dirty="0">
                <a:ln>
                  <a:noFill/>
                </a:ln>
                <a:solidFill>
                  <a:srgbClr val="333F48"/>
                </a:solidFill>
              </a:rPr>
            </a:br>
            <a:r>
              <a:rPr lang="ru-RU" sz="3200" dirty="0" smtClean="0">
                <a:solidFill>
                  <a:srgbClr val="333F48"/>
                </a:solidFill>
              </a:rPr>
              <a:t>Шестухина Елена Андреевна</a:t>
            </a: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 и ее проблематика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en-US" dirty="0"/>
              <a:t>2</a:t>
            </a:r>
            <a:endParaRPr lang="ru-RU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833F4A02-E5A9-40A9-AC16-A090A1C9364A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600" dirty="0" smtClean="0">
                <a:latin typeface="SB Sans Text Light"/>
                <a:cs typeface="SB Sans Text Light"/>
              </a:rPr>
              <a:t>Необходимость контроля за деятельностью ПУРЦБ со стороны Центрального Банка РФ;</a:t>
            </a: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600" dirty="0" smtClean="0">
                <a:latin typeface="SB Sans Text Light"/>
                <a:cs typeface="SB Sans Text Light"/>
              </a:rPr>
              <a:t>Сложная геополитическая ситуация, влияющая на деятельность инвестиционных финансовых посредников;</a:t>
            </a: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600" dirty="0" smtClean="0">
                <a:latin typeface="SB Sans Text Light"/>
                <a:cs typeface="SB Sans Text Light"/>
              </a:rPr>
              <a:t>Большой объем разрозненных и неструктурированных данных о рынке: внутренние справочники, отчетность, витрины, ответы на запросы поднадзорных и т.д.</a:t>
            </a:r>
            <a:r>
              <a:rPr lang="en-US" sz="1600" dirty="0" smtClean="0">
                <a:latin typeface="SB Sans Text Light"/>
                <a:cs typeface="SB Sans Text Light"/>
              </a:rPr>
              <a:t>;</a:t>
            </a:r>
            <a:endParaRPr lang="ru-RU" sz="1600" dirty="0" smtClean="0">
              <a:latin typeface="SB Sans Text Light"/>
              <a:cs typeface="SB Sans Text Light"/>
            </a:endParaRP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600" dirty="0" smtClean="0">
                <a:latin typeface="SB Sans Text Light"/>
                <a:cs typeface="SB Sans Text Light"/>
              </a:rPr>
              <a:t>Данные постоянно меняются: выдаются новые лицензии, меняются ответственные кураторы, организации находят ошибки в данных и пересдают отчетность.</a:t>
            </a:r>
          </a:p>
        </p:txBody>
      </p:sp>
    </p:spTree>
    <p:extLst>
      <p:ext uri="{BB962C8B-B14F-4D97-AF65-F5344CB8AC3E}">
        <p14:creationId xmlns:p14="http://schemas.microsoft.com/office/powerpoint/2010/main" val="202850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работы</a:t>
            </a:r>
            <a:endParaRPr lang="ru-RU" dirty="0"/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/>
              <a:t>3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7FE2045C-9082-494B-9EA3-F442CFB25546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1703512" y="1748649"/>
            <a:ext cx="570669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B Sans Text Light"/>
              </a:rPr>
              <a:t>01</a:t>
            </a:r>
          </a:p>
        </p:txBody>
      </p:sp>
      <p:cxnSp>
        <p:nvCxnSpPr>
          <p:cNvPr id="21" name="Straight Connector 25"/>
          <p:cNvCxnSpPr/>
          <p:nvPr/>
        </p:nvCxnSpPr>
        <p:spPr>
          <a:xfrm>
            <a:off x="2433353" y="2047827"/>
            <a:ext cx="1785817" cy="0"/>
          </a:xfrm>
          <a:prstGeom prst="line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Text"/>
          <p:cNvSpPr txBox="1"/>
          <p:nvPr/>
        </p:nvSpPr>
        <p:spPr>
          <a:xfrm>
            <a:off x="1703512" y="2384593"/>
            <a:ext cx="250613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 smtClean="0">
                <a:latin typeface="SB Sans Text Light"/>
              </a:rPr>
              <a:t>Загрузка </a:t>
            </a:r>
            <a:r>
              <a:rPr lang="ru-RU" sz="1400" dirty="0" err="1" smtClean="0">
                <a:latin typeface="SB Sans Text Light"/>
              </a:rPr>
              <a:t>эксель</a:t>
            </a:r>
            <a:r>
              <a:rPr lang="ru-RU" sz="1400" dirty="0">
                <a:latin typeface="SB Sans Text Light"/>
              </a:rPr>
              <a:t>-</a:t>
            </a:r>
            <a:r>
              <a:rPr lang="ru-RU" sz="1400" dirty="0" smtClean="0">
                <a:latin typeface="SB Sans Text Light"/>
              </a:rPr>
              <a:t>файлов, </a:t>
            </a:r>
          </a:p>
          <a:p>
            <a:r>
              <a:rPr lang="ru-RU" sz="1400" dirty="0" smtClean="0">
                <a:latin typeface="SB Sans Text Light"/>
              </a:rPr>
              <a:t>Подготовка структур данных, приведение к формату </a:t>
            </a:r>
            <a:r>
              <a:rPr lang="en-US" sz="1400" dirty="0" smtClean="0">
                <a:latin typeface="SB Sans Text Light"/>
              </a:rPr>
              <a:t>SCD2</a:t>
            </a:r>
          </a:p>
        </p:txBody>
      </p:sp>
      <p:sp>
        <p:nvSpPr>
          <p:cNvPr id="25" name="Text Placeholder 3"/>
          <p:cNvSpPr txBox="1">
            <a:spLocks/>
          </p:cNvSpPr>
          <p:nvPr/>
        </p:nvSpPr>
        <p:spPr>
          <a:xfrm>
            <a:off x="4431005" y="1748649"/>
            <a:ext cx="570669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B Sans Text Light"/>
              </a:rPr>
              <a:t>02</a:t>
            </a:r>
          </a:p>
        </p:txBody>
      </p:sp>
      <p:cxnSp>
        <p:nvCxnSpPr>
          <p:cNvPr id="26" name="Straight Connector 34"/>
          <p:cNvCxnSpPr/>
          <p:nvPr/>
        </p:nvCxnSpPr>
        <p:spPr>
          <a:xfrm>
            <a:off x="5132271" y="2047827"/>
            <a:ext cx="1785817" cy="0"/>
          </a:xfrm>
          <a:prstGeom prst="line">
            <a:avLst/>
          </a:prstGeom>
          <a:ln w="19050" cap="rnd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"/>
          <p:cNvSpPr txBox="1">
            <a:spLocks/>
          </p:cNvSpPr>
          <p:nvPr/>
        </p:nvSpPr>
        <p:spPr>
          <a:xfrm>
            <a:off x="7089995" y="1748649"/>
            <a:ext cx="570669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SB Sans Text Light"/>
              </a:rPr>
              <a:t>03</a:t>
            </a:r>
          </a:p>
        </p:txBody>
      </p:sp>
      <p:cxnSp>
        <p:nvCxnSpPr>
          <p:cNvPr id="34" name="Straight Connector 39"/>
          <p:cNvCxnSpPr/>
          <p:nvPr/>
        </p:nvCxnSpPr>
        <p:spPr>
          <a:xfrm>
            <a:off x="7810311" y="2047827"/>
            <a:ext cx="1785817" cy="0"/>
          </a:xfrm>
          <a:prstGeom prst="line">
            <a:avLst/>
          </a:prstGeom>
          <a:ln w="19050" cap="rnd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44"/>
          <p:cNvCxnSpPr/>
          <p:nvPr/>
        </p:nvCxnSpPr>
        <p:spPr>
          <a:xfrm rot="10800000" flipV="1">
            <a:off x="7707220" y="2047826"/>
            <a:ext cx="1888910" cy="1540235"/>
          </a:xfrm>
          <a:prstGeom prst="bentConnector3">
            <a:avLst>
              <a:gd name="adj1" fmla="val -6981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"/>
          <p:cNvSpPr txBox="1">
            <a:spLocks/>
          </p:cNvSpPr>
          <p:nvPr/>
        </p:nvSpPr>
        <p:spPr>
          <a:xfrm>
            <a:off x="4431005" y="3289341"/>
            <a:ext cx="570669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SB Sans Text Light"/>
              </a:rPr>
              <a:t>05</a:t>
            </a:r>
          </a:p>
        </p:txBody>
      </p:sp>
      <p:sp>
        <p:nvSpPr>
          <p:cNvPr id="44" name="Text Placeholder 3"/>
          <p:cNvSpPr txBox="1">
            <a:spLocks/>
          </p:cNvSpPr>
          <p:nvPr/>
        </p:nvSpPr>
        <p:spPr>
          <a:xfrm>
            <a:off x="7089995" y="3289341"/>
            <a:ext cx="570669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B Sans Text Light"/>
              </a:rPr>
              <a:t>04</a:t>
            </a:r>
          </a:p>
        </p:txBody>
      </p:sp>
      <p:cxnSp>
        <p:nvCxnSpPr>
          <p:cNvPr id="48" name="Straight Connector 67"/>
          <p:cNvCxnSpPr/>
          <p:nvPr/>
        </p:nvCxnSpPr>
        <p:spPr>
          <a:xfrm flipH="1">
            <a:off x="5094171" y="3588061"/>
            <a:ext cx="1785817" cy="0"/>
          </a:xfrm>
          <a:prstGeom prst="line">
            <a:avLst/>
          </a:prstGeom>
          <a:ln w="19050" cap="rnd">
            <a:solidFill>
              <a:schemeClr val="accent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oter Text"/>
          <p:cNvSpPr txBox="1"/>
          <p:nvPr/>
        </p:nvSpPr>
        <p:spPr bwMode="auto">
          <a:xfrm>
            <a:off x="4343776" y="2381094"/>
            <a:ext cx="250613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 smtClean="0">
                <a:latin typeface="SB Sans Text Light"/>
              </a:rPr>
              <a:t>Инкрементальная загрузка</a:t>
            </a:r>
            <a:r>
              <a:rPr lang="en-US" sz="1400" dirty="0" smtClean="0">
                <a:latin typeface="SB Sans Text Light"/>
              </a:rPr>
              <a:t> </a:t>
            </a:r>
            <a:r>
              <a:rPr lang="ru-RU" sz="1400" dirty="0" smtClean="0">
                <a:latin typeface="SB Sans Text Light"/>
              </a:rPr>
              <a:t>(Выделение добавлений, изменений, логическое удаление) </a:t>
            </a:r>
            <a:endParaRPr lang="en-US" sz="1400" dirty="0" smtClean="0">
              <a:latin typeface="SB Sans Text Light"/>
            </a:endParaRPr>
          </a:p>
        </p:txBody>
      </p:sp>
      <p:sp>
        <p:nvSpPr>
          <p:cNvPr id="51" name="Footer Text"/>
          <p:cNvSpPr txBox="1"/>
          <p:nvPr/>
        </p:nvSpPr>
        <p:spPr bwMode="auto">
          <a:xfrm>
            <a:off x="7089997" y="2392202"/>
            <a:ext cx="250613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 smtClean="0">
                <a:latin typeface="SB Sans Text Light"/>
              </a:rPr>
              <a:t>Формирование отчета по триггерам</a:t>
            </a:r>
            <a:endParaRPr lang="en-US" sz="1400" dirty="0" smtClean="0">
              <a:latin typeface="SB Sans Text Light"/>
            </a:endParaRPr>
          </a:p>
        </p:txBody>
      </p:sp>
      <p:sp>
        <p:nvSpPr>
          <p:cNvPr id="52" name="Footer Text"/>
          <p:cNvSpPr txBox="1"/>
          <p:nvPr/>
        </p:nvSpPr>
        <p:spPr bwMode="auto">
          <a:xfrm>
            <a:off x="7128947" y="3935952"/>
            <a:ext cx="250613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SB Sans Text Light"/>
              </a:rPr>
              <a:t>ETL-</a:t>
            </a:r>
            <a:r>
              <a:rPr lang="ru-RU" sz="1400" dirty="0" smtClean="0">
                <a:latin typeface="SB Sans Text Light"/>
              </a:rPr>
              <a:t>процесс для отчета по триггерам</a:t>
            </a:r>
            <a:endParaRPr lang="en-US" sz="1400" dirty="0" smtClean="0">
              <a:latin typeface="SB Sans Text Light"/>
            </a:endParaRPr>
          </a:p>
        </p:txBody>
      </p:sp>
      <p:sp>
        <p:nvSpPr>
          <p:cNvPr id="53" name="Footer Text"/>
          <p:cNvSpPr txBox="1"/>
          <p:nvPr/>
        </p:nvSpPr>
        <p:spPr bwMode="auto">
          <a:xfrm>
            <a:off x="4343775" y="3986841"/>
            <a:ext cx="250613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 smtClean="0">
                <a:latin typeface="SB Sans Text Light"/>
              </a:rPr>
              <a:t>Автоматизация кода в </a:t>
            </a:r>
            <a:r>
              <a:rPr lang="en-US" sz="1400" dirty="0" smtClean="0">
                <a:latin typeface="SB Sans Text Light"/>
              </a:rPr>
              <a:t>Python</a:t>
            </a:r>
            <a:r>
              <a:rPr lang="ru-RU" sz="1400" dirty="0" smtClean="0">
                <a:latin typeface="SB Sans Text Light"/>
              </a:rPr>
              <a:t>, создание планировщика задач</a:t>
            </a:r>
            <a:endParaRPr lang="en-US" sz="1400" dirty="0" smtClean="0">
              <a:latin typeface="SB Sans Text Ligh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50851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Read</a:t>
            </a:r>
            <a:r>
              <a:rPr lang="ru-RU" dirty="0"/>
              <a:t>_</a:t>
            </a:r>
            <a:r>
              <a:rPr lang="en-US" dirty="0" err="1"/>
              <a:t>xlsx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ru-RU" dirty="0"/>
              <a:t> - модуль для чтения </a:t>
            </a:r>
            <a:r>
              <a:rPr lang="en-US" dirty="0"/>
              <a:t>excel</a:t>
            </a:r>
            <a:r>
              <a:rPr lang="ru-RU" dirty="0"/>
              <a:t>-файлов</a:t>
            </a:r>
          </a:p>
          <a:p>
            <a:r>
              <a:rPr lang="en-US" dirty="0"/>
              <a:t>Mod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ru-RU" dirty="0"/>
              <a:t> - модуль с функциями по инкрементальной загрузке</a:t>
            </a:r>
          </a:p>
          <a:p>
            <a:r>
              <a:rPr lang="en-US" dirty="0"/>
              <a:t>Report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ru-RU" dirty="0"/>
              <a:t>– модуль для формирования </a:t>
            </a:r>
            <a:r>
              <a:rPr lang="ru-RU" dirty="0" smtClean="0"/>
              <a:t>отчета</a:t>
            </a:r>
            <a:endParaRPr lang="ru-RU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5744297" y="508238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Prep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ru-RU" dirty="0"/>
              <a:t> – скрипт для формирования необходимых таблиц и первого отчета (запускается только первый раз)</a:t>
            </a:r>
          </a:p>
          <a:p>
            <a:r>
              <a:rPr lang="en-US" dirty="0"/>
              <a:t>Main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ru-RU" dirty="0"/>
              <a:t>– скрипт для ежемесячного обновления витрин, подготовки отчета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6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30" grpId="0"/>
      <p:bldP spid="40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ru-RU" dirty="0" smtClean="0"/>
              <a:t>-диаграмма</a:t>
            </a:r>
            <a:endParaRPr lang="ru-RU" dirty="0"/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/>
              <a:t>3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7FE2045C-9082-494B-9EA3-F442CFB25546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532674"/>
            <a:ext cx="1100455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25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Методология расчета триггеров</a:t>
            </a:r>
            <a:endParaRPr lang="ru-RU" dirty="0"/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/>
              <a:t>3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7FE2045C-9082-494B-9EA3-F442CFB25546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432" y="1988840"/>
            <a:ext cx="446449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u="sng" dirty="0" smtClean="0">
                <a:latin typeface="SB Sans Text Light"/>
              </a:rPr>
              <a:t>Триггеры: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SB Sans Text Light"/>
              </a:rPr>
              <a:t>Собственные средства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SB Sans Text Light"/>
              </a:rPr>
              <a:t>Размер собственных средств ниже норматива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SB Sans Text Light"/>
              </a:rPr>
              <a:t>Клиенты на брокерском обслуживании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SB Sans Text Light"/>
              </a:rPr>
              <a:t>Клиенты доверительного управления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SB Sans Text Light"/>
              </a:rPr>
              <a:t>Количество депонентов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1984" y="1988841"/>
            <a:ext cx="4896544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ru-RU" sz="1600" dirty="0" smtClean="0">
                <a:latin typeface="SB Sans Text Light"/>
              </a:rPr>
              <a:t>МРСС сравнивается с нормативом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ru-RU" sz="1600" dirty="0" smtClean="0">
                <a:latin typeface="SB Sans Text Light"/>
              </a:rPr>
              <a:t>Если относительное изменение посчитать нельзя, абсолютное изменение сравнивается с пороговым для каждого триггера;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ru-RU" sz="1600" dirty="0" smtClean="0">
                <a:latin typeface="SB Sans Text Light"/>
              </a:rPr>
              <a:t>Для остальных рассчитывается максимальное значение из текущего и предыдущего значений, и в зависимости от того, в какой промежуток оно попадает, рассчитываются пороговые значения для относительного изменения</a:t>
            </a:r>
            <a:endParaRPr lang="ru-RU" sz="1600" dirty="0">
              <a:latin typeface="SB Sans Text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5440" y="5085184"/>
            <a:ext cx="1045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SB Sans Text Light"/>
              </a:rPr>
              <a:t>Кроме того, по определенным критериям определяются организации, для которых рассчитываются триггеры, и ответственный департамент</a:t>
            </a:r>
            <a:endParaRPr lang="ru-RU" sz="1600" dirty="0">
              <a:latin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716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/>
              <a:t>4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23C78131-749E-4CC6-A080-4235AD358BC7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600" dirty="0" smtClean="0">
                <a:latin typeface="SB Sans Text Light"/>
                <a:cs typeface="SB Sans Text Light"/>
              </a:rPr>
              <a:t>Данные были изменены или сгенерированы </a:t>
            </a:r>
            <a:r>
              <a:rPr lang="ru-RU" sz="1600" dirty="0" err="1" smtClean="0">
                <a:latin typeface="SB Sans Text Light"/>
                <a:cs typeface="SB Sans Text Light"/>
              </a:rPr>
              <a:t>рандомно</a:t>
            </a:r>
            <a:r>
              <a:rPr lang="ru-RU" sz="1600" dirty="0" smtClean="0">
                <a:latin typeface="SB Sans Text Light"/>
                <a:cs typeface="SB Sans Text Light"/>
              </a:rPr>
              <a:t>, в связи с чем сделать релевантные выводы о деятельности организаций нельзя.</a:t>
            </a: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600" dirty="0" smtClean="0">
                <a:latin typeface="SB Sans Text Light"/>
                <a:cs typeface="SB Sans Text Light"/>
              </a:rPr>
              <a:t>Результаты:</a:t>
            </a:r>
          </a:p>
          <a:p>
            <a:pPr lvl="1" defTabSz="360000">
              <a:lnSpc>
                <a:spcPct val="200000"/>
              </a:lnSpc>
              <a:spcBef>
                <a:spcPts val="0"/>
              </a:spcBef>
              <a:defRPr/>
            </a:pPr>
            <a:r>
              <a:rPr lang="ru-RU" sz="1600" dirty="0" smtClean="0">
                <a:latin typeface="SB Sans Text Light"/>
                <a:cs typeface="SB Sans Text Light"/>
              </a:rPr>
              <a:t>Выстроены </a:t>
            </a:r>
            <a:r>
              <a:rPr lang="en-US" sz="1600" dirty="0" smtClean="0">
                <a:latin typeface="SB Sans Text Light"/>
                <a:cs typeface="SB Sans Text Light"/>
              </a:rPr>
              <a:t>ETL</a:t>
            </a:r>
            <a:r>
              <a:rPr lang="ru-RU" sz="1600" dirty="0" smtClean="0">
                <a:latin typeface="SB Sans Text Light"/>
                <a:cs typeface="SB Sans Text Light"/>
              </a:rPr>
              <a:t>-процессы;</a:t>
            </a:r>
          </a:p>
          <a:p>
            <a:pPr lvl="1" defTabSz="360000">
              <a:lnSpc>
                <a:spcPct val="200000"/>
              </a:lnSpc>
              <a:spcBef>
                <a:spcPts val="0"/>
              </a:spcBef>
              <a:defRPr/>
            </a:pPr>
            <a:r>
              <a:rPr lang="ru-RU" sz="1600" dirty="0" smtClean="0">
                <a:latin typeface="SB Sans Text Light"/>
                <a:cs typeface="SB Sans Text Light"/>
              </a:rPr>
              <a:t>Автоматизирован код инкрементальной загрузки в </a:t>
            </a:r>
            <a:r>
              <a:rPr lang="en-US" sz="1600" dirty="0" smtClean="0">
                <a:latin typeface="SB Sans Text Light"/>
                <a:cs typeface="SB Sans Text Light"/>
              </a:rPr>
              <a:t>Python;</a:t>
            </a:r>
            <a:endParaRPr lang="ru-RU" sz="1600" dirty="0">
              <a:latin typeface="SB Sans Text Light"/>
              <a:cs typeface="SB Sans Text Light"/>
            </a:endParaRPr>
          </a:p>
          <a:p>
            <a:pPr lvl="1" defTabSz="360000">
              <a:lnSpc>
                <a:spcPct val="200000"/>
              </a:lnSpc>
              <a:spcBef>
                <a:spcPts val="0"/>
              </a:spcBef>
              <a:defRPr/>
            </a:pPr>
            <a:r>
              <a:rPr lang="ru-RU" sz="1600" dirty="0" smtClean="0">
                <a:latin typeface="SB Sans Text Light"/>
                <a:cs typeface="SB Sans Text Light"/>
              </a:rPr>
              <a:t>Автоматизирован процесс расчета триггеров;</a:t>
            </a:r>
          </a:p>
          <a:p>
            <a:pPr lvl="1" defTabSz="360000">
              <a:lnSpc>
                <a:spcPct val="200000"/>
              </a:lnSpc>
              <a:spcBef>
                <a:spcPts val="0"/>
              </a:spcBef>
              <a:defRPr/>
            </a:pPr>
            <a:r>
              <a:rPr lang="ru-RU" sz="1600" dirty="0" smtClean="0">
                <a:latin typeface="SB Sans Text Light"/>
                <a:cs typeface="SB Sans Text Light"/>
              </a:rPr>
              <a:t>Автоматизирован регулярный запуск процессов при помощи </a:t>
            </a:r>
            <a:r>
              <a:rPr lang="en-US" sz="1600" dirty="0" err="1" smtClean="0">
                <a:latin typeface="SB Sans Text Light"/>
                <a:cs typeface="SB Sans Text Light"/>
              </a:rPr>
              <a:t>Cron</a:t>
            </a:r>
            <a:r>
              <a:rPr lang="ru-RU" sz="1600" dirty="0" smtClean="0">
                <a:latin typeface="SB Sans Text Light"/>
                <a:cs typeface="SB Sans Text Light"/>
              </a:rPr>
              <a:t>.</a:t>
            </a:r>
          </a:p>
          <a:p>
            <a:pPr defTabSz="360000">
              <a:lnSpc>
                <a:spcPct val="200000"/>
              </a:lnSpc>
              <a:spcBef>
                <a:spcPts val="0"/>
              </a:spcBef>
              <a:defRPr/>
            </a:pPr>
            <a:endParaRPr lang="ru-RU" sz="1600" dirty="0"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68780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использованных источников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388475" y="6378575"/>
            <a:ext cx="2803525" cy="276999"/>
          </a:xfrm>
        </p:spPr>
        <p:txBody>
          <a:bodyPr/>
          <a:lstStyle/>
          <a:p>
            <a:pPr>
              <a:defRPr/>
            </a:pPr>
            <a:r>
              <a:rPr lang="ru-RU" dirty="0"/>
              <a:t>5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C4B5CB2B-C20A-4281-BA84-62BDF59F6065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833F4A02-E5A9-40A9-AC16-A090A1C9364A}"/>
              </a:ext>
            </a:extLst>
          </p:cNvPr>
          <p:cNvSpPr>
            <a:spLocks/>
          </p:cNvSpPr>
          <p:nvPr/>
        </p:nvSpPr>
        <p:spPr bwMode="auto">
          <a:xfrm>
            <a:off x="990600" y="18374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1600" dirty="0">
                <a:latin typeface="SB Sans Text Light"/>
                <a:cs typeface="SB Sans Text Light"/>
                <a:hlinkClick r:id="rId3"/>
              </a:rPr>
              <a:t>https://</a:t>
            </a:r>
            <a:r>
              <a:rPr lang="en-US" sz="1600" dirty="0" smtClean="0">
                <a:latin typeface="SB Sans Text Light"/>
                <a:cs typeface="SB Sans Text Light"/>
                <a:hlinkClick r:id="rId3"/>
              </a:rPr>
              <a:t>crontab.guru</a:t>
            </a:r>
            <a:endParaRPr lang="en-US" sz="1600" dirty="0" smtClean="0">
              <a:latin typeface="SB Sans Text Light"/>
              <a:cs typeface="SB Sans Text Light"/>
            </a:endParaRP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1600" dirty="0">
                <a:latin typeface="SB Sans Text Light"/>
                <a:cs typeface="SB Sans Text Light"/>
                <a:hlinkClick r:id="rId4"/>
              </a:rPr>
              <a:t>https://</a:t>
            </a:r>
            <a:r>
              <a:rPr lang="en-US" sz="1600" dirty="0" smtClean="0">
                <a:latin typeface="SB Sans Text Light"/>
                <a:cs typeface="SB Sans Text Light"/>
                <a:hlinkClick r:id="rId4"/>
              </a:rPr>
              <a:t>ru.hexlet.io/blog/posts/basic-linux-productivity</a:t>
            </a:r>
            <a:endParaRPr lang="en-US" sz="1600" dirty="0" smtClean="0">
              <a:latin typeface="SB Sans Text Light"/>
              <a:cs typeface="SB Sans Text Light"/>
            </a:endParaRP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1600" dirty="0">
                <a:latin typeface="SB Sans Text Light"/>
                <a:cs typeface="SB Sans Text Light"/>
                <a:hlinkClick r:id="rId5"/>
              </a:rPr>
              <a:t>https://</a:t>
            </a:r>
            <a:r>
              <a:rPr lang="en-US" sz="1600" dirty="0" smtClean="0">
                <a:latin typeface="SB Sans Text Light"/>
                <a:cs typeface="SB Sans Text Light"/>
                <a:hlinkClick r:id="rId5"/>
              </a:rPr>
              <a:t>classroom.google.com/u/1/c/NDQ3NTA1MDUxNjY4/m/NDc1NjMwNjU3ODkw/details</a:t>
            </a:r>
            <a:endParaRPr lang="en-US" sz="1600" dirty="0" smtClean="0">
              <a:latin typeface="SB Sans Text Light"/>
              <a:cs typeface="SB Sans Text Light"/>
            </a:endParaRP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1600" dirty="0">
                <a:latin typeface="SB Sans Text Light"/>
                <a:cs typeface="SB Sans Text Light"/>
                <a:hlinkClick r:id="rId6"/>
              </a:rPr>
              <a:t>https://</a:t>
            </a:r>
            <a:r>
              <a:rPr lang="en-US" sz="1600" dirty="0" smtClean="0">
                <a:latin typeface="SB Sans Text Light"/>
                <a:cs typeface="SB Sans Text Light"/>
                <a:hlinkClick r:id="rId6"/>
              </a:rPr>
              <a:t>classroom.google.com/u/1/c/NDQ3NTA1MDUxNjY4/m/NDY4MTY5OTQyNjE3/details</a:t>
            </a:r>
            <a:endParaRPr lang="en-US" sz="1600" dirty="0">
              <a:latin typeface="SB Sans Text Light"/>
              <a:cs typeface="SB Sans Text Light"/>
            </a:endParaRPr>
          </a:p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1600" dirty="0">
                <a:latin typeface="SB Sans Text Light"/>
                <a:cs typeface="SB Sans Text Light"/>
                <a:hlinkClick r:id="rId6"/>
              </a:rPr>
              <a:t>https://</a:t>
            </a:r>
            <a:r>
              <a:rPr lang="en-US" sz="1600" dirty="0" smtClean="0">
                <a:latin typeface="SB Sans Text Light"/>
                <a:cs typeface="SB Sans Text Light"/>
                <a:hlinkClick r:id="rId6"/>
              </a:rPr>
              <a:t>classroom.google.com/u/1/c/NDQ3NTA1MDUxNjY4/m/NDY4MTY5OTQyNjE3/details</a:t>
            </a:r>
            <a:endParaRPr lang="en-US" sz="1600" dirty="0" smtClean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200000"/>
              </a:lnSpc>
              <a:spcBef>
                <a:spcPts val="0"/>
              </a:spcBef>
              <a:buNone/>
              <a:defRPr/>
            </a:pPr>
            <a:endParaRPr lang="en-US" sz="1600" dirty="0"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62836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</TotalTime>
  <Words>343</Words>
  <Application>Microsoft Office PowerPoint</Application>
  <DocSecurity>0</DocSecurity>
  <PresentationFormat>Произвольный</PresentationFormat>
  <Paragraphs>59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Тема Office</vt:lpstr>
      <vt:lpstr>Office Theme</vt:lpstr>
      <vt:lpstr>Презентация PowerPoint</vt:lpstr>
      <vt:lpstr>Актуальность темы и ее проблематика</vt:lpstr>
      <vt:lpstr>Этапы работы</vt:lpstr>
      <vt:lpstr>ER-диаграмма</vt:lpstr>
      <vt:lpstr>Методология расчета триггеров</vt:lpstr>
      <vt:lpstr>Выводы</vt:lpstr>
      <vt:lpstr>Список использованных источников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creator>JVMoroz</dc:creator>
  <cp:lastModifiedBy>Пользователь Windows</cp:lastModifiedBy>
  <cp:revision>479</cp:revision>
  <dcterms:created xsi:type="dcterms:W3CDTF">2020-09-16T07:07:55Z</dcterms:created>
  <dcterms:modified xsi:type="dcterms:W3CDTF">2022-03-22T08:31:28Z</dcterms:modified>
  <dc:identifier/>
  <dc:language/>
  <cp:version/>
</cp:coreProperties>
</file>