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fe9aa31c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fe9aa31c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0253f0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0253f0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fe9aa31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fe9aa31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e9aa31c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e9aa31c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d53e747a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53e747a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d53e747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d53e747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fe9aa31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fe9aa31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fe9aa31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fe9aa31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fe9aa31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fe9aa31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e9aa31c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fe9aa31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05075" y="5472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Crypto-philanthropy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ctrTitle"/>
          </p:nvPr>
        </p:nvSpPr>
        <p:spPr>
          <a:xfrm>
            <a:off x="2371725" y="630225"/>
            <a:ext cx="6331500" cy="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VerifyTransaction:</a:t>
            </a:r>
            <a:endParaRPr sz="2400">
              <a:solidFill>
                <a:srgbClr val="000000"/>
              </a:solidFill>
            </a:endParaRPr>
          </a:p>
        </p:txBody>
      </p:sp>
      <p:sp>
        <p:nvSpPr>
          <p:cNvPr id="137" name="Google Shape;137;p22"/>
          <p:cNvSpPr txBox="1"/>
          <p:nvPr>
            <p:ph idx="1" type="subTitle"/>
          </p:nvPr>
        </p:nvSpPr>
        <p:spPr>
          <a:xfrm>
            <a:off x="2371725" y="472150"/>
            <a:ext cx="6331500" cy="309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function verifies hash of all blocks stored and recalculated also, checks previoushash of this block with hash of the previous block.</a:t>
            </a:r>
            <a:endParaRPr/>
          </a:p>
          <a:p>
            <a:pPr indent="0" lvl="0" marL="0" rtl="0" algn="l">
              <a:spcBef>
                <a:spcPts val="0"/>
              </a:spcBef>
              <a:spcAft>
                <a:spcPts val="0"/>
              </a:spcAft>
              <a:buNone/>
            </a:pPr>
            <a:r>
              <a:rPr lang="en"/>
              <a:t>It also checks whether the block is mined or not by checking its number of zeroes in its prefix equals to its difficulty value or not.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1769800" y="473875"/>
            <a:ext cx="6543675" cy="427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216000" y="1819275"/>
            <a:ext cx="5486400" cy="1504950"/>
          </a:xfrm>
          <a:prstGeom prst="rect">
            <a:avLst/>
          </a:prstGeom>
          <a:noFill/>
          <a:ln>
            <a:noFill/>
          </a:ln>
        </p:spPr>
      </p:pic>
      <p:sp>
        <p:nvSpPr>
          <p:cNvPr id="148" name="Google Shape;148;p24"/>
          <p:cNvSpPr txBox="1"/>
          <p:nvPr/>
        </p:nvSpPr>
        <p:spPr>
          <a:xfrm>
            <a:off x="769600" y="803425"/>
            <a:ext cx="6379200" cy="13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Output after Transaction is done.</a:t>
            </a:r>
            <a:endParaRPr b="1" sz="2400">
              <a:latin typeface="Lato"/>
              <a:ea typeface="Lato"/>
              <a:cs typeface="Lato"/>
              <a:sym typeface="Lato"/>
            </a:endParaRPr>
          </a:p>
        </p:txBody>
      </p:sp>
      <p:sp>
        <p:nvSpPr>
          <p:cNvPr id="149" name="Google Shape;149;p24"/>
          <p:cNvSpPr txBox="1"/>
          <p:nvPr/>
        </p:nvSpPr>
        <p:spPr>
          <a:xfrm>
            <a:off x="673075" y="3435700"/>
            <a:ext cx="7655100" cy="12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As soon as the transaction is done from donor end, zeroknowledge is called to verify identity, after which the block is added to the BlockChain, Block is mined to set the hash with difficulty , and finally verify Transaction is called to confirm all blocks are mined and their hashes are also accurate.</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ViewUser()</a:t>
            </a:r>
            <a:endParaRPr sz="2400">
              <a:solidFill>
                <a:srgbClr val="000000"/>
              </a:solidFill>
            </a:endParaRPr>
          </a:p>
        </p:txBody>
      </p:sp>
      <p:sp>
        <p:nvSpPr>
          <p:cNvPr id="155" name="Google Shape;155;p25"/>
          <p:cNvSpPr txBox="1"/>
          <p:nvPr>
            <p:ph idx="1" type="subTitle"/>
          </p:nvPr>
        </p:nvSpPr>
        <p:spPr>
          <a:xfrm>
            <a:off x="2390275" y="1597300"/>
            <a:ext cx="6331500" cy="288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option 2 is selected to view users/donors past transaction history, viewUser method is called.</a:t>
            </a:r>
            <a:endParaRPr/>
          </a:p>
          <a:p>
            <a:pPr indent="0" lvl="0" marL="0" rtl="0" algn="l">
              <a:spcBef>
                <a:spcPts val="0"/>
              </a:spcBef>
              <a:spcAft>
                <a:spcPts val="0"/>
              </a:spcAft>
              <a:buNone/>
            </a:pPr>
            <a:r>
              <a:rPr lang="en"/>
              <a:t>The method iterates the BlockChain and with all Blocks having donorid same as the input, it prints the details of the block.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6" name="Google Shape;156;p25"/>
          <p:cNvPicPr preferRelativeResize="0"/>
          <p:nvPr/>
        </p:nvPicPr>
        <p:blipFill>
          <a:blip r:embed="rId3">
            <a:alphaModFix/>
          </a:blip>
          <a:stretch>
            <a:fillRect/>
          </a:stretch>
        </p:blipFill>
        <p:spPr>
          <a:xfrm>
            <a:off x="2390275" y="3275988"/>
            <a:ext cx="3467100" cy="132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4"/>
          <p:cNvSpPr txBox="1"/>
          <p:nvPr>
            <p:ph idx="4294967295" type="title"/>
          </p:nvPr>
        </p:nvSpPr>
        <p:spPr>
          <a:xfrm>
            <a:off x="334900" y="109525"/>
            <a:ext cx="4036200" cy="768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2400">
                <a:solidFill>
                  <a:srgbClr val="F1C232"/>
                </a:solidFill>
              </a:rPr>
              <a:t>Team </a:t>
            </a:r>
            <a:endParaRPr sz="2400">
              <a:solidFill>
                <a:srgbClr val="F1C232"/>
              </a:solidFill>
            </a:endParaRPr>
          </a:p>
          <a:p>
            <a:pPr indent="0" lvl="0" marL="0" rtl="0" algn="l">
              <a:lnSpc>
                <a:spcPct val="50000"/>
              </a:lnSpc>
              <a:spcBef>
                <a:spcPts val="1600"/>
              </a:spcBef>
              <a:spcAft>
                <a:spcPts val="1600"/>
              </a:spcAft>
              <a:buNone/>
            </a:pPr>
            <a:r>
              <a:rPr lang="en" sz="2400">
                <a:solidFill>
                  <a:srgbClr val="F1C232"/>
                </a:solidFill>
              </a:rPr>
              <a:t>Members:</a:t>
            </a:r>
            <a:endParaRPr sz="2400">
              <a:solidFill>
                <a:srgbClr val="F1C232"/>
              </a:solidFill>
            </a:endParaRPr>
          </a:p>
        </p:txBody>
      </p:sp>
      <p:sp>
        <p:nvSpPr>
          <p:cNvPr id="78" name="Google Shape;78;p14"/>
          <p:cNvSpPr txBox="1"/>
          <p:nvPr>
            <p:ph idx="4294967295" type="title"/>
          </p:nvPr>
        </p:nvSpPr>
        <p:spPr>
          <a:xfrm>
            <a:off x="-171150" y="877525"/>
            <a:ext cx="5197200" cy="3067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C78D8"/>
              </a:buClr>
              <a:buSzPts val="1200"/>
              <a:buFont typeface="Lato"/>
              <a:buChar char="●"/>
            </a:pPr>
            <a:r>
              <a:rPr lang="en" sz="1200">
                <a:solidFill>
                  <a:srgbClr val="3C78D8"/>
                </a:solidFill>
                <a:latin typeface="Lato"/>
                <a:ea typeface="Lato"/>
                <a:cs typeface="Lato"/>
                <a:sym typeface="Lato"/>
              </a:rPr>
              <a:t>Daivik Purani (2017A7PS0166H)</a:t>
            </a:r>
            <a:endParaRPr sz="1200">
              <a:solidFill>
                <a:srgbClr val="3C78D8"/>
              </a:solidFill>
              <a:latin typeface="Lato"/>
              <a:ea typeface="Lato"/>
              <a:cs typeface="Lato"/>
              <a:sym typeface="Lato"/>
            </a:endParaRPr>
          </a:p>
          <a:p>
            <a:pPr indent="-304800" lvl="0" marL="457200" rtl="0" algn="l">
              <a:lnSpc>
                <a:spcPct val="115000"/>
              </a:lnSpc>
              <a:spcBef>
                <a:spcPts val="0"/>
              </a:spcBef>
              <a:spcAft>
                <a:spcPts val="0"/>
              </a:spcAft>
              <a:buClr>
                <a:srgbClr val="3C78D8"/>
              </a:buClr>
              <a:buSzPts val="1200"/>
              <a:buFont typeface="Lato"/>
              <a:buChar char="●"/>
            </a:pPr>
            <a:r>
              <a:rPr lang="en" sz="1200">
                <a:solidFill>
                  <a:srgbClr val="3C78D8"/>
                </a:solidFill>
                <a:latin typeface="Lato"/>
                <a:ea typeface="Lato"/>
                <a:cs typeface="Lato"/>
                <a:sym typeface="Lato"/>
              </a:rPr>
              <a:t>Dhruvil Shah (2017A7PS1566H)</a:t>
            </a:r>
            <a:endParaRPr sz="1200">
              <a:solidFill>
                <a:srgbClr val="3C78D8"/>
              </a:solidFill>
              <a:latin typeface="Lato"/>
              <a:ea typeface="Lato"/>
              <a:cs typeface="Lato"/>
              <a:sym typeface="Lato"/>
            </a:endParaRPr>
          </a:p>
          <a:p>
            <a:pPr indent="-304800" lvl="0" marL="457200" rtl="0" algn="l">
              <a:lnSpc>
                <a:spcPct val="115000"/>
              </a:lnSpc>
              <a:spcBef>
                <a:spcPts val="0"/>
              </a:spcBef>
              <a:spcAft>
                <a:spcPts val="0"/>
              </a:spcAft>
              <a:buClr>
                <a:srgbClr val="3C78D8"/>
              </a:buClr>
              <a:buSzPts val="1200"/>
              <a:buFont typeface="Lato"/>
              <a:buChar char="●"/>
            </a:pPr>
            <a:r>
              <a:rPr lang="en" sz="1200">
                <a:solidFill>
                  <a:srgbClr val="3C78D8"/>
                </a:solidFill>
                <a:latin typeface="Lato"/>
                <a:ea typeface="Lato"/>
                <a:cs typeface="Lato"/>
                <a:sym typeface="Lato"/>
              </a:rPr>
              <a:t>Smit Sheth (2017A7PS1666H)</a:t>
            </a:r>
            <a:endParaRPr sz="1200">
              <a:solidFill>
                <a:srgbClr val="3C78D8"/>
              </a:solidFill>
              <a:latin typeface="Lato"/>
              <a:ea typeface="Lato"/>
              <a:cs typeface="Lato"/>
              <a:sym typeface="Lato"/>
            </a:endParaRPr>
          </a:p>
          <a:p>
            <a:pPr indent="-304800" lvl="0" marL="457200" rtl="0" algn="l">
              <a:lnSpc>
                <a:spcPct val="115000"/>
              </a:lnSpc>
              <a:spcBef>
                <a:spcPts val="0"/>
              </a:spcBef>
              <a:spcAft>
                <a:spcPts val="0"/>
              </a:spcAft>
              <a:buClr>
                <a:srgbClr val="3C78D8"/>
              </a:buClr>
              <a:buSzPts val="1200"/>
              <a:buFont typeface="Lato"/>
              <a:buChar char="●"/>
            </a:pPr>
            <a:r>
              <a:rPr lang="en" sz="1200">
                <a:solidFill>
                  <a:srgbClr val="3C78D8"/>
                </a:solidFill>
                <a:latin typeface="Lato"/>
                <a:ea typeface="Lato"/>
                <a:cs typeface="Lato"/>
                <a:sym typeface="Lato"/>
              </a:rPr>
              <a:t>Vivek Soni (2017A7PS0173H)</a:t>
            </a:r>
            <a:endParaRPr sz="1200">
              <a:solidFill>
                <a:srgbClr val="3C78D8"/>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290525"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Charity </a:t>
            </a:r>
            <a:endParaRPr/>
          </a:p>
          <a:p>
            <a:pPr indent="0" lvl="0" marL="0" rtl="0" algn="l">
              <a:spcBef>
                <a:spcPts val="0"/>
              </a:spcBef>
              <a:spcAft>
                <a:spcPts val="0"/>
              </a:spcAft>
              <a:buNone/>
            </a:pPr>
            <a:r>
              <a:rPr lang="en">
                <a:solidFill>
                  <a:schemeClr val="accent5"/>
                </a:solidFill>
              </a:rPr>
              <a:t>Transaction Problem</a:t>
            </a:r>
            <a:endParaRPr>
              <a:solidFill>
                <a:schemeClr val="accent5"/>
              </a:solidFill>
            </a:endParaRPr>
          </a:p>
        </p:txBody>
      </p:sp>
      <p:sp>
        <p:nvSpPr>
          <p:cNvPr id="84" name="Google Shape;84;p15"/>
          <p:cNvSpPr txBox="1"/>
          <p:nvPr/>
        </p:nvSpPr>
        <p:spPr>
          <a:xfrm>
            <a:off x="394325" y="2456050"/>
            <a:ext cx="61011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1800">
                <a:solidFill>
                  <a:srgbClr val="D1D1D1"/>
                </a:solidFill>
                <a:latin typeface="Raleway"/>
                <a:ea typeface="Raleway"/>
                <a:cs typeface="Raleway"/>
                <a:sym typeface="Raleway"/>
              </a:rPr>
              <a:t>Charitable organizations often encounter barriers to success due to lack of transparency, accountability issues, and limits to the ways they can accept donations.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283100" y="1003225"/>
            <a:ext cx="77937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800">
              <a:solidFill>
                <a:srgbClr val="D1D1D1"/>
              </a:solidFill>
            </a:endParaRPr>
          </a:p>
          <a:p>
            <a:pPr indent="0" lvl="0" marL="0" rtl="0" algn="l">
              <a:spcBef>
                <a:spcPts val="1000"/>
              </a:spcBef>
              <a:spcAft>
                <a:spcPts val="0"/>
              </a:spcAft>
              <a:buNone/>
            </a:pPr>
            <a:r>
              <a:rPr b="0" lang="en" sz="2400">
                <a:solidFill>
                  <a:srgbClr val="D1D1D1"/>
                </a:solidFill>
              </a:rPr>
              <a:t>Crypto-philanthropy (or the use of blockchain technology to facilitate charitable contributions) offers an alternative solution, with decentralized and direct transactions that may help these organizations receive donations and raise funds more efficiently.</a:t>
            </a:r>
            <a:endParaRPr b="0" sz="2400">
              <a:solidFill>
                <a:srgbClr val="D1D1D1"/>
              </a:solidFill>
            </a:endParaRPr>
          </a:p>
          <a:p>
            <a:pPr indent="0" lvl="0" marL="0" rtl="0" algn="l">
              <a:lnSpc>
                <a:spcPct val="115000"/>
              </a:lnSpc>
              <a:spcBef>
                <a:spcPts val="1000"/>
              </a:spcBef>
              <a:spcAft>
                <a:spcPts val="0"/>
              </a:spcAft>
              <a:buClr>
                <a:schemeClr val="dk2"/>
              </a:buClr>
              <a:buSzPts val="1100"/>
              <a:buFont typeface="Arial"/>
              <a:buNone/>
            </a:pPr>
            <a:r>
              <a:t/>
            </a:r>
            <a:endParaRPr sz="1300">
              <a:solidFill>
                <a:srgbClr val="FFFFFF"/>
              </a:solidFill>
              <a:latin typeface="Arial"/>
              <a:ea typeface="Arial"/>
              <a:cs typeface="Arial"/>
              <a:sym typeface="Arial"/>
            </a:endParaRPr>
          </a:p>
          <a:p>
            <a:pPr indent="0" lvl="0" marL="0" rtl="0" algn="l">
              <a:spcBef>
                <a:spcPts val="400"/>
              </a:spcBef>
              <a:spcAft>
                <a:spcPts val="1000"/>
              </a:spcAft>
              <a:buNone/>
            </a:pPr>
            <a:r>
              <a:t/>
            </a:r>
            <a:endParaRPr>
              <a:solidFill>
                <a:schemeClr val="accent5"/>
              </a:solidFill>
            </a:endParaRPr>
          </a:p>
        </p:txBody>
      </p:sp>
      <p:sp>
        <p:nvSpPr>
          <p:cNvPr id="90" name="Google Shape;90;p16"/>
          <p:cNvSpPr txBox="1"/>
          <p:nvPr/>
        </p:nvSpPr>
        <p:spPr>
          <a:xfrm>
            <a:off x="283100" y="326725"/>
            <a:ext cx="57978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u="sng">
                <a:solidFill>
                  <a:srgbClr val="FFFFFF"/>
                </a:solidFill>
                <a:latin typeface="Lato"/>
                <a:ea typeface="Lato"/>
                <a:cs typeface="Lato"/>
                <a:sym typeface="Lato"/>
              </a:rPr>
              <a:t>Solution</a:t>
            </a:r>
            <a:endParaRPr b="1" sz="4000" u="sng">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61750" y="40710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Implementation</a:t>
            </a:r>
            <a:endParaRPr u="sng"/>
          </a:p>
        </p:txBody>
      </p:sp>
      <p:sp>
        <p:nvSpPr>
          <p:cNvPr id="96" name="Google Shape;96;p17"/>
          <p:cNvSpPr/>
          <p:nvPr/>
        </p:nvSpPr>
        <p:spPr>
          <a:xfrm rot="5400000">
            <a:off x="4082050" y="-1375575"/>
            <a:ext cx="768900" cy="7986000"/>
          </a:xfrm>
          <a:prstGeom prst="wedgeRectCallout">
            <a:avLst>
              <a:gd fmla="val -21515" name="adj1"/>
              <a:gd fmla="val 53414"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5400000">
            <a:off x="4082050" y="-2242225"/>
            <a:ext cx="768900" cy="7986000"/>
          </a:xfrm>
          <a:prstGeom prst="wedgeRectCallout">
            <a:avLst>
              <a:gd fmla="val -21515" name="adj1"/>
              <a:gd fmla="val 5341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4082050" y="-468125"/>
            <a:ext cx="768900" cy="7986000"/>
          </a:xfrm>
          <a:prstGeom prst="wedgeRectCallout">
            <a:avLst>
              <a:gd fmla="val -21515" name="adj1"/>
              <a:gd fmla="val 53414" name="adj2"/>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5400000">
            <a:off x="4082050" y="439325"/>
            <a:ext cx="768900" cy="7986000"/>
          </a:xfrm>
          <a:prstGeom prst="wedgeRectCallout">
            <a:avLst>
              <a:gd fmla="val -21515" name="adj1"/>
              <a:gd fmla="val 53414"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602650" y="1458275"/>
            <a:ext cx="77823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createBlock(): for each donation made a block will be created containing the Donor ID, Receiver ID, Amount donated, Time of donation and a Unique token</a:t>
            </a:r>
            <a:endParaRPr>
              <a:solidFill>
                <a:srgbClr val="FFFFFF"/>
              </a:solidFill>
              <a:latin typeface="Lato"/>
              <a:ea typeface="Lato"/>
              <a:cs typeface="Lato"/>
              <a:sym typeface="Lato"/>
            </a:endParaRPr>
          </a:p>
        </p:txBody>
      </p:sp>
      <p:sp>
        <p:nvSpPr>
          <p:cNvPr id="101" name="Google Shape;101;p17"/>
          <p:cNvSpPr txBox="1"/>
          <p:nvPr/>
        </p:nvSpPr>
        <p:spPr>
          <a:xfrm>
            <a:off x="575350" y="2299350"/>
            <a:ext cx="77823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verifyTransaction</a:t>
            </a:r>
            <a:r>
              <a:rPr lang="en">
                <a:solidFill>
                  <a:srgbClr val="FFFFFF"/>
                </a:solidFill>
                <a:latin typeface="Lato"/>
                <a:ea typeface="Lato"/>
                <a:cs typeface="Lato"/>
                <a:sym typeface="Lato"/>
              </a:rPr>
              <a:t>(): for the authentication of unique donation token  (Zero knowledge proof)</a:t>
            </a:r>
            <a:endParaRPr>
              <a:solidFill>
                <a:srgbClr val="FFFFFF"/>
              </a:solidFill>
              <a:latin typeface="Lato"/>
              <a:ea typeface="Lato"/>
              <a:cs typeface="Lato"/>
              <a:sym typeface="Lato"/>
            </a:endParaRPr>
          </a:p>
        </p:txBody>
      </p:sp>
      <p:sp>
        <p:nvSpPr>
          <p:cNvPr id="102" name="Google Shape;102;p17"/>
          <p:cNvSpPr txBox="1"/>
          <p:nvPr/>
        </p:nvSpPr>
        <p:spPr>
          <a:xfrm>
            <a:off x="575350" y="3223525"/>
            <a:ext cx="77823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mineBlock(): Verification of the confidentiality and integrity of the blockchain by using the hashes of preceding or succeeding blocks and it is validated by majority of miners</a:t>
            </a:r>
            <a:endParaRPr>
              <a:solidFill>
                <a:srgbClr val="FFFFFF"/>
              </a:solidFill>
              <a:latin typeface="Lato"/>
              <a:ea typeface="Lato"/>
              <a:cs typeface="Lato"/>
              <a:sym typeface="Lato"/>
            </a:endParaRPr>
          </a:p>
        </p:txBody>
      </p:sp>
      <p:sp>
        <p:nvSpPr>
          <p:cNvPr id="103" name="Google Shape;103;p17"/>
          <p:cNvSpPr txBox="1"/>
          <p:nvPr/>
        </p:nvSpPr>
        <p:spPr>
          <a:xfrm>
            <a:off x="516700" y="4147700"/>
            <a:ext cx="77823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viewUser(): </a:t>
            </a:r>
            <a:r>
              <a:rPr lang="en">
                <a:solidFill>
                  <a:schemeClr val="lt1"/>
                </a:solidFill>
                <a:latin typeface="Lato"/>
                <a:ea typeface="Lato"/>
                <a:cs typeface="Lato"/>
                <a:sym typeface="Lato"/>
              </a:rPr>
              <a:t>lists all the successful transaction against the user</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ctrTitle"/>
          </p:nvPr>
        </p:nvSpPr>
        <p:spPr>
          <a:xfrm>
            <a:off x="2371725" y="630225"/>
            <a:ext cx="63315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Implementation</a:t>
            </a:r>
            <a:endParaRPr sz="2400"/>
          </a:p>
        </p:txBody>
      </p:sp>
      <p:sp>
        <p:nvSpPr>
          <p:cNvPr id="109" name="Google Shape;109;p18"/>
          <p:cNvSpPr txBox="1"/>
          <p:nvPr>
            <p:ph idx="1" type="subTitle"/>
          </p:nvPr>
        </p:nvSpPr>
        <p:spPr>
          <a:xfrm>
            <a:off x="2209450" y="1440225"/>
            <a:ext cx="6331500" cy="31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program gives three choices upon running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go through the options in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2282125" y="1860200"/>
            <a:ext cx="2066925" cy="8391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ctrTitle"/>
          </p:nvPr>
        </p:nvSpPr>
        <p:spPr>
          <a:xfrm>
            <a:off x="2371725" y="630225"/>
            <a:ext cx="6331500" cy="6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Selecting First Option : Donate Money</a:t>
            </a:r>
            <a:endParaRPr sz="2400"/>
          </a:p>
        </p:txBody>
      </p:sp>
      <p:sp>
        <p:nvSpPr>
          <p:cNvPr id="116" name="Google Shape;116;p19"/>
          <p:cNvSpPr txBox="1"/>
          <p:nvPr>
            <p:ph idx="1" type="subTitle"/>
          </p:nvPr>
        </p:nvSpPr>
        <p:spPr>
          <a:xfrm>
            <a:off x="2209450" y="1440225"/>
            <a:ext cx="6331500" cy="31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option allows you to do the transaction.</a:t>
            </a:r>
            <a:endParaRPr/>
          </a:p>
          <a:p>
            <a:pPr indent="0" lvl="0" marL="0" rtl="0" algn="l">
              <a:spcBef>
                <a:spcPts val="0"/>
              </a:spcBef>
              <a:spcAft>
                <a:spcPts val="0"/>
              </a:spcAft>
              <a:buNone/>
            </a:pPr>
            <a:r>
              <a:rPr b="1" lang="en">
                <a:solidFill>
                  <a:srgbClr val="000000"/>
                </a:solidFill>
              </a:rPr>
              <a:t>CreateBlock() </a:t>
            </a:r>
            <a:r>
              <a:rPr lang="en"/>
              <a:t>function is called to add this transaction to blockchain.</a:t>
            </a:r>
            <a:endParaRPr/>
          </a:p>
          <a:p>
            <a:pPr indent="0" lvl="0" marL="0" rtl="0" algn="l">
              <a:spcBef>
                <a:spcPts val="0"/>
              </a:spcBef>
              <a:spcAft>
                <a:spcPts val="0"/>
              </a:spcAft>
              <a:buNone/>
            </a:pPr>
            <a:r>
              <a:rPr b="1" lang="en">
                <a:solidFill>
                  <a:srgbClr val="000000"/>
                </a:solidFill>
              </a:rPr>
              <a:t>CreateBlock():</a:t>
            </a:r>
            <a:endParaRPr b="1">
              <a:solidFill>
                <a:srgbClr val="FFFFFF"/>
              </a:solidFill>
            </a:endParaRPr>
          </a:p>
          <a:p>
            <a:pPr indent="0" lvl="0" marL="0" rtl="0" algn="l">
              <a:spcBef>
                <a:spcPts val="0"/>
              </a:spcBef>
              <a:spcAft>
                <a:spcPts val="0"/>
              </a:spcAft>
              <a:buNone/>
            </a:pPr>
            <a:r>
              <a:rPr lang="en"/>
              <a:t>Details of donor is taken alongwith details organization and amount.</a:t>
            </a:r>
            <a:endParaRPr/>
          </a:p>
          <a:p>
            <a:pPr indent="0" lvl="0" marL="0" rtl="0" algn="l">
              <a:spcBef>
                <a:spcPts val="0"/>
              </a:spcBef>
              <a:spcAft>
                <a:spcPts val="0"/>
              </a:spcAft>
              <a:buNone/>
            </a:pPr>
            <a:r>
              <a:rPr lang="en"/>
              <a:t>After this, we call </a:t>
            </a:r>
            <a:r>
              <a:rPr b="1" lang="en">
                <a:solidFill>
                  <a:srgbClr val="000000"/>
                </a:solidFill>
              </a:rPr>
              <a:t>ZeroKnowledge() </a:t>
            </a:r>
            <a:r>
              <a:rPr lang="en">
                <a:solidFill>
                  <a:srgbClr val="FFFFFF"/>
                </a:solidFill>
              </a:rPr>
              <a:t>to verify things without sharing underlying data.</a:t>
            </a:r>
            <a:endParaRPr>
              <a:solidFill>
                <a:srgbClr val="FFFFFF"/>
              </a:solidFill>
            </a:endParaRPr>
          </a:p>
          <a:p>
            <a:pPr indent="0" lvl="0" marL="0" rtl="0" algn="l">
              <a:spcBef>
                <a:spcPts val="0"/>
              </a:spcBef>
              <a:spcAft>
                <a:spcPts val="0"/>
              </a:spcAft>
              <a:buClr>
                <a:schemeClr val="dk2"/>
              </a:buClr>
              <a:buSzPts val="1100"/>
              <a:buFont typeface="Arial"/>
              <a:buNone/>
            </a:pPr>
            <a:r>
              <a:rPr lang="en"/>
              <a:t>If ZeroKnowledge returns true, we add this Block to array of </a:t>
            </a:r>
            <a:endParaRPr/>
          </a:p>
          <a:p>
            <a:pPr indent="0" lvl="0" marL="0" rtl="0" algn="l">
              <a:spcBef>
                <a:spcPts val="0"/>
              </a:spcBef>
              <a:spcAft>
                <a:spcPts val="0"/>
              </a:spcAft>
              <a:buNone/>
            </a:pPr>
            <a:r>
              <a:rPr lang="en"/>
              <a:t>Blocks name BloackChain.</a:t>
            </a:r>
            <a:endParaRPr/>
          </a:p>
          <a:p>
            <a:pPr indent="0" lvl="0" marL="0" rtl="0" algn="l">
              <a:spcBef>
                <a:spcPts val="0"/>
              </a:spcBef>
              <a:spcAft>
                <a:spcPts val="0"/>
              </a:spcAft>
              <a:buNone/>
            </a:pPr>
            <a:r>
              <a:t/>
            </a:r>
            <a:endParaRPr/>
          </a:p>
        </p:txBody>
      </p:sp>
      <p:pic>
        <p:nvPicPr>
          <p:cNvPr id="117" name="Google Shape;117;p19"/>
          <p:cNvPicPr preferRelativeResize="0"/>
          <p:nvPr/>
        </p:nvPicPr>
        <p:blipFill>
          <a:blip r:embed="rId3">
            <a:alphaModFix/>
          </a:blip>
          <a:stretch>
            <a:fillRect/>
          </a:stretch>
        </p:blipFill>
        <p:spPr>
          <a:xfrm>
            <a:off x="51975" y="1357900"/>
            <a:ext cx="1904650" cy="7185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ctrTitle"/>
          </p:nvPr>
        </p:nvSpPr>
        <p:spPr>
          <a:xfrm>
            <a:off x="2371725" y="630225"/>
            <a:ext cx="6331500" cy="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Zero Knowledge Proof :</a:t>
            </a:r>
            <a:endParaRPr sz="2400">
              <a:solidFill>
                <a:srgbClr val="000000"/>
              </a:solidFill>
            </a:endParaRPr>
          </a:p>
        </p:txBody>
      </p:sp>
      <p:sp>
        <p:nvSpPr>
          <p:cNvPr id="123" name="Google Shape;123;p20"/>
          <p:cNvSpPr txBox="1"/>
          <p:nvPr>
            <p:ph idx="1" type="subTitle"/>
          </p:nvPr>
        </p:nvSpPr>
        <p:spPr>
          <a:xfrm>
            <a:off x="2371725" y="1366225"/>
            <a:ext cx="6331500" cy="29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apply the Zero Knowledge process throug thousand interations with our attribute being TransactionID.</a:t>
            </a:r>
            <a:endParaRPr/>
          </a:p>
          <a:p>
            <a:pPr indent="0" lvl="0" marL="0" rtl="0" algn="l">
              <a:spcBef>
                <a:spcPts val="0"/>
              </a:spcBef>
              <a:spcAft>
                <a:spcPts val="0"/>
              </a:spcAft>
              <a:buNone/>
            </a:pPr>
            <a:r>
              <a:rPr lang="en"/>
              <a:t>The Prime we used is 2695139.</a:t>
            </a:r>
            <a:endParaRPr/>
          </a:p>
          <a:p>
            <a:pPr indent="0" lvl="0" marL="0" rtl="0" algn="l">
              <a:spcBef>
                <a:spcPts val="0"/>
              </a:spcBef>
              <a:spcAft>
                <a:spcPts val="0"/>
              </a:spcAft>
              <a:buNone/>
            </a:pPr>
            <a:r>
              <a:rPr lang="en"/>
              <a:t>The Process is as follow:</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4" name="Google Shape;124;p20"/>
          <p:cNvPicPr preferRelativeResize="0"/>
          <p:nvPr/>
        </p:nvPicPr>
        <p:blipFill>
          <a:blip r:embed="rId3">
            <a:alphaModFix/>
          </a:blip>
          <a:stretch>
            <a:fillRect/>
          </a:stretch>
        </p:blipFill>
        <p:spPr>
          <a:xfrm>
            <a:off x="2288100" y="2571750"/>
            <a:ext cx="5934075" cy="209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ctrTitle"/>
          </p:nvPr>
        </p:nvSpPr>
        <p:spPr>
          <a:xfrm>
            <a:off x="2371725" y="630225"/>
            <a:ext cx="6331500" cy="4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Mine Block():</a:t>
            </a:r>
            <a:endParaRPr sz="2400">
              <a:solidFill>
                <a:srgbClr val="000000"/>
              </a:solidFill>
            </a:endParaRPr>
          </a:p>
        </p:txBody>
      </p:sp>
      <p:sp>
        <p:nvSpPr>
          <p:cNvPr id="130" name="Google Shape;130;p21"/>
          <p:cNvSpPr txBox="1"/>
          <p:nvPr>
            <p:ph idx="1" type="subTitle"/>
          </p:nvPr>
        </p:nvSpPr>
        <p:spPr>
          <a:xfrm>
            <a:off x="2390275" y="1245700"/>
            <a:ext cx="6331500" cy="323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mine block function runs till the hash of the current block doesnot contain a prefix with number of zeroes equalling the difficulty value.</a:t>
            </a:r>
            <a:endParaRPr/>
          </a:p>
          <a:p>
            <a:pPr indent="0" lvl="0" marL="0" rtl="0" algn="l">
              <a:spcBef>
                <a:spcPts val="0"/>
              </a:spcBef>
              <a:spcAft>
                <a:spcPts val="0"/>
              </a:spcAft>
              <a:buNone/>
            </a:pPr>
            <a:r>
              <a:rPr lang="en"/>
              <a:t>Everytime the loop runs, with incrementing nonce value of block , hash is recalculated.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1" name="Google Shape;131;p21"/>
          <p:cNvPicPr preferRelativeResize="0"/>
          <p:nvPr/>
        </p:nvPicPr>
        <p:blipFill>
          <a:blip r:embed="rId3">
            <a:alphaModFix/>
          </a:blip>
          <a:stretch>
            <a:fillRect/>
          </a:stretch>
        </p:blipFill>
        <p:spPr>
          <a:xfrm>
            <a:off x="1895413" y="3164400"/>
            <a:ext cx="553402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