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1" r:id="rId3"/>
    <p:sldId id="258" r:id="rId4"/>
    <p:sldId id="262" r:id="rId5"/>
    <p:sldId id="259" r:id="rId6"/>
    <p:sldId id="263" r:id="rId7"/>
    <p:sldId id="281" r:id="rId8"/>
    <p:sldId id="264" r:id="rId9"/>
    <p:sldId id="265" r:id="rId10"/>
    <p:sldId id="270" r:id="rId11"/>
    <p:sldId id="280" r:id="rId12"/>
    <p:sldId id="278" r:id="rId13"/>
    <p:sldId id="279" r:id="rId14"/>
    <p:sldId id="276" r:id="rId15"/>
    <p:sldId id="260" r:id="rId16"/>
  </p:sldIdLst>
  <p:sldSz cx="12192000" cy="6858000"/>
  <p:notesSz cx="6858000" cy="9144000"/>
  <p:embeddedFontLs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A+2nPyMWBN538PGGglQVWG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5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52" autoAdjust="0"/>
  </p:normalViewPr>
  <p:slideViewPr>
    <p:cSldViewPr snapToGrid="0">
      <p:cViewPr>
        <p:scale>
          <a:sx n="75" d="100"/>
          <a:sy n="75" d="100"/>
        </p:scale>
        <p:origin x="768" y="2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9677014-98D2-8639-BE40-5D80ACE28A7C}"/>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13F07C3-D9B0-82CB-CE29-848E7EB3CA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4343809-6506-A138-3F42-80FCDAB77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35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052A67B-0265-B795-7E9D-86605663B4C3}"/>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6BE67F82-0883-2BC5-42A0-90CC1270A3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B0EC6E4-1917-1F19-8430-9ACFFE9BA7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64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2049620-42A2-F67D-504F-75FAF503F17F}"/>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E3869313-EC6D-F5B3-B8C7-8702A132DC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C42B7CB3-7AB5-1BE5-DD19-8CF74AC29D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855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CBE710C-B94E-429D-337E-4B0196DC036D}"/>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A238FF91-719B-B10F-8D0C-60FD2D0248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8CA1B58B-1FCE-F4E2-A086-DDD538AE0B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94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08BE765-2E92-8A97-3990-8221B9311A3D}"/>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BB3BA1ED-1FEB-EB1A-B6EE-5B47131BA1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99ACB74B-770C-08F8-0369-F37C792DD9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492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B908B26-3D7B-827D-DF48-C936F63601F8}"/>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443D5482-4ECA-EC5C-C33A-26D7303EC0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EB90B93A-9A30-7F52-6E9C-11E5623A92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44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6FC9F58-42A1-5423-1B2C-4187C971FDDA}"/>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761E660F-4954-5E55-E054-11B9DA8F8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86E42FF-3FF8-7843-844E-76DF383C35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4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9F42D6-F4D4-CEEB-2A0B-DF72B8A48C69}"/>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12E72FFB-B110-65FF-8B33-C2576B80A2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8B02566-64C7-7482-9520-2B711C140D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5773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10F7CC6-55FF-8945-F32E-342556D1C710}"/>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32B38A9C-B25C-CCF4-68E9-5B8A23E752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CC13E99D-FD5B-B765-F26F-B9737AD544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01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871CE92-755C-4CFB-BE0C-6C70D18BA651}"/>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1544E910-F1A1-609C-9584-81694117CF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7E01AC78-16C3-F8C5-5A52-040F16F9A8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91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www.rbi.org.in/" TargetMode="External"/><Relationship Id="rId4" Type="http://schemas.openxmlformats.org/officeDocument/2006/relationships/hyperlink" Target="https://flutter.dev/doc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89A4489F-99A4-B8C1-9216-BAA14E5677B5}"/>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4AFAC29D-CCB2-6F3F-B30E-1CFDC7BA899B}"/>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7 Flow chart</a:t>
            </a:r>
            <a:endParaRPr sz="2400"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ED6C3E61-0861-3A4D-AB68-02347BA22E44}"/>
              </a:ext>
            </a:extLst>
          </p:cNvPr>
          <p:cNvSpPr txBox="1"/>
          <p:nvPr/>
        </p:nvSpPr>
        <p:spPr>
          <a:xfrm>
            <a:off x="726665" y="990073"/>
            <a:ext cx="10738669" cy="600134"/>
          </a:xfrm>
          <a:prstGeom prst="rect">
            <a:avLst/>
          </a:prstGeom>
          <a:noFill/>
          <a:ln>
            <a:noFill/>
          </a:ln>
        </p:spPr>
        <p:txBody>
          <a:bodyPr spcFirstLastPara="1" wrap="square" lIns="91425" tIns="91425" rIns="91425" bIns="91425" anchor="t" anchorCtr="0">
            <a:spAutoFit/>
          </a:bodyPr>
          <a:lstStyle/>
          <a:p>
            <a:pPr>
              <a:spcBef>
                <a:spcPts val="600"/>
              </a:spcBef>
              <a:spcAft>
                <a:spcPts val="600"/>
              </a:spcAft>
            </a:pPr>
            <a:r>
              <a:rPr lang="en-US" sz="1700" dirty="0">
                <a:latin typeface="Proxima Nova" panose="020B0604020202020204" charset="0"/>
              </a:rPr>
              <a:t>Approach:</a:t>
            </a:r>
          </a:p>
        </p:txBody>
      </p:sp>
      <p:pic>
        <p:nvPicPr>
          <p:cNvPr id="4098" name="Picture 2">
            <a:extLst>
              <a:ext uri="{FF2B5EF4-FFF2-40B4-BE49-F238E27FC236}">
                <a16:creationId xmlns:a16="http://schemas.microsoft.com/office/drawing/2014/main" id="{114F9613-435C-92E2-7687-566EB9116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939" y="1014072"/>
            <a:ext cx="1044884" cy="553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Rounded Corners 1">
            <a:extLst>
              <a:ext uri="{FF2B5EF4-FFF2-40B4-BE49-F238E27FC236}">
                <a16:creationId xmlns:a16="http://schemas.microsoft.com/office/drawing/2014/main" id="{B4E80BC4-7511-BBBB-CAD3-0A20C521CEC0}"/>
              </a:ext>
            </a:extLst>
          </p:cNvPr>
          <p:cNvSpPr/>
          <p:nvPr/>
        </p:nvSpPr>
        <p:spPr>
          <a:xfrm>
            <a:off x="4236720" y="1158240"/>
            <a:ext cx="1087120" cy="5181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138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6AF352A-6446-A7FD-102E-33A76D25920F}"/>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DDB3AD3-E1AE-B841-3DB8-57DE715D2F27}"/>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8 Case Model</a:t>
            </a:r>
            <a:endParaRPr sz="2400"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CC57BB12-C803-2061-7364-37FAE9F8F6C2}"/>
              </a:ext>
            </a:extLst>
          </p:cNvPr>
          <p:cNvSpPr txBox="1"/>
          <p:nvPr/>
        </p:nvSpPr>
        <p:spPr>
          <a:xfrm>
            <a:off x="726665" y="990073"/>
            <a:ext cx="10738669" cy="600134"/>
          </a:xfrm>
          <a:prstGeom prst="rect">
            <a:avLst/>
          </a:prstGeom>
          <a:noFill/>
          <a:ln>
            <a:noFill/>
          </a:ln>
        </p:spPr>
        <p:txBody>
          <a:bodyPr spcFirstLastPara="1" wrap="square" lIns="91425" tIns="91425" rIns="91425" bIns="91425" anchor="t" anchorCtr="0">
            <a:spAutoFit/>
          </a:bodyPr>
          <a:lstStyle/>
          <a:p>
            <a:pPr>
              <a:spcBef>
                <a:spcPts val="600"/>
              </a:spcBef>
              <a:spcAft>
                <a:spcPts val="600"/>
              </a:spcAft>
            </a:pPr>
            <a:r>
              <a:rPr lang="en-US" sz="1700" dirty="0">
                <a:latin typeface="Proxima Nova" panose="020B0604020202020204" charset="0"/>
              </a:rPr>
              <a:t>Approach:</a:t>
            </a:r>
          </a:p>
        </p:txBody>
      </p:sp>
      <p:grpSp>
        <p:nvGrpSpPr>
          <p:cNvPr id="2" name="Group 2">
            <a:extLst>
              <a:ext uri="{FF2B5EF4-FFF2-40B4-BE49-F238E27FC236}">
                <a16:creationId xmlns:a16="http://schemas.microsoft.com/office/drawing/2014/main" id="{E58749E6-C768-CB6F-67A9-3B153C426414}"/>
              </a:ext>
            </a:extLst>
          </p:cNvPr>
          <p:cNvGrpSpPr>
            <a:grpSpLocks/>
          </p:cNvGrpSpPr>
          <p:nvPr/>
        </p:nvGrpSpPr>
        <p:grpSpPr bwMode="auto">
          <a:xfrm>
            <a:off x="3004114" y="1117600"/>
            <a:ext cx="2937016" cy="5538558"/>
            <a:chOff x="3137" y="3000"/>
            <a:chExt cx="5626" cy="10608"/>
          </a:xfrm>
        </p:grpSpPr>
        <p:pic>
          <p:nvPicPr>
            <p:cNvPr id="3075" name="Picture 3">
              <a:extLst>
                <a:ext uri="{FF2B5EF4-FFF2-40B4-BE49-F238E27FC236}">
                  <a16:creationId xmlns:a16="http://schemas.microsoft.com/office/drawing/2014/main" id="{AC9F47C7-357F-E2DB-1BA7-49C83FCE0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779"/>
            <a:stretch>
              <a:fillRect/>
            </a:stretch>
          </p:blipFill>
          <p:spPr bwMode="auto">
            <a:xfrm>
              <a:off x="3137" y="3230"/>
              <a:ext cx="5626" cy="1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13262682-5F88-9C8D-5915-A70186E2A50A}"/>
                </a:ext>
              </a:extLst>
            </p:cNvPr>
            <p:cNvSpPr>
              <a:spLocks noChangeArrowheads="1"/>
            </p:cNvSpPr>
            <p:nvPr/>
          </p:nvSpPr>
          <p:spPr bwMode="auto">
            <a:xfrm>
              <a:off x="3264" y="3000"/>
              <a:ext cx="2100" cy="264"/>
            </a:xfrm>
            <a:prstGeom prst="rect">
              <a:avLst/>
            </a:prstGeom>
            <a:solidFill>
              <a:srgbClr val="FFFFFF"/>
            </a:solidFill>
            <a:ln w="15875">
              <a:solidFill>
                <a:srgbClr val="FFFFFF"/>
              </a:solidFill>
              <a:miter lim="2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96672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8780E42-3C6E-C607-6A82-AC36EB6B9A2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B3E27D1-D575-582A-44C8-003C06A79A9D}"/>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9 Learning Outcomes and Ethical Consideration</a:t>
            </a:r>
            <a:endParaRPr sz="2400" dirty="0">
              <a:latin typeface="Proxima Nova"/>
              <a:ea typeface="Proxima Nova"/>
              <a:cs typeface="Proxima Nova"/>
              <a:sym typeface="Proxima Nova"/>
            </a:endParaRPr>
          </a:p>
        </p:txBody>
      </p:sp>
      <p:cxnSp>
        <p:nvCxnSpPr>
          <p:cNvPr id="3" name="Straight Connector 2">
            <a:extLst>
              <a:ext uri="{FF2B5EF4-FFF2-40B4-BE49-F238E27FC236}">
                <a16:creationId xmlns:a16="http://schemas.microsoft.com/office/drawing/2014/main" id="{F91304E6-E15C-D9FA-D198-4AAADB65146C}"/>
              </a:ext>
            </a:extLst>
          </p:cNvPr>
          <p:cNvCxnSpPr>
            <a:cxnSpLocks/>
          </p:cNvCxnSpPr>
          <p:nvPr/>
        </p:nvCxnSpPr>
        <p:spPr>
          <a:xfrm>
            <a:off x="824248" y="1168759"/>
            <a:ext cx="0" cy="54220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7D42E3EC-B425-5D39-9348-29F9C2492DF5}"/>
              </a:ext>
            </a:extLst>
          </p:cNvPr>
          <p:cNvSpPr/>
          <p:nvPr/>
        </p:nvSpPr>
        <p:spPr>
          <a:xfrm>
            <a:off x="759853" y="1104364"/>
            <a:ext cx="128790" cy="12879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5ADE582E-F713-FEDE-1798-5E113B0F5050}"/>
              </a:ext>
            </a:extLst>
          </p:cNvPr>
          <p:cNvSpPr/>
          <p:nvPr/>
        </p:nvSpPr>
        <p:spPr>
          <a:xfrm>
            <a:off x="759853" y="6532341"/>
            <a:ext cx="128790" cy="12879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72DA093-C0E7-630F-E56E-183087C5B64C}"/>
              </a:ext>
            </a:extLst>
          </p:cNvPr>
          <p:cNvSpPr/>
          <p:nvPr/>
        </p:nvSpPr>
        <p:spPr>
          <a:xfrm>
            <a:off x="772732" y="3644254"/>
            <a:ext cx="128790" cy="12879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79CE474-7324-49DF-B21E-6ECC50EEF39F}"/>
              </a:ext>
            </a:extLst>
          </p:cNvPr>
          <p:cNvSpPr/>
          <p:nvPr/>
        </p:nvSpPr>
        <p:spPr>
          <a:xfrm>
            <a:off x="1056067" y="1326523"/>
            <a:ext cx="6452301" cy="12234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solidFill>
                  <a:schemeClr val="tx1"/>
                </a:solidFill>
                <a:latin typeface="Proxima Nova" panose="020B0604020202020204" charset="0"/>
              </a:rPr>
              <a:t>Enhanced Technical Skills</a:t>
            </a:r>
          </a:p>
          <a:p>
            <a:endParaRPr lang="en-IN" dirty="0">
              <a:solidFill>
                <a:schemeClr val="tx1"/>
              </a:solidFill>
            </a:endParaRPr>
          </a:p>
          <a:p>
            <a:r>
              <a:rPr lang="en-US" sz="1700" dirty="0">
                <a:solidFill>
                  <a:schemeClr val="tx1"/>
                </a:solidFill>
                <a:latin typeface="Proxima Nova" panose="020B0604020202020204" charset="0"/>
              </a:rPr>
              <a:t>Gained expertise in Flutter app development, Firebase integration, and building a recommendation system.</a:t>
            </a:r>
            <a:endParaRPr lang="en-IN" sz="1700" dirty="0">
              <a:solidFill>
                <a:schemeClr val="tx1"/>
              </a:solidFill>
              <a:latin typeface="Proxima Nova" panose="020B0604020202020204" charset="0"/>
            </a:endParaRPr>
          </a:p>
        </p:txBody>
      </p:sp>
      <p:sp>
        <p:nvSpPr>
          <p:cNvPr id="9" name="Rectangle 8">
            <a:extLst>
              <a:ext uri="{FF2B5EF4-FFF2-40B4-BE49-F238E27FC236}">
                <a16:creationId xmlns:a16="http://schemas.microsoft.com/office/drawing/2014/main" id="{F6B45C62-9953-5953-5336-D0B3C268D705}"/>
              </a:ext>
            </a:extLst>
          </p:cNvPr>
          <p:cNvSpPr/>
          <p:nvPr/>
        </p:nvSpPr>
        <p:spPr>
          <a:xfrm>
            <a:off x="1056068" y="3497991"/>
            <a:ext cx="6349280" cy="11075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solidFill>
                  <a:schemeClr val="tx1"/>
                </a:solidFill>
                <a:latin typeface="Proxima Nova" panose="020B0604020202020204" charset="0"/>
              </a:rPr>
              <a:t>Improved Soft Skills</a:t>
            </a:r>
          </a:p>
          <a:p>
            <a:endParaRPr lang="en-IN" dirty="0">
              <a:solidFill>
                <a:schemeClr val="tx1"/>
              </a:solidFill>
              <a:latin typeface="Proxima Nova" panose="020B0604020202020204" charset="0"/>
            </a:endParaRPr>
          </a:p>
          <a:p>
            <a:r>
              <a:rPr lang="en-US" sz="1700" dirty="0">
                <a:solidFill>
                  <a:schemeClr val="tx1"/>
                </a:solidFill>
                <a:latin typeface="Proxima Nova" panose="020B0604020202020204" charset="0"/>
              </a:rPr>
              <a:t>Strengthened teamwork, problem-solving, and project management abilities during development.</a:t>
            </a:r>
            <a:endParaRPr lang="en-IN" sz="1700" dirty="0">
              <a:solidFill>
                <a:schemeClr val="tx1"/>
              </a:solidFill>
              <a:latin typeface="Proxima Nova" panose="020B0604020202020204" charset="0"/>
            </a:endParaRPr>
          </a:p>
        </p:txBody>
      </p:sp>
      <p:sp>
        <p:nvSpPr>
          <p:cNvPr id="10" name="Rectangle 9">
            <a:extLst>
              <a:ext uri="{FF2B5EF4-FFF2-40B4-BE49-F238E27FC236}">
                <a16:creationId xmlns:a16="http://schemas.microsoft.com/office/drawing/2014/main" id="{1AD6C303-FE7F-029D-4670-0531A2BB2C04}"/>
              </a:ext>
            </a:extLst>
          </p:cNvPr>
          <p:cNvSpPr/>
          <p:nvPr/>
        </p:nvSpPr>
        <p:spPr>
          <a:xfrm>
            <a:off x="1056068" y="5553548"/>
            <a:ext cx="6349280" cy="11075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solidFill>
                  <a:schemeClr val="tx1"/>
                </a:solidFill>
                <a:latin typeface="Proxima Nova" panose="020B0604020202020204" charset="0"/>
              </a:rPr>
              <a:t>Ethical Framework Awareness</a:t>
            </a:r>
          </a:p>
          <a:p>
            <a:endParaRPr lang="en-IN" dirty="0">
              <a:solidFill>
                <a:schemeClr val="tx1"/>
              </a:solidFill>
              <a:latin typeface="Proxima Nova" panose="020B0604020202020204" charset="0"/>
            </a:endParaRPr>
          </a:p>
          <a:p>
            <a:r>
              <a:rPr lang="en-US" sz="1700" dirty="0">
                <a:solidFill>
                  <a:schemeClr val="tx1"/>
                </a:solidFill>
                <a:latin typeface="Proxima Nova" panose="020B0604020202020204" charset="0"/>
              </a:rPr>
              <a:t>Understood the importance of data privacy, transparency, and fairness in financial applications.</a:t>
            </a:r>
            <a:endParaRPr lang="en-IN" sz="1700" dirty="0">
              <a:solidFill>
                <a:schemeClr val="tx1"/>
              </a:solidFill>
              <a:latin typeface="Proxima Nova" panose="020B0604020202020204" charset="0"/>
            </a:endParaRPr>
          </a:p>
        </p:txBody>
      </p:sp>
    </p:spTree>
    <p:extLst>
      <p:ext uri="{BB962C8B-B14F-4D97-AF65-F5344CB8AC3E}">
        <p14:creationId xmlns:p14="http://schemas.microsoft.com/office/powerpoint/2010/main" val="336416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98F28A0-FED4-CFDA-CEEF-DDE6AF73F9AA}"/>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FC4D24E-2C19-16FF-134F-0646DCC4A686}"/>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10 Future Enhancements and Integration Opportunities</a:t>
            </a:r>
            <a:endParaRPr sz="2400" dirty="0">
              <a:latin typeface="Proxima Nova"/>
              <a:ea typeface="Proxima Nova"/>
              <a:cs typeface="Proxima Nova"/>
              <a:sym typeface="Proxima Nova"/>
            </a:endParaRPr>
          </a:p>
        </p:txBody>
      </p:sp>
      <p:grpSp>
        <p:nvGrpSpPr>
          <p:cNvPr id="2" name="Group 1">
            <a:extLst>
              <a:ext uri="{FF2B5EF4-FFF2-40B4-BE49-F238E27FC236}">
                <a16:creationId xmlns:a16="http://schemas.microsoft.com/office/drawing/2014/main" id="{65DC70F9-30B6-2F89-B106-5D35B15D5BA1}"/>
              </a:ext>
            </a:extLst>
          </p:cNvPr>
          <p:cNvGrpSpPr/>
          <p:nvPr/>
        </p:nvGrpSpPr>
        <p:grpSpPr>
          <a:xfrm>
            <a:off x="534259" y="2165012"/>
            <a:ext cx="2494800" cy="3681606"/>
            <a:chOff x="534259" y="2165012"/>
            <a:chExt cx="2494800" cy="3681606"/>
          </a:xfrm>
        </p:grpSpPr>
        <p:sp>
          <p:nvSpPr>
            <p:cNvPr id="4" name="Rectangle: Rounded Corners 3">
              <a:extLst>
                <a:ext uri="{FF2B5EF4-FFF2-40B4-BE49-F238E27FC236}">
                  <a16:creationId xmlns:a16="http://schemas.microsoft.com/office/drawing/2014/main" id="{B80625B5-92A4-6915-D3BA-58F5FEE9E2F9}"/>
                </a:ext>
              </a:extLst>
            </p:cNvPr>
            <p:cNvSpPr/>
            <p:nvPr/>
          </p:nvSpPr>
          <p:spPr>
            <a:xfrm>
              <a:off x="534259" y="2198254"/>
              <a:ext cx="2489200" cy="3648364"/>
            </a:xfrm>
            <a:prstGeom prst="roundRect">
              <a:avLst>
                <a:gd name="adj" fmla="val 136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marL="285750" indent="-285750" algn="ctr">
                <a:buFont typeface="Arial" panose="020B0604020202020204" pitchFamily="34" charset="0"/>
                <a:buChar char="•"/>
              </a:pPr>
              <a:r>
                <a:rPr lang="en-US" dirty="0">
                  <a:solidFill>
                    <a:schemeClr val="bg1"/>
                  </a:solidFill>
                </a:rPr>
                <a:t>Direct API integration with major banks</a:t>
              </a:r>
            </a:p>
            <a:p>
              <a:pPr marL="285750" indent="-285750" algn="ctr">
                <a:buFont typeface="Arial" panose="020B0604020202020204" pitchFamily="34" charset="0"/>
                <a:buChar char="•"/>
              </a:pPr>
              <a:endParaRPr lang="en-US" dirty="0">
                <a:solidFill>
                  <a:schemeClr val="bg1"/>
                </a:solidFill>
              </a:endParaRPr>
            </a:p>
            <a:p>
              <a:pPr marL="285750" indent="-285750" algn="ctr">
                <a:buFont typeface="Arial" panose="020B0604020202020204" pitchFamily="34" charset="0"/>
                <a:buChar char="•"/>
              </a:pPr>
              <a:r>
                <a:rPr lang="en-US" dirty="0">
                  <a:solidFill>
                    <a:schemeClr val="bg1"/>
                  </a:solidFill>
                </a:rPr>
                <a:t>Real-time credit score monitoring services</a:t>
              </a:r>
            </a:p>
            <a:p>
              <a:pPr marL="285750" indent="-285750" algn="ctr">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r>
                <a:rPr lang="en-US" dirty="0">
                  <a:solidFill>
                    <a:schemeClr val="bg1"/>
                  </a:solidFill>
                </a:rPr>
                <a:t>Automated application processing and status tracking</a:t>
              </a:r>
            </a:p>
            <a:p>
              <a:pPr algn="ctr"/>
              <a:endParaRPr lang="en-IN" dirty="0"/>
            </a:p>
          </p:txBody>
        </p:sp>
        <p:sp>
          <p:nvSpPr>
            <p:cNvPr id="10" name="Rectangle: Rounded Corners 9">
              <a:extLst>
                <a:ext uri="{FF2B5EF4-FFF2-40B4-BE49-F238E27FC236}">
                  <a16:creationId xmlns:a16="http://schemas.microsoft.com/office/drawing/2014/main" id="{555090FF-565A-52CE-B271-EDB79C800609}"/>
                </a:ext>
              </a:extLst>
            </p:cNvPr>
            <p:cNvSpPr/>
            <p:nvPr/>
          </p:nvSpPr>
          <p:spPr>
            <a:xfrm>
              <a:off x="534259" y="2165012"/>
              <a:ext cx="2494800" cy="646546"/>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Banking Integration</a:t>
              </a:r>
            </a:p>
          </p:txBody>
        </p:sp>
      </p:grpSp>
      <p:grpSp>
        <p:nvGrpSpPr>
          <p:cNvPr id="3" name="Group 2">
            <a:extLst>
              <a:ext uri="{FF2B5EF4-FFF2-40B4-BE49-F238E27FC236}">
                <a16:creationId xmlns:a16="http://schemas.microsoft.com/office/drawing/2014/main" id="{8727E848-AD59-F535-183D-F37296F81C2E}"/>
              </a:ext>
            </a:extLst>
          </p:cNvPr>
          <p:cNvGrpSpPr/>
          <p:nvPr/>
        </p:nvGrpSpPr>
        <p:grpSpPr>
          <a:xfrm>
            <a:off x="4313779" y="2165012"/>
            <a:ext cx="2494800" cy="3681606"/>
            <a:chOff x="534259" y="2165012"/>
            <a:chExt cx="2494800" cy="3681606"/>
          </a:xfrm>
        </p:grpSpPr>
        <p:sp>
          <p:nvSpPr>
            <p:cNvPr id="5" name="Rectangle: Rounded Corners 4">
              <a:extLst>
                <a:ext uri="{FF2B5EF4-FFF2-40B4-BE49-F238E27FC236}">
                  <a16:creationId xmlns:a16="http://schemas.microsoft.com/office/drawing/2014/main" id="{AF5C887E-2F45-FD47-DACA-FA662408F704}"/>
                </a:ext>
              </a:extLst>
            </p:cNvPr>
            <p:cNvSpPr/>
            <p:nvPr/>
          </p:nvSpPr>
          <p:spPr>
            <a:xfrm>
              <a:off x="534259" y="2198254"/>
              <a:ext cx="2489200" cy="3648364"/>
            </a:xfrm>
            <a:prstGeom prst="roundRect">
              <a:avLst>
                <a:gd name="adj" fmla="val 136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marL="285750" indent="-285750" algn="ctr">
                <a:buFont typeface="Arial" panose="020B0604020202020204" pitchFamily="34" charset="0"/>
                <a:buChar char="•"/>
              </a:pPr>
              <a:r>
                <a:rPr lang="en-US" dirty="0">
                  <a:solidFill>
                    <a:schemeClr val="bg1"/>
                  </a:solidFill>
                </a:rPr>
                <a:t>Artificial and Machine learning algorithm</a:t>
              </a:r>
            </a:p>
            <a:p>
              <a:pPr marL="285750" indent="-285750" algn="ctr">
                <a:buFont typeface="Arial" panose="020B0604020202020204" pitchFamily="34" charset="0"/>
                <a:buChar char="•"/>
              </a:pPr>
              <a:endParaRPr lang="en-US" dirty="0">
                <a:solidFill>
                  <a:schemeClr val="bg1"/>
                </a:solidFill>
              </a:endParaRPr>
            </a:p>
            <a:p>
              <a:pPr marL="285750" indent="-285750" algn="ctr">
                <a:buFont typeface="Arial" panose="020B0604020202020204" pitchFamily="34" charset="0"/>
                <a:buChar char="•"/>
              </a:pPr>
              <a:r>
                <a:rPr lang="en-IN" dirty="0">
                  <a:solidFill>
                    <a:schemeClr val="bg1"/>
                  </a:solidFill>
                </a:rPr>
                <a:t>Blockchain integration for secure transactions</a:t>
              </a:r>
            </a:p>
            <a:p>
              <a:pPr algn="ctr"/>
              <a:endParaRPr lang="en-IN" dirty="0">
                <a:solidFill>
                  <a:schemeClr val="bg1"/>
                </a:solidFill>
              </a:endParaRPr>
            </a:p>
            <a:p>
              <a:pPr marL="285750" indent="-285750" algn="ctr">
                <a:buFont typeface="Arial" panose="020B0604020202020204" pitchFamily="34" charset="0"/>
                <a:buChar char="•"/>
              </a:pPr>
              <a:r>
                <a:rPr lang="en-US" dirty="0">
                  <a:solidFill>
                    <a:schemeClr val="bg1"/>
                  </a:solidFill>
                </a:rPr>
                <a:t>Voice Assistant and chatbot Implementation</a:t>
              </a:r>
            </a:p>
            <a:p>
              <a:pPr algn="ctr"/>
              <a:endParaRPr lang="en-IN" dirty="0"/>
            </a:p>
          </p:txBody>
        </p:sp>
        <p:sp>
          <p:nvSpPr>
            <p:cNvPr id="6" name="Rectangle: Rounded Corners 5">
              <a:extLst>
                <a:ext uri="{FF2B5EF4-FFF2-40B4-BE49-F238E27FC236}">
                  <a16:creationId xmlns:a16="http://schemas.microsoft.com/office/drawing/2014/main" id="{0886E488-3511-3A8C-4B08-78C81A275F9E}"/>
                </a:ext>
              </a:extLst>
            </p:cNvPr>
            <p:cNvSpPr/>
            <p:nvPr/>
          </p:nvSpPr>
          <p:spPr>
            <a:xfrm>
              <a:off x="534259" y="2165012"/>
              <a:ext cx="2494800" cy="646546"/>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Technical Resources</a:t>
              </a:r>
            </a:p>
          </p:txBody>
        </p:sp>
      </p:grpSp>
      <p:grpSp>
        <p:nvGrpSpPr>
          <p:cNvPr id="7" name="Group 6">
            <a:extLst>
              <a:ext uri="{FF2B5EF4-FFF2-40B4-BE49-F238E27FC236}">
                <a16:creationId xmlns:a16="http://schemas.microsoft.com/office/drawing/2014/main" id="{6B84C74F-CAF0-140F-C95B-3CE676E0D857}"/>
              </a:ext>
            </a:extLst>
          </p:cNvPr>
          <p:cNvGrpSpPr/>
          <p:nvPr/>
        </p:nvGrpSpPr>
        <p:grpSpPr>
          <a:xfrm>
            <a:off x="8093299" y="2165012"/>
            <a:ext cx="2494800" cy="3681606"/>
            <a:chOff x="534259" y="2165012"/>
            <a:chExt cx="2494800" cy="3681606"/>
          </a:xfrm>
        </p:grpSpPr>
        <p:sp>
          <p:nvSpPr>
            <p:cNvPr id="8" name="Rectangle: Rounded Corners 7">
              <a:extLst>
                <a:ext uri="{FF2B5EF4-FFF2-40B4-BE49-F238E27FC236}">
                  <a16:creationId xmlns:a16="http://schemas.microsoft.com/office/drawing/2014/main" id="{A4963013-ABD1-3D17-2EA1-EBBF620490A5}"/>
                </a:ext>
              </a:extLst>
            </p:cNvPr>
            <p:cNvSpPr/>
            <p:nvPr/>
          </p:nvSpPr>
          <p:spPr>
            <a:xfrm>
              <a:off x="534259" y="2198254"/>
              <a:ext cx="2489200" cy="3648364"/>
            </a:xfrm>
            <a:prstGeom prst="roundRect">
              <a:avLst>
                <a:gd name="adj" fmla="val 136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marL="285750" indent="-285750" algn="ctr">
                <a:buFont typeface="Arial" panose="020B0604020202020204" pitchFamily="34" charset="0"/>
                <a:buChar char="•"/>
              </a:pPr>
              <a:r>
                <a:rPr lang="en-US" dirty="0">
                  <a:solidFill>
                    <a:schemeClr val="bg1"/>
                  </a:solidFill>
                </a:rPr>
                <a:t>B2B Partnerships with Financial Advise</a:t>
              </a:r>
            </a:p>
            <a:p>
              <a:pPr marL="285750" indent="-285750" algn="ctr">
                <a:buFont typeface="Arial" panose="020B0604020202020204" pitchFamily="34" charset="0"/>
                <a:buChar char="•"/>
              </a:pPr>
              <a:endParaRPr lang="en-US" dirty="0">
                <a:solidFill>
                  <a:schemeClr val="bg1"/>
                </a:solidFill>
              </a:endParaRPr>
            </a:p>
            <a:p>
              <a:pPr marL="285750" indent="-285750" algn="ctr">
                <a:buFont typeface="Arial" panose="020B0604020202020204" pitchFamily="34" charset="0"/>
                <a:buChar char="•"/>
              </a:pPr>
              <a:r>
                <a:rPr lang="en-US" dirty="0">
                  <a:solidFill>
                    <a:schemeClr val="bg1"/>
                  </a:solidFill>
                </a:rPr>
                <a:t>White label solutions for banks and instructions</a:t>
              </a:r>
            </a:p>
            <a:p>
              <a:pPr algn="ctr"/>
              <a:endParaRPr lang="en-IN" dirty="0"/>
            </a:p>
          </p:txBody>
        </p:sp>
        <p:sp>
          <p:nvSpPr>
            <p:cNvPr id="9" name="Rectangle: Rounded Corners 8">
              <a:extLst>
                <a:ext uri="{FF2B5EF4-FFF2-40B4-BE49-F238E27FC236}">
                  <a16:creationId xmlns:a16="http://schemas.microsoft.com/office/drawing/2014/main" id="{577E07F1-E37B-7BF0-CBA3-94B61D8E9F92}"/>
                </a:ext>
              </a:extLst>
            </p:cNvPr>
            <p:cNvSpPr/>
            <p:nvPr/>
          </p:nvSpPr>
          <p:spPr>
            <a:xfrm>
              <a:off x="534259" y="2165012"/>
              <a:ext cx="2494800" cy="646546"/>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Business Exploration</a:t>
              </a:r>
            </a:p>
          </p:txBody>
        </p:sp>
      </p:grpSp>
    </p:spTree>
    <p:extLst>
      <p:ext uri="{BB962C8B-B14F-4D97-AF65-F5344CB8AC3E}">
        <p14:creationId xmlns:p14="http://schemas.microsoft.com/office/powerpoint/2010/main" val="2850106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1782C7F-E18D-D625-9D1D-EA8B2B7799D8}"/>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021DCD5E-62CE-6CA4-6795-49FB6346361D}"/>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11 References</a:t>
            </a:r>
            <a:endParaRPr sz="2400"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F3CAED21-EF6D-6BC7-7083-2A4B2657E682}"/>
              </a:ext>
            </a:extLst>
          </p:cNvPr>
          <p:cNvSpPr txBox="1"/>
          <p:nvPr/>
        </p:nvSpPr>
        <p:spPr>
          <a:xfrm>
            <a:off x="726665" y="2644185"/>
            <a:ext cx="10738669" cy="1292631"/>
          </a:xfrm>
          <a:prstGeom prst="rect">
            <a:avLst/>
          </a:prstGeom>
          <a:noFill/>
          <a:ln>
            <a:noFill/>
          </a:ln>
        </p:spPr>
        <p:txBody>
          <a:bodyPr spcFirstLastPara="1" wrap="square" lIns="91425" tIns="91425" rIns="91425" bIns="91425" anchor="t" anchorCtr="0">
            <a:spAutoFit/>
          </a:bodyPr>
          <a:lstStyle/>
          <a:p>
            <a:pPr marL="342900" indent="-342900" algn="just">
              <a:buFont typeface="Wingdings" panose="05000000000000000000" pitchFamily="2" charset="2"/>
              <a:buChar char=""/>
            </a:pPr>
            <a:r>
              <a:rPr lang="en-US" sz="1800" dirty="0">
                <a:effectLst/>
                <a:latin typeface="Nimbus Roman No9 L"/>
                <a:ea typeface="Bitstream Vera Sans"/>
                <a:cs typeface="Times New Roman" panose="02020603050405020304" pitchFamily="18" charset="0"/>
              </a:rPr>
              <a:t>Flutter: </a:t>
            </a:r>
            <a:r>
              <a:rPr lang="en-IN" sz="1800" u="sng" dirty="0">
                <a:solidFill>
                  <a:srgbClr val="0563C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https://flutter.dev/docs</a:t>
            </a:r>
            <a:endParaRPr lang="en-IN" sz="1800" u="sng" dirty="0">
              <a:solidFill>
                <a:srgbClr val="0563C1"/>
              </a:solidFill>
              <a:latin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US" sz="1800" dirty="0">
                <a:effectLst/>
                <a:latin typeface="Nimbus Roman No9 L"/>
                <a:ea typeface="Bitstream Vera Sans"/>
                <a:cs typeface="Times New Roman" panose="02020603050405020304" pitchFamily="18" charset="0"/>
              </a:rPr>
              <a:t>RBI: </a:t>
            </a:r>
            <a:r>
              <a:rPr lang="en-US" sz="1800" u="sng" dirty="0">
                <a:solidFill>
                  <a:srgbClr val="0563C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https://www.rbi.org.in</a:t>
            </a:r>
            <a:endParaRPr lang="en-US" sz="1800" u="sng" dirty="0">
              <a:solidFill>
                <a:srgbClr val="0563C1"/>
              </a:solidFill>
              <a:latin typeface="Times New Roman" panose="02020603050405020304" pitchFamily="18" charset="0"/>
              <a:cs typeface="Times New Roman" panose="02020603050405020304" pitchFamily="18" charset="0"/>
            </a:endParaRPr>
          </a:p>
          <a:p>
            <a:pPr marL="342900" marR="0" lvl="0" indent="-342900" algn="just">
              <a:buFont typeface="Wingdings" panose="05000000000000000000" pitchFamily="2" charset="2"/>
              <a:buChar char=""/>
            </a:pPr>
            <a:r>
              <a:rPr lang="en-US" sz="1800" dirty="0" err="1">
                <a:effectLst/>
                <a:latin typeface="Nimbus Roman No9 L"/>
                <a:ea typeface="Bitstream Vera Sans"/>
                <a:cs typeface="Times New Roman" panose="02020603050405020304" pitchFamily="18" charset="0"/>
              </a:rPr>
              <a:t>Chatgpt</a:t>
            </a:r>
            <a:r>
              <a:rPr lang="en-US" sz="1800" dirty="0">
                <a:effectLst/>
                <a:latin typeface="Nimbus Roman No9 L"/>
                <a:ea typeface="Bitstream Vera Sans"/>
                <a:cs typeface="Times New Roman" panose="02020603050405020304" pitchFamily="18" charset="0"/>
              </a:rPr>
              <a:t>:- </a:t>
            </a:r>
            <a:r>
              <a:rPr lang="en-US" sz="1800" u="sng" dirty="0">
                <a:solidFill>
                  <a:srgbClr val="0563C1"/>
                </a:solidFill>
                <a:latin typeface="Times New Roman" panose="02020603050405020304" pitchFamily="18" charset="0"/>
                <a:cs typeface="Times New Roman" panose="02020603050405020304" pitchFamily="18" charset="0"/>
              </a:rPr>
              <a:t>chatgpt.com</a:t>
            </a:r>
          </a:p>
          <a:p>
            <a:pPr marL="342900" marR="0" lvl="0" indent="-342900" algn="just">
              <a:buFont typeface="Wingdings" panose="05000000000000000000" pitchFamily="2" charset="2"/>
              <a:buChar char=""/>
            </a:pPr>
            <a:r>
              <a:rPr lang="en-US" sz="1800" dirty="0" err="1">
                <a:effectLst/>
                <a:latin typeface="Nimbus Roman No9 L"/>
                <a:ea typeface="Bitstream Vera Sans"/>
                <a:cs typeface="Times New Roman" panose="02020603050405020304" pitchFamily="18" charset="0"/>
              </a:rPr>
              <a:t>Youtube</a:t>
            </a:r>
            <a:r>
              <a:rPr lang="en-US" sz="1800" dirty="0">
                <a:effectLst/>
                <a:latin typeface="Nimbus Roman No9 L"/>
                <a:ea typeface="Bitstream Vera Sans"/>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https://www.youtube.com/</a:t>
            </a:r>
            <a:endParaRPr lang="en-IN" sz="1800" dirty="0">
              <a:effectLst/>
              <a:latin typeface="Nimbus Roman No9 L"/>
              <a:ea typeface="Bitstream Vera Sans"/>
              <a:cs typeface="Times New Roman" panose="02020603050405020304" pitchFamily="18" charset="0"/>
            </a:endParaRPr>
          </a:p>
        </p:txBody>
      </p:sp>
    </p:spTree>
    <p:extLst>
      <p:ext uri="{BB962C8B-B14F-4D97-AF65-F5344CB8AC3E}">
        <p14:creationId xmlns:p14="http://schemas.microsoft.com/office/powerpoint/2010/main" val="347888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059317" y="3172262"/>
            <a:ext cx="6060782" cy="1015632"/>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Team Member 1: Harsh </a:t>
            </a:r>
            <a:r>
              <a:rPr kumimoji="0" lang="en-US" sz="1800" b="0" i="0" u="none" strike="noStrike" kern="0" cap="none" spc="0" normalizeH="0" baseline="0" noProof="0" dirty="0" err="1">
                <a:ln>
                  <a:noFill/>
                </a:ln>
                <a:solidFill>
                  <a:srgbClr val="000000"/>
                </a:solidFill>
                <a:effectLst/>
                <a:uLnTx/>
                <a:uFillTx/>
                <a:latin typeface="Proxima Nova"/>
                <a:ea typeface="Proxima Nova"/>
                <a:cs typeface="Proxima Nova"/>
                <a:sym typeface="Proxima Nova"/>
              </a:rPr>
              <a:t>Bhupatkar</a:t>
            </a: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 (92400584097)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Team Member 2: Uday Sheth  (92400584080)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Team Member 3: Vishal Patel  (92400584081)</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Google Shape;89;p2"/>
          <p:cNvSpPr txBox="1"/>
          <p:nvPr/>
        </p:nvSpPr>
        <p:spPr>
          <a:xfrm>
            <a:off x="2279498" y="2353131"/>
            <a:ext cx="7620420" cy="443711"/>
          </a:xfrm>
          <a:prstGeom prst="rect">
            <a:avLst/>
          </a:prstGeom>
          <a:noFill/>
          <a:ln>
            <a:noFill/>
          </a:ln>
        </p:spPr>
        <p:txBody>
          <a:bodyPr spcFirstLastPara="1" wrap="square" lIns="0" tIns="12700" rIns="0" bIns="0" anchor="ctr" anchorCtr="0">
            <a:spAutoFit/>
          </a:bodyPr>
          <a:lstStyle/>
          <a:p>
            <a:pPr marL="12700" marR="0" lvl="0" indent="0" algn="ctr" defTabSz="914400" rtl="0" eaLnBrk="1" fontAlgn="auto" latinLnBrk="0" hangingPunct="1">
              <a:lnSpc>
                <a:spcPct val="100000"/>
              </a:lnSpc>
              <a:spcBef>
                <a:spcPts val="0"/>
              </a:spcBef>
              <a:spcAft>
                <a:spcPts val="0"/>
              </a:spcAft>
              <a:buClr>
                <a:srgbClr val="04A2B9"/>
              </a:buClr>
              <a:buSzPts val="2800"/>
              <a:buFont typeface="Proxima Nova"/>
              <a:buNone/>
              <a:tabLst/>
              <a:defRPr/>
            </a:pPr>
            <a:r>
              <a:rPr kumimoji="0" lang="en-IN" sz="2800" b="0" i="0" u="none" strike="noStrike" kern="0" cap="none" spc="0" normalizeH="0" baseline="0" noProof="0" dirty="0">
                <a:ln>
                  <a:noFill/>
                </a:ln>
                <a:solidFill>
                  <a:srgbClr val="04A2B9"/>
                </a:solidFill>
                <a:effectLst/>
                <a:uLnTx/>
                <a:uFillTx/>
                <a:latin typeface="Proxima Nova"/>
                <a:cs typeface="Arial"/>
                <a:sym typeface="Proxima Nova"/>
              </a:rPr>
              <a:t>True Card</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Google Shape;90;p2"/>
          <p:cNvSpPr txBox="1"/>
          <p:nvPr/>
        </p:nvSpPr>
        <p:spPr>
          <a:xfrm>
            <a:off x="5366559" y="4387625"/>
            <a:ext cx="1272300" cy="461700"/>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595959"/>
                </a:solidFill>
                <a:effectLst/>
                <a:uLnTx/>
                <a:uFillTx/>
                <a:latin typeface="Proxima Nova"/>
                <a:ea typeface="Proxima Nova"/>
                <a:cs typeface="Proxima Nova"/>
                <a:sym typeface="Proxima Nova"/>
              </a:rPr>
              <a:t>Guided By</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1" name="Google Shape;91;p2"/>
          <p:cNvSpPr txBox="1"/>
          <p:nvPr/>
        </p:nvSpPr>
        <p:spPr>
          <a:xfrm>
            <a:off x="3193927" y="5049056"/>
            <a:ext cx="5617564" cy="461635"/>
          </a:xfrm>
          <a:prstGeom prst="rect">
            <a:avLst/>
          </a:prstGeom>
          <a:noFill/>
          <a:ln>
            <a:noFill/>
          </a:ln>
        </p:spPr>
        <p:txBody>
          <a:bodyPr spcFirstLastPara="1" wrap="square" lIns="91425" tIns="91425" rIns="91425" bIns="91425"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Internal Guide: Prof. </a:t>
            </a:r>
            <a:r>
              <a:rPr kumimoji="0" lang="en-US" sz="1800" b="0" i="0" u="none" strike="noStrike" kern="0" cap="none" spc="0" normalizeH="0" baseline="0" noProof="0" dirty="0" err="1">
                <a:ln>
                  <a:noFill/>
                </a:ln>
                <a:solidFill>
                  <a:srgbClr val="000000"/>
                </a:solidFill>
                <a:effectLst/>
                <a:uLnTx/>
                <a:uFillTx/>
                <a:latin typeface="Proxima Nova"/>
                <a:ea typeface="Proxima Nova"/>
                <a:cs typeface="Proxima Nova"/>
                <a:sym typeface="Proxima Nova"/>
              </a:rPr>
              <a:t>Jaypalsinh</a:t>
            </a:r>
            <a:r>
              <a:rPr kumimoji="0" lang="en-US" sz="1800" b="0" i="0" u="none" strike="noStrike" kern="0" cap="none" spc="0" normalizeH="0" baseline="0" noProof="0" dirty="0">
                <a:ln>
                  <a:noFill/>
                </a:ln>
                <a:solidFill>
                  <a:srgbClr val="000000"/>
                </a:solidFill>
                <a:effectLst/>
                <a:uLnTx/>
                <a:uFillTx/>
                <a:latin typeface="Proxima Nova"/>
                <a:ea typeface="Proxima Nova"/>
                <a:cs typeface="Proxima Nova"/>
                <a:sym typeface="Proxima Nova"/>
              </a:rPr>
              <a:t> Gohil</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Google Shape;93;p2"/>
          <p:cNvSpPr txBox="1"/>
          <p:nvPr/>
        </p:nvSpPr>
        <p:spPr>
          <a:xfrm>
            <a:off x="4525919" y="1450572"/>
            <a:ext cx="3127577" cy="351378"/>
          </a:xfrm>
          <a:prstGeom prst="rect">
            <a:avLst/>
          </a:prstGeom>
          <a:noFill/>
          <a:ln>
            <a:noFill/>
          </a:ln>
        </p:spPr>
        <p:txBody>
          <a:bodyPr spcFirstLastPara="1" wrap="square" lIns="0" tIns="12700" rIns="0" bIns="0" anchor="ctr" anchorCtr="0">
            <a:spAutoFit/>
          </a:bodyPr>
          <a:lstStyle/>
          <a:p>
            <a:pPr marL="12700" marR="0" lvl="0" indent="0" algn="ctr" defTabSz="914400" rtl="0" eaLnBrk="1" fontAlgn="auto" latinLnBrk="0" hangingPunct="1">
              <a:lnSpc>
                <a:spcPct val="100000"/>
              </a:lnSpc>
              <a:spcBef>
                <a:spcPts val="0"/>
              </a:spcBef>
              <a:spcAft>
                <a:spcPts val="0"/>
              </a:spcAft>
              <a:buClr>
                <a:srgbClr val="04A2B9"/>
              </a:buClr>
              <a:buSzPts val="2200"/>
              <a:buFont typeface="Proxima Nova"/>
              <a:buNone/>
              <a:tabLst/>
              <a:defRPr/>
            </a:pPr>
            <a: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Mini Project (05MC0</a:t>
            </a:r>
            <a:r>
              <a:rPr lang="en-US" sz="2200" dirty="0">
                <a:solidFill>
                  <a:srgbClr val="04A2B9"/>
                </a:solidFill>
                <a:latin typeface="Proxima Nova"/>
                <a:ea typeface="Proxima Nova"/>
                <a:cs typeface="Proxima Nova"/>
                <a:sym typeface="Proxima Nova"/>
              </a:rPr>
              <a:t>3</a:t>
            </a:r>
            <a:r>
              <a:rPr kumimoji="0" lang="en-US" sz="22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04)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4" name="Google Shape;94;p2"/>
          <p:cNvSpPr txBox="1"/>
          <p:nvPr/>
        </p:nvSpPr>
        <p:spPr>
          <a:xfrm>
            <a:off x="1941018" y="5987421"/>
            <a:ext cx="8297381" cy="382156"/>
          </a:xfrm>
          <a:prstGeom prst="rect">
            <a:avLst/>
          </a:prstGeom>
          <a:noFill/>
          <a:ln>
            <a:noFill/>
          </a:ln>
        </p:spPr>
        <p:txBody>
          <a:bodyPr spcFirstLastPara="1" wrap="square" lIns="0" tIns="12700" rIns="0" bIns="0" anchor="ctr" anchorCtr="0">
            <a:spAutoFit/>
          </a:bodyPr>
          <a:lstStyle/>
          <a:p>
            <a:pPr marL="12700" marR="0" lvl="0" indent="0" algn="ctr" defTabSz="914400" rtl="0" eaLnBrk="1" fontAlgn="auto" latinLnBrk="0" hangingPunct="1">
              <a:lnSpc>
                <a:spcPct val="100000"/>
              </a:lnSpc>
              <a:spcBef>
                <a:spcPts val="0"/>
              </a:spcBef>
              <a:spcAft>
                <a:spcPts val="0"/>
              </a:spcAft>
              <a:buClr>
                <a:srgbClr val="04A2B9"/>
              </a:buClr>
              <a:buSzPts val="2400"/>
              <a:buFont typeface="Proxima Nova"/>
              <a:buNone/>
              <a:tabLst/>
              <a:defRPr/>
            </a:pPr>
            <a:r>
              <a:rPr kumimoji="0" lang="en-US" sz="2400" b="0" i="0" u="none" strike="noStrike" kern="0" cap="none" spc="0" normalizeH="0" baseline="0" noProof="0" dirty="0">
                <a:ln>
                  <a:noFill/>
                </a:ln>
                <a:solidFill>
                  <a:srgbClr val="04A2B9"/>
                </a:solidFill>
                <a:effectLst/>
                <a:uLnTx/>
                <a:uFillTx/>
                <a:latin typeface="Proxima Nova"/>
                <a:ea typeface="Proxima Nova"/>
                <a:cs typeface="Proxima Nova"/>
                <a:sym typeface="Proxima Nova"/>
              </a:rPr>
              <a:t>Faculty of Computer Application</a:t>
            </a:r>
            <a:endParaRPr kumimoji="0" sz="3600" b="0" i="0" u="none" strike="noStrike" kern="0" cap="none" spc="0" normalizeH="0" baseline="0" noProof="0" dirty="0">
              <a:ln>
                <a:noFill/>
              </a:ln>
              <a:solidFill>
                <a:srgbClr val="000000"/>
              </a:solidFill>
              <a:effectLst/>
              <a:uLnTx/>
              <a:uFillTx/>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a:solidFill>
                  <a:srgbClr val="04A2B9"/>
                </a:solidFill>
                <a:latin typeface="Proxima Nova"/>
                <a:ea typeface="Proxima Nova"/>
                <a:cs typeface="Proxima Nova"/>
                <a:sym typeface="Proxima Nova"/>
              </a:rPr>
              <a:t>Outline</a:t>
            </a:r>
            <a:endParaRPr sz="2400">
              <a:latin typeface="Proxima Nova"/>
              <a:ea typeface="Proxima Nova"/>
              <a:cs typeface="Proxima Nova"/>
              <a:sym typeface="Proxima Nova"/>
            </a:endParaRPr>
          </a:p>
        </p:txBody>
      </p:sp>
      <p:sp>
        <p:nvSpPr>
          <p:cNvPr id="100" name="Google Shape;100;p3"/>
          <p:cNvSpPr txBox="1"/>
          <p:nvPr/>
        </p:nvSpPr>
        <p:spPr>
          <a:xfrm>
            <a:off x="534259" y="1129887"/>
            <a:ext cx="8591100" cy="4924395"/>
          </a:xfrm>
          <a:prstGeom prst="rect">
            <a:avLst/>
          </a:prstGeom>
          <a:noFill/>
          <a:ln>
            <a:noFill/>
          </a:ln>
        </p:spPr>
        <p:txBody>
          <a:bodyPr spcFirstLastPara="1" wrap="square" lIns="91425" tIns="91425" rIns="91425" bIns="91425" anchor="t" anchorCtr="0">
            <a:spAutoFit/>
          </a:bodyPr>
          <a:lstStyle/>
          <a:p>
            <a:pPr marL="457200" marR="0" lvl="0" indent="-457200" algn="just" rtl="0">
              <a:spcBef>
                <a:spcPts val="600"/>
              </a:spcBef>
              <a:spcAft>
                <a:spcPts val="600"/>
              </a:spcAft>
              <a:buClr>
                <a:srgbClr val="000000"/>
              </a:buClr>
              <a:buSzPts val="1700"/>
              <a:buFont typeface="+mj-lt"/>
              <a:buAutoNum type="arabicPeriod"/>
            </a:pPr>
            <a:r>
              <a:rPr lang="en-US" sz="1800" b="0" i="0" u="none" strike="noStrike" cap="none" dirty="0">
                <a:solidFill>
                  <a:schemeClr val="dk1"/>
                </a:solidFill>
                <a:latin typeface="Proxima Nova"/>
                <a:ea typeface="Proxima Nova"/>
                <a:cs typeface="Proxima Nova"/>
                <a:sym typeface="Proxima Nova"/>
              </a:rPr>
              <a:t>Introduction to True card</a:t>
            </a:r>
            <a:endParaRPr lang="en-US" sz="1800" dirty="0">
              <a:solidFill>
                <a:schemeClr val="dk1"/>
              </a:solidFill>
              <a:latin typeface="Proxima Nova"/>
              <a:ea typeface="Proxima Nova"/>
              <a:cs typeface="Proxima Nova"/>
              <a:sym typeface="Proxima Nova"/>
            </a:endParaRP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ea typeface="Proxima Nova"/>
                <a:cs typeface="Proxima Nova"/>
                <a:sym typeface="Proxima Nova"/>
              </a:rPr>
              <a:t>Project Summary</a:t>
            </a: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ea typeface="Proxima Nova"/>
                <a:cs typeface="Proxima Nova"/>
                <a:sym typeface="Proxima Nova"/>
              </a:rPr>
              <a:t>Technology Used</a:t>
            </a: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ea typeface="Proxima Nova"/>
                <a:cs typeface="Proxima Nova"/>
                <a:sym typeface="Proxima Nova"/>
              </a:rPr>
              <a:t>Literature Review</a:t>
            </a: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sym typeface="Proxima Nova"/>
              </a:rPr>
              <a:t>System Architecture</a:t>
            </a: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sym typeface="Proxima Nova"/>
              </a:rPr>
              <a:t>Key Features</a:t>
            </a: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sym typeface="Proxima Nova"/>
              </a:rPr>
              <a:t>Flow Chart</a:t>
            </a:r>
          </a:p>
          <a:p>
            <a:pPr marL="457200" marR="0" lvl="0" indent="-457200" algn="just" rtl="0">
              <a:spcBef>
                <a:spcPts val="600"/>
              </a:spcBef>
              <a:spcAft>
                <a:spcPts val="600"/>
              </a:spcAft>
              <a:buClr>
                <a:srgbClr val="000000"/>
              </a:buClr>
              <a:buSzPts val="1700"/>
              <a:buFont typeface="+mj-lt"/>
              <a:buAutoNum type="arabicPeriod"/>
            </a:pPr>
            <a:r>
              <a:rPr lang="en-US" sz="1800" dirty="0">
                <a:solidFill>
                  <a:schemeClr val="dk1"/>
                </a:solidFill>
                <a:latin typeface="Proxima Nova"/>
                <a:sym typeface="Proxima Nova"/>
              </a:rPr>
              <a:t>Case Model</a:t>
            </a:r>
          </a:p>
          <a:p>
            <a:pPr marL="457200" indent="-457200" algn="just">
              <a:spcBef>
                <a:spcPts val="600"/>
              </a:spcBef>
              <a:spcAft>
                <a:spcPts val="600"/>
              </a:spcAft>
              <a:buSzPts val="1700"/>
              <a:buFont typeface="+mj-lt"/>
              <a:buAutoNum type="arabicPeriod"/>
            </a:pPr>
            <a:r>
              <a:rPr lang="en-US" sz="1800" dirty="0">
                <a:solidFill>
                  <a:schemeClr val="dk1"/>
                </a:solidFill>
                <a:latin typeface="Proxima Nova"/>
                <a:sym typeface="Proxima Nova"/>
              </a:rPr>
              <a:t>Learning Outcomes and Ethical Consideration</a:t>
            </a:r>
          </a:p>
          <a:p>
            <a:pPr marL="457200" indent="-457200" algn="just">
              <a:spcBef>
                <a:spcPts val="600"/>
              </a:spcBef>
              <a:spcAft>
                <a:spcPts val="600"/>
              </a:spcAft>
              <a:buSzPts val="1700"/>
              <a:buFont typeface="+mj-lt"/>
              <a:buAutoNum type="arabicPeriod"/>
            </a:pPr>
            <a:r>
              <a:rPr lang="en-US" sz="1800" dirty="0">
                <a:solidFill>
                  <a:schemeClr val="dk1"/>
                </a:solidFill>
                <a:latin typeface="Proxima Nova"/>
                <a:sym typeface="Proxima Nova"/>
              </a:rPr>
              <a:t>Future Enhancement and Integration Opportunist</a:t>
            </a:r>
          </a:p>
          <a:p>
            <a:pPr marL="457200" indent="-457200" algn="just">
              <a:spcBef>
                <a:spcPts val="600"/>
              </a:spcBef>
              <a:spcAft>
                <a:spcPts val="600"/>
              </a:spcAft>
              <a:buSzPts val="1700"/>
              <a:buFont typeface="+mj-lt"/>
              <a:buAutoNum type="arabicPeriod"/>
            </a:pPr>
            <a:r>
              <a:rPr lang="en-US" sz="1800" dirty="0">
                <a:solidFill>
                  <a:schemeClr val="dk1"/>
                </a:solidFill>
                <a:latin typeface="Proxima Nova"/>
                <a:sym typeface="Proxima Nova"/>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695909F-30B9-CB09-E418-02880DB014B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85B62FB8-2CC4-44FE-00E2-A80459DE4DFB}"/>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1. Introduction to True Card</a:t>
            </a:r>
            <a:endParaRPr sz="2400"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ACB91269-A9DA-E74C-A928-C33094E410CE}"/>
              </a:ext>
            </a:extLst>
          </p:cNvPr>
          <p:cNvSpPr txBox="1"/>
          <p:nvPr/>
        </p:nvSpPr>
        <p:spPr>
          <a:xfrm>
            <a:off x="726665" y="1198600"/>
            <a:ext cx="10738669" cy="2646848"/>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1600" dirty="0">
                <a:latin typeface="Proxima Nova" panose="020B0604020202020204" charset="0"/>
              </a:rPr>
              <a:t>True Card is a smart recommendation system that analyzes user spending patterns to suggest the most suitable credit cards, maximizing rewards and minimizing costs. It simplifies decision-making for both new and existing cardholders, ensuring personalized, data-driven financial choices.</a:t>
            </a:r>
          </a:p>
          <a:p>
            <a:pPr marL="285750" indent="-285750" algn="just">
              <a:buFont typeface="Arial" panose="020B0604020202020204" pitchFamily="34" charset="0"/>
              <a:buChar char="•"/>
            </a:pPr>
            <a:endParaRPr lang="en-US" sz="1600" dirty="0">
              <a:latin typeface="Proxima Nova" panose="020B0604020202020204" charset="0"/>
            </a:endParaRPr>
          </a:p>
          <a:p>
            <a:pPr marL="285750" indent="-285750" algn="just">
              <a:buFont typeface="Arial" panose="020B0604020202020204" pitchFamily="34" charset="0"/>
              <a:buChar char="•"/>
            </a:pPr>
            <a:r>
              <a:rPr lang="en-US" sz="1600" dirty="0">
                <a:latin typeface="Proxima Nova" panose="020B0604020202020204" charset="0"/>
              </a:rPr>
              <a:t>The aim is to simplify the credit card selection process through data-driven recommendations that maximize benefits for users. Initially, the system uses rule-based logic, such as matching high fuel spenders with cards offering fuel surcharge waivers, but it can also be enhanced with machine learning for smarter insights.</a:t>
            </a:r>
          </a:p>
          <a:p>
            <a:pPr marL="285750" indent="-285750" algn="just">
              <a:buFont typeface="Arial" panose="020B0604020202020204" pitchFamily="34" charset="0"/>
              <a:buChar char="•"/>
            </a:pPr>
            <a:endParaRPr lang="en-US" sz="1600" dirty="0">
              <a:latin typeface="Proxima Nova" panose="020B0604020202020204" charset="0"/>
            </a:endParaRPr>
          </a:p>
          <a:p>
            <a:pPr marL="285750" indent="-285750" algn="just">
              <a:buFont typeface="Arial" panose="020B0604020202020204" pitchFamily="34" charset="0"/>
              <a:buChar char="•"/>
            </a:pPr>
            <a:r>
              <a:rPr lang="en-US" sz="1600" dirty="0">
                <a:latin typeface="Proxima Nova" panose="020B0604020202020204" charset="0"/>
              </a:rPr>
              <a:t>Save money, save time, and Choose cards more wisely with our easy-to-use and effective credit card comparison tool!</a:t>
            </a:r>
          </a:p>
        </p:txBody>
      </p:sp>
      <p:sp>
        <p:nvSpPr>
          <p:cNvPr id="4" name="Google Shape;106;p4">
            <a:extLst>
              <a:ext uri="{FF2B5EF4-FFF2-40B4-BE49-F238E27FC236}">
                <a16:creationId xmlns:a16="http://schemas.microsoft.com/office/drawing/2014/main" id="{F5AFE1C0-3575-4716-F6A2-7494A1664660}"/>
              </a:ext>
            </a:extLst>
          </p:cNvPr>
          <p:cNvSpPr txBox="1"/>
          <p:nvPr/>
        </p:nvSpPr>
        <p:spPr>
          <a:xfrm>
            <a:off x="726665" y="4001557"/>
            <a:ext cx="10738669" cy="1969740"/>
          </a:xfrm>
          <a:prstGeom prst="rect">
            <a:avLst/>
          </a:prstGeom>
          <a:noFill/>
          <a:ln>
            <a:noFill/>
          </a:ln>
        </p:spPr>
        <p:txBody>
          <a:bodyPr spcFirstLastPara="1" wrap="square" lIns="91425" tIns="91425" rIns="91425" bIns="91425" anchor="t" anchorCtr="0">
            <a:spAutoFit/>
          </a:bodyPr>
          <a:lstStyle/>
          <a:p>
            <a:pPr algn="just"/>
            <a:r>
              <a:rPr lang="en-US" sz="2000" dirty="0">
                <a:latin typeface="Proxima Nova" panose="020B0604020202020204" charset="0"/>
              </a:rPr>
              <a:t>Why to Concern?</a:t>
            </a:r>
          </a:p>
          <a:p>
            <a:pPr marL="285750" indent="-285750">
              <a:lnSpc>
                <a:spcPct val="200000"/>
              </a:lnSpc>
              <a:buFont typeface="Arial" panose="020B0604020202020204" pitchFamily="34" charset="0"/>
              <a:buChar char="•"/>
            </a:pPr>
            <a:r>
              <a:rPr lang="en-US" sz="1600" dirty="0">
                <a:latin typeface="Proxima Nova" panose="020B0604020202020204" charset="0"/>
              </a:rPr>
              <a:t>Wastes Time: Manually checking prices across platforms is time-consuming.</a:t>
            </a:r>
          </a:p>
          <a:p>
            <a:pPr marL="285750" indent="-285750">
              <a:lnSpc>
                <a:spcPct val="200000"/>
              </a:lnSpc>
              <a:buFont typeface="Arial" panose="020B0604020202020204" pitchFamily="34" charset="0"/>
              <a:buChar char="•"/>
            </a:pPr>
            <a:r>
              <a:rPr lang="en-US" sz="1600" dirty="0">
                <a:latin typeface="Proxima Nova" panose="020B0604020202020204" charset="0"/>
              </a:rPr>
              <a:t>Higher Costs: Users risk paying more or losing rewards without proper comparison.</a:t>
            </a:r>
          </a:p>
          <a:p>
            <a:pPr marL="285750" indent="-285750">
              <a:lnSpc>
                <a:spcPct val="200000"/>
              </a:lnSpc>
              <a:buFont typeface="Arial" panose="020B0604020202020204" pitchFamily="34" charset="0"/>
              <a:buChar char="•"/>
            </a:pPr>
            <a:r>
              <a:rPr lang="en-US" sz="1600" dirty="0">
                <a:latin typeface="Proxima Nova" panose="020B0604020202020204" charset="0"/>
              </a:rPr>
              <a:t>Overwhelming Choices: Too many platforms make it hard to decide where to buy</a:t>
            </a:r>
            <a:r>
              <a:rPr lang="en-US" sz="1600" dirty="0"/>
              <a:t>.</a:t>
            </a:r>
          </a:p>
        </p:txBody>
      </p:sp>
    </p:spTree>
    <p:extLst>
      <p:ext uri="{BB962C8B-B14F-4D97-AF65-F5344CB8AC3E}">
        <p14:creationId xmlns:p14="http://schemas.microsoft.com/office/powerpoint/2010/main" val="327023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847570"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2. Project Summary</a:t>
            </a:r>
            <a:endParaRPr sz="2400" dirty="0">
              <a:latin typeface="Proxima Nova"/>
              <a:ea typeface="Proxima Nova"/>
              <a:cs typeface="Proxima Nova"/>
              <a:sym typeface="Proxima Nova"/>
            </a:endParaRPr>
          </a:p>
        </p:txBody>
      </p:sp>
      <p:sp>
        <p:nvSpPr>
          <p:cNvPr id="106" name="Google Shape;106;p4"/>
          <p:cNvSpPr txBox="1"/>
          <p:nvPr/>
        </p:nvSpPr>
        <p:spPr>
          <a:xfrm>
            <a:off x="726666" y="1897827"/>
            <a:ext cx="10738669" cy="3570178"/>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Problem Statement</a:t>
            </a:r>
            <a:endParaRPr lang="en-IN" b="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Proxima Nova" panose="020B0604020202020204" charset="0"/>
            </a:endParaRPr>
          </a:p>
          <a:p>
            <a:pPr marL="285750" indent="-285750">
              <a:buFont typeface="Wingdings" panose="05000000000000000000" pitchFamily="2" charset="2"/>
              <a:buChar char="Ø"/>
            </a:pPr>
            <a:r>
              <a:rPr lang="en-US" dirty="0">
                <a:latin typeface="Proxima Nova" panose="020B0604020202020204" charset="0"/>
              </a:rPr>
              <a:t>Choosing the right credit card is difficult due to the wide variety of cards offering different rewards, benefits, and fees across categories like groceries, travel, fuel, and dining. Users often end up with unsuitable cards, leading to lost rewards and higher costs.</a:t>
            </a:r>
          </a:p>
          <a:p>
            <a:endParaRPr lang="en-US" sz="1700" dirty="0">
              <a:latin typeface="Proxima Nova" panose="020B0604020202020204" charset="0"/>
            </a:endParaRPr>
          </a:p>
          <a:p>
            <a:pPr marL="285750" indent="-285750">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Solution Approach</a:t>
            </a:r>
          </a:p>
          <a:p>
            <a:endParaRPr lang="en-US" dirty="0">
              <a:latin typeface="Proxima Nova" panose="020B0604020202020204" charset="0"/>
            </a:endParaRPr>
          </a:p>
          <a:p>
            <a:pPr marL="285750" indent="-285750">
              <a:buFont typeface="Wingdings" panose="05000000000000000000" pitchFamily="2" charset="2"/>
              <a:buChar char="Ø"/>
            </a:pPr>
            <a:r>
              <a:rPr lang="en-US" dirty="0">
                <a:latin typeface="Proxima Nova" panose="020B0604020202020204" charset="0"/>
              </a:rPr>
              <a:t>True Card provides an intelligent recommendation system that analyzes user income and spending patterns to suggest the most suitable credit cards. Using a Firebase database and rule-based logic, it delivers personalized results through a simple and user-friendly interface.</a:t>
            </a:r>
          </a:p>
          <a:p>
            <a:endParaRPr lang="en-US" sz="1700" dirty="0">
              <a:latin typeface="Proxima Nova" panose="020B0604020202020204" charset="0"/>
            </a:endParaRPr>
          </a:p>
          <a:p>
            <a:pPr marL="285750" indent="-285750">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Target Users</a:t>
            </a:r>
          </a:p>
          <a:p>
            <a:endParaRPr lang="en-IN" b="1" dirty="0">
              <a:latin typeface="Proxima Nova" panose="020B0604020202020204" charset="0"/>
            </a:endParaRPr>
          </a:p>
          <a:p>
            <a:pPr marL="285750" indent="-285750">
              <a:buFont typeface="Wingdings" panose="05000000000000000000" pitchFamily="2" charset="2"/>
              <a:buChar char="Ø"/>
            </a:pPr>
            <a:r>
              <a:rPr lang="en-US" dirty="0">
                <a:latin typeface="Proxima Nova" panose="020B0604020202020204" charset="0"/>
              </a:rPr>
              <a:t>The system is designed for new users seeking their first credit card and existing cardholders who want to optimize their portfolios. It also helps financially aware individuals make smarter decisions by maximizing rewards and minimizing unnecessary fees.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E9B102C5-0057-853C-0499-A77D84BE9586}"/>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535A3BCE-B787-61F2-BE67-7534797B9024}"/>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3. Technology Used</a:t>
            </a:r>
            <a:endParaRPr sz="2400" dirty="0">
              <a:latin typeface="Proxima Nova"/>
              <a:ea typeface="Proxima Nova"/>
              <a:cs typeface="Proxima Nova"/>
              <a:sym typeface="Proxima Nova"/>
            </a:endParaRPr>
          </a:p>
        </p:txBody>
      </p:sp>
      <p:graphicFrame>
        <p:nvGraphicFramePr>
          <p:cNvPr id="2" name="Table 1">
            <a:extLst>
              <a:ext uri="{FF2B5EF4-FFF2-40B4-BE49-F238E27FC236}">
                <a16:creationId xmlns:a16="http://schemas.microsoft.com/office/drawing/2014/main" id="{0495A40F-1734-A86B-7839-6A56C1179C11}"/>
              </a:ext>
            </a:extLst>
          </p:cNvPr>
          <p:cNvGraphicFramePr>
            <a:graphicFrameLocks noGrp="1"/>
          </p:cNvGraphicFramePr>
          <p:nvPr>
            <p:extLst>
              <p:ext uri="{D42A27DB-BD31-4B8C-83A1-F6EECF244321}">
                <p14:modId xmlns:p14="http://schemas.microsoft.com/office/powerpoint/2010/main" val="3190470645"/>
              </p:ext>
            </p:extLst>
          </p:nvPr>
        </p:nvGraphicFramePr>
        <p:xfrm>
          <a:off x="604023" y="1666241"/>
          <a:ext cx="10800000" cy="37084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4028849860"/>
                    </a:ext>
                  </a:extLst>
                </a:gridCol>
                <a:gridCol w="2160000">
                  <a:extLst>
                    <a:ext uri="{9D8B030D-6E8A-4147-A177-3AD203B41FA5}">
                      <a16:colId xmlns:a16="http://schemas.microsoft.com/office/drawing/2014/main" val="1027473275"/>
                    </a:ext>
                  </a:extLst>
                </a:gridCol>
                <a:gridCol w="2160000">
                  <a:extLst>
                    <a:ext uri="{9D8B030D-6E8A-4147-A177-3AD203B41FA5}">
                      <a16:colId xmlns:a16="http://schemas.microsoft.com/office/drawing/2014/main" val="2468736517"/>
                    </a:ext>
                  </a:extLst>
                </a:gridCol>
                <a:gridCol w="2160000">
                  <a:extLst>
                    <a:ext uri="{9D8B030D-6E8A-4147-A177-3AD203B41FA5}">
                      <a16:colId xmlns:a16="http://schemas.microsoft.com/office/drawing/2014/main" val="2397550264"/>
                    </a:ext>
                  </a:extLst>
                </a:gridCol>
                <a:gridCol w="2160000">
                  <a:extLst>
                    <a:ext uri="{9D8B030D-6E8A-4147-A177-3AD203B41FA5}">
                      <a16:colId xmlns:a16="http://schemas.microsoft.com/office/drawing/2014/main" val="3370358210"/>
                    </a:ext>
                  </a:extLst>
                </a:gridCol>
              </a:tblGrid>
              <a:tr h="741680">
                <a:tc>
                  <a:txBody>
                    <a:bodyPr/>
                    <a:lstStyle/>
                    <a:p>
                      <a:pPr algn="ctr"/>
                      <a:r>
                        <a:rPr lang="en-IN" sz="1500" dirty="0"/>
                        <a:t>Technology</a:t>
                      </a:r>
                    </a:p>
                  </a:txBody>
                  <a:tcPr marL="95690" marR="95690" marT="47845" marB="47845" anchor="ctr"/>
                </a:tc>
                <a:tc>
                  <a:txBody>
                    <a:bodyPr/>
                    <a:lstStyle/>
                    <a:p>
                      <a:pPr algn="ctr"/>
                      <a:r>
                        <a:rPr lang="en-IN" sz="1500" dirty="0"/>
                        <a:t>Purpose</a:t>
                      </a:r>
                    </a:p>
                  </a:txBody>
                  <a:tcPr marL="95690" marR="95690" marT="47845" marB="47845" anchor="ctr"/>
                </a:tc>
                <a:tc>
                  <a:txBody>
                    <a:bodyPr/>
                    <a:lstStyle/>
                    <a:p>
                      <a:pPr algn="ctr"/>
                      <a:r>
                        <a:rPr lang="en-IN" sz="1500" dirty="0"/>
                        <a:t>Version/type</a:t>
                      </a:r>
                    </a:p>
                  </a:txBody>
                  <a:tcPr marL="95690" marR="95690" marT="47845" marB="47845" anchor="ctr"/>
                </a:tc>
                <a:tc>
                  <a:txBody>
                    <a:bodyPr/>
                    <a:lstStyle/>
                    <a:p>
                      <a:pPr algn="ctr"/>
                      <a:r>
                        <a:rPr lang="en-IN" sz="1500" dirty="0"/>
                        <a:t>Platform Compatibility</a:t>
                      </a:r>
                    </a:p>
                  </a:txBody>
                  <a:tcPr marL="95690" marR="95690" marT="47845" marB="47845" anchor="ctr"/>
                </a:tc>
                <a:tc>
                  <a:txBody>
                    <a:bodyPr/>
                    <a:lstStyle/>
                    <a:p>
                      <a:pPr algn="ctr"/>
                      <a:r>
                        <a:rPr lang="en-IN" sz="1500" dirty="0"/>
                        <a:t>Key Benefits</a:t>
                      </a:r>
                    </a:p>
                  </a:txBody>
                  <a:tcPr marL="95690" marR="95690" marT="47845" marB="47845" anchor="ctr"/>
                </a:tc>
                <a:extLst>
                  <a:ext uri="{0D108BD9-81ED-4DB2-BD59-A6C34878D82A}">
                    <a16:rowId xmlns:a16="http://schemas.microsoft.com/office/drawing/2014/main" val="276991359"/>
                  </a:ext>
                </a:extLst>
              </a:tr>
              <a:tr h="741680">
                <a:tc>
                  <a:txBody>
                    <a:bodyPr/>
                    <a:lstStyle/>
                    <a:p>
                      <a:pPr algn="ctr"/>
                      <a:r>
                        <a:rPr lang="en-IN" sz="1500" dirty="0">
                          <a:latin typeface="Proxima Nova" panose="020B0604020202020204" charset="0"/>
                        </a:rPr>
                        <a:t>Flutter </a:t>
                      </a:r>
                      <a:r>
                        <a:rPr lang="en-IN" sz="1500" dirty="0" err="1">
                          <a:latin typeface="Proxima Nova" panose="020B0604020202020204" charset="0"/>
                        </a:rPr>
                        <a:t>Franework</a:t>
                      </a:r>
                      <a:endParaRPr lang="en-IN" sz="1500" dirty="0">
                        <a:latin typeface="Proxima Nova" panose="020B0604020202020204" charset="0"/>
                      </a:endParaRPr>
                    </a:p>
                  </a:txBody>
                  <a:tcPr marL="95690" marR="95690" marT="47845" marB="47845" anchor="ctr"/>
                </a:tc>
                <a:tc>
                  <a:txBody>
                    <a:bodyPr/>
                    <a:lstStyle/>
                    <a:p>
                      <a:pPr algn="ctr"/>
                      <a:r>
                        <a:rPr lang="en-IN" sz="1500" dirty="0">
                          <a:latin typeface="Proxima Nova" panose="020B0604020202020204" charset="0"/>
                        </a:rPr>
                        <a:t>Cross-Platform Development</a:t>
                      </a:r>
                    </a:p>
                  </a:txBody>
                  <a:tcPr marL="95690" marR="95690" marT="47845" marB="47845" anchor="ctr"/>
                </a:tc>
                <a:tc>
                  <a:txBody>
                    <a:bodyPr/>
                    <a:lstStyle/>
                    <a:p>
                      <a:pPr algn="ctr"/>
                      <a:r>
                        <a:rPr lang="en-IN" sz="1500" dirty="0">
                          <a:latin typeface="Proxima Nova" panose="020B0604020202020204" charset="0"/>
                        </a:rPr>
                        <a:t>SDK 2.0+</a:t>
                      </a:r>
                    </a:p>
                  </a:txBody>
                  <a:tcPr marL="95690" marR="95690" marT="47845" marB="47845" anchor="ctr"/>
                </a:tc>
                <a:tc>
                  <a:txBody>
                    <a:bodyPr/>
                    <a:lstStyle/>
                    <a:p>
                      <a:pPr algn="ctr"/>
                      <a:r>
                        <a:rPr lang="en-IN" sz="1500" dirty="0">
                          <a:latin typeface="Proxima Nova" panose="020B0604020202020204" charset="0"/>
                        </a:rPr>
                        <a:t>Android</a:t>
                      </a:r>
                    </a:p>
                  </a:txBody>
                  <a:tcPr marL="95690" marR="95690" marT="47845" marB="47845" anchor="ctr"/>
                </a:tc>
                <a:tc>
                  <a:txBody>
                    <a:bodyPr/>
                    <a:lstStyle/>
                    <a:p>
                      <a:pPr algn="ctr"/>
                      <a:r>
                        <a:rPr lang="en-IN" sz="1500" dirty="0">
                          <a:latin typeface="Proxima Nova" panose="020B0604020202020204" charset="0"/>
                        </a:rPr>
                        <a:t>Fast development</a:t>
                      </a:r>
                    </a:p>
                  </a:txBody>
                  <a:tcPr marL="95690" marR="95690" marT="47845" marB="47845" anchor="ctr"/>
                </a:tc>
                <a:extLst>
                  <a:ext uri="{0D108BD9-81ED-4DB2-BD59-A6C34878D82A}">
                    <a16:rowId xmlns:a16="http://schemas.microsoft.com/office/drawing/2014/main" val="3545569763"/>
                  </a:ext>
                </a:extLst>
              </a:tr>
              <a:tr h="741680">
                <a:tc>
                  <a:txBody>
                    <a:bodyPr/>
                    <a:lstStyle/>
                    <a:p>
                      <a:pPr algn="ctr"/>
                      <a:r>
                        <a:rPr lang="en-IN" sz="1500" dirty="0">
                          <a:latin typeface="Proxima Nova" panose="020B0604020202020204" charset="0"/>
                        </a:rPr>
                        <a:t>Fire Base</a:t>
                      </a:r>
                    </a:p>
                  </a:txBody>
                  <a:tcPr marL="95690" marR="95690" marT="47845" marB="47845" anchor="ctr"/>
                </a:tc>
                <a:tc>
                  <a:txBody>
                    <a:bodyPr/>
                    <a:lstStyle/>
                    <a:p>
                      <a:pPr algn="ctr"/>
                      <a:r>
                        <a:rPr lang="en-IN" sz="1500" dirty="0">
                          <a:latin typeface="Proxima Nova" panose="020B0604020202020204" charset="0"/>
                        </a:rPr>
                        <a:t>Real-Time Database</a:t>
                      </a:r>
                    </a:p>
                  </a:txBody>
                  <a:tcPr marL="95690" marR="95690" marT="47845" marB="47845" anchor="ctr"/>
                </a:tc>
                <a:tc>
                  <a:txBody>
                    <a:bodyPr/>
                    <a:lstStyle/>
                    <a:p>
                      <a:pPr algn="ctr"/>
                      <a:r>
                        <a:rPr lang="en-IN" sz="1500" dirty="0">
                          <a:latin typeface="Proxima Nova" panose="020B0604020202020204" charset="0"/>
                        </a:rPr>
                        <a:t>Cloud Database</a:t>
                      </a:r>
                    </a:p>
                  </a:txBody>
                  <a:tcPr marL="95690" marR="95690" marT="47845" marB="47845" anchor="ctr"/>
                </a:tc>
                <a:tc>
                  <a:txBody>
                    <a:bodyPr/>
                    <a:lstStyle/>
                    <a:p>
                      <a:pPr algn="ctr"/>
                      <a:r>
                        <a:rPr lang="en-IN" sz="1500" dirty="0">
                          <a:latin typeface="Proxima Nova" panose="020B0604020202020204" charset="0"/>
                        </a:rPr>
                        <a:t>Web/Mobile</a:t>
                      </a:r>
                    </a:p>
                  </a:txBody>
                  <a:tcPr marL="95690" marR="95690" marT="47845" marB="47845" anchor="ctr"/>
                </a:tc>
                <a:tc>
                  <a:txBody>
                    <a:bodyPr/>
                    <a:lstStyle/>
                    <a:p>
                      <a:pPr algn="ctr"/>
                      <a:r>
                        <a:rPr lang="en-IN" sz="1500" dirty="0">
                          <a:latin typeface="Proxima Nova" panose="020B0604020202020204" charset="0"/>
                        </a:rPr>
                        <a:t>Scalable Storage</a:t>
                      </a:r>
                    </a:p>
                  </a:txBody>
                  <a:tcPr marL="95690" marR="95690" marT="47845" marB="47845" anchor="ctr"/>
                </a:tc>
                <a:extLst>
                  <a:ext uri="{0D108BD9-81ED-4DB2-BD59-A6C34878D82A}">
                    <a16:rowId xmlns:a16="http://schemas.microsoft.com/office/drawing/2014/main" val="4280359607"/>
                  </a:ext>
                </a:extLst>
              </a:tr>
              <a:tr h="741680">
                <a:tc>
                  <a:txBody>
                    <a:bodyPr/>
                    <a:lstStyle/>
                    <a:p>
                      <a:pPr algn="ctr"/>
                      <a:r>
                        <a:rPr lang="en-IN" sz="1500" dirty="0">
                          <a:latin typeface="Proxima Nova" panose="020B0604020202020204" charset="0"/>
                        </a:rPr>
                        <a:t>Android </a:t>
                      </a:r>
                      <a:r>
                        <a:rPr lang="en-IN" sz="1500" dirty="0" err="1">
                          <a:latin typeface="Proxima Nova" panose="020B0604020202020204" charset="0"/>
                        </a:rPr>
                        <a:t>SDk</a:t>
                      </a:r>
                      <a:endParaRPr lang="en-IN" sz="1500" dirty="0">
                        <a:latin typeface="Proxima Nova" panose="020B0604020202020204" charset="0"/>
                      </a:endParaRPr>
                    </a:p>
                  </a:txBody>
                  <a:tcPr marL="95690" marR="95690" marT="47845" marB="47845" anchor="ctr"/>
                </a:tc>
                <a:tc>
                  <a:txBody>
                    <a:bodyPr/>
                    <a:lstStyle/>
                    <a:p>
                      <a:pPr algn="ctr"/>
                      <a:r>
                        <a:rPr lang="en-IN" sz="1500" dirty="0">
                          <a:latin typeface="Proxima Nova" panose="020B0604020202020204" charset="0"/>
                        </a:rPr>
                        <a:t>Mobile Development</a:t>
                      </a:r>
                    </a:p>
                  </a:txBody>
                  <a:tcPr marL="95690" marR="95690" marT="47845" marB="47845" anchor="ctr"/>
                </a:tc>
                <a:tc>
                  <a:txBody>
                    <a:bodyPr/>
                    <a:lstStyle/>
                    <a:p>
                      <a:pPr algn="ctr"/>
                      <a:r>
                        <a:rPr lang="en-IN" sz="1500" dirty="0">
                          <a:latin typeface="Proxima Nova" panose="020B0604020202020204" charset="0"/>
                        </a:rPr>
                        <a:t>Version 7+</a:t>
                      </a:r>
                    </a:p>
                  </a:txBody>
                  <a:tcPr marL="95690" marR="95690" marT="47845" marB="47845" anchor="ctr"/>
                </a:tc>
                <a:tc>
                  <a:txBody>
                    <a:bodyPr/>
                    <a:lstStyle/>
                    <a:p>
                      <a:pPr algn="ctr"/>
                      <a:r>
                        <a:rPr lang="en-IN" sz="1500" dirty="0">
                          <a:latin typeface="Proxima Nova" panose="020B0604020202020204" charset="0"/>
                        </a:rPr>
                        <a:t>Android </a:t>
                      </a:r>
                      <a:r>
                        <a:rPr lang="en-IN" sz="1500" dirty="0" err="1">
                          <a:latin typeface="Proxima Nova" panose="020B0604020202020204" charset="0"/>
                        </a:rPr>
                        <a:t>Devicesw</a:t>
                      </a:r>
                      <a:endParaRPr lang="en-IN" sz="1500" dirty="0">
                        <a:latin typeface="Proxima Nova" panose="020B0604020202020204" charset="0"/>
                      </a:endParaRPr>
                    </a:p>
                  </a:txBody>
                  <a:tcPr marL="95690" marR="95690" marT="47845" marB="47845" anchor="ctr"/>
                </a:tc>
                <a:tc>
                  <a:txBody>
                    <a:bodyPr/>
                    <a:lstStyle/>
                    <a:p>
                      <a:pPr algn="ctr"/>
                      <a:r>
                        <a:rPr lang="en-IN" sz="1500" dirty="0">
                          <a:latin typeface="Proxima Nova" panose="020B0604020202020204" charset="0"/>
                        </a:rPr>
                        <a:t>Native Features</a:t>
                      </a:r>
                    </a:p>
                  </a:txBody>
                  <a:tcPr marL="95690" marR="95690" marT="47845" marB="47845" anchor="ctr"/>
                </a:tc>
                <a:extLst>
                  <a:ext uri="{0D108BD9-81ED-4DB2-BD59-A6C34878D82A}">
                    <a16:rowId xmlns:a16="http://schemas.microsoft.com/office/drawing/2014/main" val="1492871311"/>
                  </a:ext>
                </a:extLst>
              </a:tr>
              <a:tr h="741680">
                <a:tc>
                  <a:txBody>
                    <a:bodyPr/>
                    <a:lstStyle/>
                    <a:p>
                      <a:pPr algn="ctr"/>
                      <a:r>
                        <a:rPr lang="en-IN" sz="1500" dirty="0">
                          <a:latin typeface="Proxima Nova" panose="020B0604020202020204" charset="0"/>
                        </a:rPr>
                        <a:t>Shared Preferences</a:t>
                      </a:r>
                    </a:p>
                  </a:txBody>
                  <a:tcPr marL="95690" marR="95690" marT="47845" marB="47845" anchor="ctr"/>
                </a:tc>
                <a:tc>
                  <a:txBody>
                    <a:bodyPr/>
                    <a:lstStyle/>
                    <a:p>
                      <a:pPr algn="ctr"/>
                      <a:r>
                        <a:rPr lang="en-IN" sz="1500" dirty="0">
                          <a:latin typeface="Proxima Nova" panose="020B0604020202020204" charset="0"/>
                        </a:rPr>
                        <a:t>Local Storage</a:t>
                      </a:r>
                    </a:p>
                  </a:txBody>
                  <a:tcPr marL="95690" marR="95690" marT="47845" marB="47845" anchor="ctr"/>
                </a:tc>
                <a:tc>
                  <a:txBody>
                    <a:bodyPr/>
                    <a:lstStyle/>
                    <a:p>
                      <a:pPr algn="ctr"/>
                      <a:r>
                        <a:rPr lang="en-IN" sz="1500" dirty="0">
                          <a:latin typeface="Proxima Nova" panose="020B0604020202020204" charset="0"/>
                        </a:rPr>
                        <a:t>Built in</a:t>
                      </a:r>
                    </a:p>
                  </a:txBody>
                  <a:tcPr marL="95690" marR="95690" marT="47845" marB="47845" anchor="ctr"/>
                </a:tc>
                <a:tc>
                  <a:txBody>
                    <a:bodyPr/>
                    <a:lstStyle/>
                    <a:p>
                      <a:pPr algn="ctr"/>
                      <a:r>
                        <a:rPr lang="en-IN" sz="1500" dirty="0">
                          <a:latin typeface="Proxima Nova" panose="020B0604020202020204" charset="0"/>
                        </a:rPr>
                        <a:t>Android</a:t>
                      </a:r>
                    </a:p>
                  </a:txBody>
                  <a:tcPr marL="95690" marR="95690" marT="47845" marB="47845" anchor="ctr"/>
                </a:tc>
                <a:tc>
                  <a:txBody>
                    <a:bodyPr/>
                    <a:lstStyle/>
                    <a:p>
                      <a:pPr algn="ctr"/>
                      <a:r>
                        <a:rPr lang="en-IN" sz="1500" dirty="0">
                          <a:latin typeface="Proxima Nova" panose="020B0604020202020204" charset="0"/>
                        </a:rPr>
                        <a:t>Offline Access</a:t>
                      </a:r>
                    </a:p>
                  </a:txBody>
                  <a:tcPr marL="95690" marR="95690" marT="47845" marB="47845" anchor="ctr"/>
                </a:tc>
                <a:extLst>
                  <a:ext uri="{0D108BD9-81ED-4DB2-BD59-A6C34878D82A}">
                    <a16:rowId xmlns:a16="http://schemas.microsoft.com/office/drawing/2014/main" val="1769297787"/>
                  </a:ext>
                </a:extLst>
              </a:tr>
            </a:tbl>
          </a:graphicData>
        </a:graphic>
      </p:graphicFrame>
    </p:spTree>
    <p:extLst>
      <p:ext uri="{BB962C8B-B14F-4D97-AF65-F5344CB8AC3E}">
        <p14:creationId xmlns:p14="http://schemas.microsoft.com/office/powerpoint/2010/main" val="2662543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EBC9585-1EF7-005A-B8C9-413E140BF49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18BA046-3291-9A7E-EF9C-BBCAA5CCDE42}"/>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3. Literature Review</a:t>
            </a:r>
            <a:endParaRPr sz="2400" dirty="0">
              <a:latin typeface="Proxima Nova"/>
              <a:ea typeface="Proxima Nova"/>
              <a:cs typeface="Proxima Nova"/>
              <a:sym typeface="Proxima Nova"/>
            </a:endParaRPr>
          </a:p>
        </p:txBody>
      </p:sp>
      <p:graphicFrame>
        <p:nvGraphicFramePr>
          <p:cNvPr id="3" name="Table 2">
            <a:extLst>
              <a:ext uri="{FF2B5EF4-FFF2-40B4-BE49-F238E27FC236}">
                <a16:creationId xmlns:a16="http://schemas.microsoft.com/office/drawing/2014/main" id="{1F83E78A-EEA5-E2A9-F248-7814A2FF986D}"/>
              </a:ext>
            </a:extLst>
          </p:cNvPr>
          <p:cNvGraphicFramePr>
            <a:graphicFrameLocks noGrp="1"/>
          </p:cNvGraphicFramePr>
          <p:nvPr>
            <p:extLst>
              <p:ext uri="{D42A27DB-BD31-4B8C-83A1-F6EECF244321}">
                <p14:modId xmlns:p14="http://schemas.microsoft.com/office/powerpoint/2010/main" val="342059643"/>
              </p:ext>
            </p:extLst>
          </p:nvPr>
        </p:nvGraphicFramePr>
        <p:xfrm>
          <a:off x="751840" y="2270759"/>
          <a:ext cx="10952480" cy="2433296"/>
        </p:xfrm>
        <a:graphic>
          <a:graphicData uri="http://schemas.openxmlformats.org/drawingml/2006/table">
            <a:tbl>
              <a:tblPr firstRow="1" bandRow="1">
                <a:tableStyleId>{5C22544A-7EE6-4342-B048-85BDC9FD1C3A}</a:tableStyleId>
              </a:tblPr>
              <a:tblGrid>
                <a:gridCol w="5476240">
                  <a:extLst>
                    <a:ext uri="{9D8B030D-6E8A-4147-A177-3AD203B41FA5}">
                      <a16:colId xmlns:a16="http://schemas.microsoft.com/office/drawing/2014/main" val="1001567103"/>
                    </a:ext>
                  </a:extLst>
                </a:gridCol>
                <a:gridCol w="5476240">
                  <a:extLst>
                    <a:ext uri="{9D8B030D-6E8A-4147-A177-3AD203B41FA5}">
                      <a16:colId xmlns:a16="http://schemas.microsoft.com/office/drawing/2014/main" val="2394786122"/>
                    </a:ext>
                  </a:extLst>
                </a:gridCol>
              </a:tblGrid>
              <a:tr h="421721">
                <a:tc>
                  <a:txBody>
                    <a:bodyPr/>
                    <a:lstStyle/>
                    <a:p>
                      <a:pPr algn="ctr"/>
                      <a:r>
                        <a:rPr lang="en-IN" sz="2100" dirty="0"/>
                        <a:t>Current Challenges</a:t>
                      </a:r>
                    </a:p>
                  </a:txBody>
                  <a:tcPr marL="139693" marR="139693" marT="69847" marB="69847" anchor="ctr"/>
                </a:tc>
                <a:tc>
                  <a:txBody>
                    <a:bodyPr/>
                    <a:lstStyle/>
                    <a:p>
                      <a:pPr algn="ctr"/>
                      <a:r>
                        <a:rPr lang="en-IN" sz="2100" dirty="0"/>
                        <a:t>Research Solutions</a:t>
                      </a:r>
                    </a:p>
                  </a:txBody>
                  <a:tcPr marL="139693" marR="139693" marT="69847" marB="69847" anchor="ctr"/>
                </a:tc>
                <a:extLst>
                  <a:ext uri="{0D108BD9-81ED-4DB2-BD59-A6C34878D82A}">
                    <a16:rowId xmlns:a16="http://schemas.microsoft.com/office/drawing/2014/main" val="2210570744"/>
                  </a:ext>
                </a:extLst>
              </a:tr>
              <a:tr h="589254">
                <a:tc>
                  <a:txBody>
                    <a:bodyPr/>
                    <a:lstStyle/>
                    <a:p>
                      <a:pPr marL="285750" marR="0" indent="-285750" algn="l" rtl="0">
                        <a:lnSpc>
                          <a:spcPct val="100000"/>
                        </a:lnSpc>
                        <a:spcBef>
                          <a:spcPts val="600"/>
                        </a:spcBef>
                        <a:spcAft>
                          <a:spcPts val="600"/>
                        </a:spcAft>
                        <a:buClr>
                          <a:srgbClr val="000000"/>
                        </a:buClr>
                        <a:buFont typeface="Arial" panose="020B0604020202020204" pitchFamily="34" charset="0"/>
                        <a:buChar char="•"/>
                      </a:pPr>
                      <a:r>
                        <a:rPr lang="en-IN" sz="1700" b="0" i="0" u="none" strike="noStrike" cap="none" dirty="0">
                          <a:solidFill>
                            <a:srgbClr val="000000"/>
                          </a:solidFill>
                          <a:latin typeface="Proxima Nova" panose="020B0604020202020204" charset="0"/>
                          <a:cs typeface="Calibri" panose="020F0502020204030204" pitchFamily="34" charset="0"/>
                          <a:sym typeface="Arial"/>
                        </a:rPr>
                        <a:t>Generic credit card recommendation lacking personalization features</a:t>
                      </a:r>
                    </a:p>
                  </a:txBody>
                  <a:tcPr marL="139693" marR="139693" marT="69847" marB="69847" anchor="ctr"/>
                </a:tc>
                <a:tc>
                  <a:txBody>
                    <a:bodyPr/>
                    <a:lstStyle/>
                    <a:p>
                      <a:pPr marL="285750" marR="0" indent="-285750" algn="l" rtl="0">
                        <a:lnSpc>
                          <a:spcPct val="100000"/>
                        </a:lnSpc>
                        <a:spcBef>
                          <a:spcPts val="600"/>
                        </a:spcBef>
                        <a:spcAft>
                          <a:spcPts val="600"/>
                        </a:spcAft>
                        <a:buClr>
                          <a:srgbClr val="000000"/>
                        </a:buClr>
                        <a:buFont typeface="Arial" panose="020B0604020202020204" pitchFamily="34" charset="0"/>
                        <a:buChar char="•"/>
                      </a:pPr>
                      <a:r>
                        <a:rPr lang="en-IN" sz="1700" b="0" i="0" u="none" strike="noStrike" cap="none" dirty="0">
                          <a:solidFill>
                            <a:srgbClr val="000000"/>
                          </a:solidFill>
                          <a:latin typeface="Proxima Nova" panose="020B0604020202020204" charset="0"/>
                          <a:cs typeface="Calibri" panose="020F0502020204030204" pitchFamily="34" charset="0"/>
                          <a:sym typeface="Arial"/>
                        </a:rPr>
                        <a:t>Personalized Recommendation system behavioural Segmentation</a:t>
                      </a:r>
                    </a:p>
                  </a:txBody>
                  <a:tcPr marL="139693" marR="139693" marT="69847" marB="69847" anchor="ctr"/>
                </a:tc>
                <a:extLst>
                  <a:ext uri="{0D108BD9-81ED-4DB2-BD59-A6C34878D82A}">
                    <a16:rowId xmlns:a16="http://schemas.microsoft.com/office/drawing/2014/main" val="3437835181"/>
                  </a:ext>
                </a:extLst>
              </a:tr>
              <a:tr h="589254">
                <a:tc>
                  <a:txBody>
                    <a:bodyPr/>
                    <a:lstStyle/>
                    <a:p>
                      <a:pPr marL="285750" marR="0" indent="-285750" algn="l" rtl="0">
                        <a:lnSpc>
                          <a:spcPct val="100000"/>
                        </a:lnSpc>
                        <a:spcBef>
                          <a:spcPts val="600"/>
                        </a:spcBef>
                        <a:spcAft>
                          <a:spcPts val="600"/>
                        </a:spcAft>
                        <a:buClr>
                          <a:srgbClr val="000000"/>
                        </a:buClr>
                        <a:buFont typeface="Arial" panose="020B0604020202020204" pitchFamily="34" charset="0"/>
                        <a:buChar char="•"/>
                      </a:pPr>
                      <a:r>
                        <a:rPr lang="en-IN" sz="1700" b="0" i="0" u="none" strike="noStrike" cap="none" dirty="0">
                          <a:solidFill>
                            <a:srgbClr val="000000"/>
                          </a:solidFill>
                          <a:latin typeface="Proxima Nova" panose="020B0604020202020204" charset="0"/>
                          <a:cs typeface="Calibri" panose="020F0502020204030204" pitchFamily="34" charset="0"/>
                          <a:sym typeface="Arial"/>
                        </a:rPr>
                        <a:t>Complex reward structures confusing consumer decisions</a:t>
                      </a:r>
                    </a:p>
                  </a:txBody>
                  <a:tcPr marL="139693" marR="139693" marT="69847" marB="69847" anchor="ctr"/>
                </a:tc>
                <a:tc>
                  <a:txBody>
                    <a:bodyPr/>
                    <a:lstStyle/>
                    <a:p>
                      <a:pPr marL="285750" marR="0" indent="-285750" algn="l" rtl="0">
                        <a:lnSpc>
                          <a:spcPct val="100000"/>
                        </a:lnSpc>
                        <a:spcBef>
                          <a:spcPts val="600"/>
                        </a:spcBef>
                        <a:spcAft>
                          <a:spcPts val="600"/>
                        </a:spcAft>
                        <a:buClr>
                          <a:srgbClr val="000000"/>
                        </a:buClr>
                        <a:buFont typeface="Arial" panose="020B0604020202020204" pitchFamily="34" charset="0"/>
                        <a:buChar char="•"/>
                      </a:pPr>
                      <a:r>
                        <a:rPr lang="en-IN" sz="1700" b="0" i="0" u="none" strike="noStrike" cap="none" dirty="0">
                          <a:solidFill>
                            <a:srgbClr val="000000"/>
                          </a:solidFill>
                          <a:latin typeface="Proxima Nova" panose="020B0604020202020204" charset="0"/>
                          <a:cs typeface="Calibri" panose="020F0502020204030204" pitchFamily="34" charset="0"/>
                          <a:sym typeface="Arial"/>
                        </a:rPr>
                        <a:t>Machine learning algorithm for pattern recognition</a:t>
                      </a:r>
                    </a:p>
                  </a:txBody>
                  <a:tcPr marL="139693" marR="139693" marT="69847" marB="69847" anchor="ctr"/>
                </a:tc>
                <a:extLst>
                  <a:ext uri="{0D108BD9-81ED-4DB2-BD59-A6C34878D82A}">
                    <a16:rowId xmlns:a16="http://schemas.microsoft.com/office/drawing/2014/main" val="1056291283"/>
                  </a:ext>
                </a:extLst>
              </a:tr>
              <a:tr h="589254">
                <a:tc>
                  <a:txBody>
                    <a:bodyPr/>
                    <a:lstStyle/>
                    <a:p>
                      <a:pPr marL="285750" marR="0" indent="-285750" algn="l" rtl="0">
                        <a:lnSpc>
                          <a:spcPct val="100000"/>
                        </a:lnSpc>
                        <a:spcBef>
                          <a:spcPts val="600"/>
                        </a:spcBef>
                        <a:spcAft>
                          <a:spcPts val="600"/>
                        </a:spcAft>
                        <a:buClr>
                          <a:srgbClr val="000000"/>
                        </a:buClr>
                        <a:buFont typeface="Arial" panose="020B0604020202020204" pitchFamily="34" charset="0"/>
                        <a:buChar char="•"/>
                      </a:pPr>
                      <a:r>
                        <a:rPr lang="en-IN" sz="1700" b="0" i="0" u="none" strike="noStrike" cap="none" dirty="0">
                          <a:solidFill>
                            <a:srgbClr val="000000"/>
                          </a:solidFill>
                          <a:latin typeface="Proxima Nova" panose="020B0604020202020204" charset="0"/>
                          <a:cs typeface="Calibri" panose="020F0502020204030204" pitchFamily="34" charset="0"/>
                          <a:sym typeface="Arial"/>
                        </a:rPr>
                        <a:t>Limited integration of behavioural spending pattern analysis</a:t>
                      </a:r>
                    </a:p>
                  </a:txBody>
                  <a:tcPr marL="139693" marR="139693" marT="69847" marB="69847" anchor="ctr"/>
                </a:tc>
                <a:tc>
                  <a:txBody>
                    <a:bodyPr/>
                    <a:lstStyle/>
                    <a:p>
                      <a:pPr marL="285750" marR="0" indent="-285750" algn="l" rtl="0">
                        <a:lnSpc>
                          <a:spcPct val="100000"/>
                        </a:lnSpc>
                        <a:spcBef>
                          <a:spcPts val="600"/>
                        </a:spcBef>
                        <a:spcAft>
                          <a:spcPts val="600"/>
                        </a:spcAft>
                        <a:buClr>
                          <a:srgbClr val="000000"/>
                        </a:buClr>
                        <a:buFont typeface="Arial" panose="020B0604020202020204" pitchFamily="34" charset="0"/>
                        <a:buChar char="•"/>
                      </a:pPr>
                      <a:r>
                        <a:rPr lang="en-IN" sz="1700" b="0" i="0" u="none" strike="noStrike" cap="none" dirty="0">
                          <a:solidFill>
                            <a:srgbClr val="000000"/>
                          </a:solidFill>
                          <a:latin typeface="Proxima Nova" panose="020B0604020202020204" charset="0"/>
                          <a:cs typeface="Calibri" panose="020F0502020204030204" pitchFamily="34" charset="0"/>
                          <a:sym typeface="Arial"/>
                        </a:rPr>
                        <a:t>Hybrid filtering approaches improving recommendation accuracy</a:t>
                      </a:r>
                    </a:p>
                  </a:txBody>
                  <a:tcPr marL="139693" marR="139693" marT="69847" marB="69847" anchor="ctr"/>
                </a:tc>
                <a:extLst>
                  <a:ext uri="{0D108BD9-81ED-4DB2-BD59-A6C34878D82A}">
                    <a16:rowId xmlns:a16="http://schemas.microsoft.com/office/drawing/2014/main" val="3971814501"/>
                  </a:ext>
                </a:extLst>
              </a:tr>
            </a:tbl>
          </a:graphicData>
        </a:graphic>
      </p:graphicFrame>
    </p:spTree>
    <p:extLst>
      <p:ext uri="{BB962C8B-B14F-4D97-AF65-F5344CB8AC3E}">
        <p14:creationId xmlns:p14="http://schemas.microsoft.com/office/powerpoint/2010/main" val="349056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3E14066A-15C6-4F93-C37A-8EDE413019A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F6CBA69E-DE00-8D08-E2A3-C6A67B1C7491}"/>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5. Systems Architecture</a:t>
            </a:r>
            <a:endParaRPr sz="2400"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A490D4D3-75C7-F689-958E-1E3736F4DA29}"/>
              </a:ext>
            </a:extLst>
          </p:cNvPr>
          <p:cNvSpPr txBox="1"/>
          <p:nvPr/>
        </p:nvSpPr>
        <p:spPr>
          <a:xfrm>
            <a:off x="716505" y="2070845"/>
            <a:ext cx="10738669" cy="273918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285750" indent="-285750" algn="just">
              <a:spcBef>
                <a:spcPts val="600"/>
              </a:spcBef>
              <a:spcAft>
                <a:spcPts val="600"/>
              </a:spcAft>
              <a:buFont typeface="Arial" panose="020B0604020202020204" pitchFamily="34" charset="0"/>
              <a:buChar char="•"/>
              <a:defRPr sz="1700">
                <a:latin typeface="Proxima Nova" panose="020B0604020202020204" charset="0"/>
                <a:cs typeface="Calibri" panose="020F0502020204030204" pitchFamily="34" charset="0"/>
              </a:defRPr>
            </a:lvl1pPr>
          </a:lstStyle>
          <a:p>
            <a:r>
              <a:rPr lang="en-US" sz="1600" b="1" dirty="0">
                <a:latin typeface="Calibri" panose="020F0502020204030204" pitchFamily="34" charset="0"/>
                <a:ea typeface="Calibri" panose="020F0502020204030204" pitchFamily="34" charset="0"/>
              </a:rPr>
              <a:t>User Input Module:-</a:t>
            </a:r>
            <a:r>
              <a:rPr lang="en-US" dirty="0"/>
              <a:t> Collects user’s personal and financial details (like income, spending categories, employment status) and stores them locally (</a:t>
            </a:r>
            <a:r>
              <a:rPr lang="en-US" dirty="0" err="1"/>
              <a:t>SharedPreferences</a:t>
            </a:r>
            <a:r>
              <a:rPr lang="en-US" dirty="0"/>
              <a:t>). This ensures privacy and allows offline functionality.</a:t>
            </a:r>
          </a:p>
          <a:p>
            <a:r>
              <a:rPr lang="en-US" sz="1600" b="1" dirty="0">
                <a:latin typeface="Calibri" panose="020F0502020204030204" pitchFamily="34" charset="0"/>
                <a:ea typeface="Calibri" panose="020F0502020204030204" pitchFamily="34" charset="0"/>
              </a:rPr>
              <a:t>Firebase Offer Database Module :– </a:t>
            </a:r>
            <a:r>
              <a:rPr lang="en-US" dirty="0"/>
              <a:t>Stores predefined credit card offers in a structured way (card name, features, eligibility, fees, etc.). It allows dynamic updates without app updates and acts as the central data source for recommendations.</a:t>
            </a:r>
          </a:p>
          <a:p>
            <a:r>
              <a:rPr lang="en-US" sz="1600" b="1" dirty="0">
                <a:latin typeface="Calibri" panose="020F0502020204030204" pitchFamily="34" charset="0"/>
                <a:ea typeface="Calibri" panose="020F0502020204030204" pitchFamily="34" charset="0"/>
              </a:rPr>
              <a:t>Card Recommendation Logic Module :–  </a:t>
            </a:r>
            <a:r>
              <a:rPr lang="en-US" dirty="0"/>
              <a:t>Matches user inputs with credit card offers from Firebase. It filters based on eligibility and spending categories, then recommends the best card to maximize rewards and cashback.</a:t>
            </a:r>
          </a:p>
        </p:txBody>
      </p:sp>
    </p:spTree>
    <p:extLst>
      <p:ext uri="{BB962C8B-B14F-4D97-AF65-F5344CB8AC3E}">
        <p14:creationId xmlns:p14="http://schemas.microsoft.com/office/powerpoint/2010/main" val="380577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FC2B52D9-A868-6CF8-9A05-A5B8A5E4B785}"/>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6D3BF0D0-2E7D-5439-DF5F-12F845836E6A}"/>
              </a:ext>
            </a:extLst>
          </p:cNvPr>
          <p:cNvSpPr txBox="1">
            <a:spLocks noGrp="1"/>
          </p:cNvSpPr>
          <p:nvPr>
            <p:ph type="title"/>
          </p:nvPr>
        </p:nvSpPr>
        <p:spPr>
          <a:xfrm>
            <a:off x="534259" y="309562"/>
            <a:ext cx="844896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6 Key Features</a:t>
            </a:r>
            <a:endParaRPr sz="2400"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BD94DF74-A513-D7FF-A7C2-19A8E100F347}"/>
              </a:ext>
            </a:extLst>
          </p:cNvPr>
          <p:cNvSpPr txBox="1"/>
          <p:nvPr/>
        </p:nvSpPr>
        <p:spPr>
          <a:xfrm>
            <a:off x="726665" y="1790190"/>
            <a:ext cx="10738669" cy="378562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RPr/>
            </a:defPPr>
            <a:lvl1pPr marL="285750" indent="-285750" algn="just">
              <a:spcBef>
                <a:spcPts val="600"/>
              </a:spcBef>
              <a:spcAft>
                <a:spcPts val="600"/>
              </a:spcAft>
              <a:buFont typeface="Arial" panose="020B0604020202020204" pitchFamily="34" charset="0"/>
              <a:buChar char="•"/>
              <a:defRPr sz="1700">
                <a:latin typeface="Proxima Nova" panose="020B0604020202020204" charset="0"/>
                <a:cs typeface="Calibri" panose="020F0502020204030204" pitchFamily="34" charset="0"/>
              </a:defRPr>
            </a:lvl1pPr>
          </a:lstStyle>
          <a:p>
            <a:pPr algn="l"/>
            <a:r>
              <a:rPr lang="en-US" dirty="0"/>
              <a:t>The True Card system is designed to be a smart and reliable tool that helps users find the most suitable credit card based on their spending patterns and income. By analyzing category-wise expenses and mapping them with predefined offers stored in Firebase, the system provides personalized recommendations that maximize rewards and benefits.</a:t>
            </a:r>
          </a:p>
          <a:p>
            <a:pPr algn="l"/>
            <a:r>
              <a:rPr lang="en-US" dirty="0"/>
              <a:t>The integration of a modular design ensures efficiency, where user input, database management, and recommendation logic operate seamlessly together. With a simple and user-friendly interface built using Flutter, users can easily enter their details and instantly view the best card options in a visually appealing card-like display.</a:t>
            </a:r>
          </a:p>
          <a:p>
            <a:pPr algn="l"/>
            <a:r>
              <a:rPr lang="en-US" dirty="0"/>
              <a:t>In addition, the system incorporates error handling to ensure smooth performance even in cases of invalid input or network issues. Its scalable architecture also makes it adaptable for future enhancements, such as AI-based recommendations, real-time expenditure tracking, and integration with more financial platforms to further improve accuracy and usability.</a:t>
            </a:r>
          </a:p>
        </p:txBody>
      </p:sp>
    </p:spTree>
    <p:extLst>
      <p:ext uri="{BB962C8B-B14F-4D97-AF65-F5344CB8AC3E}">
        <p14:creationId xmlns:p14="http://schemas.microsoft.com/office/powerpoint/2010/main" val="15560083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927</Words>
  <Application>Microsoft Office PowerPoint</Application>
  <PresentationFormat>Widescreen</PresentationFormat>
  <Paragraphs>130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Proxima Nova</vt:lpstr>
      <vt:lpstr>Calibri</vt:lpstr>
      <vt:lpstr>Arial</vt:lpstr>
      <vt:lpstr>Wingdings</vt:lpstr>
      <vt:lpstr>Times New Roman</vt:lpstr>
      <vt:lpstr>Nimbus Roman No9 L</vt:lpstr>
      <vt:lpstr>Office Theme</vt:lpstr>
      <vt:lpstr>PowerPoint Presentation</vt:lpstr>
      <vt:lpstr>PowerPoint Presentation</vt:lpstr>
      <vt:lpstr>Outline</vt:lpstr>
      <vt:lpstr>1. Introduction to True Card</vt:lpstr>
      <vt:lpstr>2. Project Summary</vt:lpstr>
      <vt:lpstr>3. Technology Used</vt:lpstr>
      <vt:lpstr>3. Literature Review</vt:lpstr>
      <vt:lpstr>5. Systems Architecture</vt:lpstr>
      <vt:lpstr>6 Key Features</vt:lpstr>
      <vt:lpstr>7 Flow chart</vt:lpstr>
      <vt:lpstr>8 Case Model</vt:lpstr>
      <vt:lpstr>9 Learning Outcomes and Ethical Consideration</vt:lpstr>
      <vt:lpstr>10 Future Enhancements and Integration Opportunities</vt:lpstr>
      <vt:lpstr>11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harsh bhupatkar</cp:lastModifiedBy>
  <cp:revision>82</cp:revision>
  <dcterms:created xsi:type="dcterms:W3CDTF">2023-12-05T07:58:57Z</dcterms:created>
  <dcterms:modified xsi:type="dcterms:W3CDTF">2025-08-21T07:56:20Z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