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14"/>
  </p:notesMasterIdLst>
  <p:handoutMasterIdLst>
    <p:handoutMasterId r:id="rId15"/>
  </p:handoutMasterIdLst>
  <p:sldIdLst>
    <p:sldId id="257" r:id="rId2"/>
    <p:sldId id="270" r:id="rId3"/>
    <p:sldId id="258" r:id="rId4"/>
    <p:sldId id="259" r:id="rId5"/>
    <p:sldId id="271" r:id="rId6"/>
    <p:sldId id="261" r:id="rId7"/>
    <p:sldId id="264" r:id="rId8"/>
    <p:sldId id="265" r:id="rId9"/>
    <p:sldId id="269" r:id="rId10"/>
    <p:sldId id="263" r:id="rId11"/>
    <p:sldId id="267"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A0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BDA6465-9AFD-4ECF-A22E-09EFF2E7C5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Pooja Sheth</a:t>
            </a:r>
          </a:p>
        </p:txBody>
      </p:sp>
      <p:sp>
        <p:nvSpPr>
          <p:cNvPr id="3" name="Date Placeholder 2">
            <a:extLst>
              <a:ext uri="{FF2B5EF4-FFF2-40B4-BE49-F238E27FC236}">
                <a16:creationId xmlns:a16="http://schemas.microsoft.com/office/drawing/2014/main" id="{E863F7DE-EFF7-477B-A715-C08EF32A50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1D6C8F-1137-4D9D-B967-A33568E04360}" type="datetimeFigureOut">
              <a:rPr lang="en-US" smtClean="0"/>
              <a:t>12/8/2017</a:t>
            </a:fld>
            <a:endParaRPr lang="en-US"/>
          </a:p>
        </p:txBody>
      </p:sp>
      <p:sp>
        <p:nvSpPr>
          <p:cNvPr id="4" name="Footer Placeholder 3">
            <a:extLst>
              <a:ext uri="{FF2B5EF4-FFF2-40B4-BE49-F238E27FC236}">
                <a16:creationId xmlns:a16="http://schemas.microsoft.com/office/drawing/2014/main" id="{30D9CA87-9953-42B0-8CBD-A123C4D099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16E2A53-F15C-4BB9-965C-3FA209CE10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A1366B-55A0-4268-A3AA-D1D8CE563A6A}" type="slidenum">
              <a:rPr lang="en-US" smtClean="0"/>
              <a:t>‹#›</a:t>
            </a:fld>
            <a:endParaRPr lang="en-US"/>
          </a:p>
        </p:txBody>
      </p:sp>
    </p:spTree>
    <p:extLst>
      <p:ext uri="{BB962C8B-B14F-4D97-AF65-F5344CB8AC3E}">
        <p14:creationId xmlns:p14="http://schemas.microsoft.com/office/powerpoint/2010/main" val="137499185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Pooja Sheth</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22527-2F71-495D-8B50-BE36A91342C2}" type="datetimeFigureOut">
              <a:rPr lang="en-US" smtClean="0"/>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CD7FA-9CCF-47DA-BA6A-FB493ADEA4CF}" type="slidenum">
              <a:rPr lang="en-US" smtClean="0"/>
              <a:t>‹#›</a:t>
            </a:fld>
            <a:endParaRPr lang="en-US"/>
          </a:p>
        </p:txBody>
      </p:sp>
    </p:spTree>
    <p:extLst>
      <p:ext uri="{BB962C8B-B14F-4D97-AF65-F5344CB8AC3E}">
        <p14:creationId xmlns:p14="http://schemas.microsoft.com/office/powerpoint/2010/main" val="21371167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CD7FA-9CCF-47DA-BA6A-FB493ADEA4CF}" type="slidenum">
              <a:rPr lang="en-US" smtClean="0"/>
              <a:t>4</a:t>
            </a:fld>
            <a:endParaRPr lang="en-US"/>
          </a:p>
        </p:txBody>
      </p:sp>
      <p:sp>
        <p:nvSpPr>
          <p:cNvPr id="5" name="Header Placeholder 4">
            <a:extLst>
              <a:ext uri="{FF2B5EF4-FFF2-40B4-BE49-F238E27FC236}">
                <a16:creationId xmlns:a16="http://schemas.microsoft.com/office/drawing/2014/main" id="{B4787299-AA76-4970-A8E7-5A0157046442}"/>
              </a:ext>
            </a:extLst>
          </p:cNvPr>
          <p:cNvSpPr>
            <a:spLocks noGrp="1"/>
          </p:cNvSpPr>
          <p:nvPr>
            <p:ph type="hdr" sz="quarter" idx="11"/>
          </p:nvPr>
        </p:nvSpPr>
        <p:spPr/>
        <p:txBody>
          <a:bodyPr/>
          <a:lstStyle/>
          <a:p>
            <a:r>
              <a:rPr lang="en-US"/>
              <a:t>Pooja Sheth</a:t>
            </a:r>
          </a:p>
        </p:txBody>
      </p:sp>
    </p:spTree>
    <p:extLst>
      <p:ext uri="{BB962C8B-B14F-4D97-AF65-F5344CB8AC3E}">
        <p14:creationId xmlns:p14="http://schemas.microsoft.com/office/powerpoint/2010/main" val="353364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CD7FA-9CCF-47DA-BA6A-FB493ADEA4CF}" type="slidenum">
              <a:rPr lang="en-US" smtClean="0"/>
              <a:t>5</a:t>
            </a:fld>
            <a:endParaRPr lang="en-US"/>
          </a:p>
        </p:txBody>
      </p:sp>
      <p:sp>
        <p:nvSpPr>
          <p:cNvPr id="5" name="Header Placeholder 4">
            <a:extLst>
              <a:ext uri="{FF2B5EF4-FFF2-40B4-BE49-F238E27FC236}">
                <a16:creationId xmlns:a16="http://schemas.microsoft.com/office/drawing/2014/main" id="{CD196003-DF4B-4216-80FA-20023024890E}"/>
              </a:ext>
            </a:extLst>
          </p:cNvPr>
          <p:cNvSpPr>
            <a:spLocks noGrp="1"/>
          </p:cNvSpPr>
          <p:nvPr>
            <p:ph type="hdr" sz="quarter" idx="11"/>
          </p:nvPr>
        </p:nvSpPr>
        <p:spPr/>
        <p:txBody>
          <a:bodyPr/>
          <a:lstStyle/>
          <a:p>
            <a:r>
              <a:rPr lang="en-US"/>
              <a:t>Pooja Sheth</a:t>
            </a:r>
          </a:p>
        </p:txBody>
      </p:sp>
    </p:spTree>
    <p:extLst>
      <p:ext uri="{BB962C8B-B14F-4D97-AF65-F5344CB8AC3E}">
        <p14:creationId xmlns:p14="http://schemas.microsoft.com/office/powerpoint/2010/main" val="264675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7CD7FA-9CCF-47DA-BA6A-FB493ADEA4CF}" type="slidenum">
              <a:rPr lang="en-US" smtClean="0"/>
              <a:t>8</a:t>
            </a:fld>
            <a:endParaRPr lang="en-US"/>
          </a:p>
        </p:txBody>
      </p:sp>
      <p:sp>
        <p:nvSpPr>
          <p:cNvPr id="5" name="Header Placeholder 4">
            <a:extLst>
              <a:ext uri="{FF2B5EF4-FFF2-40B4-BE49-F238E27FC236}">
                <a16:creationId xmlns:a16="http://schemas.microsoft.com/office/drawing/2014/main" id="{6E033374-3804-4702-8A6A-CE598C8BA7D4}"/>
              </a:ext>
            </a:extLst>
          </p:cNvPr>
          <p:cNvSpPr>
            <a:spLocks noGrp="1"/>
          </p:cNvSpPr>
          <p:nvPr>
            <p:ph type="hdr" sz="quarter" idx="11"/>
          </p:nvPr>
        </p:nvSpPr>
        <p:spPr/>
        <p:txBody>
          <a:bodyPr/>
          <a:lstStyle/>
          <a:p>
            <a:r>
              <a:rPr lang="en-US"/>
              <a:t>Pooja Sheth</a:t>
            </a:r>
          </a:p>
        </p:txBody>
      </p:sp>
    </p:spTree>
    <p:extLst>
      <p:ext uri="{BB962C8B-B14F-4D97-AF65-F5344CB8AC3E}">
        <p14:creationId xmlns:p14="http://schemas.microsoft.com/office/powerpoint/2010/main" val="3534916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9B09F9-A86C-40DB-AB42-55DCDC782907}" type="datetime1">
              <a:rPr lang="en-US" smtClean="0"/>
              <a:t>12/8/2017</a:t>
            </a:fld>
            <a:endParaRPr lang="en-US" dirty="0"/>
          </a:p>
        </p:txBody>
      </p:sp>
      <p:sp>
        <p:nvSpPr>
          <p:cNvPr id="5" name="Footer Placeholder 4"/>
          <p:cNvSpPr>
            <a:spLocks noGrp="1"/>
          </p:cNvSpPr>
          <p:nvPr>
            <p:ph type="ftr" sz="quarter" idx="11"/>
          </p:nvPr>
        </p:nvSpPr>
        <p:spPr/>
        <p:txBody>
          <a:bodyPr/>
          <a:lstStyle/>
          <a:p>
            <a:r>
              <a:rPr lang="en-US"/>
              <a:t>Author - Pooja Sheth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862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10FAF-6AB5-43EB-AAD6-BAFD3A7D2716}" type="datetime1">
              <a:rPr lang="en-US" smtClean="0"/>
              <a:t>12/8/2017</a:t>
            </a:fld>
            <a:endParaRPr lang="en-US" dirty="0"/>
          </a:p>
        </p:txBody>
      </p:sp>
      <p:sp>
        <p:nvSpPr>
          <p:cNvPr id="5" name="Footer Placeholder 4"/>
          <p:cNvSpPr>
            <a:spLocks noGrp="1"/>
          </p:cNvSpPr>
          <p:nvPr>
            <p:ph type="ftr" sz="quarter" idx="11"/>
          </p:nvPr>
        </p:nvSpPr>
        <p:spPr/>
        <p:txBody>
          <a:bodyPr/>
          <a:lstStyle/>
          <a:p>
            <a:r>
              <a:rPr lang="en-US"/>
              <a:t>Author - Pooja Sheth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34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199490-B0E0-4925-9214-C89DEAEAA7EC}" type="datetime1">
              <a:rPr lang="en-US" smtClean="0"/>
              <a:t>12/8/2017</a:t>
            </a:fld>
            <a:endParaRPr lang="en-US" dirty="0"/>
          </a:p>
        </p:txBody>
      </p:sp>
      <p:sp>
        <p:nvSpPr>
          <p:cNvPr id="5" name="Footer Placeholder 4"/>
          <p:cNvSpPr>
            <a:spLocks noGrp="1"/>
          </p:cNvSpPr>
          <p:nvPr>
            <p:ph type="ftr" sz="quarter" idx="11"/>
          </p:nvPr>
        </p:nvSpPr>
        <p:spPr/>
        <p:txBody>
          <a:bodyPr/>
          <a:lstStyle/>
          <a:p>
            <a:r>
              <a:rPr lang="en-US"/>
              <a:t>Author - Pooja Sheth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6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C57F9-F925-4B08-8849-3C819E31E086}" type="datetime1">
              <a:rPr lang="en-US" smtClean="0"/>
              <a:t>12/8/2017</a:t>
            </a:fld>
            <a:endParaRPr lang="en-US" dirty="0"/>
          </a:p>
        </p:txBody>
      </p:sp>
      <p:sp>
        <p:nvSpPr>
          <p:cNvPr id="5" name="Footer Placeholder 4"/>
          <p:cNvSpPr>
            <a:spLocks noGrp="1"/>
          </p:cNvSpPr>
          <p:nvPr>
            <p:ph type="ftr" sz="quarter" idx="11"/>
          </p:nvPr>
        </p:nvSpPr>
        <p:spPr/>
        <p:txBody>
          <a:bodyPr/>
          <a:lstStyle/>
          <a:p>
            <a:r>
              <a:rPr lang="en-US"/>
              <a:t>Author - Pooja Sheth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98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B70459-BA8A-40F2-BE8B-7EFD2736EC65}" type="datetime1">
              <a:rPr lang="en-US" smtClean="0"/>
              <a:t>12/8/2017</a:t>
            </a:fld>
            <a:endParaRPr lang="en-US" dirty="0"/>
          </a:p>
        </p:txBody>
      </p:sp>
      <p:sp>
        <p:nvSpPr>
          <p:cNvPr id="5" name="Footer Placeholder 4"/>
          <p:cNvSpPr>
            <a:spLocks noGrp="1"/>
          </p:cNvSpPr>
          <p:nvPr>
            <p:ph type="ftr" sz="quarter" idx="11"/>
          </p:nvPr>
        </p:nvSpPr>
        <p:spPr/>
        <p:txBody>
          <a:bodyPr/>
          <a:lstStyle/>
          <a:p>
            <a:r>
              <a:rPr lang="en-US"/>
              <a:t>Author - Pooja Sheth</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78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F9EF8F-EDE9-4559-913C-848F690C2AF2}" type="datetime1">
              <a:rPr lang="en-US" smtClean="0"/>
              <a:t>12/8/2017</a:t>
            </a:fld>
            <a:endParaRPr lang="en-US" dirty="0"/>
          </a:p>
        </p:txBody>
      </p:sp>
      <p:sp>
        <p:nvSpPr>
          <p:cNvPr id="6" name="Footer Placeholder 5"/>
          <p:cNvSpPr>
            <a:spLocks noGrp="1"/>
          </p:cNvSpPr>
          <p:nvPr>
            <p:ph type="ftr" sz="quarter" idx="11"/>
          </p:nvPr>
        </p:nvSpPr>
        <p:spPr/>
        <p:txBody>
          <a:bodyPr/>
          <a:lstStyle/>
          <a:p>
            <a:r>
              <a:rPr lang="en-US"/>
              <a:t>Author - Pooja Sheth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9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ECBFD-D3AF-4123-8772-DAC023462C2A}" type="datetime1">
              <a:rPr lang="en-US" smtClean="0"/>
              <a:t>12/8/2017</a:t>
            </a:fld>
            <a:endParaRPr lang="en-US" dirty="0"/>
          </a:p>
        </p:txBody>
      </p:sp>
      <p:sp>
        <p:nvSpPr>
          <p:cNvPr id="8" name="Footer Placeholder 7"/>
          <p:cNvSpPr>
            <a:spLocks noGrp="1"/>
          </p:cNvSpPr>
          <p:nvPr>
            <p:ph type="ftr" sz="quarter" idx="11"/>
          </p:nvPr>
        </p:nvSpPr>
        <p:spPr/>
        <p:txBody>
          <a:bodyPr/>
          <a:lstStyle/>
          <a:p>
            <a:r>
              <a:rPr lang="en-US"/>
              <a:t>Author - Pooja Sheth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856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AB47F9-343B-4CBD-987D-3584BF52507A}" type="datetime1">
              <a:rPr lang="en-US" smtClean="0"/>
              <a:t>12/8/2017</a:t>
            </a:fld>
            <a:endParaRPr lang="en-US" dirty="0"/>
          </a:p>
        </p:txBody>
      </p:sp>
      <p:sp>
        <p:nvSpPr>
          <p:cNvPr id="4" name="Footer Placeholder 3"/>
          <p:cNvSpPr>
            <a:spLocks noGrp="1"/>
          </p:cNvSpPr>
          <p:nvPr>
            <p:ph type="ftr" sz="quarter" idx="11"/>
          </p:nvPr>
        </p:nvSpPr>
        <p:spPr/>
        <p:txBody>
          <a:bodyPr/>
          <a:lstStyle/>
          <a:p>
            <a:r>
              <a:rPr lang="en-US"/>
              <a:t>Author - Pooja Sheth</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843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034CC7-F167-4016-BF34-A564F09AA95E}" type="datetime1">
              <a:rPr lang="en-US" smtClean="0"/>
              <a:t>12/8/2017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Author - Pooja Sheth</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415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17F866-27D1-4A91-87B7-99CA3A83C799}" type="datetime1">
              <a:rPr lang="en-US" smtClean="0"/>
              <a:t>12/8/2017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Author - Pooja Sheth</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61672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27962E-B9F1-4B43-B593-D9C019384B86}" type="datetime1">
              <a:rPr lang="en-US" smtClean="0"/>
              <a:t>12/8/2017</a:t>
            </a:fld>
            <a:endParaRPr lang="en-US" dirty="0"/>
          </a:p>
        </p:txBody>
      </p:sp>
      <p:sp>
        <p:nvSpPr>
          <p:cNvPr id="6" name="Footer Placeholder 5"/>
          <p:cNvSpPr>
            <a:spLocks noGrp="1"/>
          </p:cNvSpPr>
          <p:nvPr>
            <p:ph type="ftr" sz="quarter" idx="11"/>
          </p:nvPr>
        </p:nvSpPr>
        <p:spPr/>
        <p:txBody>
          <a:bodyPr/>
          <a:lstStyle/>
          <a:p>
            <a:r>
              <a:rPr lang="en-US"/>
              <a:t>Author - Pooja Sheth</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921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217BCFC-C8B2-4049-997A-9F26A3067311}" type="datetime1">
              <a:rPr lang="en-US" smtClean="0"/>
              <a:t>12/8/2017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Author - Pooja Sheth</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72898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p:nvPr>
        </p:nvSpPr>
        <p:spPr/>
        <p:txBody>
          <a:bodyPr vert="horz" lIns="91440" tIns="45720" rIns="91440" bIns="45720" rtlCol="0" anchor="b">
            <a:normAutofit/>
          </a:bodyPr>
          <a:lstStyle/>
          <a:p>
            <a:r>
              <a:rPr lang="en-US" sz="3200" b="1" dirty="0">
                <a:solidFill>
                  <a:schemeClr val="accent2"/>
                </a:solidFill>
              </a:rPr>
              <a:t>Mortality Rate Analysis in United State</a:t>
            </a:r>
            <a:br>
              <a:rPr lang="en-US" sz="3200" b="1" dirty="0">
                <a:solidFill>
                  <a:schemeClr val="accent2"/>
                </a:solidFill>
              </a:rPr>
            </a:br>
            <a:r>
              <a:rPr lang="en-US" sz="3200" b="1" dirty="0">
                <a:solidFill>
                  <a:schemeClr val="accent2"/>
                </a:solidFill>
              </a:rPr>
              <a:t>                                                                                         </a:t>
            </a:r>
            <a:r>
              <a:rPr lang="en-US" sz="2400" b="1" dirty="0">
                <a:solidFill>
                  <a:schemeClr val="accent6">
                    <a:lumMod val="50000"/>
                  </a:schemeClr>
                </a:solidFill>
              </a:rPr>
              <a:t>Author: Pooja Sheth</a:t>
            </a:r>
            <a:endParaRPr lang="en-US" sz="3200" b="1" dirty="0">
              <a:solidFill>
                <a:schemeClr val="accent6">
                  <a:lumMod val="50000"/>
                </a:schemeClr>
              </a:solidFill>
            </a:endParaRPr>
          </a:p>
        </p:txBody>
      </p:sp>
      <p:sp>
        <p:nvSpPr>
          <p:cNvPr id="3" name="Subtitle 2">
            <a:extLst>
              <a:ext uri="{FF2B5EF4-FFF2-40B4-BE49-F238E27FC236}">
                <a16:creationId xmlns:a16="http://schemas.microsoft.com/office/drawing/2014/main" id="{6A33DD8F-4A57-4E59-AF47-DB134646013D}"/>
              </a:ext>
            </a:extLst>
          </p:cNvPr>
          <p:cNvSpPr>
            <a:spLocks noGrp="1"/>
          </p:cNvSpPr>
          <p:nvPr>
            <p:ph idx="1"/>
          </p:nvPr>
        </p:nvSpPr>
        <p:spPr>
          <a:xfrm>
            <a:off x="1097280" y="1845733"/>
            <a:ext cx="10058400" cy="4540999"/>
          </a:xfrm>
        </p:spPr>
        <p:txBody>
          <a:bodyPr>
            <a:normAutofit/>
          </a:bodyPr>
          <a:lstStyle/>
          <a:p>
            <a:r>
              <a:rPr lang="en-US" sz="1800" b="1" dirty="0">
                <a:solidFill>
                  <a:schemeClr val="accent2"/>
                </a:solidFill>
              </a:rPr>
              <a:t>Inspiration :</a:t>
            </a:r>
          </a:p>
          <a:p>
            <a:pPr>
              <a:buFont typeface="Arial" panose="020B0604020202020204" pitchFamily="34" charset="0"/>
              <a:buChar char="•"/>
            </a:pPr>
            <a:r>
              <a:rPr lang="en-US" sz="1400" dirty="0"/>
              <a:t>This analysis is triggered by the increasing interest of health sector industries in the field of data sciences, where increase in number (10%-20%) of health care industries investing in data analytics stake based solutions.  </a:t>
            </a:r>
          </a:p>
          <a:p>
            <a:pPr>
              <a:buFont typeface="Arial" panose="020B0604020202020204" pitchFamily="34" charset="0"/>
              <a:buChar char="•"/>
            </a:pPr>
            <a:r>
              <a:rPr lang="en-US" sz="1400" dirty="0"/>
              <a:t>To understand the root cause of increasing mortality for the year 2015 in US, different social, ethnic and privacy factors are considered.</a:t>
            </a:r>
          </a:p>
          <a:p>
            <a:pPr marL="0" indent="0">
              <a:buNone/>
            </a:pPr>
            <a:r>
              <a:rPr lang="en-US" sz="1800" b="1" dirty="0">
                <a:solidFill>
                  <a:schemeClr val="accent2"/>
                </a:solidFill>
              </a:rPr>
              <a:t>Problem Statement :</a:t>
            </a:r>
          </a:p>
          <a:p>
            <a:pPr marL="0" indent="0">
              <a:buNone/>
            </a:pPr>
            <a:r>
              <a:rPr lang="en-US" sz="1400" dirty="0"/>
              <a:t>To study different parameters with potential privacy , social and ethnic issues responsible for higher mortality rate for the year 2015 for identified clusters of states.</a:t>
            </a:r>
          </a:p>
          <a:p>
            <a:pPr marL="0" indent="0">
              <a:buNone/>
            </a:pPr>
            <a:r>
              <a:rPr lang="en-US" sz="1800" b="1" dirty="0">
                <a:solidFill>
                  <a:schemeClr val="accent2"/>
                </a:solidFill>
              </a:rPr>
              <a:t>Data Sources:</a:t>
            </a:r>
          </a:p>
          <a:p>
            <a:pPr>
              <a:buFont typeface="Arial" panose="020B0604020202020204" pitchFamily="34" charset="0"/>
              <a:buChar char="•"/>
            </a:pPr>
            <a:r>
              <a:rPr lang="en-US" sz="1400" dirty="0"/>
              <a:t>Mortality Rate (State, Age, Ethnic Group)			                Atmospheric Factors	Hospital Parameters</a:t>
            </a:r>
          </a:p>
          <a:p>
            <a:pPr>
              <a:buFont typeface="Arial" panose="020B0604020202020204" pitchFamily="34" charset="0"/>
              <a:buChar char="•"/>
            </a:pPr>
            <a:r>
              <a:rPr lang="en-US" sz="1400" dirty="0"/>
              <a:t>Mortality Factors (Alcohol,  Murder and Occupant Death Rate, Drug Poisoning)         Fitness &amp; Behavior Parameters	</a:t>
            </a:r>
          </a:p>
          <a:p>
            <a:pPr marL="0" indent="0">
              <a:buNone/>
            </a:pPr>
            <a:r>
              <a:rPr lang="en-US" sz="1200" i="1" dirty="0">
                <a:solidFill>
                  <a:srgbClr val="0070C0"/>
                </a:solidFill>
              </a:rPr>
              <a:t>Reference:</a:t>
            </a:r>
          </a:p>
          <a:p>
            <a:pPr marL="0" indent="0">
              <a:buNone/>
            </a:pPr>
            <a:r>
              <a:rPr lang="en-US" sz="1200" i="1" dirty="0">
                <a:solidFill>
                  <a:srgbClr val="0070C0"/>
                </a:solidFill>
              </a:rPr>
              <a:t>www.data.gov	 	www.bls.gov 		en.wikipedia.org</a:t>
            </a:r>
          </a:p>
          <a:p>
            <a:pPr marL="0" indent="0">
              <a:buNone/>
            </a:pPr>
            <a:r>
              <a:rPr lang="en-US" sz="1200" i="1" dirty="0">
                <a:solidFill>
                  <a:srgbClr val="0070C0"/>
                </a:solidFill>
              </a:rPr>
              <a:t>www.cdc.gov  		urc.fbi.gov 		</a:t>
            </a:r>
          </a:p>
          <a:p>
            <a:pPr marL="0" indent="0">
              <a:buNone/>
            </a:pPr>
            <a:endParaRPr lang="en-US" sz="1200" i="1" dirty="0">
              <a:solidFill>
                <a:srgbClr val="0070C0"/>
              </a:solidFill>
            </a:endParaRPr>
          </a:p>
          <a:p>
            <a:pPr marL="0" indent="0">
              <a:buNone/>
            </a:pPr>
            <a:endParaRPr lang="en-US" i="1" dirty="0">
              <a:solidFill>
                <a:srgbClr val="0070C0"/>
              </a:solidFill>
            </a:endParaRPr>
          </a:p>
        </p:txBody>
      </p:sp>
      <p:sp>
        <p:nvSpPr>
          <p:cNvPr id="4" name="Slide Number Placeholder 3">
            <a:extLst>
              <a:ext uri="{FF2B5EF4-FFF2-40B4-BE49-F238E27FC236}">
                <a16:creationId xmlns:a16="http://schemas.microsoft.com/office/drawing/2014/main" id="{C108F2DF-102A-48A0-86C7-3F82D26C3D3F}"/>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6" name="Footer Placeholder 5">
            <a:extLst>
              <a:ext uri="{FF2B5EF4-FFF2-40B4-BE49-F238E27FC236}">
                <a16:creationId xmlns:a16="http://schemas.microsoft.com/office/drawing/2014/main" id="{8543CCEF-285D-42A1-8F43-F11D3BCAFF9B}"/>
              </a:ext>
            </a:extLst>
          </p:cNvPr>
          <p:cNvSpPr>
            <a:spLocks noGrp="1"/>
          </p:cNvSpPr>
          <p:nvPr>
            <p:ph type="ftr" sz="quarter" idx="11"/>
          </p:nvPr>
        </p:nvSpPr>
        <p:spPr>
          <a:xfrm>
            <a:off x="957053" y="6459785"/>
            <a:ext cx="4822804" cy="365125"/>
          </a:xfrm>
        </p:spPr>
        <p:txBody>
          <a:bodyPr/>
          <a:lstStyle/>
          <a:p>
            <a:pPr algn="l"/>
            <a:r>
              <a:rPr lang="en-US" sz="1200" b="1" i="1" dirty="0">
                <a:solidFill>
                  <a:schemeClr val="bg1"/>
                </a:solidFill>
              </a:rPr>
              <a:t>Author - Pooja Sheth</a:t>
            </a:r>
          </a:p>
        </p:txBody>
      </p:sp>
    </p:spTree>
    <p:extLst>
      <p:ext uri="{BB962C8B-B14F-4D97-AF65-F5344CB8AC3E}">
        <p14:creationId xmlns:p14="http://schemas.microsoft.com/office/powerpoint/2010/main" val="972582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idx="4294967295"/>
          </p:nvPr>
        </p:nvSpPr>
        <p:spPr>
          <a:xfrm>
            <a:off x="509518" y="163771"/>
            <a:ext cx="9084860" cy="511338"/>
          </a:xfrm>
        </p:spPr>
        <p:txBody>
          <a:bodyPr vert="horz" lIns="91440" tIns="45720" rIns="91440" bIns="45720" rtlCol="0" anchor="b">
            <a:normAutofit/>
          </a:bodyPr>
          <a:lstStyle/>
          <a:p>
            <a:r>
              <a:rPr lang="en-US" sz="3200" b="1" dirty="0">
                <a:solidFill>
                  <a:schemeClr val="accent2"/>
                </a:solidFill>
              </a:rPr>
              <a:t>Hospital parameters</a:t>
            </a:r>
          </a:p>
        </p:txBody>
      </p:sp>
      <p:sp>
        <p:nvSpPr>
          <p:cNvPr id="3" name="Subtitle 2">
            <a:extLst>
              <a:ext uri="{FF2B5EF4-FFF2-40B4-BE49-F238E27FC236}">
                <a16:creationId xmlns:a16="http://schemas.microsoft.com/office/drawing/2014/main" id="{6A33DD8F-4A57-4E59-AF47-DB134646013D}"/>
              </a:ext>
            </a:extLst>
          </p:cNvPr>
          <p:cNvSpPr>
            <a:spLocks noGrp="1"/>
          </p:cNvSpPr>
          <p:nvPr>
            <p:ph idx="4294967295"/>
          </p:nvPr>
        </p:nvSpPr>
        <p:spPr>
          <a:xfrm>
            <a:off x="509518" y="770646"/>
            <a:ext cx="11377682" cy="5370848"/>
          </a:xfrm>
        </p:spPr>
        <p:txBody>
          <a:bodyPr>
            <a:normAutofit/>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AF1AB027-7A7B-40CC-AAE9-C0595FA0D2FA}"/>
              </a:ext>
            </a:extLst>
          </p:cNvPr>
          <p:cNvPicPr>
            <a:picLocks noChangeAspect="1"/>
          </p:cNvPicPr>
          <p:nvPr/>
        </p:nvPicPr>
        <p:blipFill>
          <a:blip r:embed="rId2"/>
          <a:stretch>
            <a:fillRect/>
          </a:stretch>
        </p:blipFill>
        <p:spPr>
          <a:xfrm>
            <a:off x="6359908" y="633058"/>
            <a:ext cx="5294438" cy="2839828"/>
          </a:xfrm>
          <a:prstGeom prst="rect">
            <a:avLst/>
          </a:prstGeom>
          <a:ln>
            <a:solidFill>
              <a:schemeClr val="bg1">
                <a:lumMod val="50000"/>
              </a:schemeClr>
            </a:solidFill>
          </a:ln>
        </p:spPr>
      </p:pic>
      <p:sp>
        <p:nvSpPr>
          <p:cNvPr id="6" name="TextBox 5">
            <a:extLst>
              <a:ext uri="{FF2B5EF4-FFF2-40B4-BE49-F238E27FC236}">
                <a16:creationId xmlns:a16="http://schemas.microsoft.com/office/drawing/2014/main" id="{A6FA1B34-1D42-4853-872A-FB1605CCBA8B}"/>
              </a:ext>
            </a:extLst>
          </p:cNvPr>
          <p:cNvSpPr txBox="1"/>
          <p:nvPr/>
        </p:nvSpPr>
        <p:spPr>
          <a:xfrm>
            <a:off x="304801" y="3501128"/>
            <a:ext cx="8171652" cy="2893100"/>
          </a:xfrm>
          <a:prstGeom prst="rect">
            <a:avLst/>
          </a:prstGeom>
          <a:noFill/>
        </p:spPr>
        <p:txBody>
          <a:bodyPr wrap="square" rtlCol="0">
            <a:spAutoFit/>
          </a:bodyPr>
          <a:lstStyle/>
          <a:p>
            <a:r>
              <a:rPr lang="en-US" sz="1400" dirty="0">
                <a:solidFill>
                  <a:schemeClr val="accent2"/>
                </a:solidFill>
              </a:rPr>
              <a:t>PRIMARY ANALYSIS</a:t>
            </a:r>
            <a:endParaRPr lang="en-US" sz="1400" dirty="0"/>
          </a:p>
          <a:p>
            <a:pPr marL="285750" indent="-285750">
              <a:buFont typeface="Arial" panose="020B0604020202020204" pitchFamily="34" charset="0"/>
              <a:buChar char="•"/>
            </a:pPr>
            <a:r>
              <a:rPr lang="en-US" sz="1400" dirty="0"/>
              <a:t>Here, we identify the number of hospitals  and the emergency capacity in hospitals for the identified states.</a:t>
            </a:r>
          </a:p>
          <a:p>
            <a:pPr marL="285750" indent="-285750">
              <a:buFont typeface="Arial" panose="020B0604020202020204" pitchFamily="34" charset="0"/>
              <a:buChar char="•"/>
            </a:pPr>
            <a:r>
              <a:rPr lang="en-US" sz="1400" dirty="0"/>
              <a:t>It is observed that two of the higher mortality states Ohio and Pennsylvania have higher number of hospitals, but the </a:t>
            </a:r>
            <a:r>
              <a:rPr lang="en-US" sz="1400" i="1" dirty="0">
                <a:solidFill>
                  <a:srgbClr val="C00000"/>
                </a:solidFill>
              </a:rPr>
              <a:t>heat map </a:t>
            </a:r>
            <a:r>
              <a:rPr lang="en-US" sz="1400" i="1" dirty="0"/>
              <a:t>of</a:t>
            </a:r>
            <a:r>
              <a:rPr lang="en-US" sz="1400" i="1" dirty="0">
                <a:solidFill>
                  <a:srgbClr val="C00000"/>
                </a:solidFill>
              </a:rPr>
              <a:t> emergency capacity </a:t>
            </a:r>
            <a:r>
              <a:rPr lang="en-US" sz="1400" dirty="0"/>
              <a:t>is less compared to other states. So, it can intake more patients but less number of emergency cases. This also leads to more number of deaths which could be due to any emergency situation. </a:t>
            </a:r>
          </a:p>
          <a:p>
            <a:pPr marL="285750" indent="-285750">
              <a:buFont typeface="Arial" panose="020B0604020202020204" pitchFamily="34" charset="0"/>
              <a:buChar char="•"/>
            </a:pPr>
            <a:r>
              <a:rPr lang="en-US" sz="1400" dirty="0"/>
              <a:t>On the other hand West Virginia has more emergency capacity but less number of hospitals. This signifies less preventable hospitalizations, leading to more number of deaths as not able to admit more patients  or lack of awareness of diseases. </a:t>
            </a:r>
          </a:p>
          <a:p>
            <a:pPr marL="285750" indent="-285750">
              <a:buFont typeface="Arial" panose="020B0604020202020204" pitchFamily="34" charset="0"/>
              <a:buChar char="•"/>
            </a:pPr>
            <a:r>
              <a:rPr lang="en-US" sz="1400" dirty="0"/>
              <a:t>The heat Map on the right indicates the hospitals which have higher death rates.</a:t>
            </a:r>
          </a:p>
          <a:p>
            <a:pPr marL="285750" indent="-285750">
              <a:buFont typeface="Arial" panose="020B0604020202020204" pitchFamily="34" charset="0"/>
              <a:buChar char="•"/>
            </a:pPr>
            <a:r>
              <a:rPr lang="en-US" sz="1400" dirty="0"/>
              <a:t>The other 3 states have less number of emergency capacity and average number of hospitals compared to higher mortality states.</a:t>
            </a:r>
          </a:p>
        </p:txBody>
      </p:sp>
      <p:pic>
        <p:nvPicPr>
          <p:cNvPr id="8" name="Picture 7">
            <a:extLst>
              <a:ext uri="{FF2B5EF4-FFF2-40B4-BE49-F238E27FC236}">
                <a16:creationId xmlns:a16="http://schemas.microsoft.com/office/drawing/2014/main" id="{929691AD-84B2-4CA4-9036-8522C2E30C92}"/>
              </a:ext>
            </a:extLst>
          </p:cNvPr>
          <p:cNvPicPr>
            <a:picLocks noChangeAspect="1"/>
          </p:cNvPicPr>
          <p:nvPr/>
        </p:nvPicPr>
        <p:blipFill>
          <a:blip r:embed="rId3"/>
          <a:stretch>
            <a:fillRect/>
          </a:stretch>
        </p:blipFill>
        <p:spPr>
          <a:xfrm>
            <a:off x="509518" y="629967"/>
            <a:ext cx="5640463" cy="2849376"/>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4293495D-D176-4154-833E-81DCD4893BBA}"/>
              </a:ext>
            </a:extLst>
          </p:cNvPr>
          <p:cNvPicPr>
            <a:picLocks noChangeAspect="1"/>
          </p:cNvPicPr>
          <p:nvPr/>
        </p:nvPicPr>
        <p:blipFill>
          <a:blip r:embed="rId4"/>
          <a:stretch>
            <a:fillRect/>
          </a:stretch>
        </p:blipFill>
        <p:spPr>
          <a:xfrm>
            <a:off x="8476453" y="3825817"/>
            <a:ext cx="3615464" cy="2442288"/>
          </a:xfrm>
          <a:prstGeom prst="rect">
            <a:avLst/>
          </a:prstGeom>
          <a:ln>
            <a:solidFill>
              <a:schemeClr val="bg1">
                <a:lumMod val="50000"/>
              </a:schemeClr>
            </a:solidFill>
          </a:ln>
        </p:spPr>
      </p:pic>
      <p:cxnSp>
        <p:nvCxnSpPr>
          <p:cNvPr id="9" name="Straight Arrow Connector 8">
            <a:extLst>
              <a:ext uri="{FF2B5EF4-FFF2-40B4-BE49-F238E27FC236}">
                <a16:creationId xmlns:a16="http://schemas.microsoft.com/office/drawing/2014/main" id="{B0DB381E-80C3-40CB-AB6F-3817047264CE}"/>
              </a:ext>
            </a:extLst>
          </p:cNvPr>
          <p:cNvCxnSpPr>
            <a:cxnSpLocks/>
          </p:cNvCxnSpPr>
          <p:nvPr/>
        </p:nvCxnSpPr>
        <p:spPr>
          <a:xfrm flipH="1" flipV="1">
            <a:off x="7800945" y="3500280"/>
            <a:ext cx="675508" cy="325537"/>
          </a:xfrm>
          <a:prstGeom prst="straightConnector1">
            <a:avLst/>
          </a:prstGeom>
          <a:ln w="28575" cap="flat" cmpd="sng" algn="ctr">
            <a:solidFill>
              <a:schemeClr val="tx1"/>
            </a:solidFill>
            <a:prstDash val="sysDot"/>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 name="Slide Number Placeholder 13">
            <a:extLst>
              <a:ext uri="{FF2B5EF4-FFF2-40B4-BE49-F238E27FC236}">
                <a16:creationId xmlns:a16="http://schemas.microsoft.com/office/drawing/2014/main" id="{CCE20B73-9080-4352-96EF-C61A5735CDED}"/>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15" name="Footer Placeholder 14">
            <a:extLst>
              <a:ext uri="{FF2B5EF4-FFF2-40B4-BE49-F238E27FC236}">
                <a16:creationId xmlns:a16="http://schemas.microsoft.com/office/drawing/2014/main" id="{59F33CAF-02C1-421B-8433-4B8EDDB0627E}"/>
              </a:ext>
            </a:extLst>
          </p:cNvPr>
          <p:cNvSpPr>
            <a:spLocks noGrp="1"/>
          </p:cNvSpPr>
          <p:nvPr>
            <p:ph type="ftr" sz="quarter" idx="11"/>
          </p:nvPr>
        </p:nvSpPr>
        <p:spPr>
          <a:xfrm>
            <a:off x="450617"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371661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idx="4294967295"/>
          </p:nvPr>
        </p:nvSpPr>
        <p:spPr>
          <a:xfrm>
            <a:off x="509518" y="163771"/>
            <a:ext cx="9084860" cy="511338"/>
          </a:xfrm>
        </p:spPr>
        <p:txBody>
          <a:bodyPr vert="horz" lIns="91440" tIns="45720" rIns="91440" bIns="45720" rtlCol="0" anchor="b">
            <a:normAutofit/>
          </a:bodyPr>
          <a:lstStyle/>
          <a:p>
            <a:r>
              <a:rPr lang="en-US" sz="3200" b="1" dirty="0">
                <a:solidFill>
                  <a:schemeClr val="accent2"/>
                </a:solidFill>
              </a:rPr>
              <a:t>Clustering analysis</a:t>
            </a:r>
          </a:p>
        </p:txBody>
      </p:sp>
      <p:sp>
        <p:nvSpPr>
          <p:cNvPr id="3" name="Subtitle 2">
            <a:extLst>
              <a:ext uri="{FF2B5EF4-FFF2-40B4-BE49-F238E27FC236}">
                <a16:creationId xmlns:a16="http://schemas.microsoft.com/office/drawing/2014/main" id="{6A33DD8F-4A57-4E59-AF47-DB134646013D}"/>
              </a:ext>
            </a:extLst>
          </p:cNvPr>
          <p:cNvSpPr>
            <a:spLocks noGrp="1"/>
          </p:cNvSpPr>
          <p:nvPr>
            <p:ph idx="4294967295"/>
          </p:nvPr>
        </p:nvSpPr>
        <p:spPr>
          <a:xfrm>
            <a:off x="509518" y="770646"/>
            <a:ext cx="11377682" cy="5370848"/>
          </a:xfrm>
        </p:spPr>
        <p:txBody>
          <a:bodyPr>
            <a:normAutofit/>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B92BBF04-28A0-469D-B040-49B9FE1CB001}"/>
              </a:ext>
            </a:extLst>
          </p:cNvPr>
          <p:cNvPicPr>
            <a:picLocks noChangeAspect="1"/>
          </p:cNvPicPr>
          <p:nvPr/>
        </p:nvPicPr>
        <p:blipFill>
          <a:blip r:embed="rId2"/>
          <a:stretch>
            <a:fillRect/>
          </a:stretch>
        </p:blipFill>
        <p:spPr>
          <a:xfrm>
            <a:off x="509518" y="770646"/>
            <a:ext cx="6001588" cy="4467849"/>
          </a:xfrm>
          <a:prstGeom prst="rect">
            <a:avLst/>
          </a:prstGeom>
          <a:ln>
            <a:solidFill>
              <a:schemeClr val="bg1">
                <a:lumMod val="50000"/>
              </a:schemeClr>
            </a:solidFill>
          </a:ln>
        </p:spPr>
      </p:pic>
      <p:sp>
        <p:nvSpPr>
          <p:cNvPr id="5" name="Oval 4">
            <a:extLst>
              <a:ext uri="{FF2B5EF4-FFF2-40B4-BE49-F238E27FC236}">
                <a16:creationId xmlns:a16="http://schemas.microsoft.com/office/drawing/2014/main" id="{991F6D32-A842-4754-BB11-258D66CC5C15}"/>
              </a:ext>
            </a:extLst>
          </p:cNvPr>
          <p:cNvSpPr/>
          <p:nvPr/>
        </p:nvSpPr>
        <p:spPr>
          <a:xfrm>
            <a:off x="675249" y="852213"/>
            <a:ext cx="2419643" cy="2152357"/>
          </a:xfrm>
          <a:prstGeom prst="ellipse">
            <a:avLst/>
          </a:prstGeom>
          <a:noFill/>
          <a:ln w="28575">
            <a:solidFill>
              <a:schemeClr val="accent5">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8458D39-C42C-46E6-84DF-26A0F8AE6D54}"/>
              </a:ext>
            </a:extLst>
          </p:cNvPr>
          <p:cNvSpPr/>
          <p:nvPr/>
        </p:nvSpPr>
        <p:spPr>
          <a:xfrm>
            <a:off x="675248" y="2777252"/>
            <a:ext cx="2419643" cy="2152357"/>
          </a:xfrm>
          <a:prstGeom prst="ellipse">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Terminator 8">
            <a:extLst>
              <a:ext uri="{FF2B5EF4-FFF2-40B4-BE49-F238E27FC236}">
                <a16:creationId xmlns:a16="http://schemas.microsoft.com/office/drawing/2014/main" id="{17AE8E42-D10A-43BE-BDBD-488491CFAF90}"/>
              </a:ext>
            </a:extLst>
          </p:cNvPr>
          <p:cNvSpPr/>
          <p:nvPr/>
        </p:nvSpPr>
        <p:spPr>
          <a:xfrm rot="2459228">
            <a:off x="2405422" y="3003515"/>
            <a:ext cx="2926080" cy="905113"/>
          </a:xfrm>
          <a:prstGeom prst="flowChartTerminator">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1CFEF15-0A64-45B6-8C60-E7C9F251AB48}"/>
              </a:ext>
            </a:extLst>
          </p:cNvPr>
          <p:cNvSpPr txBox="1"/>
          <p:nvPr/>
        </p:nvSpPr>
        <p:spPr>
          <a:xfrm>
            <a:off x="7061982" y="852213"/>
            <a:ext cx="4620500"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Since emergency capacity of hospital is a significant factor, we did a clustering analysis to categorize all the states in US.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clustering analysis provides 3 major clusters of states, which follow similar likelihood.</a:t>
            </a:r>
          </a:p>
          <a:p>
            <a:endParaRPr lang="en-US" sz="1400" dirty="0"/>
          </a:p>
        </p:txBody>
      </p:sp>
      <p:sp>
        <p:nvSpPr>
          <p:cNvPr id="8" name="Slide Number Placeholder 7">
            <a:extLst>
              <a:ext uri="{FF2B5EF4-FFF2-40B4-BE49-F238E27FC236}">
                <a16:creationId xmlns:a16="http://schemas.microsoft.com/office/drawing/2014/main" id="{D986439E-8098-47DE-A7D2-8654F4C479D2}"/>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10" name="Footer Placeholder 9">
            <a:extLst>
              <a:ext uri="{FF2B5EF4-FFF2-40B4-BE49-F238E27FC236}">
                <a16:creationId xmlns:a16="http://schemas.microsoft.com/office/drawing/2014/main" id="{4151DB85-7F92-4737-AEC2-732C7789B93A}"/>
              </a:ext>
            </a:extLst>
          </p:cNvPr>
          <p:cNvSpPr>
            <a:spLocks noGrp="1"/>
          </p:cNvSpPr>
          <p:nvPr>
            <p:ph type="ftr" sz="quarter" idx="11"/>
          </p:nvPr>
        </p:nvSpPr>
        <p:spPr>
          <a:xfrm>
            <a:off x="535018"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386211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idx="4294967295"/>
          </p:nvPr>
        </p:nvSpPr>
        <p:spPr>
          <a:xfrm>
            <a:off x="509518" y="163771"/>
            <a:ext cx="9084860" cy="511338"/>
          </a:xfrm>
        </p:spPr>
        <p:txBody>
          <a:bodyPr vert="horz" lIns="91440" tIns="45720" rIns="91440" bIns="45720" rtlCol="0" anchor="b">
            <a:normAutofit/>
          </a:bodyPr>
          <a:lstStyle/>
          <a:p>
            <a:r>
              <a:rPr lang="en-US" sz="3200" b="1" dirty="0">
                <a:solidFill>
                  <a:schemeClr val="accent2"/>
                </a:solidFill>
              </a:rPr>
              <a:t>Conclusion</a:t>
            </a:r>
          </a:p>
        </p:txBody>
      </p:sp>
      <p:sp>
        <p:nvSpPr>
          <p:cNvPr id="3" name="Subtitle 2">
            <a:extLst>
              <a:ext uri="{FF2B5EF4-FFF2-40B4-BE49-F238E27FC236}">
                <a16:creationId xmlns:a16="http://schemas.microsoft.com/office/drawing/2014/main" id="{6A33DD8F-4A57-4E59-AF47-DB134646013D}"/>
              </a:ext>
            </a:extLst>
          </p:cNvPr>
          <p:cNvSpPr>
            <a:spLocks noGrp="1"/>
          </p:cNvSpPr>
          <p:nvPr>
            <p:ph idx="4294967295"/>
          </p:nvPr>
        </p:nvSpPr>
        <p:spPr>
          <a:xfrm>
            <a:off x="509518" y="770646"/>
            <a:ext cx="11377682" cy="5370848"/>
          </a:xfrm>
        </p:spPr>
        <p:txBody>
          <a:bodyPr>
            <a:normAutofit/>
          </a:bodyPr>
          <a:lstStyle/>
          <a:p>
            <a:pPr marL="0" indent="0">
              <a:buNone/>
            </a:pPr>
            <a:endParaRPr lang="en-US" dirty="0"/>
          </a:p>
          <a:p>
            <a:endParaRPr lang="en-US" dirty="0"/>
          </a:p>
        </p:txBody>
      </p:sp>
      <p:sp>
        <p:nvSpPr>
          <p:cNvPr id="4" name="TextBox 3">
            <a:extLst>
              <a:ext uri="{FF2B5EF4-FFF2-40B4-BE49-F238E27FC236}">
                <a16:creationId xmlns:a16="http://schemas.microsoft.com/office/drawing/2014/main" id="{C31E8DF7-D805-492D-BE60-27DA061CFAB7}"/>
              </a:ext>
            </a:extLst>
          </p:cNvPr>
          <p:cNvSpPr txBox="1"/>
          <p:nvPr/>
        </p:nvSpPr>
        <p:spPr>
          <a:xfrm>
            <a:off x="614148" y="716506"/>
            <a:ext cx="11068334" cy="3970318"/>
          </a:xfrm>
          <a:prstGeom prst="rect">
            <a:avLst/>
          </a:prstGeom>
          <a:noFill/>
        </p:spPr>
        <p:txBody>
          <a:bodyPr wrap="square" rtlCol="0">
            <a:spAutoFit/>
          </a:bodyPr>
          <a:lstStyle/>
          <a:p>
            <a:r>
              <a:rPr lang="en-US" sz="1400" b="1" dirty="0"/>
              <a:t>Analysis of multiple parameters affecting mortality lead to following conclusion:</a:t>
            </a:r>
          </a:p>
          <a:p>
            <a:endParaRPr lang="en-US" sz="1400" b="1" dirty="0"/>
          </a:p>
          <a:p>
            <a:pPr marL="742950" lvl="1" indent="-285750">
              <a:buFont typeface="Arial" panose="020B0604020202020204" pitchFamily="34" charset="0"/>
              <a:buChar char="•"/>
            </a:pPr>
            <a:r>
              <a:rPr lang="en-US" sz="1400" b="1" dirty="0"/>
              <a:t>Ethnic Stereotype :  </a:t>
            </a:r>
            <a:r>
              <a:rPr lang="en-US" sz="1400" dirty="0"/>
              <a:t>Though</a:t>
            </a:r>
            <a:r>
              <a:rPr lang="en-US" sz="1400" b="1" dirty="0"/>
              <a:t> </a:t>
            </a:r>
            <a:r>
              <a:rPr lang="en-US" sz="1400" dirty="0"/>
              <a:t>racial</a:t>
            </a:r>
            <a:r>
              <a:rPr lang="en-US" sz="1400" b="1" dirty="0"/>
              <a:t> </a:t>
            </a:r>
            <a:r>
              <a:rPr lang="en-US" sz="1400" dirty="0"/>
              <a:t>discrimination is against ethical/social responsibility, but primary analysis suggest that mortality is higher for some specific ethnic groups like Blacks and certain age groups. There is a reason to investigate more on the core factors responsible for this trend and create awareness to mitigate this issue.</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b="1" dirty="0"/>
              <a:t>Social/Behavioral Stereotype </a:t>
            </a:r>
            <a:r>
              <a:rPr lang="en-US" sz="1400" dirty="0"/>
              <a:t>: Though</a:t>
            </a:r>
            <a:r>
              <a:rPr lang="en-US" sz="1400" b="1" dirty="0"/>
              <a:t> </a:t>
            </a:r>
            <a:r>
              <a:rPr lang="en-US" sz="1400" dirty="0"/>
              <a:t>physical</a:t>
            </a:r>
            <a:r>
              <a:rPr lang="en-US" sz="1400" b="1" dirty="0"/>
              <a:t> </a:t>
            </a:r>
            <a:r>
              <a:rPr lang="en-US" sz="1400" dirty="0"/>
              <a:t>discrimination is against social responsibility, but primary analysis suggest that Fitness parameters like Obesity  and eating habits of less nutrient is highly correlated with mortality rate. </a:t>
            </a:r>
          </a:p>
          <a:p>
            <a:endParaRPr lang="en-US" sz="1400" dirty="0"/>
          </a:p>
          <a:p>
            <a:pPr marL="742950" lvl="1" indent="-285750">
              <a:buFont typeface="Arial" panose="020B0604020202020204" pitchFamily="34" charset="0"/>
              <a:buChar char="•"/>
            </a:pPr>
            <a:r>
              <a:rPr lang="en-US" sz="1400" b="1" dirty="0"/>
              <a:t>Moral Factors </a:t>
            </a:r>
            <a:r>
              <a:rPr lang="en-US" sz="1400" dirty="0"/>
              <a:t>: Crime rate and Alcohol abuse is also a major factor responsible for high mortality . There is an opportunity to improve infrastructure and legislation strictness to reduce Crime rate and Alcohol abuse deaths.</a:t>
            </a:r>
          </a:p>
          <a:p>
            <a:pPr lvl="1"/>
            <a:endParaRPr lang="en-US" sz="1400" dirty="0"/>
          </a:p>
          <a:p>
            <a:pPr marL="742950" lvl="1" indent="-285750">
              <a:buFont typeface="Arial" panose="020B0604020202020204" pitchFamily="34" charset="0"/>
              <a:buChar char="•"/>
            </a:pPr>
            <a:r>
              <a:rPr lang="en-US" sz="1400" b="1" dirty="0"/>
              <a:t>Pharmacy Factors </a:t>
            </a:r>
            <a:r>
              <a:rPr lang="en-US" sz="1400" dirty="0"/>
              <a:t>: Drug positioning is also an important factor responsible for high mortality . There is an opportunity to improve infrastructure and awareness to reduce Drug positioning deaths.</a:t>
            </a:r>
          </a:p>
          <a:p>
            <a:pPr marL="742950" lvl="1" indent="-285750">
              <a:buFont typeface="Arial" panose="020B0604020202020204" pitchFamily="34" charset="0"/>
              <a:buChar char="•"/>
            </a:pPr>
            <a:endParaRPr lang="en-US" sz="1400" b="1" dirty="0"/>
          </a:p>
          <a:p>
            <a:pPr marL="742950" lvl="1" indent="-285750">
              <a:buFont typeface="Arial" panose="020B0604020202020204" pitchFamily="34" charset="0"/>
              <a:buChar char="•"/>
            </a:pPr>
            <a:r>
              <a:rPr lang="en-US" sz="1400" b="1" dirty="0"/>
              <a:t>Potential Piracy Issue </a:t>
            </a:r>
            <a:r>
              <a:rPr lang="en-US" sz="1400" dirty="0"/>
              <a:t>: Hospital data of names and diseases the patients have been admitted for and which hospital names have higher death rate has the privacy issue, but details about emergency admission capacities of hospitals in different region is a useful parameter to cluster state on mortality. As less preventable hospitalizations lead to more deaths in high mortality states. </a:t>
            </a:r>
          </a:p>
        </p:txBody>
      </p:sp>
      <p:sp>
        <p:nvSpPr>
          <p:cNvPr id="5" name="Slide Number Placeholder 4">
            <a:extLst>
              <a:ext uri="{FF2B5EF4-FFF2-40B4-BE49-F238E27FC236}">
                <a16:creationId xmlns:a16="http://schemas.microsoft.com/office/drawing/2014/main" id="{68294F86-8664-4060-A3A1-00EE700D6ECC}"/>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6" name="Footer Placeholder 5">
            <a:extLst>
              <a:ext uri="{FF2B5EF4-FFF2-40B4-BE49-F238E27FC236}">
                <a16:creationId xmlns:a16="http://schemas.microsoft.com/office/drawing/2014/main" id="{C1088CAE-C397-4C28-9026-3383470EC5A2}"/>
              </a:ext>
            </a:extLst>
          </p:cNvPr>
          <p:cNvSpPr>
            <a:spLocks noGrp="1"/>
          </p:cNvSpPr>
          <p:nvPr>
            <p:ph type="ftr" sz="quarter" idx="11"/>
          </p:nvPr>
        </p:nvSpPr>
        <p:spPr>
          <a:xfrm>
            <a:off x="703833"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61638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33DD8F-4A57-4E59-AF47-DB134646013D}"/>
              </a:ext>
            </a:extLst>
          </p:cNvPr>
          <p:cNvSpPr>
            <a:spLocks noGrp="1"/>
          </p:cNvSpPr>
          <p:nvPr>
            <p:ph idx="1"/>
          </p:nvPr>
        </p:nvSpPr>
        <p:spPr>
          <a:xfrm>
            <a:off x="1097280" y="2315368"/>
            <a:ext cx="10084188" cy="1298410"/>
          </a:xfrm>
        </p:spPr>
        <p:txBody>
          <a:bodyPr>
            <a:normAutofit/>
          </a:bodyPr>
          <a:lstStyle/>
          <a:p>
            <a:pPr>
              <a:buFont typeface="Arial" panose="020B0604020202020204" pitchFamily="34" charset="0"/>
              <a:buChar char="•"/>
            </a:pPr>
            <a:r>
              <a:rPr lang="en-US" sz="1400" dirty="0"/>
              <a:t>Decomposing all datasets to similar grain – state level.</a:t>
            </a:r>
          </a:p>
          <a:p>
            <a:pPr>
              <a:buFont typeface="Arial" panose="020B0604020202020204" pitchFamily="34" charset="0"/>
              <a:buChar char="•"/>
            </a:pPr>
            <a:r>
              <a:rPr lang="en-US" sz="1400" dirty="0"/>
              <a:t>Cleaning, Restructuring and Merging different sources of data (various joins in tableau) to get desired output.</a:t>
            </a:r>
          </a:p>
          <a:p>
            <a:pPr>
              <a:buFont typeface="Arial" panose="020B0604020202020204" pitchFamily="34" charset="0"/>
              <a:buChar char="•"/>
            </a:pPr>
            <a:r>
              <a:rPr lang="en-US" sz="1400" dirty="0"/>
              <a:t>Normalizing of parameters based on population of each state. </a:t>
            </a:r>
          </a:p>
          <a:p>
            <a:pPr marL="0" indent="0">
              <a:buNone/>
            </a:pPr>
            <a:endParaRPr lang="en-US" sz="1400" dirty="0"/>
          </a:p>
          <a:p>
            <a:endParaRPr lang="en-US" sz="1400" dirty="0"/>
          </a:p>
          <a:p>
            <a:endParaRPr lang="en-US" sz="1400" dirty="0"/>
          </a:p>
        </p:txBody>
      </p:sp>
      <p:sp>
        <p:nvSpPr>
          <p:cNvPr id="9" name="Title 3">
            <a:extLst>
              <a:ext uri="{FF2B5EF4-FFF2-40B4-BE49-F238E27FC236}">
                <a16:creationId xmlns:a16="http://schemas.microsoft.com/office/drawing/2014/main" id="{D974D015-0DCE-45FA-B64D-1BB8A3F5ED12}"/>
              </a:ext>
            </a:extLst>
          </p:cNvPr>
          <p:cNvSpPr txBox="1">
            <a:spLocks/>
          </p:cNvSpPr>
          <p:nvPr/>
        </p:nvSpPr>
        <p:spPr>
          <a:xfrm>
            <a:off x="1052730" y="3809196"/>
            <a:ext cx="2398285" cy="369332"/>
          </a:xfrm>
          <a:prstGeom prst="rect">
            <a:avLst/>
          </a:prstGeom>
        </p:spPr>
        <p:txBody>
          <a:bodyPr wrap="none">
            <a:spAutoFit/>
          </a:bodyPr>
          <a:lstStyle>
            <a:defPPr>
              <a:defRPr lang="en-US"/>
            </a:defPPr>
            <a:lvl1pPr>
              <a:defRPr b="1">
                <a:solidFill>
                  <a:schemeClr val="accent2"/>
                </a:solidFill>
              </a:defRPr>
            </a:lvl1pPr>
          </a:lstStyle>
          <a:p>
            <a:r>
              <a:rPr lang="en-US" dirty="0"/>
              <a:t>Privacy &amp; Ethical Issues</a:t>
            </a:r>
          </a:p>
        </p:txBody>
      </p:sp>
      <p:sp>
        <p:nvSpPr>
          <p:cNvPr id="6" name="Subtitle 2">
            <a:extLst>
              <a:ext uri="{FF2B5EF4-FFF2-40B4-BE49-F238E27FC236}">
                <a16:creationId xmlns:a16="http://schemas.microsoft.com/office/drawing/2014/main" id="{34072593-CE4D-42E4-A67E-58EA44326A38}"/>
              </a:ext>
            </a:extLst>
          </p:cNvPr>
          <p:cNvSpPr txBox="1">
            <a:spLocks/>
          </p:cNvSpPr>
          <p:nvPr/>
        </p:nvSpPr>
        <p:spPr>
          <a:xfrm>
            <a:off x="1123068" y="4347436"/>
            <a:ext cx="10178916" cy="18704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400" dirty="0"/>
              <a:t>The objective of the analysis to determine mortality is based on racial, social and ethnic parameters, understanding which age and ethnic groups and what behavior patterns (Fitness Parameters) are affecting the mortality analysis. </a:t>
            </a:r>
          </a:p>
          <a:p>
            <a:pPr>
              <a:buFont typeface="Arial" panose="020B0604020202020204" pitchFamily="34" charset="0"/>
              <a:buChar char="•"/>
            </a:pPr>
            <a:r>
              <a:rPr lang="en-US" sz="1400" dirty="0"/>
              <a:t>One of the other parameters to understand the mortality rate is the number of hospitals and the emergency capacity which is a potential privacy concern, to analyze the hospital data by region. </a:t>
            </a:r>
          </a:p>
          <a:p>
            <a:pPr>
              <a:buFont typeface="Arial" panose="020B0604020202020204" pitchFamily="34" charset="0"/>
              <a:buChar char="•"/>
            </a:pPr>
            <a:r>
              <a:rPr lang="en-US" sz="1400" dirty="0"/>
              <a:t>The hospital data with their names and the patient names admitted for different diseases can be misused for various reasons. So, this analysis understands the privacy potentials concerns and hence no individual names or identity is disclosed. </a:t>
            </a:r>
          </a:p>
          <a:p>
            <a:endParaRPr lang="en-US" sz="1400" dirty="0"/>
          </a:p>
        </p:txBody>
      </p:sp>
      <p:sp>
        <p:nvSpPr>
          <p:cNvPr id="2" name="Rectangle 1">
            <a:extLst>
              <a:ext uri="{FF2B5EF4-FFF2-40B4-BE49-F238E27FC236}">
                <a16:creationId xmlns:a16="http://schemas.microsoft.com/office/drawing/2014/main" id="{2729DE11-F59A-4CBE-81D0-9C2484E68493}"/>
              </a:ext>
            </a:extLst>
          </p:cNvPr>
          <p:cNvSpPr/>
          <p:nvPr/>
        </p:nvSpPr>
        <p:spPr>
          <a:xfrm>
            <a:off x="1052730" y="1935284"/>
            <a:ext cx="4401526" cy="369332"/>
          </a:xfrm>
          <a:prstGeom prst="rect">
            <a:avLst/>
          </a:prstGeom>
        </p:spPr>
        <p:txBody>
          <a:bodyPr wrap="none">
            <a:spAutoFit/>
          </a:bodyPr>
          <a:lstStyle/>
          <a:p>
            <a:r>
              <a:rPr lang="en-US" b="1" dirty="0">
                <a:solidFill>
                  <a:schemeClr val="accent2"/>
                </a:solidFill>
              </a:rPr>
              <a:t>Data Transformation and Mining Techniques</a:t>
            </a:r>
            <a:endParaRPr lang="en-US" dirty="0"/>
          </a:p>
        </p:txBody>
      </p:sp>
      <p:sp>
        <p:nvSpPr>
          <p:cNvPr id="7" name="Title 6">
            <a:extLst>
              <a:ext uri="{FF2B5EF4-FFF2-40B4-BE49-F238E27FC236}">
                <a16:creationId xmlns:a16="http://schemas.microsoft.com/office/drawing/2014/main" id="{DC8A7AEB-8C62-4AE1-A444-CD5CBA4C0B4C}"/>
              </a:ext>
            </a:extLst>
          </p:cNvPr>
          <p:cNvSpPr>
            <a:spLocks noGrp="1"/>
          </p:cNvSpPr>
          <p:nvPr>
            <p:ph type="title"/>
          </p:nvPr>
        </p:nvSpPr>
        <p:spPr/>
        <p:txBody>
          <a:bodyPr vert="horz" lIns="91440" tIns="45720" rIns="91440" bIns="45720" rtlCol="0" anchor="b">
            <a:normAutofit/>
          </a:bodyPr>
          <a:lstStyle/>
          <a:p>
            <a:r>
              <a:rPr lang="en-US" sz="3200" b="1" dirty="0">
                <a:solidFill>
                  <a:schemeClr val="accent2"/>
                </a:solidFill>
              </a:rPr>
              <a:t>Data Practices, Potential Privacy &amp; Ethical Issues</a:t>
            </a:r>
          </a:p>
        </p:txBody>
      </p:sp>
      <p:sp>
        <p:nvSpPr>
          <p:cNvPr id="4" name="Slide Number Placeholder 3">
            <a:extLst>
              <a:ext uri="{FF2B5EF4-FFF2-40B4-BE49-F238E27FC236}">
                <a16:creationId xmlns:a16="http://schemas.microsoft.com/office/drawing/2014/main" id="{4EA8E155-0CE3-4623-AE54-2C9895DB0ABF}"/>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5" name="Footer Placeholder 4">
            <a:extLst>
              <a:ext uri="{FF2B5EF4-FFF2-40B4-BE49-F238E27FC236}">
                <a16:creationId xmlns:a16="http://schemas.microsoft.com/office/drawing/2014/main" id="{1EAA4E96-28B0-496C-99F1-B9D581F790FA}"/>
              </a:ext>
            </a:extLst>
          </p:cNvPr>
          <p:cNvSpPr>
            <a:spLocks noGrp="1"/>
          </p:cNvSpPr>
          <p:nvPr>
            <p:ph type="ftr" sz="quarter" idx="11"/>
          </p:nvPr>
        </p:nvSpPr>
        <p:spPr>
          <a:xfrm>
            <a:off x="1210265"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112602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3091C0-CBEA-44EC-A1B8-255CC88464A3}"/>
              </a:ext>
            </a:extLst>
          </p:cNvPr>
          <p:cNvPicPr>
            <a:picLocks noChangeAspect="1"/>
          </p:cNvPicPr>
          <p:nvPr/>
        </p:nvPicPr>
        <p:blipFill>
          <a:blip r:embed="rId2"/>
          <a:stretch>
            <a:fillRect/>
          </a:stretch>
        </p:blipFill>
        <p:spPr>
          <a:xfrm>
            <a:off x="327901" y="1039976"/>
            <a:ext cx="7646090" cy="3952164"/>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4F46DDF5-B040-4AB5-AC51-178EF58BB0FD}"/>
              </a:ext>
            </a:extLst>
          </p:cNvPr>
          <p:cNvPicPr>
            <a:picLocks noChangeAspect="1"/>
          </p:cNvPicPr>
          <p:nvPr/>
        </p:nvPicPr>
        <p:blipFill>
          <a:blip r:embed="rId3"/>
          <a:stretch>
            <a:fillRect/>
          </a:stretch>
        </p:blipFill>
        <p:spPr>
          <a:xfrm>
            <a:off x="5954570" y="3922274"/>
            <a:ext cx="1603537" cy="1035427"/>
          </a:xfrm>
          <a:prstGeom prst="rect">
            <a:avLst/>
          </a:prstGeom>
        </p:spPr>
      </p:pic>
      <p:pic>
        <p:nvPicPr>
          <p:cNvPr id="8" name="Picture 7">
            <a:extLst>
              <a:ext uri="{FF2B5EF4-FFF2-40B4-BE49-F238E27FC236}">
                <a16:creationId xmlns:a16="http://schemas.microsoft.com/office/drawing/2014/main" id="{45E77C82-4E0E-48D6-A019-9326EE31BACF}"/>
              </a:ext>
            </a:extLst>
          </p:cNvPr>
          <p:cNvPicPr>
            <a:picLocks noChangeAspect="1"/>
          </p:cNvPicPr>
          <p:nvPr/>
        </p:nvPicPr>
        <p:blipFill>
          <a:blip r:embed="rId4"/>
          <a:stretch>
            <a:fillRect/>
          </a:stretch>
        </p:blipFill>
        <p:spPr>
          <a:xfrm>
            <a:off x="1337694" y="3776601"/>
            <a:ext cx="1076325" cy="1181100"/>
          </a:xfrm>
          <a:prstGeom prst="rect">
            <a:avLst/>
          </a:prstGeom>
        </p:spPr>
      </p:pic>
      <p:cxnSp>
        <p:nvCxnSpPr>
          <p:cNvPr id="10" name="Straight Arrow Connector 9">
            <a:extLst>
              <a:ext uri="{FF2B5EF4-FFF2-40B4-BE49-F238E27FC236}">
                <a16:creationId xmlns:a16="http://schemas.microsoft.com/office/drawing/2014/main" id="{62C67B03-99DE-4C5F-9666-0FD4AAB449F6}"/>
              </a:ext>
            </a:extLst>
          </p:cNvPr>
          <p:cNvCxnSpPr>
            <a:cxnSpLocks/>
          </p:cNvCxnSpPr>
          <p:nvPr/>
        </p:nvCxnSpPr>
        <p:spPr>
          <a:xfrm flipV="1">
            <a:off x="2414019" y="3967162"/>
            <a:ext cx="1130806" cy="538163"/>
          </a:xfrm>
          <a:prstGeom prst="straightConnector1">
            <a:avLst/>
          </a:prstGeom>
          <a:ln w="28575" cap="flat" cmpd="sng" algn="ctr">
            <a:solidFill>
              <a:schemeClr val="tx1"/>
            </a:solidFill>
            <a:prstDash val="sysDot"/>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236FA103-4ED9-4FF4-885E-8BB015D2933A}"/>
              </a:ext>
            </a:extLst>
          </p:cNvPr>
          <p:cNvCxnSpPr>
            <a:cxnSpLocks/>
          </p:cNvCxnSpPr>
          <p:nvPr/>
        </p:nvCxnSpPr>
        <p:spPr>
          <a:xfrm flipH="1" flipV="1">
            <a:off x="5254389" y="3776603"/>
            <a:ext cx="700181" cy="459640"/>
          </a:xfrm>
          <a:prstGeom prst="straightConnector1">
            <a:avLst/>
          </a:prstGeom>
          <a:ln w="28575" cap="flat" cmpd="sng" algn="ctr">
            <a:solidFill>
              <a:schemeClr val="tx1"/>
            </a:solidFill>
            <a:prstDash val="sysDot"/>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457C3882-F410-45AA-BA1E-28317EF16593}"/>
              </a:ext>
            </a:extLst>
          </p:cNvPr>
          <p:cNvSpPr txBox="1"/>
          <p:nvPr/>
        </p:nvSpPr>
        <p:spPr>
          <a:xfrm>
            <a:off x="325263" y="5221478"/>
            <a:ext cx="6795127" cy="492443"/>
          </a:xfrm>
          <a:prstGeom prst="rect">
            <a:avLst/>
          </a:prstGeom>
          <a:noFill/>
        </p:spPr>
        <p:txBody>
          <a:bodyPr wrap="square" rtlCol="0">
            <a:spAutoFit/>
          </a:bodyPr>
          <a:lstStyle/>
          <a:p>
            <a:r>
              <a:rPr lang="en-US" sz="1400" b="1" dirty="0"/>
              <a:t>Lower Mortality rate 3 States:</a:t>
            </a:r>
            <a:r>
              <a:rPr lang="en-US" sz="1200" dirty="0"/>
              <a:t>					</a:t>
            </a:r>
            <a:r>
              <a:rPr lang="en-US" sz="1400" b="1" dirty="0"/>
              <a:t>Higher Mortality rate 3 states:</a:t>
            </a:r>
          </a:p>
          <a:p>
            <a:r>
              <a:rPr lang="en-US" sz="1200" dirty="0"/>
              <a:t>Utah , Colorado , Arizona					           Ohio , west Virginia , Pennsylvania</a:t>
            </a:r>
          </a:p>
        </p:txBody>
      </p:sp>
      <p:sp>
        <p:nvSpPr>
          <p:cNvPr id="19" name="Rectangle 18">
            <a:extLst>
              <a:ext uri="{FF2B5EF4-FFF2-40B4-BE49-F238E27FC236}">
                <a16:creationId xmlns:a16="http://schemas.microsoft.com/office/drawing/2014/main" id="{AC48FF78-8D55-4CA1-88F0-CD62A4225BB0}"/>
              </a:ext>
            </a:extLst>
          </p:cNvPr>
          <p:cNvSpPr/>
          <p:nvPr/>
        </p:nvSpPr>
        <p:spPr>
          <a:xfrm>
            <a:off x="327901" y="5879070"/>
            <a:ext cx="4443909" cy="307777"/>
          </a:xfrm>
          <a:prstGeom prst="rect">
            <a:avLst/>
          </a:prstGeom>
        </p:spPr>
        <p:txBody>
          <a:bodyPr wrap="none">
            <a:spAutoFit/>
          </a:bodyPr>
          <a:lstStyle/>
          <a:p>
            <a:r>
              <a:rPr lang="en-US" sz="1400" i="1" dirty="0"/>
              <a:t>Mortality rate = Number of Deaths per 100,000 Population</a:t>
            </a:r>
          </a:p>
        </p:txBody>
      </p:sp>
      <p:sp>
        <p:nvSpPr>
          <p:cNvPr id="4" name="TextBox 3">
            <a:extLst>
              <a:ext uri="{FF2B5EF4-FFF2-40B4-BE49-F238E27FC236}">
                <a16:creationId xmlns:a16="http://schemas.microsoft.com/office/drawing/2014/main" id="{C1431DEB-8A15-4B30-9DEF-5C8F403F27EA}"/>
              </a:ext>
            </a:extLst>
          </p:cNvPr>
          <p:cNvSpPr txBox="1"/>
          <p:nvPr/>
        </p:nvSpPr>
        <p:spPr>
          <a:xfrm>
            <a:off x="8342142" y="1039976"/>
            <a:ext cx="3348111" cy="2893100"/>
          </a:xfrm>
          <a:prstGeom prst="rect">
            <a:avLst/>
          </a:prstGeom>
          <a:noFill/>
        </p:spPr>
        <p:txBody>
          <a:bodyPr wrap="square" rtlCol="0">
            <a:spAutoFit/>
          </a:bodyPr>
          <a:lstStyle/>
          <a:p>
            <a:r>
              <a:rPr lang="en-US" sz="1400" dirty="0">
                <a:solidFill>
                  <a:schemeClr val="accent2"/>
                </a:solidFill>
              </a:rPr>
              <a:t>PRIMARY ANALYSIS</a:t>
            </a:r>
          </a:p>
          <a:p>
            <a:endParaRPr lang="en-US" sz="1400" dirty="0"/>
          </a:p>
          <a:p>
            <a:pPr marL="285750" indent="-285750">
              <a:buFont typeface="Arial" panose="020B0604020202020204" pitchFamily="34" charset="0"/>
              <a:buChar char="•"/>
            </a:pPr>
            <a:r>
              <a:rPr lang="en-US" sz="1400" dirty="0"/>
              <a:t>Here, we identify the 3 states with higher mortality rate and the 3 states with lower mortality rate.</a:t>
            </a:r>
          </a:p>
          <a:p>
            <a:endParaRPr lang="en-US" sz="1400" dirty="0"/>
          </a:p>
          <a:p>
            <a:pPr marL="285750" indent="-285750">
              <a:buFont typeface="Arial" panose="020B0604020202020204" pitchFamily="34" charset="0"/>
              <a:buChar char="•"/>
            </a:pPr>
            <a:r>
              <a:rPr lang="en-US" sz="1400" dirty="0"/>
              <a:t>These states would be used as basis of comparison for the further analysis, to understand as to why is the mortality rate higher in the identified states and lower in the other set of identified states based on some </a:t>
            </a:r>
            <a:r>
              <a:rPr lang="en-US" sz="1400" b="1" dirty="0">
                <a:solidFill>
                  <a:schemeClr val="accent2"/>
                </a:solidFill>
              </a:rPr>
              <a:t>racial, ethnic and social stereotypes</a:t>
            </a:r>
            <a:r>
              <a:rPr lang="en-US" sz="1400" dirty="0"/>
              <a:t>.</a:t>
            </a:r>
          </a:p>
        </p:txBody>
      </p:sp>
      <p:sp>
        <p:nvSpPr>
          <p:cNvPr id="13" name="Title 1">
            <a:extLst>
              <a:ext uri="{FF2B5EF4-FFF2-40B4-BE49-F238E27FC236}">
                <a16:creationId xmlns:a16="http://schemas.microsoft.com/office/drawing/2014/main" id="{654C65D0-1D1E-4C16-8ED0-654DAB90A6DB}"/>
              </a:ext>
            </a:extLst>
          </p:cNvPr>
          <p:cNvSpPr txBox="1">
            <a:spLocks/>
          </p:cNvSpPr>
          <p:nvPr/>
        </p:nvSpPr>
        <p:spPr>
          <a:xfrm>
            <a:off x="509518" y="163771"/>
            <a:ext cx="9084860" cy="511338"/>
          </a:xfrm>
          <a:prstGeom prst="rect">
            <a:avLst/>
          </a:prstGeom>
        </p:spPr>
        <p:txBody>
          <a:bodyPr vert="horz" lIns="91440" tIns="45720" rIns="91440" bIns="45720" rtlCol="0" anchor="b">
            <a:normAutofit/>
          </a:bodyPr>
          <a:lstStyle>
            <a:lvl1pPr defTabSz="914400">
              <a:lnSpc>
                <a:spcPct val="85000"/>
              </a:lnSpc>
              <a:spcBef>
                <a:spcPct val="0"/>
              </a:spcBef>
              <a:buNone/>
              <a:defRPr sz="3200" b="1" spc="-50" baseline="0">
                <a:solidFill>
                  <a:schemeClr val="accent2"/>
                </a:solidFill>
                <a:latin typeface="+mj-lt"/>
                <a:ea typeface="+mj-ea"/>
                <a:cs typeface="+mj-cs"/>
              </a:defRPr>
            </a:lvl1pPr>
          </a:lstStyle>
          <a:p>
            <a:r>
              <a:rPr lang="en-US" dirty="0"/>
              <a:t>State Level Analysis</a:t>
            </a:r>
          </a:p>
        </p:txBody>
      </p:sp>
      <p:sp>
        <p:nvSpPr>
          <p:cNvPr id="2" name="Slide Number Placeholder 1">
            <a:extLst>
              <a:ext uri="{FF2B5EF4-FFF2-40B4-BE49-F238E27FC236}">
                <a16:creationId xmlns:a16="http://schemas.microsoft.com/office/drawing/2014/main" id="{79EFE695-1130-4202-91B2-5D2DE9164A02}"/>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3" name="Footer Placeholder 2">
            <a:extLst>
              <a:ext uri="{FF2B5EF4-FFF2-40B4-BE49-F238E27FC236}">
                <a16:creationId xmlns:a16="http://schemas.microsoft.com/office/drawing/2014/main" id="{80183FC6-8DF1-4D46-A42B-7A61B8F0D058}"/>
              </a:ext>
            </a:extLst>
          </p:cNvPr>
          <p:cNvSpPr>
            <a:spLocks noGrp="1"/>
          </p:cNvSpPr>
          <p:nvPr>
            <p:ph type="ftr" sz="quarter" idx="11"/>
          </p:nvPr>
        </p:nvSpPr>
        <p:spPr>
          <a:xfrm>
            <a:off x="394339"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3470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idx="4294967295"/>
          </p:nvPr>
        </p:nvSpPr>
        <p:spPr>
          <a:xfrm>
            <a:off x="509518" y="163771"/>
            <a:ext cx="9084860" cy="511338"/>
          </a:xfrm>
        </p:spPr>
        <p:txBody>
          <a:bodyPr vert="horz" lIns="91440" tIns="45720" rIns="91440" bIns="45720" rtlCol="0" anchor="b">
            <a:normAutofit/>
          </a:bodyPr>
          <a:lstStyle/>
          <a:p>
            <a:r>
              <a:rPr lang="en-US" sz="3200" b="1" dirty="0">
                <a:solidFill>
                  <a:schemeClr val="accent2"/>
                </a:solidFill>
              </a:rPr>
              <a:t>Age Group </a:t>
            </a:r>
          </a:p>
        </p:txBody>
      </p:sp>
      <p:pic>
        <p:nvPicPr>
          <p:cNvPr id="7" name="Picture 6">
            <a:extLst>
              <a:ext uri="{FF2B5EF4-FFF2-40B4-BE49-F238E27FC236}">
                <a16:creationId xmlns:a16="http://schemas.microsoft.com/office/drawing/2014/main" id="{71030C4E-0EF6-430C-BD8F-7E8D94F16D77}"/>
              </a:ext>
            </a:extLst>
          </p:cNvPr>
          <p:cNvPicPr>
            <a:picLocks noChangeAspect="1"/>
          </p:cNvPicPr>
          <p:nvPr/>
        </p:nvPicPr>
        <p:blipFill rotWithShape="1">
          <a:blip r:embed="rId3"/>
          <a:srcRect r="6568" b="22666"/>
          <a:stretch/>
        </p:blipFill>
        <p:spPr>
          <a:xfrm>
            <a:off x="467313" y="787650"/>
            <a:ext cx="7924731" cy="5247390"/>
          </a:xfrm>
          <a:prstGeom prst="rect">
            <a:avLst/>
          </a:prstGeom>
        </p:spPr>
      </p:pic>
      <p:sp>
        <p:nvSpPr>
          <p:cNvPr id="4" name="TextBox 3">
            <a:extLst>
              <a:ext uri="{FF2B5EF4-FFF2-40B4-BE49-F238E27FC236}">
                <a16:creationId xmlns:a16="http://schemas.microsoft.com/office/drawing/2014/main" id="{072E1FF9-B44E-4529-98E2-13D26C2B45CC}"/>
              </a:ext>
            </a:extLst>
          </p:cNvPr>
          <p:cNvSpPr txBox="1"/>
          <p:nvPr/>
        </p:nvSpPr>
        <p:spPr>
          <a:xfrm>
            <a:off x="8376576" y="787650"/>
            <a:ext cx="3348111" cy="5478423"/>
          </a:xfrm>
          <a:prstGeom prst="rect">
            <a:avLst/>
          </a:prstGeom>
          <a:noFill/>
        </p:spPr>
        <p:txBody>
          <a:bodyPr wrap="square" rtlCol="0">
            <a:spAutoFit/>
          </a:bodyPr>
          <a:lstStyle/>
          <a:p>
            <a:r>
              <a:rPr lang="en-US" sz="1400" dirty="0">
                <a:solidFill>
                  <a:schemeClr val="accent2"/>
                </a:solidFill>
              </a:rPr>
              <a:t>PRIMARY ANALYSIS</a:t>
            </a:r>
          </a:p>
          <a:p>
            <a:pPr marL="285750" indent="-285750">
              <a:buFont typeface="Arial" panose="020B0604020202020204" pitchFamily="34" charset="0"/>
              <a:buChar char="•"/>
            </a:pPr>
            <a:r>
              <a:rPr lang="en-US" sz="1400" dirty="0"/>
              <a:t>Here, we identify the age group population for the identified states to understand, whether age is a significant factor or not.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can be seen, two of the higher mortality states i.e. Ohio and Pennsylvania have higher population than the other states and even in individual age categories.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From the Mortality rate by age group it can be seen that, it’s highest in West Virginia State. Which leads us to explore other factors.</a:t>
            </a:r>
          </a:p>
          <a:p>
            <a:pPr marL="285750" indent="-285750">
              <a:buFont typeface="Arial" panose="020B0604020202020204" pitchFamily="34" charset="0"/>
              <a:buChar char="•"/>
            </a:pPr>
            <a:endParaRPr lang="en-US" sz="1400" dirty="0"/>
          </a:p>
          <a:p>
            <a:r>
              <a:rPr lang="en-US" sz="1400" dirty="0">
                <a:solidFill>
                  <a:schemeClr val="accent2"/>
                </a:solidFill>
              </a:rPr>
              <a:t>SECONDARY RESEARCH</a:t>
            </a:r>
          </a:p>
          <a:p>
            <a:pPr marL="285750" indent="-285750">
              <a:buFont typeface="Arial" panose="020B0604020202020204" pitchFamily="34" charset="0"/>
              <a:buChar char="•"/>
            </a:pPr>
            <a:r>
              <a:rPr lang="en-US" sz="1400" dirty="0"/>
              <a:t>There are more move outs from the state than move in, thus the decreasing population in West Virginia state.</a:t>
            </a:r>
          </a:p>
          <a:p>
            <a:endParaRPr lang="en-US" sz="1400" dirty="0"/>
          </a:p>
          <a:p>
            <a:pPr marL="285750" indent="-285750">
              <a:buFont typeface="Arial" panose="020B0604020202020204" pitchFamily="34" charset="0"/>
              <a:buChar char="•"/>
            </a:pPr>
            <a:r>
              <a:rPr lang="en-US" sz="1400" dirty="0"/>
              <a:t>West Virginia is the only state where death rates exceed birth rates. </a:t>
            </a:r>
          </a:p>
          <a:p>
            <a:endParaRPr lang="en-US" sz="1400" dirty="0"/>
          </a:p>
        </p:txBody>
      </p:sp>
      <p:sp>
        <p:nvSpPr>
          <p:cNvPr id="3" name="Rectangle 2">
            <a:extLst>
              <a:ext uri="{FF2B5EF4-FFF2-40B4-BE49-F238E27FC236}">
                <a16:creationId xmlns:a16="http://schemas.microsoft.com/office/drawing/2014/main" id="{BB1C05E6-E778-4206-9365-D31908BF7DCD}"/>
              </a:ext>
            </a:extLst>
          </p:cNvPr>
          <p:cNvSpPr/>
          <p:nvPr/>
        </p:nvSpPr>
        <p:spPr>
          <a:xfrm>
            <a:off x="4656406" y="5106572"/>
            <a:ext cx="1885071" cy="513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64D18C1F-49DC-4813-9F44-CE11CDA409FD}"/>
              </a:ext>
            </a:extLst>
          </p:cNvPr>
          <p:cNvGrpSpPr/>
          <p:nvPr/>
        </p:nvGrpSpPr>
        <p:grpSpPr>
          <a:xfrm>
            <a:off x="4025006" y="5092512"/>
            <a:ext cx="3051043" cy="461665"/>
            <a:chOff x="4025006" y="5092512"/>
            <a:chExt cx="3051043" cy="461665"/>
          </a:xfrm>
        </p:grpSpPr>
        <p:cxnSp>
          <p:nvCxnSpPr>
            <p:cNvPr id="6" name="Straight Arrow Connector 5">
              <a:extLst>
                <a:ext uri="{FF2B5EF4-FFF2-40B4-BE49-F238E27FC236}">
                  <a16:creationId xmlns:a16="http://schemas.microsoft.com/office/drawing/2014/main" id="{813EFBA1-04D0-45A0-B902-7A576FFB28E6}"/>
                </a:ext>
              </a:extLst>
            </p:cNvPr>
            <p:cNvCxnSpPr>
              <a:cxnSpLocks/>
            </p:cNvCxnSpPr>
            <p:nvPr/>
          </p:nvCxnSpPr>
          <p:spPr>
            <a:xfrm flipH="1">
              <a:off x="4025006" y="5282418"/>
              <a:ext cx="63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A0E51EE-1726-4107-8FEB-2FFA253D99A8}"/>
                </a:ext>
              </a:extLst>
            </p:cNvPr>
            <p:cNvSpPr txBox="1"/>
            <p:nvPr/>
          </p:nvSpPr>
          <p:spPr>
            <a:xfrm>
              <a:off x="4656406" y="5092512"/>
              <a:ext cx="2419643" cy="461665"/>
            </a:xfrm>
            <a:prstGeom prst="rect">
              <a:avLst/>
            </a:prstGeom>
            <a:noFill/>
          </p:spPr>
          <p:txBody>
            <a:bodyPr wrap="square" rtlCol="0">
              <a:spAutoFit/>
            </a:bodyPr>
            <a:lstStyle/>
            <a:p>
              <a:r>
                <a:rPr lang="en-US" sz="1200" dirty="0"/>
                <a:t>Mortality rate increases with increasing age group. </a:t>
              </a:r>
            </a:p>
          </p:txBody>
        </p:sp>
      </p:grpSp>
      <p:sp>
        <p:nvSpPr>
          <p:cNvPr id="9" name="Slide Number Placeholder 8">
            <a:extLst>
              <a:ext uri="{FF2B5EF4-FFF2-40B4-BE49-F238E27FC236}">
                <a16:creationId xmlns:a16="http://schemas.microsoft.com/office/drawing/2014/main" id="{B42667F0-AF11-4C9F-B1FA-56F31E43FD2B}"/>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10" name="Footer Placeholder 9">
            <a:extLst>
              <a:ext uri="{FF2B5EF4-FFF2-40B4-BE49-F238E27FC236}">
                <a16:creationId xmlns:a16="http://schemas.microsoft.com/office/drawing/2014/main" id="{A96E5F28-0401-4787-999D-FB2278E304A2}"/>
              </a:ext>
            </a:extLst>
          </p:cNvPr>
          <p:cNvSpPr>
            <a:spLocks noGrp="1"/>
          </p:cNvSpPr>
          <p:nvPr>
            <p:ph type="ftr" sz="quarter" idx="11"/>
          </p:nvPr>
        </p:nvSpPr>
        <p:spPr>
          <a:xfrm>
            <a:off x="619426"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415790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idx="4294967295"/>
          </p:nvPr>
        </p:nvSpPr>
        <p:spPr>
          <a:xfrm>
            <a:off x="509518" y="163771"/>
            <a:ext cx="9084860" cy="511338"/>
          </a:xfrm>
        </p:spPr>
        <p:txBody>
          <a:bodyPr vert="horz" lIns="91440" tIns="45720" rIns="91440" bIns="45720" rtlCol="0" anchor="b">
            <a:normAutofit/>
          </a:bodyPr>
          <a:lstStyle/>
          <a:p>
            <a:r>
              <a:rPr lang="en-US" sz="3200" b="1" dirty="0">
                <a:solidFill>
                  <a:schemeClr val="accent2"/>
                </a:solidFill>
              </a:rPr>
              <a:t>Ethnic groups</a:t>
            </a:r>
          </a:p>
        </p:txBody>
      </p:sp>
      <p:sp>
        <p:nvSpPr>
          <p:cNvPr id="4" name="TextBox 3">
            <a:extLst>
              <a:ext uri="{FF2B5EF4-FFF2-40B4-BE49-F238E27FC236}">
                <a16:creationId xmlns:a16="http://schemas.microsoft.com/office/drawing/2014/main" id="{69FB6637-6F6D-4016-96AB-52711A122DE4}"/>
              </a:ext>
            </a:extLst>
          </p:cNvPr>
          <p:cNvSpPr txBox="1"/>
          <p:nvPr/>
        </p:nvSpPr>
        <p:spPr>
          <a:xfrm>
            <a:off x="7976382" y="787650"/>
            <a:ext cx="3748305" cy="4401205"/>
          </a:xfrm>
          <a:prstGeom prst="rect">
            <a:avLst/>
          </a:prstGeom>
          <a:noFill/>
        </p:spPr>
        <p:txBody>
          <a:bodyPr wrap="square" rtlCol="0">
            <a:spAutoFit/>
          </a:bodyPr>
          <a:lstStyle/>
          <a:p>
            <a:r>
              <a:rPr lang="en-US" sz="1400" dirty="0">
                <a:solidFill>
                  <a:schemeClr val="accent2"/>
                </a:solidFill>
              </a:rPr>
              <a:t>PRIMARY ANALYSIS</a:t>
            </a:r>
          </a:p>
          <a:p>
            <a:endParaRPr lang="en-US" sz="1400" dirty="0"/>
          </a:p>
          <a:p>
            <a:pPr marL="285750" indent="-285750">
              <a:buFont typeface="Arial" panose="020B0604020202020204" pitchFamily="34" charset="0"/>
              <a:buChar char="•"/>
            </a:pPr>
            <a:r>
              <a:rPr lang="en-US" sz="1400" dirty="0"/>
              <a:t>Here, we identify the ethnic group population for the identified states to understand, whether ethnic group is a significant factor or not.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is observed that two of the higher mortality states Ohio and Pennsylvania have higher percentage of black ethnic group, But West Virginia which has the highest mortality rate has more number of blacks than any other states in the comparison group along with Ohio.</a:t>
            </a:r>
          </a:p>
          <a:p>
            <a:endParaRPr lang="en-US" sz="1400" dirty="0"/>
          </a:p>
          <a:p>
            <a:pPr marL="285750" indent="-285750">
              <a:buFont typeface="Arial" panose="020B0604020202020204" pitchFamily="34" charset="0"/>
              <a:buChar char="•"/>
            </a:pPr>
            <a:r>
              <a:rPr lang="en-US" sz="1400" dirty="0"/>
              <a:t>The data suggests that the 3 states with higher mortality rate have more population of black ethnic group than the US average.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Ethnic group is a significant factor. </a:t>
            </a:r>
            <a:endParaRPr lang="en-US" sz="1400" dirty="0">
              <a:highlight>
                <a:srgbClr val="FFFF00"/>
              </a:highlight>
            </a:endParaRPr>
          </a:p>
        </p:txBody>
      </p:sp>
      <p:pic>
        <p:nvPicPr>
          <p:cNvPr id="7" name="Picture 6">
            <a:extLst>
              <a:ext uri="{FF2B5EF4-FFF2-40B4-BE49-F238E27FC236}">
                <a16:creationId xmlns:a16="http://schemas.microsoft.com/office/drawing/2014/main" id="{F3E05132-5DE2-4B1F-A897-7B65418082FA}"/>
              </a:ext>
            </a:extLst>
          </p:cNvPr>
          <p:cNvPicPr>
            <a:picLocks noChangeAspect="1"/>
          </p:cNvPicPr>
          <p:nvPr/>
        </p:nvPicPr>
        <p:blipFill rotWithShape="1">
          <a:blip r:embed="rId3"/>
          <a:srcRect r="51497" b="25614"/>
          <a:stretch/>
        </p:blipFill>
        <p:spPr>
          <a:xfrm>
            <a:off x="518666" y="675109"/>
            <a:ext cx="4598766" cy="5642276"/>
          </a:xfrm>
          <a:prstGeom prst="rect">
            <a:avLst/>
          </a:prstGeom>
          <a:ln>
            <a:solidFill>
              <a:schemeClr val="bg1"/>
            </a:solidFill>
          </a:ln>
        </p:spPr>
      </p:pic>
      <p:sp>
        <p:nvSpPr>
          <p:cNvPr id="14" name="Rectangle 13">
            <a:extLst>
              <a:ext uri="{FF2B5EF4-FFF2-40B4-BE49-F238E27FC236}">
                <a16:creationId xmlns:a16="http://schemas.microsoft.com/office/drawing/2014/main" id="{7169F6A8-789E-4E43-B940-31822DC07347}"/>
              </a:ext>
            </a:extLst>
          </p:cNvPr>
          <p:cNvSpPr/>
          <p:nvPr/>
        </p:nvSpPr>
        <p:spPr>
          <a:xfrm>
            <a:off x="4074695" y="5130737"/>
            <a:ext cx="2374231" cy="530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4D0242C-CD24-4D0E-A551-69857F91C4D7}"/>
              </a:ext>
            </a:extLst>
          </p:cNvPr>
          <p:cNvSpPr txBox="1"/>
          <p:nvPr/>
        </p:nvSpPr>
        <p:spPr>
          <a:xfrm>
            <a:off x="4122821" y="5137727"/>
            <a:ext cx="2326105" cy="523220"/>
          </a:xfrm>
          <a:prstGeom prst="rect">
            <a:avLst/>
          </a:prstGeom>
          <a:noFill/>
        </p:spPr>
        <p:txBody>
          <a:bodyPr wrap="square" rtlCol="0">
            <a:spAutoFit/>
          </a:bodyPr>
          <a:lstStyle/>
          <a:p>
            <a:r>
              <a:rPr lang="en-US" sz="1400" dirty="0"/>
              <a:t>US average of black ethnic group in each state is </a:t>
            </a:r>
            <a:r>
              <a:rPr lang="en-US" sz="1400" b="1" i="1" dirty="0"/>
              <a:t>849</a:t>
            </a:r>
          </a:p>
        </p:txBody>
      </p:sp>
      <p:sp>
        <p:nvSpPr>
          <p:cNvPr id="3" name="Slide Number Placeholder 2">
            <a:extLst>
              <a:ext uri="{FF2B5EF4-FFF2-40B4-BE49-F238E27FC236}">
                <a16:creationId xmlns:a16="http://schemas.microsoft.com/office/drawing/2014/main" id="{A9DFFEF6-3BD6-45AE-9C6F-F2C354E25391}"/>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5" name="Footer Placeholder 4">
            <a:extLst>
              <a:ext uri="{FF2B5EF4-FFF2-40B4-BE49-F238E27FC236}">
                <a16:creationId xmlns:a16="http://schemas.microsoft.com/office/drawing/2014/main" id="{626EEFEB-7C06-4974-9812-069BBBFFFD6E}"/>
              </a:ext>
            </a:extLst>
          </p:cNvPr>
          <p:cNvSpPr>
            <a:spLocks noGrp="1"/>
          </p:cNvSpPr>
          <p:nvPr>
            <p:ph type="ftr" sz="quarter" idx="11"/>
          </p:nvPr>
        </p:nvSpPr>
        <p:spPr>
          <a:xfrm>
            <a:off x="717897"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251028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idx="4294967295"/>
          </p:nvPr>
        </p:nvSpPr>
        <p:spPr>
          <a:xfrm>
            <a:off x="509518" y="163771"/>
            <a:ext cx="9084860" cy="511338"/>
          </a:xfrm>
        </p:spPr>
        <p:txBody>
          <a:bodyPr vert="horz" lIns="91440" tIns="45720" rIns="91440" bIns="45720" rtlCol="0" anchor="b">
            <a:normAutofit/>
          </a:bodyPr>
          <a:lstStyle/>
          <a:p>
            <a:r>
              <a:rPr lang="en-US" sz="3200" b="1" dirty="0">
                <a:solidFill>
                  <a:schemeClr val="accent2"/>
                </a:solidFill>
              </a:rPr>
              <a:t>Atmospheric conditions</a:t>
            </a:r>
          </a:p>
        </p:txBody>
      </p:sp>
      <p:pic>
        <p:nvPicPr>
          <p:cNvPr id="4" name="Picture 3">
            <a:extLst>
              <a:ext uri="{FF2B5EF4-FFF2-40B4-BE49-F238E27FC236}">
                <a16:creationId xmlns:a16="http://schemas.microsoft.com/office/drawing/2014/main" id="{D11454DA-7BE8-472B-83BC-B4EADD96BC92}"/>
              </a:ext>
            </a:extLst>
          </p:cNvPr>
          <p:cNvPicPr>
            <a:picLocks noChangeAspect="1"/>
          </p:cNvPicPr>
          <p:nvPr/>
        </p:nvPicPr>
        <p:blipFill>
          <a:blip r:embed="rId2"/>
          <a:stretch>
            <a:fillRect/>
          </a:stretch>
        </p:blipFill>
        <p:spPr>
          <a:xfrm>
            <a:off x="701246" y="990259"/>
            <a:ext cx="6468378" cy="4877481"/>
          </a:xfrm>
          <a:prstGeom prst="rect">
            <a:avLst/>
          </a:prstGeom>
          <a:ln>
            <a:solidFill>
              <a:schemeClr val="bg1">
                <a:lumMod val="50000"/>
              </a:schemeClr>
            </a:solidFill>
          </a:ln>
        </p:spPr>
      </p:pic>
      <p:sp>
        <p:nvSpPr>
          <p:cNvPr id="5" name="TextBox 4">
            <a:extLst>
              <a:ext uri="{FF2B5EF4-FFF2-40B4-BE49-F238E27FC236}">
                <a16:creationId xmlns:a16="http://schemas.microsoft.com/office/drawing/2014/main" id="{1939D7AF-8163-4BCE-AEF8-BC3EC1A711A1}"/>
              </a:ext>
            </a:extLst>
          </p:cNvPr>
          <p:cNvSpPr txBox="1"/>
          <p:nvPr/>
        </p:nvSpPr>
        <p:spPr>
          <a:xfrm>
            <a:off x="8142643" y="929441"/>
            <a:ext cx="3348111" cy="4185761"/>
          </a:xfrm>
          <a:prstGeom prst="rect">
            <a:avLst/>
          </a:prstGeom>
          <a:noFill/>
        </p:spPr>
        <p:txBody>
          <a:bodyPr wrap="square" rtlCol="0">
            <a:spAutoFit/>
          </a:bodyPr>
          <a:lstStyle/>
          <a:p>
            <a:r>
              <a:rPr lang="en-US" sz="1400" dirty="0">
                <a:solidFill>
                  <a:schemeClr val="accent2"/>
                </a:solidFill>
              </a:rPr>
              <a:t>PRIMARY ANALYSIS</a:t>
            </a:r>
          </a:p>
          <a:p>
            <a:endParaRPr lang="en-US" sz="1400" dirty="0"/>
          </a:p>
          <a:p>
            <a:pPr marL="285750" indent="-285750">
              <a:buFont typeface="Arial" panose="020B0604020202020204" pitchFamily="34" charset="0"/>
              <a:buChar char="•"/>
            </a:pPr>
            <a:r>
              <a:rPr lang="en-US" sz="1400" dirty="0"/>
              <a:t>Here, we identify the influence of the atmospheric factors i.e.  The content of Carbon monoxide, Nitrogen dioxide,  Ozone , the color represents the  factors.</a:t>
            </a:r>
          </a:p>
          <a:p>
            <a:endParaRPr lang="en-US" sz="1400" dirty="0"/>
          </a:p>
          <a:p>
            <a:pPr marL="285750" indent="-285750">
              <a:buFont typeface="Arial" panose="020B0604020202020204" pitchFamily="34" charset="0"/>
              <a:buChar char="•"/>
            </a:pPr>
            <a:r>
              <a:rPr lang="en-US" sz="1400" dirty="0"/>
              <a:t>From the bar graph it can be seen that the values aren’t much significant. But in the past there have been many deaths of people working in coal industries in West Virginia.</a:t>
            </a:r>
          </a:p>
          <a:p>
            <a:pPr marL="285750" indent="-285750">
              <a:buFont typeface="Arial" panose="020B0604020202020204" pitchFamily="34" charset="0"/>
              <a:buChar char="•"/>
            </a:pPr>
            <a:endParaRPr lang="en-US" sz="1400" dirty="0"/>
          </a:p>
          <a:p>
            <a:r>
              <a:rPr lang="en-US" sz="1400" dirty="0">
                <a:solidFill>
                  <a:schemeClr val="accent2"/>
                </a:solidFill>
              </a:rPr>
              <a:t>SECONDARY RESEARCH</a:t>
            </a:r>
            <a:endParaRPr lang="en-US" sz="1400" dirty="0"/>
          </a:p>
          <a:p>
            <a:pPr marL="285750" indent="-285750">
              <a:buFont typeface="Arial" panose="020B0604020202020204" pitchFamily="34" charset="0"/>
              <a:buChar char="•"/>
            </a:pPr>
            <a:r>
              <a:rPr lang="en-US" sz="1400" dirty="0"/>
              <a:t>West Virginia is a Oil&amp; Gas and Coal mining industries state. A lot of people have died due to kidney and respiratory  issues.</a:t>
            </a:r>
          </a:p>
        </p:txBody>
      </p:sp>
      <p:sp>
        <p:nvSpPr>
          <p:cNvPr id="3" name="Slide Number Placeholder 2">
            <a:extLst>
              <a:ext uri="{FF2B5EF4-FFF2-40B4-BE49-F238E27FC236}">
                <a16:creationId xmlns:a16="http://schemas.microsoft.com/office/drawing/2014/main" id="{3A8D3563-2ED4-4154-A87D-16D4CD119235}"/>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Footer Placeholder 5">
            <a:extLst>
              <a:ext uri="{FF2B5EF4-FFF2-40B4-BE49-F238E27FC236}">
                <a16:creationId xmlns:a16="http://schemas.microsoft.com/office/drawing/2014/main" id="{21BECE48-A5FD-4381-BD7F-2704BC8F88D5}"/>
              </a:ext>
            </a:extLst>
          </p:cNvPr>
          <p:cNvSpPr>
            <a:spLocks noGrp="1"/>
          </p:cNvSpPr>
          <p:nvPr>
            <p:ph type="ftr" sz="quarter" idx="11"/>
          </p:nvPr>
        </p:nvSpPr>
        <p:spPr>
          <a:xfrm>
            <a:off x="717900"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290287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idx="4294967295"/>
          </p:nvPr>
        </p:nvSpPr>
        <p:spPr>
          <a:xfrm>
            <a:off x="509518" y="163771"/>
            <a:ext cx="11546500" cy="469275"/>
          </a:xfrm>
        </p:spPr>
        <p:txBody>
          <a:bodyPr vert="horz" lIns="91440" tIns="45720" rIns="91440" bIns="45720" rtlCol="0" anchor="b">
            <a:noAutofit/>
          </a:bodyPr>
          <a:lstStyle/>
          <a:p>
            <a:r>
              <a:rPr lang="en-US" sz="3000" b="1" dirty="0">
                <a:solidFill>
                  <a:schemeClr val="accent2"/>
                </a:solidFill>
              </a:rPr>
              <a:t>Alcohol , Murder &amp; Occupant Deaths Rate </a:t>
            </a:r>
          </a:p>
        </p:txBody>
      </p:sp>
      <p:pic>
        <p:nvPicPr>
          <p:cNvPr id="4" name="Picture 3">
            <a:extLst>
              <a:ext uri="{FF2B5EF4-FFF2-40B4-BE49-F238E27FC236}">
                <a16:creationId xmlns:a16="http://schemas.microsoft.com/office/drawing/2014/main" id="{0084689C-9887-48B8-ABB4-265A468F7E9F}"/>
              </a:ext>
            </a:extLst>
          </p:cNvPr>
          <p:cNvPicPr>
            <a:picLocks noChangeAspect="1"/>
          </p:cNvPicPr>
          <p:nvPr/>
        </p:nvPicPr>
        <p:blipFill>
          <a:blip r:embed="rId2"/>
          <a:stretch>
            <a:fillRect/>
          </a:stretch>
        </p:blipFill>
        <p:spPr>
          <a:xfrm>
            <a:off x="354771" y="739479"/>
            <a:ext cx="8545561" cy="4198281"/>
          </a:xfrm>
          <a:prstGeom prst="rect">
            <a:avLst/>
          </a:prstGeom>
          <a:ln>
            <a:solidFill>
              <a:schemeClr val="bg1">
                <a:lumMod val="50000"/>
              </a:schemeClr>
            </a:solidFill>
          </a:ln>
        </p:spPr>
      </p:pic>
      <p:sp>
        <p:nvSpPr>
          <p:cNvPr id="5" name="TextBox 4">
            <a:extLst>
              <a:ext uri="{FF2B5EF4-FFF2-40B4-BE49-F238E27FC236}">
                <a16:creationId xmlns:a16="http://schemas.microsoft.com/office/drawing/2014/main" id="{EEB4F9F1-7770-484A-A772-E692F9C4594D}"/>
              </a:ext>
            </a:extLst>
          </p:cNvPr>
          <p:cNvSpPr txBox="1"/>
          <p:nvPr/>
        </p:nvSpPr>
        <p:spPr>
          <a:xfrm>
            <a:off x="9003323" y="767616"/>
            <a:ext cx="3052695" cy="5328873"/>
          </a:xfrm>
          <a:prstGeom prst="rect">
            <a:avLst/>
          </a:prstGeom>
          <a:noFill/>
        </p:spPr>
        <p:txBody>
          <a:bodyPr wrap="square" rtlCol="0">
            <a:spAutoFit/>
          </a:bodyPr>
          <a:lstStyle/>
          <a:p>
            <a:r>
              <a:rPr lang="en-US" sz="1400" dirty="0">
                <a:solidFill>
                  <a:schemeClr val="accent2"/>
                </a:solidFill>
              </a:rPr>
              <a:t>PRIMARY ANALYSIS</a:t>
            </a:r>
          </a:p>
          <a:p>
            <a:endParaRPr lang="en-US" sz="1400" dirty="0"/>
          </a:p>
          <a:p>
            <a:pPr marL="285750" indent="-285750">
              <a:buFont typeface="Arial" panose="020B0604020202020204" pitchFamily="34" charset="0"/>
              <a:buChar char="•"/>
            </a:pPr>
            <a:r>
              <a:rPr lang="en-US" sz="1400" dirty="0"/>
              <a:t>Here, we understand the mortality rate due to miscellaneous factors such as Alcohol abuse, Murder Crime rate and Occupant Death Rate.</a:t>
            </a:r>
          </a:p>
          <a:p>
            <a:endParaRPr lang="en-US" sz="1400" dirty="0"/>
          </a:p>
          <a:p>
            <a:pPr marL="285750" indent="-285750">
              <a:buFont typeface="Arial" panose="020B0604020202020204" pitchFamily="34" charset="0"/>
              <a:buChar char="•"/>
            </a:pPr>
            <a:r>
              <a:rPr lang="en-US" sz="1400" dirty="0"/>
              <a:t>From the bar graph it can be seen that apart from Arizona state all the 3 states with higher mortality rate have all of these factors high.</a:t>
            </a:r>
          </a:p>
          <a:p>
            <a:pPr marL="285750" indent="-285750">
              <a:buFont typeface="Arial" panose="020B0604020202020204" pitchFamily="34" charset="0"/>
              <a:buChar char="•"/>
            </a:pPr>
            <a:endParaRPr lang="en-US" sz="1400" dirty="0">
              <a:highlight>
                <a:srgbClr val="FFFF00"/>
              </a:highlight>
            </a:endParaRPr>
          </a:p>
          <a:p>
            <a:pPr marL="285750" indent="-285750">
              <a:buFont typeface="Arial" panose="020B0604020202020204" pitchFamily="34" charset="0"/>
              <a:buChar char="•"/>
            </a:pPr>
            <a:r>
              <a:rPr lang="en-US" sz="1400" dirty="0"/>
              <a:t>The data suggests that of all the 3 factors occupant deaths are quite common and higher in all the states and quite huge in West Virginia. Followed by the deaths due to alcohol abuse.</a:t>
            </a:r>
          </a:p>
          <a:p>
            <a:endParaRPr lang="en-US" sz="1400" dirty="0"/>
          </a:p>
          <a:p>
            <a:r>
              <a:rPr lang="en-US" sz="1400" dirty="0">
                <a:solidFill>
                  <a:schemeClr val="accent2"/>
                </a:solidFill>
              </a:rPr>
              <a:t>SECONDARY RESEARCH</a:t>
            </a:r>
            <a:endParaRPr lang="en-US" sz="1400" dirty="0"/>
          </a:p>
          <a:p>
            <a:pPr marL="285750" indent="-285750">
              <a:buFont typeface="Arial" panose="020B0604020202020204" pitchFamily="34" charset="0"/>
              <a:buChar char="•"/>
            </a:pPr>
            <a:r>
              <a:rPr lang="en-US" sz="1400" dirty="0"/>
              <a:t>Pregnant women’s consumption of alcohol has been high impacting the birth rate.</a:t>
            </a:r>
          </a:p>
        </p:txBody>
      </p:sp>
      <p:graphicFrame>
        <p:nvGraphicFramePr>
          <p:cNvPr id="3" name="Table 2">
            <a:extLst>
              <a:ext uri="{FF2B5EF4-FFF2-40B4-BE49-F238E27FC236}">
                <a16:creationId xmlns:a16="http://schemas.microsoft.com/office/drawing/2014/main" id="{FD7C0013-4E7E-428F-A3AC-81795D1A02CF}"/>
              </a:ext>
            </a:extLst>
          </p:cNvPr>
          <p:cNvGraphicFramePr>
            <a:graphicFrameLocks noGrp="1"/>
          </p:cNvGraphicFramePr>
          <p:nvPr>
            <p:extLst>
              <p:ext uri="{D42A27DB-BD31-4B8C-83A1-F6EECF244321}">
                <p14:modId xmlns:p14="http://schemas.microsoft.com/office/powerpoint/2010/main" val="4211431755"/>
              </p:ext>
            </p:extLst>
          </p:nvPr>
        </p:nvGraphicFramePr>
        <p:xfrm>
          <a:off x="354771" y="5199709"/>
          <a:ext cx="5586481" cy="896780"/>
        </p:xfrm>
        <a:graphic>
          <a:graphicData uri="http://schemas.openxmlformats.org/drawingml/2006/table">
            <a:tbl>
              <a:tblPr firstRow="1" bandRow="1">
                <a:tableStyleId>{5C22544A-7EE6-4342-B048-85BDC9FD1C3A}</a:tableStyleId>
              </a:tblPr>
              <a:tblGrid>
                <a:gridCol w="1572500">
                  <a:extLst>
                    <a:ext uri="{9D8B030D-6E8A-4147-A177-3AD203B41FA5}">
                      <a16:colId xmlns:a16="http://schemas.microsoft.com/office/drawing/2014/main" val="169076259"/>
                    </a:ext>
                  </a:extLst>
                </a:gridCol>
                <a:gridCol w="2307102">
                  <a:extLst>
                    <a:ext uri="{9D8B030D-6E8A-4147-A177-3AD203B41FA5}">
                      <a16:colId xmlns:a16="http://schemas.microsoft.com/office/drawing/2014/main" val="3970656869"/>
                    </a:ext>
                  </a:extLst>
                </a:gridCol>
                <a:gridCol w="1706879">
                  <a:extLst>
                    <a:ext uri="{9D8B030D-6E8A-4147-A177-3AD203B41FA5}">
                      <a16:colId xmlns:a16="http://schemas.microsoft.com/office/drawing/2014/main" val="1727346485"/>
                    </a:ext>
                  </a:extLst>
                </a:gridCol>
              </a:tblGrid>
              <a:tr h="345589">
                <a:tc>
                  <a:txBody>
                    <a:bodyPr/>
                    <a:lstStyle/>
                    <a:p>
                      <a:r>
                        <a:rPr lang="en-US" sz="1200" dirty="0"/>
                        <a:t>Mortality types</a:t>
                      </a:r>
                    </a:p>
                  </a:txBody>
                  <a:tcPr/>
                </a:tc>
                <a:tc>
                  <a:txBody>
                    <a:bodyPr/>
                    <a:lstStyle/>
                    <a:p>
                      <a:r>
                        <a:rPr lang="en-US" sz="1200" dirty="0"/>
                        <a:t>West Virginia Mortality Rate</a:t>
                      </a:r>
                    </a:p>
                  </a:txBody>
                  <a:tcPr/>
                </a:tc>
                <a:tc>
                  <a:txBody>
                    <a:bodyPr/>
                    <a:lstStyle/>
                    <a:p>
                      <a:r>
                        <a:rPr lang="en-US" sz="1200" dirty="0"/>
                        <a:t>US Mortality Rate</a:t>
                      </a:r>
                    </a:p>
                  </a:txBody>
                  <a:tcPr/>
                </a:tc>
                <a:extLst>
                  <a:ext uri="{0D108BD9-81ED-4DB2-BD59-A6C34878D82A}">
                    <a16:rowId xmlns:a16="http://schemas.microsoft.com/office/drawing/2014/main" val="1434423258"/>
                  </a:ext>
                </a:extLst>
              </a:tr>
              <a:tr h="239357">
                <a:tc>
                  <a:txBody>
                    <a:bodyPr/>
                    <a:lstStyle/>
                    <a:p>
                      <a:r>
                        <a:rPr lang="en-US" sz="1200" dirty="0"/>
                        <a:t>Murder </a:t>
                      </a:r>
                    </a:p>
                  </a:txBody>
                  <a:tcPr/>
                </a:tc>
                <a:tc>
                  <a:txBody>
                    <a:bodyPr/>
                    <a:lstStyle/>
                    <a:p>
                      <a:r>
                        <a:rPr lang="en-US" sz="1200" dirty="0"/>
                        <a:t>4</a:t>
                      </a:r>
                    </a:p>
                  </a:txBody>
                  <a:tcPr/>
                </a:tc>
                <a:tc>
                  <a:txBody>
                    <a:bodyPr/>
                    <a:lstStyle/>
                    <a:p>
                      <a:r>
                        <a:rPr lang="en-US" sz="1200" dirty="0"/>
                        <a:t>4.8</a:t>
                      </a:r>
                    </a:p>
                  </a:txBody>
                  <a:tcPr/>
                </a:tc>
                <a:extLst>
                  <a:ext uri="{0D108BD9-81ED-4DB2-BD59-A6C34878D82A}">
                    <a16:rowId xmlns:a16="http://schemas.microsoft.com/office/drawing/2014/main" val="404645783"/>
                  </a:ext>
                </a:extLst>
              </a:tr>
              <a:tr h="276871">
                <a:tc>
                  <a:txBody>
                    <a:bodyPr/>
                    <a:lstStyle/>
                    <a:p>
                      <a:r>
                        <a:rPr lang="en-US" sz="1200" dirty="0"/>
                        <a:t>Occupant Deaths</a:t>
                      </a:r>
                    </a:p>
                  </a:txBody>
                  <a:tcPr/>
                </a:tc>
                <a:tc>
                  <a:txBody>
                    <a:bodyPr/>
                    <a:lstStyle/>
                    <a:p>
                      <a:r>
                        <a:rPr lang="en-US" sz="1200" dirty="0"/>
                        <a:t>16.59</a:t>
                      </a:r>
                    </a:p>
                  </a:txBody>
                  <a:tcPr/>
                </a:tc>
                <a:tc>
                  <a:txBody>
                    <a:bodyPr/>
                    <a:lstStyle/>
                    <a:p>
                      <a:r>
                        <a:rPr lang="en-US" sz="1200" dirty="0"/>
                        <a:t>10.2</a:t>
                      </a:r>
                    </a:p>
                  </a:txBody>
                  <a:tcPr/>
                </a:tc>
                <a:extLst>
                  <a:ext uri="{0D108BD9-81ED-4DB2-BD59-A6C34878D82A}">
                    <a16:rowId xmlns:a16="http://schemas.microsoft.com/office/drawing/2014/main" val="3601358413"/>
                  </a:ext>
                </a:extLst>
              </a:tr>
            </a:tbl>
          </a:graphicData>
        </a:graphic>
      </p:graphicFrame>
      <p:sp>
        <p:nvSpPr>
          <p:cNvPr id="6" name="Slide Number Placeholder 5">
            <a:extLst>
              <a:ext uri="{FF2B5EF4-FFF2-40B4-BE49-F238E27FC236}">
                <a16:creationId xmlns:a16="http://schemas.microsoft.com/office/drawing/2014/main" id="{DBFFEE56-750A-4016-BD1D-604A4A426195}"/>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7" name="Footer Placeholder 6">
            <a:extLst>
              <a:ext uri="{FF2B5EF4-FFF2-40B4-BE49-F238E27FC236}">
                <a16:creationId xmlns:a16="http://schemas.microsoft.com/office/drawing/2014/main" id="{1B321109-2AB8-413A-83C4-18FDBC03D84B}"/>
              </a:ext>
            </a:extLst>
          </p:cNvPr>
          <p:cNvSpPr>
            <a:spLocks noGrp="1"/>
          </p:cNvSpPr>
          <p:nvPr>
            <p:ph type="ftr" sz="quarter" idx="11"/>
          </p:nvPr>
        </p:nvSpPr>
        <p:spPr>
          <a:xfrm>
            <a:off x="436542"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2116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idx="4294967295"/>
          </p:nvPr>
        </p:nvSpPr>
        <p:spPr>
          <a:xfrm>
            <a:off x="509518" y="163771"/>
            <a:ext cx="9084860" cy="511338"/>
          </a:xfrm>
        </p:spPr>
        <p:txBody>
          <a:bodyPr>
            <a:normAutofit/>
          </a:bodyPr>
          <a:lstStyle/>
          <a:p>
            <a:r>
              <a:rPr lang="en-US" sz="3200" b="1" dirty="0">
                <a:solidFill>
                  <a:schemeClr val="accent2"/>
                </a:solidFill>
              </a:rPr>
              <a:t>Drug poisoning </a:t>
            </a:r>
          </a:p>
        </p:txBody>
      </p:sp>
      <p:pic>
        <p:nvPicPr>
          <p:cNvPr id="4" name="Picture 3">
            <a:extLst>
              <a:ext uri="{FF2B5EF4-FFF2-40B4-BE49-F238E27FC236}">
                <a16:creationId xmlns:a16="http://schemas.microsoft.com/office/drawing/2014/main" id="{CDD56F9B-0A47-406A-AC57-3EA0D68999AF}"/>
              </a:ext>
            </a:extLst>
          </p:cNvPr>
          <p:cNvPicPr>
            <a:picLocks noChangeAspect="1"/>
          </p:cNvPicPr>
          <p:nvPr/>
        </p:nvPicPr>
        <p:blipFill>
          <a:blip r:embed="rId3"/>
          <a:stretch>
            <a:fillRect/>
          </a:stretch>
        </p:blipFill>
        <p:spPr>
          <a:xfrm>
            <a:off x="664361" y="4800575"/>
            <a:ext cx="3519405" cy="1431440"/>
          </a:xfrm>
          <a:prstGeom prst="rect">
            <a:avLst/>
          </a:prstGeom>
          <a:ln>
            <a:solidFill>
              <a:schemeClr val="bg1">
                <a:lumMod val="50000"/>
              </a:schemeClr>
            </a:solidFill>
          </a:ln>
        </p:spPr>
      </p:pic>
      <p:pic>
        <p:nvPicPr>
          <p:cNvPr id="5" name="Picture 4">
            <a:extLst>
              <a:ext uri="{FF2B5EF4-FFF2-40B4-BE49-F238E27FC236}">
                <a16:creationId xmlns:a16="http://schemas.microsoft.com/office/drawing/2014/main" id="{24372F5E-3F89-46FB-82E1-FF207A11E837}"/>
              </a:ext>
            </a:extLst>
          </p:cNvPr>
          <p:cNvPicPr>
            <a:picLocks noChangeAspect="1"/>
          </p:cNvPicPr>
          <p:nvPr/>
        </p:nvPicPr>
        <p:blipFill>
          <a:blip r:embed="rId4"/>
          <a:stretch>
            <a:fillRect/>
          </a:stretch>
        </p:blipFill>
        <p:spPr>
          <a:xfrm>
            <a:off x="642183" y="609609"/>
            <a:ext cx="4942691" cy="4088301"/>
          </a:xfrm>
          <a:prstGeom prst="rect">
            <a:avLst/>
          </a:prstGeom>
          <a:ln>
            <a:solidFill>
              <a:schemeClr val="bg1">
                <a:lumMod val="50000"/>
              </a:schemeClr>
            </a:solidFill>
          </a:ln>
        </p:spPr>
      </p:pic>
      <p:graphicFrame>
        <p:nvGraphicFramePr>
          <p:cNvPr id="6" name="Table 5">
            <a:extLst>
              <a:ext uri="{FF2B5EF4-FFF2-40B4-BE49-F238E27FC236}">
                <a16:creationId xmlns:a16="http://schemas.microsoft.com/office/drawing/2014/main" id="{F4CC584B-55EC-427E-9719-F3A3E94A3226}"/>
              </a:ext>
            </a:extLst>
          </p:cNvPr>
          <p:cNvGraphicFramePr>
            <a:graphicFrameLocks noGrp="1"/>
          </p:cNvGraphicFramePr>
          <p:nvPr>
            <p:extLst>
              <p:ext uri="{D42A27DB-BD31-4B8C-83A1-F6EECF244321}">
                <p14:modId xmlns:p14="http://schemas.microsoft.com/office/powerpoint/2010/main" val="1750583435"/>
              </p:ext>
            </p:extLst>
          </p:nvPr>
        </p:nvGraphicFramePr>
        <p:xfrm>
          <a:off x="4514836" y="5053285"/>
          <a:ext cx="2483625" cy="818830"/>
        </p:xfrm>
        <a:graphic>
          <a:graphicData uri="http://schemas.openxmlformats.org/drawingml/2006/table">
            <a:tbl>
              <a:tblPr firstRow="1" bandRow="1">
                <a:tableStyleId>{5C22544A-7EE6-4342-B048-85BDC9FD1C3A}</a:tableStyleId>
              </a:tblPr>
              <a:tblGrid>
                <a:gridCol w="1427504">
                  <a:extLst>
                    <a:ext uri="{9D8B030D-6E8A-4147-A177-3AD203B41FA5}">
                      <a16:colId xmlns:a16="http://schemas.microsoft.com/office/drawing/2014/main" val="3970656869"/>
                    </a:ext>
                  </a:extLst>
                </a:gridCol>
                <a:gridCol w="1056121">
                  <a:extLst>
                    <a:ext uri="{9D8B030D-6E8A-4147-A177-3AD203B41FA5}">
                      <a16:colId xmlns:a16="http://schemas.microsoft.com/office/drawing/2014/main" val="1727346485"/>
                    </a:ext>
                  </a:extLst>
                </a:gridCol>
              </a:tblGrid>
              <a:tr h="436320">
                <a:tc>
                  <a:txBody>
                    <a:bodyPr/>
                    <a:lstStyle/>
                    <a:p>
                      <a:r>
                        <a:rPr lang="en-US" sz="1200" dirty="0"/>
                        <a:t>West Virginia Mortality Rate</a:t>
                      </a:r>
                    </a:p>
                  </a:txBody>
                  <a:tcPr>
                    <a:solidFill>
                      <a:srgbClr val="EFA011"/>
                    </a:solidFill>
                  </a:tcPr>
                </a:tc>
                <a:tc>
                  <a:txBody>
                    <a:bodyPr/>
                    <a:lstStyle/>
                    <a:p>
                      <a:r>
                        <a:rPr lang="en-US" sz="1200" dirty="0"/>
                        <a:t>US Mortality Rate</a:t>
                      </a:r>
                    </a:p>
                  </a:txBody>
                  <a:tcPr>
                    <a:solidFill>
                      <a:srgbClr val="EFA011"/>
                    </a:solidFill>
                  </a:tcPr>
                </a:tc>
                <a:extLst>
                  <a:ext uri="{0D108BD9-81ED-4DB2-BD59-A6C34878D82A}">
                    <a16:rowId xmlns:a16="http://schemas.microsoft.com/office/drawing/2014/main" val="1434423258"/>
                  </a:ext>
                </a:extLst>
              </a:tr>
              <a:tr h="361630">
                <a:tc>
                  <a:txBody>
                    <a:bodyPr/>
                    <a:lstStyle/>
                    <a:p>
                      <a:r>
                        <a:rPr lang="en-US" sz="1200" dirty="0"/>
                        <a:t>39.3</a:t>
                      </a:r>
                    </a:p>
                  </a:txBody>
                  <a:tcPr/>
                </a:tc>
                <a:tc>
                  <a:txBody>
                    <a:bodyPr/>
                    <a:lstStyle/>
                    <a:p>
                      <a:r>
                        <a:rPr lang="en-US" sz="1200" dirty="0"/>
                        <a:t>16.3</a:t>
                      </a:r>
                    </a:p>
                  </a:txBody>
                  <a:tcPr/>
                </a:tc>
                <a:extLst>
                  <a:ext uri="{0D108BD9-81ED-4DB2-BD59-A6C34878D82A}">
                    <a16:rowId xmlns:a16="http://schemas.microsoft.com/office/drawing/2014/main" val="404645783"/>
                  </a:ext>
                </a:extLst>
              </a:tr>
            </a:tbl>
          </a:graphicData>
        </a:graphic>
      </p:graphicFrame>
      <p:sp>
        <p:nvSpPr>
          <p:cNvPr id="7" name="TextBox 6">
            <a:extLst>
              <a:ext uri="{FF2B5EF4-FFF2-40B4-BE49-F238E27FC236}">
                <a16:creationId xmlns:a16="http://schemas.microsoft.com/office/drawing/2014/main" id="{A8F8FBB5-58E4-4D2F-9C94-DC14883DFB27}"/>
              </a:ext>
            </a:extLst>
          </p:cNvPr>
          <p:cNvSpPr txBox="1"/>
          <p:nvPr/>
        </p:nvSpPr>
        <p:spPr>
          <a:xfrm>
            <a:off x="7976382" y="787650"/>
            <a:ext cx="3748305" cy="5262979"/>
          </a:xfrm>
          <a:prstGeom prst="rect">
            <a:avLst/>
          </a:prstGeom>
          <a:noFill/>
        </p:spPr>
        <p:txBody>
          <a:bodyPr wrap="square" rtlCol="0">
            <a:spAutoFit/>
          </a:bodyPr>
          <a:lstStyle/>
          <a:p>
            <a:r>
              <a:rPr lang="en-US" sz="1400" dirty="0">
                <a:solidFill>
                  <a:schemeClr val="accent2"/>
                </a:solidFill>
              </a:rPr>
              <a:t>PRIMARY ANALYSIS</a:t>
            </a:r>
          </a:p>
          <a:p>
            <a:endParaRPr lang="en-US" sz="1400" dirty="0"/>
          </a:p>
          <a:p>
            <a:pPr marL="285750" indent="-285750">
              <a:buFont typeface="Arial" panose="020B0604020202020204" pitchFamily="34" charset="0"/>
              <a:buChar char="•"/>
            </a:pPr>
            <a:r>
              <a:rPr lang="en-US" sz="1400" dirty="0"/>
              <a:t>Here, we identify the number of cases and the age group where in the deaths due to drug poisoning are the highest.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is observed that West Virginia has the highest number of deaths due to drug poisoning and is </a:t>
            </a:r>
            <a:r>
              <a:rPr lang="en-US" sz="1400" b="1" i="1" dirty="0">
                <a:solidFill>
                  <a:srgbClr val="C00000"/>
                </a:solidFill>
              </a:rPr>
              <a:t>2.5 times above the US average of 16.3.</a:t>
            </a:r>
          </a:p>
          <a:p>
            <a:endParaRPr lang="en-US" sz="1400" dirty="0"/>
          </a:p>
          <a:p>
            <a:pPr marL="285750" indent="-285750">
              <a:buFont typeface="Arial" panose="020B0604020202020204" pitchFamily="34" charset="0"/>
              <a:buChar char="•"/>
            </a:pPr>
            <a:r>
              <a:rPr lang="en-US" sz="1400" dirty="0"/>
              <a:t>The data suggests, that the death due to drug poisoning has been highest in the age group 45-64 years followed by 18-44 years.</a:t>
            </a:r>
          </a:p>
          <a:p>
            <a:endParaRPr lang="en-US" sz="1400" dirty="0"/>
          </a:p>
          <a:p>
            <a:r>
              <a:rPr lang="en-US" sz="1400" dirty="0">
                <a:solidFill>
                  <a:schemeClr val="accent2"/>
                </a:solidFill>
              </a:rPr>
              <a:t>SECONDARY ANALYSIS</a:t>
            </a:r>
            <a:endParaRPr lang="en-US" sz="1400" dirty="0"/>
          </a:p>
          <a:p>
            <a:pPr marL="285750" indent="-285750">
              <a:buFont typeface="Arial" panose="020B0604020202020204" pitchFamily="34" charset="0"/>
              <a:buChar char="•"/>
            </a:pPr>
            <a:r>
              <a:rPr lang="en-US" sz="1400" dirty="0"/>
              <a:t>Exposure of teens and young adults to illicit drugs has led to huge amount of deaths in West Virginia.</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4 out of 5 US counties with maximum rates of drug poisoning deaths are located in West Virginia</a:t>
            </a:r>
          </a:p>
          <a:p>
            <a:pPr marL="285750" indent="-285750">
              <a:buFont typeface="Arial" panose="020B0604020202020204" pitchFamily="34" charset="0"/>
              <a:buChar char="•"/>
            </a:pPr>
            <a:endParaRPr lang="en-US" sz="1400" dirty="0"/>
          </a:p>
        </p:txBody>
      </p:sp>
      <p:sp>
        <p:nvSpPr>
          <p:cNvPr id="3" name="Slide Number Placeholder 2">
            <a:extLst>
              <a:ext uri="{FF2B5EF4-FFF2-40B4-BE49-F238E27FC236}">
                <a16:creationId xmlns:a16="http://schemas.microsoft.com/office/drawing/2014/main" id="{9FD456D3-5DDE-4FA0-9ADF-9DDEC460D2EF}"/>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8" name="Footer Placeholder 7">
            <a:extLst>
              <a:ext uri="{FF2B5EF4-FFF2-40B4-BE49-F238E27FC236}">
                <a16:creationId xmlns:a16="http://schemas.microsoft.com/office/drawing/2014/main" id="{247D48E8-F1C4-4550-AA49-34A64CEC8D56}"/>
              </a:ext>
            </a:extLst>
          </p:cNvPr>
          <p:cNvSpPr>
            <a:spLocks noGrp="1"/>
          </p:cNvSpPr>
          <p:nvPr>
            <p:ph type="ftr" sz="quarter" idx="11"/>
          </p:nvPr>
        </p:nvSpPr>
        <p:spPr>
          <a:xfrm>
            <a:off x="689764"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375638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2255-639A-4A38-ADD0-199CC5076A2B}"/>
              </a:ext>
            </a:extLst>
          </p:cNvPr>
          <p:cNvSpPr>
            <a:spLocks noGrp="1"/>
          </p:cNvSpPr>
          <p:nvPr>
            <p:ph type="title" idx="4294967295"/>
          </p:nvPr>
        </p:nvSpPr>
        <p:spPr>
          <a:xfrm>
            <a:off x="509518" y="163771"/>
            <a:ext cx="9084860" cy="511338"/>
          </a:xfrm>
        </p:spPr>
        <p:txBody>
          <a:bodyPr>
            <a:normAutofit/>
          </a:bodyPr>
          <a:lstStyle/>
          <a:p>
            <a:r>
              <a:rPr lang="en-US" sz="3200" b="1" dirty="0">
                <a:solidFill>
                  <a:schemeClr val="accent2"/>
                </a:solidFill>
              </a:rPr>
              <a:t>Fitness Parameters</a:t>
            </a:r>
          </a:p>
        </p:txBody>
      </p:sp>
      <p:sp>
        <p:nvSpPr>
          <p:cNvPr id="5" name="TextBox 4">
            <a:extLst>
              <a:ext uri="{FF2B5EF4-FFF2-40B4-BE49-F238E27FC236}">
                <a16:creationId xmlns:a16="http://schemas.microsoft.com/office/drawing/2014/main" id="{55E3BE64-A236-4A19-8621-FF52B4AA7CE4}"/>
              </a:ext>
            </a:extLst>
          </p:cNvPr>
          <p:cNvSpPr txBox="1"/>
          <p:nvPr/>
        </p:nvSpPr>
        <p:spPr>
          <a:xfrm>
            <a:off x="7539789" y="787650"/>
            <a:ext cx="4395537" cy="5262979"/>
          </a:xfrm>
          <a:prstGeom prst="rect">
            <a:avLst/>
          </a:prstGeom>
          <a:noFill/>
        </p:spPr>
        <p:txBody>
          <a:bodyPr wrap="square" rtlCol="0">
            <a:spAutoFit/>
          </a:bodyPr>
          <a:lstStyle/>
          <a:p>
            <a:r>
              <a:rPr lang="en-US" sz="1400" dirty="0">
                <a:solidFill>
                  <a:schemeClr val="accent2"/>
                </a:solidFill>
              </a:rPr>
              <a:t>PRIMARY ANALYSIS</a:t>
            </a:r>
          </a:p>
          <a:p>
            <a:endParaRPr lang="en-US" sz="1400" dirty="0"/>
          </a:p>
          <a:p>
            <a:pPr marL="285750" indent="-285750">
              <a:buFont typeface="Arial" panose="020B0604020202020204" pitchFamily="34" charset="0"/>
              <a:buChar char="•"/>
            </a:pPr>
            <a:r>
              <a:rPr lang="en-US" sz="1400" dirty="0"/>
              <a:t>Here, we identify the fitness parameters i.e. the impact of obesity, Lack of physical exercise and Less Nutrient intake on daily basis for the identified states.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This Bubble chart has been divided into 4 quadrants with the axis of reference as the average of the Death rate and the Fitness Parameter Values.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It is observed, West Virginia has all the 3 parameters very high, thus impacting the health of people in that state leading to many other diseases like heart diseases, diabetics etc., which leads to more number of deaths. It is followed by Pennsylvania and Ohio. All these states lie in the </a:t>
            </a:r>
            <a:r>
              <a:rPr lang="en-US" sz="1400" b="1" i="1" dirty="0">
                <a:solidFill>
                  <a:srgbClr val="0070C0"/>
                </a:solidFill>
              </a:rPr>
              <a:t>1</a:t>
            </a:r>
            <a:r>
              <a:rPr lang="en-US" sz="1400" b="1" i="1" baseline="30000" dirty="0">
                <a:solidFill>
                  <a:srgbClr val="0070C0"/>
                </a:solidFill>
              </a:rPr>
              <a:t>st</a:t>
            </a:r>
            <a:r>
              <a:rPr lang="en-US" sz="1400" b="1" i="1" dirty="0">
                <a:solidFill>
                  <a:srgbClr val="0070C0"/>
                </a:solidFill>
              </a:rPr>
              <a:t> Quadrant.</a:t>
            </a:r>
          </a:p>
          <a:p>
            <a:endParaRPr lang="en-US" sz="1400" dirty="0"/>
          </a:p>
          <a:p>
            <a:pPr marL="285750" indent="-285750">
              <a:buFont typeface="Arial" panose="020B0604020202020204" pitchFamily="34" charset="0"/>
              <a:buChar char="•"/>
            </a:pPr>
            <a:r>
              <a:rPr lang="en-US" sz="1400" dirty="0"/>
              <a:t>The data suggests that the 3 states with lower mortality rate have all the 3 parameters less than the 3 states with higher mortality rate. All these states lie in the </a:t>
            </a:r>
            <a:r>
              <a:rPr lang="en-US" sz="1400" b="1" i="1" dirty="0">
                <a:solidFill>
                  <a:srgbClr val="0070C0"/>
                </a:solidFill>
              </a:rPr>
              <a:t>3</a:t>
            </a:r>
            <a:r>
              <a:rPr lang="en-US" sz="1400" b="1" i="1" baseline="30000" dirty="0">
                <a:solidFill>
                  <a:srgbClr val="0070C0"/>
                </a:solidFill>
              </a:rPr>
              <a:t>rd</a:t>
            </a:r>
            <a:r>
              <a:rPr lang="en-US" sz="1400" b="1" i="1" dirty="0">
                <a:solidFill>
                  <a:srgbClr val="0070C0"/>
                </a:solidFill>
              </a:rPr>
              <a:t> Quadrant. </a:t>
            </a:r>
          </a:p>
          <a:p>
            <a:endParaRPr lang="en-US" sz="1400" b="1" i="1" dirty="0">
              <a:solidFill>
                <a:srgbClr val="0070C0"/>
              </a:solidFill>
            </a:endParaRPr>
          </a:p>
          <a:p>
            <a:pPr marL="285750" indent="-285750">
              <a:buFont typeface="Arial" panose="020B0604020202020204" pitchFamily="34" charset="0"/>
              <a:buChar char="•"/>
            </a:pPr>
            <a:r>
              <a:rPr lang="en-US" sz="1400" dirty="0"/>
              <a:t>Out of all the 3 factors, Obesity has been quite high than the other two fitness parameters. </a:t>
            </a:r>
            <a:endParaRPr lang="en-US" sz="1400" dirty="0">
              <a:highlight>
                <a:srgbClr val="FFFF00"/>
              </a:highlight>
            </a:endParaRPr>
          </a:p>
        </p:txBody>
      </p:sp>
      <p:pic>
        <p:nvPicPr>
          <p:cNvPr id="3" name="Picture 2">
            <a:extLst>
              <a:ext uri="{FF2B5EF4-FFF2-40B4-BE49-F238E27FC236}">
                <a16:creationId xmlns:a16="http://schemas.microsoft.com/office/drawing/2014/main" id="{5DC30264-D02A-4625-BCC3-C50639CE7FEE}"/>
              </a:ext>
            </a:extLst>
          </p:cNvPr>
          <p:cNvPicPr>
            <a:picLocks noChangeAspect="1"/>
          </p:cNvPicPr>
          <p:nvPr/>
        </p:nvPicPr>
        <p:blipFill>
          <a:blip r:embed="rId2"/>
          <a:stretch>
            <a:fillRect/>
          </a:stretch>
        </p:blipFill>
        <p:spPr>
          <a:xfrm>
            <a:off x="509517" y="663720"/>
            <a:ext cx="6615779" cy="5368112"/>
          </a:xfrm>
          <a:prstGeom prst="rect">
            <a:avLst/>
          </a:prstGeom>
          <a:ln>
            <a:solidFill>
              <a:schemeClr val="bg1">
                <a:lumMod val="50000"/>
              </a:schemeClr>
            </a:solidFill>
          </a:ln>
        </p:spPr>
      </p:pic>
      <p:sp>
        <p:nvSpPr>
          <p:cNvPr id="4" name="Slide Number Placeholder 3">
            <a:extLst>
              <a:ext uri="{FF2B5EF4-FFF2-40B4-BE49-F238E27FC236}">
                <a16:creationId xmlns:a16="http://schemas.microsoft.com/office/drawing/2014/main" id="{D8CA90AC-6F75-41F6-AA8D-DDF5B77FF82F}"/>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Footer Placeholder 5">
            <a:extLst>
              <a:ext uri="{FF2B5EF4-FFF2-40B4-BE49-F238E27FC236}">
                <a16:creationId xmlns:a16="http://schemas.microsoft.com/office/drawing/2014/main" id="{51C58AF8-7B9F-4B8B-AF8F-CDBA0182B68D}"/>
              </a:ext>
            </a:extLst>
          </p:cNvPr>
          <p:cNvSpPr>
            <a:spLocks noGrp="1"/>
          </p:cNvSpPr>
          <p:nvPr>
            <p:ph type="ftr" sz="quarter" idx="11"/>
          </p:nvPr>
        </p:nvSpPr>
        <p:spPr>
          <a:xfrm>
            <a:off x="478753" y="6459785"/>
            <a:ext cx="4822804" cy="365125"/>
          </a:xfrm>
        </p:spPr>
        <p:txBody>
          <a:bodyPr vert="horz" lIns="91440" tIns="45720" rIns="91440" bIns="45720" rtlCol="0" anchor="ctr"/>
          <a:lstStyle/>
          <a:p>
            <a:pPr algn="l"/>
            <a:r>
              <a:rPr lang="en-US" sz="1200" b="1" i="1">
                <a:solidFill>
                  <a:schemeClr val="bg1"/>
                </a:solidFill>
              </a:rPr>
              <a:t>Author - Pooja Sheth</a:t>
            </a:r>
            <a:endParaRPr lang="en-US" sz="1200" b="1" i="1" dirty="0">
              <a:solidFill>
                <a:schemeClr val="bg1"/>
              </a:solidFill>
            </a:endParaRPr>
          </a:p>
        </p:txBody>
      </p:sp>
    </p:spTree>
    <p:extLst>
      <p:ext uri="{BB962C8B-B14F-4D97-AF65-F5344CB8AC3E}">
        <p14:creationId xmlns:p14="http://schemas.microsoft.com/office/powerpoint/2010/main" val="200290209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3407</TotalTime>
  <Words>1659</Words>
  <Application>Microsoft Office PowerPoint</Application>
  <PresentationFormat>Widescreen</PresentationFormat>
  <Paragraphs>166</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Mortality Rate Analysis in United State                                                                                          Author: Pooja Sheth</vt:lpstr>
      <vt:lpstr>Data Practices, Potential Privacy &amp; Ethical Issues</vt:lpstr>
      <vt:lpstr>PowerPoint Presentation</vt:lpstr>
      <vt:lpstr>Age Group </vt:lpstr>
      <vt:lpstr>Ethnic groups</vt:lpstr>
      <vt:lpstr>Atmospheric conditions</vt:lpstr>
      <vt:lpstr>Alcohol , Murder &amp; Occupant Deaths Rate </vt:lpstr>
      <vt:lpstr>Drug poisoning </vt:lpstr>
      <vt:lpstr>Fitness Parameters</vt:lpstr>
      <vt:lpstr>Hospital parameters</vt:lpstr>
      <vt:lpstr>Clustering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Mortality Rate Analysis</dc:title>
  <dc:creator>pooja sheth</dc:creator>
  <cp:lastModifiedBy>Pooja Sheth</cp:lastModifiedBy>
  <cp:revision>233</cp:revision>
  <dcterms:created xsi:type="dcterms:W3CDTF">2017-12-03T23:04:32Z</dcterms:created>
  <dcterms:modified xsi:type="dcterms:W3CDTF">2017-12-09T03:58:07Z</dcterms:modified>
</cp:coreProperties>
</file>