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7" r:id="rId6"/>
    <p:sldId id="326" r:id="rId7"/>
    <p:sldId id="328" r:id="rId8"/>
    <p:sldId id="338" r:id="rId9"/>
    <p:sldId id="339" r:id="rId10"/>
    <p:sldId id="330" r:id="rId11"/>
    <p:sldId id="340" r:id="rId12"/>
    <p:sldId id="332" r:id="rId13"/>
    <p:sldId id="3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9680-7C22-BFF1-165D-52AB411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5916168" cy="4873752"/>
          </a:xfrm>
        </p:spPr>
        <p:txBody>
          <a:bodyPr/>
          <a:lstStyle/>
          <a:p>
            <a:r>
              <a:rPr lang="en-US" dirty="0"/>
              <a:t>ACHIEVE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459B-002E-E89C-3A0E-589730DD7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96" y="5568696"/>
            <a:ext cx="5276088" cy="859536"/>
          </a:xfrm>
        </p:spPr>
        <p:txBody>
          <a:bodyPr/>
          <a:lstStyle/>
          <a:p>
            <a:r>
              <a:rPr lang="en-US" dirty="0"/>
              <a:t>||Kriya Sheth||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672830B-5F52-9AD6-1CF1-D12BDF673AC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076" r="6076" b="7435"/>
          <a:stretch/>
        </p:blipFill>
        <p:spPr>
          <a:xfrm>
            <a:off x="7754112" y="947737"/>
            <a:ext cx="4048124" cy="45935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E0BA57-9273-65D7-C734-6A80D76E66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444744" cy="465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2DE90-8638-FA24-9AA8-744CE427A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64233" y="0"/>
            <a:ext cx="2564031" cy="491127"/>
          </a:xfrm>
          <a:prstGeom prst="rect">
            <a:avLst/>
          </a:prstGeom>
        </p:spPr>
      </p:pic>
      <p:sp>
        <p:nvSpPr>
          <p:cNvPr id="7" name="Star: 4 Points 6">
            <a:extLst>
              <a:ext uri="{FF2B5EF4-FFF2-40B4-BE49-F238E27FC236}">
                <a16:creationId xmlns:a16="http://schemas.microsoft.com/office/drawing/2014/main" id="{7D4731A7-FE4C-6DCE-0138-B151EB9B9FEF}"/>
              </a:ext>
            </a:extLst>
          </p:cNvPr>
          <p:cNvSpPr/>
          <p:nvPr/>
        </p:nvSpPr>
        <p:spPr>
          <a:xfrm>
            <a:off x="513902" y="4121834"/>
            <a:ext cx="254194" cy="309489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E00B99BA-C529-CD67-F613-FFF1C3E497AE}"/>
              </a:ext>
            </a:extLst>
          </p:cNvPr>
          <p:cNvSpPr/>
          <p:nvPr/>
        </p:nvSpPr>
        <p:spPr>
          <a:xfrm>
            <a:off x="3418449" y="5219114"/>
            <a:ext cx="295422" cy="32215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CF9-507A-9B33-F360-5F3A97BF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5916168" cy="3666744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435B0A-4EE0-1346-7375-E8C7E1ED6C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018" b="12018"/>
          <a:stretch/>
        </p:blipFill>
        <p:spPr>
          <a:xfrm>
            <a:off x="7852586" y="807060"/>
            <a:ext cx="4023360" cy="56922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E3AEA1-3597-6D41-F911-046D0D7D51FC}"/>
              </a:ext>
            </a:extLst>
          </p:cNvPr>
          <p:cNvSpPr txBox="1"/>
          <p:nvPr/>
        </p:nvSpPr>
        <p:spPr>
          <a:xfrm>
            <a:off x="922841" y="4273006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||For your Attention||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65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1E6-1867-27A1-6531-F327A72D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658368"/>
            <a:ext cx="5486400" cy="3621024"/>
          </a:xfrm>
        </p:spPr>
        <p:txBody>
          <a:bodyPr/>
          <a:lstStyle/>
          <a:p>
            <a:r>
              <a:rPr lang="en-US" dirty="0"/>
              <a:t>Presented by: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9711FA8-82E0-BC2D-81D0-FE7DE3A5C7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4211" r="4211"/>
          <a:stretch/>
        </p:blipFill>
        <p:spPr>
          <a:xfrm>
            <a:off x="630936" y="576072"/>
            <a:ext cx="4023360" cy="54955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B755-8483-1C3D-23B2-7AFF295A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048" y="4553712"/>
            <a:ext cx="5486400" cy="15179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Name: Kriya Sheth</a:t>
            </a:r>
          </a:p>
          <a:p>
            <a:r>
              <a:rPr lang="en-US" dirty="0"/>
              <a:t>Enrollment number:24002171310157</a:t>
            </a:r>
          </a:p>
          <a:p>
            <a:r>
              <a:rPr lang="en-US" dirty="0"/>
              <a:t>Roll number :223</a:t>
            </a:r>
          </a:p>
          <a:p>
            <a:r>
              <a:rPr lang="en-US" dirty="0"/>
              <a:t>Branch : CST </a:t>
            </a:r>
          </a:p>
          <a:p>
            <a:r>
              <a:rPr lang="en-US" dirty="0"/>
              <a:t>Class :C8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80362-E39E-694B-AC8A-34A6433C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444744" cy="465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E2CDB-E6A2-FB66-270B-5515DD8668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64233" y="0"/>
            <a:ext cx="2564031" cy="4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F76D-A0D2-8179-168C-8025D377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</p:spPr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ACA-5B20-DED2-F6EA-E50B5B17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Merits &amp; Demerits</a:t>
            </a:r>
          </a:p>
          <a:p>
            <a:r>
              <a:rPr lang="en-US" dirty="0"/>
              <a:t>Future initiatives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30A5-9701-4D21-4CCC-742D1F9B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D907C-53DB-A0BF-3405-D5EF441F8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444744" cy="465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BBBD8-79F2-58D3-3AF3-347660A5C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64233" y="0"/>
            <a:ext cx="2564031" cy="4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0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9CA5-F65D-C44D-D811-E9647AD6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1695861"/>
            <a:ext cx="9433091" cy="4535424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‘Achieve Agenda’ is a digital tool designed to help individuals and organization  teams       efficiently organize , track and complete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enables users to plan tasks , scheduled tasks , Assign tasks by organization and progress in structured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Modern Features are like Task prioritization , recurring tasks and many more making them essential for Organization , companies  , Freelancer , Students alike . Whether used for personal productivity or Work Management , a well- designed Task Management Systems enhances efficiency and ensures smooth execution of tasks.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F3930-7226-63E0-7754-B4FBBDA5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664F0-D4EF-5251-15A1-5A34A51A0EE8}"/>
              </a:ext>
            </a:extLst>
          </p:cNvPr>
          <p:cNvSpPr txBox="1"/>
          <p:nvPr/>
        </p:nvSpPr>
        <p:spPr>
          <a:xfrm>
            <a:off x="661182" y="400929"/>
            <a:ext cx="9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2E35B-85BC-C95A-F2EB-E67CC7EF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444744" cy="465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46C91-E58C-98D5-7925-E78C32AC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64233" y="0"/>
            <a:ext cx="2564031" cy="4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419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0490A-281F-C898-B576-008A6AD2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1BD5-07C3-0940-AADD-E22CBC91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1695861"/>
            <a:ext cx="9433091" cy="4535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Achieve Agenda works on both Interfaces which are as User and as AG Pilot (Admin).Allowing Users to create , schedule , Organize , Track and monitor Individual Tasks .</a:t>
            </a:r>
          </a:p>
          <a:p>
            <a:pPr marL="0" indent="0">
              <a:buNone/>
            </a:pPr>
            <a:r>
              <a:rPr lang="en-US" dirty="0"/>
              <a:t>&gt;Key Functions include task creation , task dependencies , Updating tasks ,      Completion Tasks and many more functions:</a:t>
            </a:r>
          </a:p>
          <a:p>
            <a:r>
              <a:rPr lang="en-US" dirty="0"/>
              <a:t>Tasks Creation: Ability to input new tasks with detailed description .</a:t>
            </a:r>
          </a:p>
          <a:p>
            <a:r>
              <a:rPr lang="en-US" dirty="0"/>
              <a:t>Scheduling Tasks : Create New tasks according to Calendar .</a:t>
            </a:r>
          </a:p>
          <a:p>
            <a:r>
              <a:rPr lang="en-US" dirty="0"/>
              <a:t>Tasks Completion : The tasks which are completed.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42416-0A1B-7A3F-FF33-B44B0113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A6A67-1699-CD1F-8504-79D44657E2B3}"/>
              </a:ext>
            </a:extLst>
          </p:cNvPr>
          <p:cNvSpPr txBox="1"/>
          <p:nvPr/>
        </p:nvSpPr>
        <p:spPr>
          <a:xfrm>
            <a:off x="661182" y="400929"/>
            <a:ext cx="9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Functionality</a:t>
            </a: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FC5CE-66D2-B8FB-03B2-C55AB1676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444744" cy="465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283A5-BFBC-525C-0111-565339C385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64233" y="0"/>
            <a:ext cx="2564031" cy="4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43488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FEF78-9418-FEAF-887C-7F6B9D7D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26D6-85A7-F4EA-E0BB-1D09A836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1695861"/>
            <a:ext cx="9433091" cy="4535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Prioritize Tasks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Flagged Tasks/ Unflagged – Important Tasks that are highlighted with symbol.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Recurring Tasks – The tasks to perform Daily/Weekly/Monthly. </a:t>
            </a:r>
          </a:p>
          <a:p>
            <a:pPr marL="0" indent="0">
              <a:buNone/>
            </a:pPr>
            <a:r>
              <a:rPr lang="en-US" dirty="0"/>
              <a:t>5. Tasks Updating:</a:t>
            </a:r>
          </a:p>
          <a:p>
            <a:pPr marL="0" indent="0">
              <a:buNone/>
            </a:pPr>
            <a:r>
              <a:rPr lang="en-US" dirty="0"/>
              <a:t>The tasks names are updated with new tasks and Descriptions.</a:t>
            </a:r>
          </a:p>
          <a:p>
            <a:pPr marL="0" indent="0">
              <a:buNone/>
            </a:pPr>
            <a:r>
              <a:rPr lang="en-US" dirty="0"/>
              <a:t>6.Categorizing Tasks:</a:t>
            </a:r>
          </a:p>
          <a:p>
            <a:pPr marL="0" indent="0">
              <a:buNone/>
            </a:pPr>
            <a:r>
              <a:rPr lang="en-US" dirty="0"/>
              <a:t>To divide personal and work tasks.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00531-9D97-DA9F-3974-EC61C4A5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C98EA-F2B3-6F92-DC83-F0F715925F07}"/>
              </a:ext>
            </a:extLst>
          </p:cNvPr>
          <p:cNvSpPr txBox="1"/>
          <p:nvPr/>
        </p:nvSpPr>
        <p:spPr>
          <a:xfrm>
            <a:off x="661182" y="400929"/>
            <a:ext cx="9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Functionality</a:t>
            </a: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181C3-74AF-D1FC-A75E-109E535D5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444744" cy="465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CF7EF-17AB-22D3-68D1-CBC57D779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64233" y="0"/>
            <a:ext cx="2564031" cy="4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0403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BC64-6AC5-A7BE-0281-C9832CBF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02794-E3E2-5D80-488A-F9277B850A46}"/>
              </a:ext>
            </a:extLst>
          </p:cNvPr>
          <p:cNvSpPr txBox="1"/>
          <p:nvPr/>
        </p:nvSpPr>
        <p:spPr>
          <a:xfrm>
            <a:off x="661182" y="400929"/>
            <a:ext cx="9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Flow Chart</a:t>
            </a:r>
            <a:endParaRPr lang="en-IN" sz="36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1AC2043-4D97-BE30-6688-6D251BF0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09" y="400930"/>
            <a:ext cx="6020973" cy="63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6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4305F-14C2-77B3-C38A-0C9201DF0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57DA-3D5F-F8A7-8BF5-7934940A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59772-C517-EE00-157B-D1029078FB86}"/>
              </a:ext>
            </a:extLst>
          </p:cNvPr>
          <p:cNvSpPr txBox="1"/>
          <p:nvPr/>
        </p:nvSpPr>
        <p:spPr>
          <a:xfrm>
            <a:off x="661182" y="400929"/>
            <a:ext cx="9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Merits &amp; Demerits</a:t>
            </a:r>
            <a:endParaRPr lang="en-IN" sz="3600" dirty="0"/>
          </a:p>
        </p:txBody>
      </p:sp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5ED910F9-C4E0-38E2-8A29-877583CC6025}"/>
              </a:ext>
            </a:extLst>
          </p:cNvPr>
          <p:cNvSpPr/>
          <p:nvPr/>
        </p:nvSpPr>
        <p:spPr>
          <a:xfrm>
            <a:off x="1465183" y="1626011"/>
            <a:ext cx="2267243" cy="549217"/>
          </a:xfrm>
          <a:prstGeom prst="flowChartPreparation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rgbClr val="DCD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Merits 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EC6D725-32EE-60CD-FFD0-8FF02C60F655}"/>
              </a:ext>
            </a:extLst>
          </p:cNvPr>
          <p:cNvSpPr/>
          <p:nvPr/>
        </p:nvSpPr>
        <p:spPr>
          <a:xfrm>
            <a:off x="1386169" y="2451946"/>
            <a:ext cx="3500511" cy="57677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Enhanced Collaboration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D82118C-564E-C829-223E-592F5FD2DED1}"/>
              </a:ext>
            </a:extLst>
          </p:cNvPr>
          <p:cNvSpPr/>
          <p:nvPr/>
        </p:nvSpPr>
        <p:spPr>
          <a:xfrm>
            <a:off x="848551" y="3234424"/>
            <a:ext cx="3500511" cy="57677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Efficient Time Management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A22347B-0BB4-2E68-02AC-1D7402087242}"/>
              </a:ext>
            </a:extLst>
          </p:cNvPr>
          <p:cNvSpPr/>
          <p:nvPr/>
        </p:nvSpPr>
        <p:spPr>
          <a:xfrm>
            <a:off x="1333389" y="4075651"/>
            <a:ext cx="3500511" cy="57677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Sharing Tasks with team members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3D81476-747D-6713-60ED-D11229406A53}"/>
              </a:ext>
            </a:extLst>
          </p:cNvPr>
          <p:cNvSpPr/>
          <p:nvPr/>
        </p:nvSpPr>
        <p:spPr>
          <a:xfrm>
            <a:off x="848550" y="4870396"/>
            <a:ext cx="3500511" cy="57677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Saving Paper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BDDCA7A-710D-5EB2-AFF6-CFB92431E3B6}"/>
              </a:ext>
            </a:extLst>
          </p:cNvPr>
          <p:cNvSpPr/>
          <p:nvPr/>
        </p:nvSpPr>
        <p:spPr>
          <a:xfrm>
            <a:off x="1061934" y="2451945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  <a:endParaRPr lang="en-IN" dirty="0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4C7B46A9-790E-057C-28CD-E2D56E864851}"/>
              </a:ext>
            </a:extLst>
          </p:cNvPr>
          <p:cNvSpPr/>
          <p:nvPr/>
        </p:nvSpPr>
        <p:spPr>
          <a:xfrm>
            <a:off x="305006" y="3234423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endParaRPr lang="en-IN" dirty="0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4E828AD4-BC5B-C040-8056-F49551D560C2}"/>
              </a:ext>
            </a:extLst>
          </p:cNvPr>
          <p:cNvSpPr/>
          <p:nvPr/>
        </p:nvSpPr>
        <p:spPr>
          <a:xfrm>
            <a:off x="1061934" y="4075650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  <a:endParaRPr lang="en-IN" dirty="0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440609D0-81A4-F63F-B5CA-7EE81BB8A3DA}"/>
              </a:ext>
            </a:extLst>
          </p:cNvPr>
          <p:cNvSpPr/>
          <p:nvPr/>
        </p:nvSpPr>
        <p:spPr>
          <a:xfrm>
            <a:off x="307395" y="4870396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  <a:endParaRPr lang="en-IN" dirty="0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5C4D505C-A492-FD1A-F9C1-99A683DF0D4E}"/>
              </a:ext>
            </a:extLst>
          </p:cNvPr>
          <p:cNvSpPr/>
          <p:nvPr/>
        </p:nvSpPr>
        <p:spPr>
          <a:xfrm rot="10800000">
            <a:off x="7636223" y="2405691"/>
            <a:ext cx="3500511" cy="576776"/>
          </a:xfrm>
          <a:prstGeom prst="homePlate">
            <a:avLst/>
          </a:prstGeom>
          <a:solidFill>
            <a:srgbClr val="DCD3CC"/>
          </a:solidFill>
          <a:ln>
            <a:solidFill>
              <a:srgbClr val="DCD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DFBA511F-4211-3FEC-5C53-6336D77A5C10}"/>
              </a:ext>
            </a:extLst>
          </p:cNvPr>
          <p:cNvSpPr/>
          <p:nvPr/>
        </p:nvSpPr>
        <p:spPr>
          <a:xfrm rot="10800000">
            <a:off x="6975042" y="3232044"/>
            <a:ext cx="3500511" cy="576776"/>
          </a:xfrm>
          <a:prstGeom prst="homePlate">
            <a:avLst/>
          </a:prstGeom>
          <a:solidFill>
            <a:srgbClr val="DCD3CC"/>
          </a:solidFill>
          <a:ln>
            <a:solidFill>
              <a:srgbClr val="DCD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FCFE7AA6-794D-A49E-56D2-CB167079FC3C}"/>
              </a:ext>
            </a:extLst>
          </p:cNvPr>
          <p:cNvSpPr/>
          <p:nvPr/>
        </p:nvSpPr>
        <p:spPr>
          <a:xfrm rot="10800000">
            <a:off x="7686239" y="4140805"/>
            <a:ext cx="3500511" cy="576776"/>
          </a:xfrm>
          <a:prstGeom prst="homePlate">
            <a:avLst/>
          </a:prstGeom>
          <a:solidFill>
            <a:srgbClr val="DCD3CC"/>
          </a:solidFill>
          <a:ln>
            <a:solidFill>
              <a:srgbClr val="DCD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76018A53-92BB-C0C5-A2E2-F916759233CF}"/>
              </a:ext>
            </a:extLst>
          </p:cNvPr>
          <p:cNvSpPr/>
          <p:nvPr/>
        </p:nvSpPr>
        <p:spPr>
          <a:xfrm rot="10800000">
            <a:off x="6975042" y="4936618"/>
            <a:ext cx="3500511" cy="576776"/>
          </a:xfrm>
          <a:prstGeom prst="homePlate">
            <a:avLst/>
          </a:prstGeom>
          <a:solidFill>
            <a:srgbClr val="DCD3CC"/>
          </a:solidFill>
          <a:ln>
            <a:solidFill>
              <a:srgbClr val="DCD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Preparation 27">
            <a:extLst>
              <a:ext uri="{FF2B5EF4-FFF2-40B4-BE49-F238E27FC236}">
                <a16:creationId xmlns:a16="http://schemas.microsoft.com/office/drawing/2014/main" id="{682ABBEE-678D-D5C5-EF94-FE8B54C2AF1A}"/>
              </a:ext>
            </a:extLst>
          </p:cNvPr>
          <p:cNvSpPr/>
          <p:nvPr/>
        </p:nvSpPr>
        <p:spPr>
          <a:xfrm>
            <a:off x="10922422" y="2392083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  <a:endParaRPr lang="en-IN" dirty="0"/>
          </a:p>
        </p:txBody>
      </p:sp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E42C8E3C-6BED-BE00-39A4-25A9F9DA07B9}"/>
              </a:ext>
            </a:extLst>
          </p:cNvPr>
          <p:cNvSpPr/>
          <p:nvPr/>
        </p:nvSpPr>
        <p:spPr>
          <a:xfrm>
            <a:off x="10115909" y="3234988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endParaRPr lang="en-IN" dirty="0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B55B4088-54F6-2FBA-AEDB-4F7753B91AA4}"/>
              </a:ext>
            </a:extLst>
          </p:cNvPr>
          <p:cNvSpPr/>
          <p:nvPr/>
        </p:nvSpPr>
        <p:spPr>
          <a:xfrm>
            <a:off x="10806143" y="4139509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  <a:endParaRPr lang="en-IN" dirty="0"/>
          </a:p>
        </p:txBody>
      </p:sp>
      <p:sp>
        <p:nvSpPr>
          <p:cNvPr id="31" name="Flowchart: Preparation 30">
            <a:extLst>
              <a:ext uri="{FF2B5EF4-FFF2-40B4-BE49-F238E27FC236}">
                <a16:creationId xmlns:a16="http://schemas.microsoft.com/office/drawing/2014/main" id="{C42EE237-E5D2-70D4-F323-C43FF10F578A}"/>
              </a:ext>
            </a:extLst>
          </p:cNvPr>
          <p:cNvSpPr/>
          <p:nvPr/>
        </p:nvSpPr>
        <p:spPr>
          <a:xfrm>
            <a:off x="10115909" y="4936618"/>
            <a:ext cx="661181" cy="576777"/>
          </a:xfrm>
          <a:prstGeom prst="flowChartPreparat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BD42E9-6AD0-BA8C-3804-F8D3DCEDBABA}"/>
              </a:ext>
            </a:extLst>
          </p:cNvPr>
          <p:cNvSpPr txBox="1"/>
          <p:nvPr/>
        </p:nvSpPr>
        <p:spPr>
          <a:xfrm>
            <a:off x="8251842" y="2501208"/>
            <a:ext cx="24864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Dependency Issues</a:t>
            </a:r>
            <a:endParaRPr lang="en-IN" sz="18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BF4CC1-D563-FC54-7C7F-714537A47D1A}"/>
              </a:ext>
            </a:extLst>
          </p:cNvPr>
          <p:cNvSpPr txBox="1"/>
          <p:nvPr/>
        </p:nvSpPr>
        <p:spPr>
          <a:xfrm>
            <a:off x="7482064" y="3338711"/>
            <a:ext cx="24864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Need Power supply </a:t>
            </a:r>
            <a:endParaRPr lang="en-IN" sz="18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5A3D51-D3E4-FC8F-3CD0-C3F329B088D8}"/>
              </a:ext>
            </a:extLst>
          </p:cNvPr>
          <p:cNvSpPr txBox="1"/>
          <p:nvPr/>
        </p:nvSpPr>
        <p:spPr>
          <a:xfrm>
            <a:off x="8290624" y="4143749"/>
            <a:ext cx="244768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Overwhelming Notifications</a:t>
            </a:r>
            <a:endParaRPr lang="en-IN" sz="18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209B68-E5B5-355A-93B2-CDDC5FBBA585}"/>
              </a:ext>
            </a:extLst>
          </p:cNvPr>
          <p:cNvSpPr txBox="1"/>
          <p:nvPr/>
        </p:nvSpPr>
        <p:spPr>
          <a:xfrm>
            <a:off x="7373935" y="5040340"/>
            <a:ext cx="24864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Limited Functionality</a:t>
            </a:r>
            <a:endParaRPr lang="en-IN" sz="18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6" name="Flowchart: Preparation 35">
            <a:extLst>
              <a:ext uri="{FF2B5EF4-FFF2-40B4-BE49-F238E27FC236}">
                <a16:creationId xmlns:a16="http://schemas.microsoft.com/office/drawing/2014/main" id="{57942514-EEF0-427F-60D4-25B032A9B82A}"/>
              </a:ext>
            </a:extLst>
          </p:cNvPr>
          <p:cNvSpPr/>
          <p:nvPr/>
        </p:nvSpPr>
        <p:spPr>
          <a:xfrm>
            <a:off x="8020317" y="1609270"/>
            <a:ext cx="2267243" cy="549217"/>
          </a:xfrm>
          <a:prstGeom prst="flowChartPreparation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rgbClr val="DCD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Demerits 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4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FC0B0-8375-0EFB-5560-78FD88F2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</p:spPr>
        <p:txBody>
          <a:bodyPr/>
          <a:lstStyle/>
          <a:p>
            <a:r>
              <a:rPr lang="en-US" dirty="0"/>
              <a:t>Future initiatives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C3EB53-F5A8-F2BE-C684-067C8F8A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Augmented Reality and Virtual Reality</a:t>
            </a:r>
          </a:p>
          <a:p>
            <a:r>
              <a:rPr lang="en-US" dirty="0"/>
              <a:t>Blockchain for Tasks Verification.</a:t>
            </a:r>
          </a:p>
          <a:p>
            <a:r>
              <a:rPr lang="en-US" dirty="0"/>
              <a:t>Personalized Tasks Assisting.</a:t>
            </a:r>
          </a:p>
          <a:p>
            <a:r>
              <a:rPr lang="en-US" dirty="0"/>
              <a:t>Mindfulness and Well-being Integration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C7587-DB63-4AB0-CEFD-FA701A9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AF5DA8-6387-4138-BF96-B65D39F2F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422</TotalTime>
  <Words>356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微软雅黑</vt:lpstr>
      <vt:lpstr>Abadi</vt:lpstr>
      <vt:lpstr>Arial</vt:lpstr>
      <vt:lpstr>Bahnschrift Light SemiCondensed</vt:lpstr>
      <vt:lpstr>Calibri</vt:lpstr>
      <vt:lpstr>Segoe UI Light</vt:lpstr>
      <vt:lpstr>Custom</vt:lpstr>
      <vt:lpstr>ACHIEVE AGENDA</vt:lpstr>
      <vt:lpstr>Presented by:</vt:lpstr>
      <vt:lpstr>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initiatives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2025-02-22T10:09:48Z</dcterms:created>
  <dcterms:modified xsi:type="dcterms:W3CDTF">2025-02-22T17:12:19Z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