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jpg" ContentType="image/jp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964" y="113724"/>
            <a:ext cx="8570071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076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3"/>
                </a:moveTo>
                <a:lnTo>
                  <a:pt x="9143981" y="3432413"/>
                </a:lnTo>
                <a:lnTo>
                  <a:pt x="9143981" y="0"/>
                </a:lnTo>
                <a:lnTo>
                  <a:pt x="0" y="0"/>
                </a:lnTo>
                <a:lnTo>
                  <a:pt x="0" y="3432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56" y="1711076"/>
                </a:moveTo>
                <a:lnTo>
                  <a:pt x="0" y="1711076"/>
                </a:lnTo>
                <a:lnTo>
                  <a:pt x="0" y="0"/>
                </a:lnTo>
                <a:lnTo>
                  <a:pt x="9143256" y="0"/>
                </a:lnTo>
                <a:lnTo>
                  <a:pt x="9143256" y="171107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1878" y="3597467"/>
            <a:ext cx="389890" cy="635"/>
          </a:xfrm>
          <a:custGeom>
            <a:avLst/>
            <a:gdLst/>
            <a:ahLst/>
            <a:cxnLst/>
            <a:rect l="l" t="t" r="r" b="b"/>
            <a:pathLst>
              <a:path w="389890" h="635">
                <a:moveTo>
                  <a:pt x="0" y="0"/>
                </a:moveTo>
                <a:lnTo>
                  <a:pt x="389519" y="374"/>
                </a:lnTo>
              </a:path>
            </a:pathLst>
          </a:custGeom>
          <a:ln w="28424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739"/>
                </a:moveTo>
                <a:lnTo>
                  <a:pt x="9143981" y="5045739"/>
                </a:lnTo>
                <a:lnTo>
                  <a:pt x="9143981" y="0"/>
                </a:lnTo>
                <a:lnTo>
                  <a:pt x="0" y="0"/>
                </a:lnTo>
                <a:lnTo>
                  <a:pt x="0" y="504573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142939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549"/>
                </a:moveTo>
                <a:lnTo>
                  <a:pt x="9143981" y="549"/>
                </a:lnTo>
                <a:lnTo>
                  <a:pt x="9143981" y="0"/>
                </a:lnTo>
                <a:lnTo>
                  <a:pt x="0" y="0"/>
                </a:lnTo>
                <a:lnTo>
                  <a:pt x="0" y="54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504573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56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56" y="0"/>
                </a:lnTo>
                <a:lnTo>
                  <a:pt x="9143256" y="97199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697" y="62864"/>
            <a:ext cx="238125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450" y="2004148"/>
            <a:ext cx="7969098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Relationship Id="rId4" Type="http://schemas.openxmlformats.org/officeDocument/2006/relationships/image" Target="../media/image29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076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3"/>
                </a:moveTo>
                <a:lnTo>
                  <a:pt x="9143981" y="3432413"/>
                </a:lnTo>
                <a:lnTo>
                  <a:pt x="9143981" y="0"/>
                </a:lnTo>
                <a:lnTo>
                  <a:pt x="0" y="0"/>
                </a:lnTo>
                <a:lnTo>
                  <a:pt x="0" y="3432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56" y="1711076"/>
                </a:moveTo>
                <a:lnTo>
                  <a:pt x="0" y="1711076"/>
                </a:lnTo>
                <a:lnTo>
                  <a:pt x="0" y="0"/>
                </a:lnTo>
                <a:lnTo>
                  <a:pt x="9143256" y="0"/>
                </a:lnTo>
                <a:lnTo>
                  <a:pt x="9143256" y="171107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878" y="3597467"/>
            <a:ext cx="389890" cy="635"/>
          </a:xfrm>
          <a:custGeom>
            <a:avLst/>
            <a:gdLst/>
            <a:ahLst/>
            <a:cxnLst/>
            <a:rect l="l" t="t" r="r" b="b"/>
            <a:pathLst>
              <a:path w="389890" h="635">
                <a:moveTo>
                  <a:pt x="0" y="0"/>
                </a:moveTo>
                <a:lnTo>
                  <a:pt x="389519" y="374"/>
                </a:lnTo>
              </a:path>
            </a:pathLst>
          </a:custGeom>
          <a:ln w="28424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1868" y="170639"/>
            <a:ext cx="2999144" cy="19933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7551" y="2086653"/>
            <a:ext cx="642302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99920" marR="5080" indent="-1887855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FFFAEF"/>
                </a:solidFill>
              </a:rPr>
              <a:t>Department</a:t>
            </a:r>
            <a:r>
              <a:rPr dirty="0" sz="3000" spc="-30">
                <a:solidFill>
                  <a:srgbClr val="FFFAEF"/>
                </a:solidFill>
              </a:rPr>
              <a:t> </a:t>
            </a:r>
            <a:r>
              <a:rPr dirty="0" sz="3000">
                <a:solidFill>
                  <a:srgbClr val="FFFAEF"/>
                </a:solidFill>
              </a:rPr>
              <a:t>of</a:t>
            </a:r>
            <a:r>
              <a:rPr dirty="0" sz="3000" spc="-20">
                <a:solidFill>
                  <a:srgbClr val="FFFAEF"/>
                </a:solidFill>
              </a:rPr>
              <a:t> </a:t>
            </a:r>
            <a:r>
              <a:rPr dirty="0" sz="3000" spc="-5">
                <a:solidFill>
                  <a:srgbClr val="FFFAEF"/>
                </a:solidFill>
              </a:rPr>
              <a:t>Information</a:t>
            </a:r>
            <a:r>
              <a:rPr dirty="0" sz="3000" spc="-75">
                <a:solidFill>
                  <a:srgbClr val="FFFAEF"/>
                </a:solidFill>
              </a:rPr>
              <a:t> </a:t>
            </a:r>
            <a:r>
              <a:rPr dirty="0" sz="3000" spc="-35">
                <a:solidFill>
                  <a:srgbClr val="FFFAEF"/>
                </a:solidFill>
              </a:rPr>
              <a:t>Technology </a:t>
            </a:r>
            <a:r>
              <a:rPr dirty="0" sz="3000" spc="-735">
                <a:solidFill>
                  <a:srgbClr val="FFFAEF"/>
                </a:solidFill>
              </a:rPr>
              <a:t> </a:t>
            </a:r>
            <a:r>
              <a:rPr dirty="0" sz="3000" spc="-5">
                <a:solidFill>
                  <a:srgbClr val="FFFAEF"/>
                </a:solidFill>
              </a:rPr>
              <a:t>NB</a:t>
            </a:r>
            <a:r>
              <a:rPr dirty="0" sz="3000">
                <a:solidFill>
                  <a:srgbClr val="FFFAEF"/>
                </a:solidFill>
              </a:rPr>
              <a:t>A</a:t>
            </a:r>
            <a:r>
              <a:rPr dirty="0" sz="3000" spc="-335">
                <a:solidFill>
                  <a:srgbClr val="FFFAEF"/>
                </a:solidFill>
              </a:rPr>
              <a:t> </a:t>
            </a:r>
            <a:r>
              <a:rPr dirty="0" sz="3000" spc="-5">
                <a:solidFill>
                  <a:srgbClr val="FFFAEF"/>
                </a:solidFill>
              </a:rPr>
              <a:t>Acc</a:t>
            </a:r>
            <a:r>
              <a:rPr dirty="0" sz="3000" spc="-55">
                <a:solidFill>
                  <a:srgbClr val="FFFAEF"/>
                </a:solidFill>
              </a:rPr>
              <a:t>r</a:t>
            </a:r>
            <a:r>
              <a:rPr dirty="0" sz="3000" spc="-5">
                <a:solidFill>
                  <a:srgbClr val="FFFAEF"/>
                </a:solidFill>
              </a:rPr>
              <a:t>edited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1307117" y="3004099"/>
            <a:ext cx="6522084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99515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FFFAEF"/>
                </a:solidFill>
                <a:latin typeface="Times New Roman"/>
                <a:cs typeface="Times New Roman"/>
              </a:rPr>
              <a:t>A.P.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 Shah</a:t>
            </a:r>
            <a:r>
              <a:rPr dirty="0" sz="2400" spc="-1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Institute of</a:t>
            </a:r>
            <a:r>
              <a:rPr dirty="0" sz="2400" spc="-5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AEF"/>
                </a:solidFill>
                <a:latin typeface="Times New Roman"/>
                <a:cs typeface="Times New Roman"/>
              </a:rPr>
              <a:t>Technology </a:t>
            </a:r>
            <a:r>
              <a:rPr dirty="0" sz="2400" spc="-2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G.B.Road,Kasarvadavli,</a:t>
            </a:r>
            <a:r>
              <a:rPr dirty="0" sz="2400" spc="-8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dirty="0" sz="2400" spc="-4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UNIVERSITY</a:t>
            </a:r>
            <a:r>
              <a:rPr dirty="0" sz="2400" spc="-114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dirty="0" sz="2400" spc="-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Academic</a:t>
            </a:r>
            <a:r>
              <a:rPr dirty="0" sz="2400" spc="-114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FFFAEF"/>
                </a:solidFill>
                <a:latin typeface="Times New Roman"/>
                <a:cs typeface="Times New Roman"/>
              </a:rPr>
              <a:t>Year</a:t>
            </a:r>
            <a:r>
              <a:rPr dirty="0" sz="2400" spc="-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2021-2022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33750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1.6</a:t>
            </a:r>
            <a:r>
              <a:rPr dirty="0" sz="3000" spc="-85">
                <a:solidFill>
                  <a:srgbClr val="000000"/>
                </a:solidFill>
              </a:rPr>
              <a:t> </a:t>
            </a:r>
            <a:r>
              <a:rPr dirty="0" sz="3000" spc="-40">
                <a:solidFill>
                  <a:srgbClr val="000000"/>
                </a:solidFill>
              </a:rPr>
              <a:t>Technology</a:t>
            </a:r>
            <a:r>
              <a:rPr dirty="0" sz="3000" spc="-3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stack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3986" y="1194171"/>
            <a:ext cx="5595620" cy="19183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HTML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CSS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Javascript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building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Flask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Python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lightweight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framework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Python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side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processing.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YOLO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Machine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Learning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algorithm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detection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DeepFace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validation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MySQL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5">
                <a:latin typeface="Times New Roman"/>
                <a:cs typeface="Times New Roman"/>
              </a:rPr>
              <a:t> Xampp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localhost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</a:t>
            </a:r>
            <a:r>
              <a:rPr dirty="0" sz="1800" spc="-5">
                <a:latin typeface="Times New Roman"/>
                <a:cs typeface="Times New Roman"/>
              </a:rPr>
              <a:t>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63099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1.7</a:t>
            </a:r>
            <a:r>
              <a:rPr dirty="0" sz="3000" spc="-15">
                <a:solidFill>
                  <a:srgbClr val="000000"/>
                </a:solidFill>
              </a:rPr>
              <a:t> </a:t>
            </a:r>
            <a:r>
              <a:rPr dirty="0" sz="3000" spc="-10">
                <a:solidFill>
                  <a:srgbClr val="000000"/>
                </a:solidFill>
              </a:rPr>
              <a:t>Benefits</a:t>
            </a:r>
            <a:r>
              <a:rPr dirty="0" sz="3000" spc="-20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for</a:t>
            </a:r>
            <a:r>
              <a:rPr dirty="0" sz="3000" spc="-65">
                <a:solidFill>
                  <a:srgbClr val="000000"/>
                </a:solidFill>
              </a:rPr>
              <a:t> </a:t>
            </a:r>
            <a:r>
              <a:rPr dirty="0" sz="3000" spc="-10">
                <a:solidFill>
                  <a:srgbClr val="000000"/>
                </a:solidFill>
              </a:rPr>
              <a:t>environment</a:t>
            </a:r>
            <a:r>
              <a:rPr dirty="0" sz="3000" spc="-15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&amp;</a:t>
            </a:r>
            <a:r>
              <a:rPr dirty="0" sz="3000" spc="-1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Society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943" y="1194171"/>
            <a:ext cx="7559675" cy="12877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Proctored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removes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administrative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burden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centers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Proctoring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creates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fair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online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environment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students.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Proctored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features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prevent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malpracticing.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Proctoring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online</a:t>
            </a:r>
            <a:r>
              <a:rPr dirty="0" sz="1800" spc="-5">
                <a:latin typeface="Times New Roman"/>
                <a:cs typeface="Times New Roman"/>
              </a:rPr>
              <a:t> examination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avoids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pen</a:t>
            </a:r>
            <a:r>
              <a:rPr dirty="0" sz="1800" spc="-5">
                <a:latin typeface="Times New Roman"/>
                <a:cs typeface="Times New Roman"/>
              </a:rPr>
              <a:t>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paper</a:t>
            </a:r>
            <a:r>
              <a:rPr dirty="0" sz="1800" spc="-5">
                <a:latin typeface="Times New Roman"/>
                <a:cs typeface="Times New Roman"/>
              </a:rPr>
              <a:t>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saves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513" y="2655466"/>
            <a:ext cx="38804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2326640" algn="l"/>
              </a:tabLst>
            </a:pPr>
            <a:r>
              <a:rPr dirty="0" sz="4200">
                <a:solidFill>
                  <a:srgbClr val="FFFAEF"/>
                </a:solidFill>
              </a:rPr>
              <a:t>2.	</a:t>
            </a:r>
            <a:r>
              <a:rPr dirty="0" sz="4200" spc="-5">
                <a:solidFill>
                  <a:srgbClr val="FFFAEF"/>
                </a:solidFill>
              </a:rPr>
              <a:t>P</a:t>
            </a:r>
            <a:r>
              <a:rPr dirty="0" sz="4200" spc="-80">
                <a:solidFill>
                  <a:srgbClr val="FFFAEF"/>
                </a:solidFill>
              </a:rPr>
              <a:t>r</a:t>
            </a:r>
            <a:r>
              <a:rPr dirty="0" sz="4200">
                <a:solidFill>
                  <a:srgbClr val="FFFAEF"/>
                </a:solidFill>
              </a:rPr>
              <a:t>oject	</a:t>
            </a:r>
            <a:r>
              <a:rPr dirty="0" sz="4200" spc="-5">
                <a:solidFill>
                  <a:srgbClr val="FFFAEF"/>
                </a:solidFill>
              </a:rPr>
              <a:t>Design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33724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2.1</a:t>
            </a:r>
            <a:r>
              <a:rPr dirty="0" sz="3000" spc="-40">
                <a:solidFill>
                  <a:srgbClr val="000000"/>
                </a:solidFill>
              </a:rPr>
              <a:t> </a:t>
            </a:r>
            <a:r>
              <a:rPr dirty="0" sz="3000" spc="-10">
                <a:solidFill>
                  <a:srgbClr val="000000"/>
                </a:solidFill>
              </a:rPr>
              <a:t>Proposed</a:t>
            </a:r>
            <a:r>
              <a:rPr dirty="0" sz="3000" spc="-4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System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943" y="1194171"/>
            <a:ext cx="5996305" cy="25495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Student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Block/Dashboard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attempt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test.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check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result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attempted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Examiner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Block/Dashboard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create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0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add/update/delete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Question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Paper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Generation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5">
                <a:latin typeface="Times New Roman"/>
                <a:cs typeface="Times New Roman"/>
              </a:rPr>
              <a:t>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importing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document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14" y="891803"/>
            <a:ext cx="8047990" cy="19183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Object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Tracking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recognition</a:t>
            </a:r>
            <a:endParaRPr sz="1800">
              <a:latin typeface="Times New Roman"/>
              <a:cs typeface="Times New Roman"/>
            </a:endParaRPr>
          </a:p>
          <a:p>
            <a:pPr lvl="1" marL="836294" indent="-310515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6294" algn="l"/>
                <a:tab pos="836930" algn="l"/>
              </a:tabLst>
            </a:pPr>
            <a:r>
              <a:rPr dirty="0" sz="1800" spc="-5">
                <a:latin typeface="Times New Roman"/>
                <a:cs typeface="Times New Roman"/>
              </a:rPr>
              <a:t>During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login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recognition</a:t>
            </a:r>
            <a:r>
              <a:rPr dirty="0" sz="1800" spc="-5">
                <a:latin typeface="Times New Roman"/>
                <a:cs typeface="Times New Roman"/>
              </a:rPr>
              <a:t>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validation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performed.</a:t>
            </a:r>
            <a:endParaRPr sz="1800">
              <a:latin typeface="Times New Roman"/>
              <a:cs typeface="Times New Roman"/>
            </a:endParaRPr>
          </a:p>
          <a:p>
            <a:pPr lvl="1" marL="836294" indent="-310515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6294" algn="l"/>
                <a:tab pos="836930" algn="l"/>
              </a:tabLst>
            </a:pPr>
            <a:r>
              <a:rPr dirty="0" sz="1800" spc="-5">
                <a:latin typeface="Times New Roman"/>
                <a:cs typeface="Times New Roman"/>
              </a:rPr>
              <a:t>During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examination,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tracking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student's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environment.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45">
                <a:latin typeface="Times New Roman"/>
                <a:cs typeface="Times New Roman"/>
              </a:rPr>
              <a:t>Tab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Locking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5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5">
                <a:latin typeface="Times New Roman"/>
                <a:cs typeface="Times New Roman"/>
              </a:rPr>
              <a:t>Display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alert message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when student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navigates </a:t>
            </a:r>
            <a:r>
              <a:rPr dirty="0" sz="1800" spc="-5">
                <a:latin typeface="Times New Roman"/>
                <a:cs typeface="Times New Roman"/>
              </a:rPr>
              <a:t>away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 </a:t>
            </a:r>
            <a:r>
              <a:rPr dirty="0" sz="1800" spc="-25">
                <a:latin typeface="Times New Roman"/>
                <a:cs typeface="Times New Roman"/>
              </a:rPr>
              <a:t>window.</a:t>
            </a:r>
            <a:endParaRPr sz="1800">
              <a:latin typeface="Times New Roman"/>
              <a:cs typeface="Times New Roman"/>
            </a:endParaRPr>
          </a:p>
          <a:p>
            <a:pPr lvl="1" marL="835660" indent="-309880">
              <a:lnSpc>
                <a:spcPct val="100000"/>
              </a:lnSpc>
              <a:spcBef>
                <a:spcPts val="320"/>
              </a:spcBef>
              <a:buFont typeface="Lucida Sans Unicode"/>
              <a:buChar char="▪"/>
              <a:tabLst>
                <a:tab pos="835660" algn="l"/>
                <a:tab pos="836294" algn="l"/>
              </a:tabLst>
            </a:pPr>
            <a:r>
              <a:rPr dirty="0" sz="1800" spc="-5">
                <a:latin typeface="Times New Roman"/>
                <a:cs typeface="Times New Roman"/>
              </a:rPr>
              <a:t>Exam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terminates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after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attempts.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963" y="106882"/>
            <a:ext cx="389318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b="1">
                <a:latin typeface="Times New Roman"/>
                <a:cs typeface="Times New Roman"/>
              </a:rPr>
              <a:t>2.2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Design(Flow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Of</a:t>
            </a:r>
            <a:r>
              <a:rPr dirty="0" sz="2450" spc="-35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Modules)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395" y="613392"/>
            <a:ext cx="25711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</a:tabLst>
            </a:pPr>
            <a:r>
              <a:rPr dirty="0" sz="1400" spc="70">
                <a:latin typeface="Calibri"/>
                <a:cs typeface="Calibri"/>
              </a:rPr>
              <a:t>1.	</a:t>
            </a:r>
            <a:r>
              <a:rPr dirty="0" sz="1400" spc="60">
                <a:latin typeface="Calibri"/>
                <a:cs typeface="Calibri"/>
              </a:rPr>
              <a:t>Examiner's </a:t>
            </a:r>
            <a:r>
              <a:rPr dirty="0" sz="1400" spc="45">
                <a:latin typeface="Calibri"/>
                <a:cs typeface="Calibri"/>
              </a:rPr>
              <a:t>(Teacher's)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95">
                <a:latin typeface="Calibri"/>
                <a:cs typeface="Calibri"/>
              </a:rPr>
              <a:t>End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8347" y="494854"/>
            <a:ext cx="3970914" cy="45342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964" y="113724"/>
            <a:ext cx="389318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b="1">
                <a:latin typeface="Times New Roman"/>
                <a:cs typeface="Times New Roman"/>
              </a:rPr>
              <a:t>2.2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Design(Flow</a:t>
            </a:r>
            <a:r>
              <a:rPr dirty="0" sz="2450" spc="-30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Of</a:t>
            </a:r>
            <a:r>
              <a:rPr dirty="0" sz="2450" spc="-35" b="1">
                <a:latin typeface="Times New Roman"/>
                <a:cs typeface="Times New Roman"/>
              </a:rPr>
              <a:t> </a:t>
            </a:r>
            <a:r>
              <a:rPr dirty="0" sz="2450" spc="-5" b="1">
                <a:latin typeface="Times New Roman"/>
                <a:cs typeface="Times New Roman"/>
              </a:rPr>
              <a:t>Modules)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99" y="640203"/>
            <a:ext cx="1676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Calibri"/>
                <a:cs typeface="Calibri"/>
              </a:rPr>
              <a:t>2.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45">
                <a:latin typeface="Calibri"/>
                <a:cs typeface="Calibri"/>
              </a:rPr>
              <a:t>Student's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125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1043" y="141842"/>
            <a:ext cx="3506292" cy="49255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739"/>
                </a:moveTo>
                <a:lnTo>
                  <a:pt x="9143981" y="5045739"/>
                </a:lnTo>
                <a:lnTo>
                  <a:pt x="9143981" y="0"/>
                </a:lnTo>
                <a:lnTo>
                  <a:pt x="0" y="0"/>
                </a:lnTo>
                <a:lnTo>
                  <a:pt x="0" y="504573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142939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549"/>
                </a:moveTo>
                <a:lnTo>
                  <a:pt x="9143981" y="549"/>
                </a:lnTo>
                <a:lnTo>
                  <a:pt x="9143981" y="0"/>
                </a:lnTo>
                <a:lnTo>
                  <a:pt x="0" y="0"/>
                </a:lnTo>
                <a:lnTo>
                  <a:pt x="0" y="54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04573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56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56" y="0"/>
                </a:lnTo>
                <a:lnTo>
                  <a:pt x="9143256" y="97199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058" y="110822"/>
            <a:ext cx="3730625" cy="398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>
                <a:solidFill>
                  <a:srgbClr val="000000"/>
                </a:solidFill>
              </a:rPr>
              <a:t>2.3</a:t>
            </a:r>
            <a:r>
              <a:rPr dirty="0" sz="2450" spc="-20">
                <a:solidFill>
                  <a:srgbClr val="000000"/>
                </a:solidFill>
              </a:rPr>
              <a:t> </a:t>
            </a:r>
            <a:r>
              <a:rPr dirty="0" sz="2450" spc="-5">
                <a:solidFill>
                  <a:srgbClr val="000000"/>
                </a:solidFill>
              </a:rPr>
              <a:t>Description</a:t>
            </a:r>
            <a:r>
              <a:rPr dirty="0" sz="2450" spc="-25">
                <a:solidFill>
                  <a:srgbClr val="000000"/>
                </a:solidFill>
              </a:rPr>
              <a:t> </a:t>
            </a:r>
            <a:r>
              <a:rPr dirty="0" sz="2450" spc="-5">
                <a:solidFill>
                  <a:srgbClr val="000000"/>
                </a:solidFill>
              </a:rPr>
              <a:t>Of</a:t>
            </a:r>
            <a:r>
              <a:rPr dirty="0" sz="2450" spc="-25">
                <a:solidFill>
                  <a:srgbClr val="000000"/>
                </a:solidFill>
              </a:rPr>
              <a:t> </a:t>
            </a:r>
            <a:r>
              <a:rPr dirty="0" sz="2450" spc="-5">
                <a:solidFill>
                  <a:srgbClr val="000000"/>
                </a:solidFill>
              </a:rPr>
              <a:t>Use</a:t>
            </a:r>
            <a:r>
              <a:rPr dirty="0" sz="2450" spc="-25">
                <a:solidFill>
                  <a:srgbClr val="000000"/>
                </a:solidFill>
              </a:rPr>
              <a:t> </a:t>
            </a:r>
            <a:r>
              <a:rPr dirty="0" sz="2450" spc="-5">
                <a:solidFill>
                  <a:srgbClr val="000000"/>
                </a:solidFill>
              </a:rPr>
              <a:t>Case</a:t>
            </a:r>
            <a:endParaRPr sz="24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6699" y="512753"/>
            <a:ext cx="4738337" cy="44770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277" y="200937"/>
            <a:ext cx="17913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2.4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Activit</a:t>
            </a:r>
            <a:r>
              <a:rPr dirty="0" sz="1600" b="1">
                <a:latin typeface="Times New Roman"/>
                <a:cs typeface="Times New Roman"/>
              </a:rPr>
              <a:t>y</a:t>
            </a:r>
            <a:r>
              <a:rPr dirty="0" sz="1600" spc="-5" b="1">
                <a:latin typeface="Times New Roman"/>
                <a:cs typeface="Times New Roman"/>
              </a:rPr>
              <a:t> diagram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1)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Student's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End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268" y="692483"/>
            <a:ext cx="4868015" cy="43224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277" y="200937"/>
            <a:ext cx="17913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2.4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Activit</a:t>
            </a:r>
            <a:r>
              <a:rPr dirty="0" sz="1600" b="1">
                <a:latin typeface="Times New Roman"/>
                <a:cs typeface="Times New Roman"/>
              </a:rPr>
              <a:t>y</a:t>
            </a:r>
            <a:r>
              <a:rPr dirty="0" sz="1600" spc="-5" b="1">
                <a:latin typeface="Times New Roman"/>
                <a:cs typeface="Times New Roman"/>
              </a:rPr>
              <a:t> diagram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1)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Teacher's </a:t>
            </a:r>
            <a:r>
              <a:rPr dirty="0" sz="1600" spc="-5" b="1">
                <a:latin typeface="Times New Roman"/>
                <a:cs typeface="Times New Roman"/>
              </a:rPr>
              <a:t>End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3641" y="565743"/>
            <a:ext cx="4618970" cy="44293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076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3"/>
                </a:moveTo>
                <a:lnTo>
                  <a:pt x="9143981" y="3432413"/>
                </a:lnTo>
                <a:lnTo>
                  <a:pt x="9143981" y="0"/>
                </a:lnTo>
                <a:lnTo>
                  <a:pt x="0" y="0"/>
                </a:lnTo>
                <a:lnTo>
                  <a:pt x="0" y="3432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56" y="1711076"/>
                </a:moveTo>
                <a:lnTo>
                  <a:pt x="0" y="1711076"/>
                </a:lnTo>
                <a:lnTo>
                  <a:pt x="0" y="0"/>
                </a:lnTo>
                <a:lnTo>
                  <a:pt x="9143256" y="0"/>
                </a:lnTo>
                <a:lnTo>
                  <a:pt x="9143256" y="171107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878" y="3597467"/>
            <a:ext cx="389890" cy="635"/>
          </a:xfrm>
          <a:custGeom>
            <a:avLst/>
            <a:gdLst/>
            <a:ahLst/>
            <a:cxnLst/>
            <a:rect l="l" t="t" r="r" b="b"/>
            <a:pathLst>
              <a:path w="389890" h="635">
                <a:moveTo>
                  <a:pt x="0" y="0"/>
                </a:moveTo>
                <a:lnTo>
                  <a:pt x="389519" y="374"/>
                </a:lnTo>
              </a:path>
            </a:pathLst>
          </a:custGeom>
          <a:ln w="28424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34979" y="390080"/>
            <a:ext cx="18370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 spc="-5">
                <a:latin typeface="Times New Roman"/>
                <a:cs typeface="Times New Roman"/>
              </a:rPr>
              <a:t> Presentatio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5664" y="610551"/>
            <a:ext cx="7882890" cy="10344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</a:rPr>
              <a:t>Developing</a:t>
            </a:r>
            <a:r>
              <a:rPr dirty="0" sz="2400" spc="-14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AI-Based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Comprehensive</a:t>
            </a:r>
            <a:r>
              <a:rPr dirty="0" sz="2400" spc="-2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Framework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for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Online </a:t>
            </a:r>
            <a:r>
              <a:rPr dirty="0" sz="2400" spc="-58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Assessments</a:t>
            </a:r>
            <a:endParaRPr sz="2400"/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Submitted</a:t>
            </a:r>
            <a:r>
              <a:rPr dirty="0" sz="18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partial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fulfillment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degree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664" y="1893757"/>
            <a:ext cx="342328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3384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Bachelor</a:t>
            </a:r>
            <a:r>
              <a:rPr dirty="0" sz="1800" spc="-5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dirty="0" sz="1800" spc="-4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Engineering(Sem-8) </a:t>
            </a:r>
            <a:r>
              <a:rPr dirty="0" sz="1800" spc="-434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20" b="1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dirty="0" sz="1800" spc="-8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12700" marR="1009650">
              <a:lnSpc>
                <a:spcPct val="100000"/>
              </a:lnSpc>
            </a:pP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Swapnil Sapre(18104027) </a:t>
            </a:r>
            <a:r>
              <a:rPr dirty="0" sz="1800" spc="-434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Kunal Shinde(18104012)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Keval</a:t>
            </a:r>
            <a:r>
              <a:rPr dirty="0" sz="1800" spc="-3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Shetta(18104013)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316355">
              <a:lnSpc>
                <a:spcPct val="100000"/>
              </a:lnSpc>
            </a:pP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Under</a:t>
            </a:r>
            <a:r>
              <a:rPr dirty="0" sz="1800" spc="-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Guidance</a:t>
            </a:r>
            <a:r>
              <a:rPr dirty="0" sz="1800" spc="-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dirty="0" sz="1800" spc="-434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Prof</a:t>
            </a:r>
            <a:r>
              <a:rPr dirty="0" sz="1800" spc="-5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FFFAEF"/>
                </a:solidFill>
                <a:latin typeface="Times New Roman"/>
                <a:cs typeface="Times New Roman"/>
              </a:rPr>
              <a:t>Vishal</a:t>
            </a:r>
            <a:r>
              <a:rPr dirty="0" sz="1800" spc="-2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Badgujar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84" y="509856"/>
            <a:ext cx="16109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2.5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Class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232" y="769673"/>
            <a:ext cx="5428979" cy="42326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59" y="2728599"/>
            <a:ext cx="435927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FFFAEF"/>
                </a:solidFill>
                <a:latin typeface="Calibri"/>
                <a:cs typeface="Calibri"/>
              </a:rPr>
              <a:t>3.</a:t>
            </a:r>
            <a:r>
              <a:rPr dirty="0" sz="4200" spc="165">
                <a:solidFill>
                  <a:srgbClr val="FFFAEF"/>
                </a:solidFill>
                <a:latin typeface="Calibri"/>
                <a:cs typeface="Calibri"/>
              </a:rPr>
              <a:t> </a:t>
            </a:r>
            <a:r>
              <a:rPr dirty="0" sz="4200" spc="75">
                <a:solidFill>
                  <a:srgbClr val="FFFAEF"/>
                </a:solidFill>
                <a:latin typeface="Calibri"/>
                <a:cs typeface="Calibri"/>
              </a:rPr>
              <a:t>Implementation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184" y="3856728"/>
            <a:ext cx="1622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solidFill>
                  <a:srgbClr val="FFFAEF"/>
                </a:solidFill>
                <a:latin typeface="Calibri"/>
                <a:cs typeface="Calibri"/>
              </a:rPr>
              <a:t>Implementation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216" y="302606"/>
            <a:ext cx="7827709" cy="28778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05635" y="3488689"/>
            <a:ext cx="8083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(1)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Register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7313" y="4166258"/>
            <a:ext cx="65341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(2)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Login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642" y="311559"/>
            <a:ext cx="6492737" cy="36239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481" y="4100479"/>
            <a:ext cx="9988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(3)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Create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-30">
                <a:latin typeface="Times New Roman"/>
                <a:cs typeface="Times New Roman"/>
              </a:rPr>
              <a:t>Test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0162" y="322341"/>
            <a:ext cx="6413937" cy="3555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6190" y="3093983"/>
            <a:ext cx="14376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(4)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Update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Questions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044" y="202749"/>
            <a:ext cx="8597962" cy="26816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3538" y="4626753"/>
            <a:ext cx="8909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(5)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Give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-30">
                <a:latin typeface="Times New Roman"/>
                <a:cs typeface="Times New Roman"/>
              </a:rPr>
              <a:t>Test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613" y="137999"/>
            <a:ext cx="7065635" cy="433584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7821" y="2370361"/>
            <a:ext cx="21488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(6)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Randomize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Questions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test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842" y="174292"/>
            <a:ext cx="7010985" cy="21109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6411" y="2867676"/>
            <a:ext cx="5424464" cy="7079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35187" y="3671931"/>
            <a:ext cx="27247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(7)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Generation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secret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password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(OTP)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028" y="3607094"/>
            <a:ext cx="18275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(8)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Applyin</a:t>
            </a:r>
            <a:r>
              <a:rPr dirty="0" sz="1300">
                <a:latin typeface="Times New Roman"/>
                <a:cs typeface="Times New Roman"/>
              </a:rPr>
              <a:t>g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boundary box  </a:t>
            </a:r>
            <a:r>
              <a:rPr dirty="0" sz="1300" spc="-5">
                <a:latin typeface="Times New Roman"/>
                <a:cs typeface="Times New Roman"/>
              </a:rPr>
              <a:t>around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captured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face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61" y="1105172"/>
            <a:ext cx="4762753" cy="2427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3014" y="337424"/>
            <a:ext cx="3979916" cy="39629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70559" y="4371779"/>
            <a:ext cx="20173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(9)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Mobile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detection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ML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code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679" y="3915046"/>
            <a:ext cx="26701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(10)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User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movement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detection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ML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code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7141" y="3915046"/>
            <a:ext cx="24530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">
                <a:latin typeface="Times New Roman"/>
                <a:cs typeface="Times New Roman"/>
              </a:rPr>
              <a:t>(11) </a:t>
            </a:r>
            <a:r>
              <a:rPr dirty="0" sz="1300" spc="-5">
                <a:latin typeface="Times New Roman"/>
                <a:cs typeface="Times New Roman"/>
              </a:rPr>
              <a:t>Eye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tracking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detection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ML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code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315" y="427824"/>
            <a:ext cx="4852749" cy="33812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414" y="427824"/>
            <a:ext cx="3335118" cy="33812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748" y="2686962"/>
            <a:ext cx="769048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FFFAEF"/>
                </a:solidFill>
              </a:rPr>
              <a:t>1.Project</a:t>
            </a:r>
            <a:r>
              <a:rPr dirty="0" sz="4000" spc="-30">
                <a:solidFill>
                  <a:srgbClr val="FFFAEF"/>
                </a:solidFill>
              </a:rPr>
              <a:t> </a:t>
            </a:r>
            <a:r>
              <a:rPr dirty="0" sz="4000" spc="-5">
                <a:solidFill>
                  <a:srgbClr val="FFFAEF"/>
                </a:solidFill>
              </a:rPr>
              <a:t>Conception</a:t>
            </a:r>
            <a:r>
              <a:rPr dirty="0" sz="4000" spc="-30">
                <a:solidFill>
                  <a:srgbClr val="FFFAEF"/>
                </a:solidFill>
              </a:rPr>
              <a:t> </a:t>
            </a:r>
            <a:r>
              <a:rPr dirty="0" sz="4000">
                <a:solidFill>
                  <a:srgbClr val="FFFAEF"/>
                </a:solidFill>
              </a:rPr>
              <a:t>and</a:t>
            </a:r>
            <a:r>
              <a:rPr dirty="0" sz="4000" spc="-25">
                <a:solidFill>
                  <a:srgbClr val="FFFAEF"/>
                </a:solidFill>
              </a:rPr>
              <a:t> </a:t>
            </a:r>
            <a:r>
              <a:rPr dirty="0" sz="4000" spc="-5">
                <a:solidFill>
                  <a:srgbClr val="FFFAEF"/>
                </a:solidFill>
              </a:rPr>
              <a:t>Initiation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2876" y="3822949"/>
            <a:ext cx="127952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(12)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Libraries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used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98" y="587598"/>
            <a:ext cx="8170383" cy="31309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64" y="2655466"/>
            <a:ext cx="24072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FFFAEF"/>
                </a:solidFill>
                <a:latin typeface="Calibri"/>
                <a:cs typeface="Calibri"/>
              </a:rPr>
              <a:t>4.</a:t>
            </a:r>
            <a:r>
              <a:rPr dirty="0" sz="4200" spc="160">
                <a:solidFill>
                  <a:srgbClr val="FFFAEF"/>
                </a:solidFill>
                <a:latin typeface="Calibri"/>
                <a:cs typeface="Calibri"/>
              </a:rPr>
              <a:t> </a:t>
            </a:r>
            <a:r>
              <a:rPr dirty="0" sz="4200" spc="190">
                <a:solidFill>
                  <a:srgbClr val="FFFAEF"/>
                </a:solidFill>
                <a:latin typeface="Calibri"/>
                <a:cs typeface="Calibri"/>
              </a:rPr>
              <a:t>Testing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059" y="490445"/>
            <a:ext cx="121221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00"/>
                </a:solidFill>
              </a:rPr>
              <a:t>Unit</a:t>
            </a:r>
            <a:r>
              <a:rPr dirty="0" sz="1800" spc="-100">
                <a:solidFill>
                  <a:srgbClr val="000000"/>
                </a:solidFill>
              </a:rPr>
              <a:t> </a:t>
            </a:r>
            <a:r>
              <a:rPr dirty="0" sz="1800" spc="-30">
                <a:solidFill>
                  <a:srgbClr val="000000"/>
                </a:solidFill>
              </a:rPr>
              <a:t>Testing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97326" y="1039084"/>
            <a:ext cx="8157209" cy="311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Unit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been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  <a:p>
            <a:pPr marL="264160" marR="508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testing </a:t>
            </a:r>
            <a:r>
              <a:rPr dirty="0" sz="1800">
                <a:latin typeface="Times New Roman"/>
                <a:cs typeface="Times New Roman"/>
              </a:rPr>
              <a:t>process </a:t>
            </a:r>
            <a:r>
              <a:rPr dirty="0" sz="1800" spc="-5">
                <a:latin typeface="Times New Roman"/>
                <a:cs typeface="Times New Roman"/>
              </a:rPr>
              <a:t>that tests individual components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 application in terms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its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functionality</a:t>
            </a:r>
            <a:r>
              <a:rPr dirty="0" sz="1800" spc="-5">
                <a:latin typeface="Times New Roman"/>
                <a:cs typeface="Times New Roman"/>
              </a:rPr>
              <a:t> and working.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Our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small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Login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registration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creation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Adding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updating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monitoring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students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Attempting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checking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results</a:t>
            </a:r>
            <a:endParaRPr sz="1800">
              <a:latin typeface="Times New Roman"/>
              <a:cs typeface="Times New Roman"/>
            </a:endParaRPr>
          </a:p>
          <a:p>
            <a:pPr lvl="1" marL="721360" indent="-252095">
              <a:lnSpc>
                <a:spcPct val="100000"/>
              </a:lnSpc>
              <a:buFont typeface="Arial MT"/>
              <a:buChar char="•"/>
              <a:tabLst>
                <a:tab pos="720725" algn="l"/>
                <a:tab pos="721995" algn="l"/>
              </a:tabLst>
            </a:pPr>
            <a:r>
              <a:rPr dirty="0" sz="1800" spc="-5">
                <a:latin typeface="Times New Roman"/>
                <a:cs typeface="Times New Roman"/>
              </a:rPr>
              <a:t>Log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generation.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Helps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finding</a:t>
            </a:r>
            <a:r>
              <a:rPr dirty="0" sz="1800" spc="-5">
                <a:latin typeface="Times New Roman"/>
                <a:cs typeface="Times New Roman"/>
              </a:rPr>
              <a:t> issues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individual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components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early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076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3"/>
                </a:moveTo>
                <a:lnTo>
                  <a:pt x="9143981" y="3432413"/>
                </a:lnTo>
                <a:lnTo>
                  <a:pt x="9143981" y="0"/>
                </a:lnTo>
                <a:lnTo>
                  <a:pt x="0" y="0"/>
                </a:lnTo>
                <a:lnTo>
                  <a:pt x="0" y="3432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56" y="1711076"/>
                </a:moveTo>
                <a:lnTo>
                  <a:pt x="0" y="1711076"/>
                </a:lnTo>
                <a:lnTo>
                  <a:pt x="0" y="0"/>
                </a:lnTo>
                <a:lnTo>
                  <a:pt x="9143256" y="0"/>
                </a:lnTo>
                <a:lnTo>
                  <a:pt x="9143256" y="171107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467" y="493042"/>
            <a:ext cx="215582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4200" spc="1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180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5430" marR="64769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5430" algn="l"/>
                <a:tab pos="266700" algn="l"/>
              </a:tabLst>
            </a:pPr>
            <a:r>
              <a:rPr dirty="0" spc="-20"/>
              <a:t>Two-factor </a:t>
            </a:r>
            <a:r>
              <a:rPr dirty="0" spc="-5"/>
              <a:t>authentication which is the combination </a:t>
            </a:r>
            <a:r>
              <a:rPr dirty="0"/>
              <a:t>of </a:t>
            </a:r>
            <a:r>
              <a:rPr dirty="0" spc="-5"/>
              <a:t>secret </a:t>
            </a:r>
            <a:r>
              <a:rPr dirty="0"/>
              <a:t>password </a:t>
            </a:r>
            <a:r>
              <a:rPr dirty="0" spc="-5"/>
              <a:t>and the </a:t>
            </a:r>
            <a:r>
              <a:rPr dirty="0"/>
              <a:t>face </a:t>
            </a:r>
            <a:r>
              <a:rPr dirty="0" spc="-434"/>
              <a:t> </a:t>
            </a:r>
            <a:r>
              <a:rPr dirty="0"/>
              <a:t>validation</a:t>
            </a:r>
            <a:r>
              <a:rPr dirty="0" spc="-5"/>
              <a:t> at the</a:t>
            </a:r>
            <a:r>
              <a:rPr dirty="0" spc="-10"/>
              <a:t> </a:t>
            </a:r>
            <a:r>
              <a:rPr dirty="0" spc="-5"/>
              <a:t>time </a:t>
            </a:r>
            <a:r>
              <a:rPr dirty="0"/>
              <a:t>of </a:t>
            </a:r>
            <a:r>
              <a:rPr dirty="0" spc="-5"/>
              <a:t>login</a:t>
            </a:r>
            <a:r>
              <a:rPr dirty="0" spc="-10"/>
              <a:t> </a:t>
            </a:r>
            <a:r>
              <a:rPr dirty="0"/>
              <a:t>for both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examiners and the</a:t>
            </a:r>
            <a:r>
              <a:rPr dirty="0" spc="-10"/>
              <a:t> </a:t>
            </a:r>
            <a:r>
              <a:rPr dirty="0" spc="-5"/>
              <a:t>students.</a:t>
            </a:r>
          </a:p>
          <a:p>
            <a:pPr marL="265430" indent="-252095">
              <a:lnSpc>
                <a:spcPct val="100000"/>
              </a:lnSpc>
              <a:buFont typeface="Arial MT"/>
              <a:buChar char="•"/>
              <a:tabLst>
                <a:tab pos="265430" algn="l"/>
                <a:tab pos="266700" algn="l"/>
              </a:tabLst>
            </a:pPr>
            <a:r>
              <a:rPr dirty="0" spc="-5"/>
              <a:t>Log</a:t>
            </a:r>
            <a:r>
              <a:rPr dirty="0" spc="-15"/>
              <a:t> </a:t>
            </a:r>
            <a:r>
              <a:rPr dirty="0"/>
              <a:t>generation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5"/>
              <a:t> all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student's</a:t>
            </a:r>
            <a:r>
              <a:rPr dirty="0" spc="-10"/>
              <a:t> </a:t>
            </a:r>
            <a:r>
              <a:rPr dirty="0" spc="-5"/>
              <a:t>activities</a:t>
            </a:r>
            <a:r>
              <a:rPr dirty="0" spc="-15"/>
              <a:t> </a:t>
            </a:r>
            <a:r>
              <a:rPr dirty="0"/>
              <a:t>done</a:t>
            </a:r>
            <a:r>
              <a:rPr dirty="0" spc="-5"/>
              <a:t> in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exam.</a:t>
            </a:r>
          </a:p>
          <a:p>
            <a:pPr marL="265430" indent="-252095">
              <a:lnSpc>
                <a:spcPct val="100000"/>
              </a:lnSpc>
              <a:buFont typeface="Arial MT"/>
              <a:buChar char="•"/>
              <a:tabLst>
                <a:tab pos="265430" algn="l"/>
                <a:tab pos="266700" algn="l"/>
              </a:tabLst>
            </a:pPr>
            <a:r>
              <a:rPr dirty="0" spc="-5"/>
              <a:t>Easy</a:t>
            </a:r>
            <a:r>
              <a:rPr dirty="0" spc="-15"/>
              <a:t> </a:t>
            </a:r>
            <a:r>
              <a:rPr dirty="0" spc="-5"/>
              <a:t>exam</a:t>
            </a:r>
            <a:r>
              <a:rPr dirty="0" spc="-10"/>
              <a:t> </a:t>
            </a:r>
            <a:r>
              <a:rPr dirty="0"/>
              <a:t>generation</a:t>
            </a:r>
            <a:r>
              <a:rPr dirty="0" spc="-5"/>
              <a:t> </a:t>
            </a:r>
            <a:r>
              <a:rPr dirty="0"/>
              <a:t>process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5"/>
              <a:t> the</a:t>
            </a:r>
            <a:r>
              <a:rPr dirty="0" spc="-10"/>
              <a:t> </a:t>
            </a:r>
            <a:r>
              <a:rPr dirty="0" spc="-5"/>
              <a:t>exam</a:t>
            </a:r>
            <a:r>
              <a:rPr dirty="0" spc="-15"/>
              <a:t> </a:t>
            </a:r>
            <a:r>
              <a:rPr dirty="0" spc="-5"/>
              <a:t>creation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its</a:t>
            </a:r>
            <a:r>
              <a:rPr dirty="0" spc="-10"/>
              <a:t> </a:t>
            </a:r>
            <a:r>
              <a:rPr dirty="0" spc="-5"/>
              <a:t>management.</a:t>
            </a:r>
          </a:p>
          <a:p>
            <a:pPr marL="265430" indent="-252095">
              <a:lnSpc>
                <a:spcPct val="100000"/>
              </a:lnSpc>
              <a:buFont typeface="Arial MT"/>
              <a:buChar char="•"/>
              <a:tabLst>
                <a:tab pos="265430" algn="l"/>
                <a:tab pos="266700" algn="l"/>
              </a:tabLst>
            </a:pPr>
            <a:r>
              <a:rPr dirty="0" spc="-5"/>
              <a:t>Can</a:t>
            </a:r>
            <a:r>
              <a:rPr dirty="0" spc="-10"/>
              <a:t> </a:t>
            </a:r>
            <a:r>
              <a:rPr dirty="0"/>
              <a:t>detect</a:t>
            </a:r>
            <a:r>
              <a:rPr dirty="0" spc="-5"/>
              <a:t> all</a:t>
            </a:r>
            <a:r>
              <a:rPr dirty="0" spc="-10"/>
              <a:t> </a:t>
            </a:r>
            <a:r>
              <a:rPr dirty="0" spc="-5"/>
              <a:t>the window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/>
              <a:t>user </a:t>
            </a:r>
            <a:r>
              <a:rPr dirty="0" spc="-5"/>
              <a:t>movements</a:t>
            </a:r>
            <a:r>
              <a:rPr dirty="0" spc="-10"/>
              <a:t> </a:t>
            </a:r>
            <a:r>
              <a:rPr dirty="0"/>
              <a:t>but</a:t>
            </a:r>
            <a:r>
              <a:rPr dirty="0" spc="-5"/>
              <a:t> difficult</a:t>
            </a:r>
            <a:r>
              <a:rPr dirty="0"/>
              <a:t> </a:t>
            </a:r>
            <a:r>
              <a:rPr dirty="0" spc="-5"/>
              <a:t>to</a:t>
            </a:r>
            <a:r>
              <a:rPr dirty="0" spc="-10"/>
              <a:t> </a:t>
            </a:r>
            <a:r>
              <a:rPr dirty="0" spc="-5"/>
              <a:t>analyze</a:t>
            </a:r>
            <a:r>
              <a:rPr dirty="0" spc="-10"/>
              <a:t> </a:t>
            </a:r>
            <a:r>
              <a:rPr dirty="0"/>
              <a:t>front</a:t>
            </a:r>
            <a:r>
              <a:rPr dirty="0" spc="-5"/>
              <a:t> </a:t>
            </a:r>
            <a:r>
              <a:rPr dirty="0"/>
              <a:t>view of</a:t>
            </a:r>
          </a:p>
          <a:p>
            <a:pPr marL="39370">
              <a:lnSpc>
                <a:spcPct val="100000"/>
              </a:lnSpc>
              <a:tabLst>
                <a:tab pos="265430" algn="l"/>
              </a:tabLst>
            </a:pPr>
            <a:r>
              <a:rPr dirty="0" u="heavy">
                <a:uFill>
                  <a:solidFill>
                    <a:srgbClr val="4F81BC"/>
                  </a:solidFill>
                </a:uFill>
              </a:rPr>
              <a:t> 	</a:t>
            </a:r>
            <a:r>
              <a:rPr dirty="0" u="heavy" spc="-5">
                <a:uFill>
                  <a:solidFill>
                    <a:srgbClr val="4F81BC"/>
                  </a:solidFill>
                </a:uFill>
              </a:rPr>
              <a:t>th</a:t>
            </a:r>
            <a:r>
              <a:rPr dirty="0" spc="-5"/>
              <a:t>e</a:t>
            </a:r>
            <a:r>
              <a:rPr dirty="0" spc="-50"/>
              <a:t> </a:t>
            </a:r>
            <a:r>
              <a:rPr dirty="0" spc="-5"/>
              <a:t>candidate.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172" y="404989"/>
            <a:ext cx="2474769" cy="18540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5141" y="358269"/>
            <a:ext cx="2384035" cy="19007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7194" y="2836144"/>
            <a:ext cx="2743194" cy="5697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8209" y="2318298"/>
            <a:ext cx="197485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(a)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Registered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User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1823" y="2321946"/>
            <a:ext cx="242697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(b)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Different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User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logging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972" y="3338981"/>
            <a:ext cx="7966709" cy="150685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2513330">
              <a:lnSpc>
                <a:spcPct val="100000"/>
              </a:lnSpc>
              <a:spcBef>
                <a:spcPts val="919"/>
              </a:spcBef>
            </a:pPr>
            <a:r>
              <a:rPr dirty="0" sz="1300">
                <a:latin typeface="Times New Roman"/>
                <a:cs typeface="Times New Roman"/>
              </a:rPr>
              <a:t>(c)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Face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validation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error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message</a:t>
            </a:r>
            <a:endParaRPr sz="13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880"/>
              </a:spcBef>
            </a:pPr>
            <a:r>
              <a:rPr dirty="0" sz="1400" spc="-5">
                <a:latin typeface="Times New Roman"/>
                <a:cs typeface="Times New Roman"/>
              </a:rPr>
              <a:t>Fig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1.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Face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capture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validation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This shows </a:t>
            </a:r>
            <a:r>
              <a:rPr dirty="0" sz="1400">
                <a:latin typeface="Times New Roman"/>
                <a:cs typeface="Times New Roman"/>
              </a:rPr>
              <a:t>registration process </a:t>
            </a:r>
            <a:r>
              <a:rPr dirty="0" sz="1400" spc="-5">
                <a:latin typeface="Times New Roman"/>
                <a:cs typeface="Times New Roman"/>
              </a:rPr>
              <a:t>in which </a:t>
            </a:r>
            <a:r>
              <a:rPr dirty="0" sz="1400">
                <a:latin typeface="Times New Roman"/>
                <a:cs typeface="Times New Roman"/>
              </a:rPr>
              <a:t>user </a:t>
            </a:r>
            <a:r>
              <a:rPr dirty="0" sz="1400" spc="-5">
                <a:latin typeface="Times New Roman"/>
                <a:cs typeface="Times New Roman"/>
              </a:rPr>
              <a:t>in </a:t>
            </a:r>
            <a:r>
              <a:rPr dirty="0" sz="1400">
                <a:latin typeface="Times New Roman"/>
                <a:cs typeface="Times New Roman"/>
              </a:rPr>
              <a:t>(a) </a:t>
            </a:r>
            <a:r>
              <a:rPr dirty="0" sz="1400" spc="-5">
                <a:latin typeface="Times New Roman"/>
                <a:cs typeface="Times New Roman"/>
              </a:rPr>
              <a:t>captures their image. However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different </a:t>
            </a:r>
            <a:r>
              <a:rPr dirty="0" sz="1400">
                <a:latin typeface="Times New Roman"/>
                <a:cs typeface="Times New Roman"/>
              </a:rPr>
              <a:t>user </a:t>
            </a:r>
            <a:r>
              <a:rPr dirty="0" sz="1400" spc="-5">
                <a:latin typeface="Times New Roman"/>
                <a:cs typeface="Times New Roman"/>
              </a:rPr>
              <a:t>shown in </a:t>
            </a:r>
            <a:r>
              <a:rPr dirty="0" sz="1400">
                <a:latin typeface="Times New Roman"/>
                <a:cs typeface="Times New Roman"/>
              </a:rPr>
              <a:t>(b)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tries to login which </a:t>
            </a:r>
            <a:r>
              <a:rPr dirty="0" sz="1400">
                <a:latin typeface="Times New Roman"/>
                <a:cs typeface="Times New Roman"/>
              </a:rPr>
              <a:t>result </a:t>
            </a:r>
            <a:r>
              <a:rPr dirty="0" sz="1400" spc="-5">
                <a:latin typeface="Times New Roman"/>
                <a:cs typeface="Times New Roman"/>
              </a:rPr>
              <a:t>to images </a:t>
            </a:r>
            <a:r>
              <a:rPr dirty="0" sz="1400">
                <a:latin typeface="Times New Roman"/>
                <a:cs typeface="Times New Roman"/>
              </a:rPr>
              <a:t>not getting validated. </a:t>
            </a:r>
            <a:r>
              <a:rPr dirty="0" sz="1400" spc="-5">
                <a:latin typeface="Times New Roman"/>
                <a:cs typeface="Times New Roman"/>
              </a:rPr>
              <a:t>So the system </a:t>
            </a:r>
            <a:r>
              <a:rPr dirty="0" sz="1400">
                <a:latin typeface="Times New Roman"/>
                <a:cs typeface="Times New Roman"/>
              </a:rPr>
              <a:t>displays </a:t>
            </a:r>
            <a:r>
              <a:rPr dirty="0" sz="1400" spc="-5">
                <a:latin typeface="Times New Roman"/>
                <a:cs typeface="Times New Roman"/>
              </a:rPr>
              <a:t>the error to the </a:t>
            </a:r>
            <a:r>
              <a:rPr dirty="0" sz="1400">
                <a:latin typeface="Times New Roman"/>
                <a:cs typeface="Times New Roman"/>
              </a:rPr>
              <a:t>user </a:t>
            </a:r>
            <a:r>
              <a:rPr dirty="0" sz="1400" spc="-5">
                <a:latin typeface="Times New Roman"/>
                <a:cs typeface="Times New Roman"/>
              </a:rPr>
              <a:t>as image </a:t>
            </a:r>
            <a:r>
              <a:rPr dirty="0" sz="1400">
                <a:latin typeface="Times New Roman"/>
                <a:cs typeface="Times New Roman"/>
              </a:rPr>
              <a:t> not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verified.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464" y="3876790"/>
            <a:ext cx="751967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366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Fig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Exam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generation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shows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document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containing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questions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uploaded</a:t>
            </a:r>
            <a:r>
              <a:rPr dirty="0" sz="1400" spc="-5">
                <a:latin typeface="Times New Roman"/>
                <a:cs typeface="Times New Roman"/>
              </a:rPr>
              <a:t> 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(a).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Part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(b)</a:t>
            </a:r>
            <a:r>
              <a:rPr dirty="0" sz="1400" spc="-5">
                <a:latin typeface="Times New Roman"/>
                <a:cs typeface="Times New Roman"/>
              </a:rPr>
              <a:t> shows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teacher 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later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questions,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options, </a:t>
            </a:r>
            <a:r>
              <a:rPr dirty="0" sz="1400" spc="-5">
                <a:latin typeface="Times New Roman"/>
                <a:cs typeface="Times New Roman"/>
              </a:rPr>
              <a:t>marks,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etc.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5">
                <a:latin typeface="Times New Roman"/>
                <a:cs typeface="Times New Roman"/>
              </a:rPr>
              <a:t> clicking </a:t>
            </a:r>
            <a:r>
              <a:rPr dirty="0" sz="1400">
                <a:latin typeface="Times New Roman"/>
                <a:cs typeface="Times New Roman"/>
              </a:rPr>
              <a:t>respective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question.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02" y="888508"/>
            <a:ext cx="3932739" cy="24253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9295" y="3332698"/>
            <a:ext cx="28911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(a)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Importing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questions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from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document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file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6566" y="1057727"/>
            <a:ext cx="4808765" cy="22108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96567" y="3332698"/>
            <a:ext cx="23577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(b)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Updating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questions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exam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481" y="939258"/>
            <a:ext cx="4279683" cy="22578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9839" y="652408"/>
            <a:ext cx="2789244" cy="2424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61071" y="3304000"/>
            <a:ext cx="287020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 sz="1300">
                <a:latin typeface="Times New Roman"/>
                <a:cs typeface="Times New Roman"/>
              </a:rPr>
              <a:t>(a)	</a:t>
            </a:r>
            <a:r>
              <a:rPr dirty="0" sz="1300" spc="-5">
                <a:latin typeface="Times New Roman"/>
                <a:cs typeface="Times New Roman"/>
              </a:rPr>
              <a:t>Logs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generation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The student logs are </a:t>
            </a:r>
            <a:r>
              <a:rPr dirty="0" sz="1300">
                <a:latin typeface="Times New Roman"/>
                <a:cs typeface="Times New Roman"/>
              </a:rPr>
              <a:t>displayed on </a:t>
            </a:r>
            <a:r>
              <a:rPr dirty="0" sz="1300" spc="-10">
                <a:latin typeface="Times New Roman"/>
                <a:cs typeface="Times New Roman"/>
              </a:rPr>
              <a:t>teacher’s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dashboard</a:t>
            </a:r>
            <a:r>
              <a:rPr dirty="0" sz="1300" spc="-5">
                <a:latin typeface="Times New Roman"/>
                <a:cs typeface="Times New Roman"/>
              </a:rPr>
              <a:t> after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analyzing.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8116" y="3304000"/>
            <a:ext cx="2887345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(b)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Mobile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detection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Student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using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mobile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gets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detected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shown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log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296" y="1189642"/>
            <a:ext cx="3897629" cy="2009139"/>
            <a:chOff x="246296" y="1189642"/>
            <a:chExt cx="3897629" cy="20091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97" y="1189642"/>
              <a:ext cx="3897042" cy="16569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96" y="2804494"/>
              <a:ext cx="3897042" cy="3939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1129" y="3481802"/>
            <a:ext cx="2926715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(c)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Aler</a:t>
            </a:r>
            <a:r>
              <a:rPr dirty="0" sz="1300">
                <a:latin typeface="Times New Roman"/>
                <a:cs typeface="Times New Roman"/>
              </a:rPr>
              <a:t>t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on </a:t>
            </a:r>
            <a:r>
              <a:rPr dirty="0" sz="1300" spc="-5">
                <a:latin typeface="Times New Roman"/>
                <a:cs typeface="Times New Roman"/>
              </a:rPr>
              <a:t>ta</a:t>
            </a:r>
            <a:r>
              <a:rPr dirty="0" sz="1300">
                <a:latin typeface="Times New Roman"/>
                <a:cs typeface="Times New Roman"/>
              </a:rPr>
              <a:t>b</a:t>
            </a:r>
            <a:r>
              <a:rPr dirty="0" sz="1300" spc="-5">
                <a:latin typeface="Times New Roman"/>
                <a:cs typeface="Times New Roman"/>
              </a:rPr>
              <a:t> switching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Student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performed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tab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navigation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Times New Roman"/>
                <a:cs typeface="Times New Roman"/>
              </a:rPr>
              <a:t>displayed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alert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message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1289" y="3481802"/>
            <a:ext cx="294957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(d)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35">
                <a:latin typeface="Times New Roman"/>
                <a:cs typeface="Times New Roman"/>
              </a:rPr>
              <a:t>Tab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switching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activity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All the tab </a:t>
            </a:r>
            <a:r>
              <a:rPr dirty="0" sz="1300">
                <a:latin typeface="Times New Roman"/>
                <a:cs typeface="Times New Roman"/>
              </a:rPr>
              <a:t>navigation </a:t>
            </a:r>
            <a:r>
              <a:rPr dirty="0" sz="1300" spc="-5">
                <a:latin typeface="Times New Roman"/>
                <a:cs typeface="Times New Roman"/>
              </a:rPr>
              <a:t>attempts are shown as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logs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along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with </a:t>
            </a:r>
            <a:r>
              <a:rPr dirty="0" sz="1300">
                <a:latin typeface="Times New Roman"/>
                <a:cs typeface="Times New Roman"/>
              </a:rPr>
              <a:t>date</a:t>
            </a:r>
            <a:r>
              <a:rPr dirty="0" sz="1300" spc="-5">
                <a:latin typeface="Times New Roman"/>
                <a:cs typeface="Times New Roman"/>
              </a:rPr>
              <a:t> and time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2216" y="1353407"/>
            <a:ext cx="4732540" cy="184503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076"/>
            <a:ext cx="9144000" cy="3432810"/>
          </a:xfrm>
          <a:custGeom>
            <a:avLst/>
            <a:gdLst/>
            <a:ahLst/>
            <a:cxnLst/>
            <a:rect l="l" t="t" r="r" b="b"/>
            <a:pathLst>
              <a:path w="9144000" h="3432810">
                <a:moveTo>
                  <a:pt x="0" y="3432413"/>
                </a:moveTo>
                <a:lnTo>
                  <a:pt x="9143981" y="3432413"/>
                </a:lnTo>
                <a:lnTo>
                  <a:pt x="9143981" y="0"/>
                </a:lnTo>
                <a:lnTo>
                  <a:pt x="0" y="0"/>
                </a:lnTo>
                <a:lnTo>
                  <a:pt x="0" y="3432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365" cy="1711325"/>
          </a:xfrm>
          <a:custGeom>
            <a:avLst/>
            <a:gdLst/>
            <a:ahLst/>
            <a:cxnLst/>
            <a:rect l="l" t="t" r="r" b="b"/>
            <a:pathLst>
              <a:path w="9143365" h="1711325">
                <a:moveTo>
                  <a:pt x="9143256" y="1711076"/>
                </a:moveTo>
                <a:lnTo>
                  <a:pt x="0" y="1711076"/>
                </a:lnTo>
                <a:lnTo>
                  <a:pt x="0" y="0"/>
                </a:lnTo>
                <a:lnTo>
                  <a:pt x="9143256" y="0"/>
                </a:lnTo>
                <a:lnTo>
                  <a:pt x="9143256" y="171107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589" y="840574"/>
            <a:ext cx="75266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dirty="0" sz="4200" spc="2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125">
                <a:solidFill>
                  <a:srgbClr val="000000"/>
                </a:solidFill>
                <a:latin typeface="Calibri"/>
                <a:cs typeface="Calibri"/>
              </a:rPr>
              <a:t>Conclusion</a:t>
            </a:r>
            <a:r>
              <a:rPr dirty="0" sz="4200" spc="2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45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4200" spc="2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210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  <a:r>
              <a:rPr dirty="0" sz="4200" spc="2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114">
                <a:solidFill>
                  <a:srgbClr val="000000"/>
                </a:solidFill>
                <a:latin typeface="Calibri"/>
                <a:cs typeface="Calibri"/>
              </a:rPr>
              <a:t>Scope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618" y="1923052"/>
            <a:ext cx="7967345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indent="-4006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Face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capturing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face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snapshot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verification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it.</a:t>
            </a:r>
            <a:endParaRPr sz="1800">
              <a:latin typeface="Times New Roman"/>
              <a:cs typeface="Times New Roman"/>
            </a:endParaRPr>
          </a:p>
          <a:p>
            <a:pPr marL="431800" indent="-400685">
              <a:lnSpc>
                <a:spcPct val="100000"/>
              </a:lnSpc>
              <a:buAutoNum type="arabicPeriod"/>
              <a:tabLst>
                <a:tab pos="431800" algn="l"/>
                <a:tab pos="432434" algn="l"/>
              </a:tabLst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Able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perform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student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tracking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throughout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exam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generating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alert.</a:t>
            </a:r>
            <a:endParaRPr sz="1800">
              <a:latin typeface="Times New Roman"/>
              <a:cs typeface="Times New Roman"/>
            </a:endParaRPr>
          </a:p>
          <a:p>
            <a:pPr marL="431800" indent="-400685">
              <a:lnSpc>
                <a:spcPct val="100000"/>
              </a:lnSpc>
              <a:buAutoNum type="arabicPeriod"/>
              <a:tabLst>
                <a:tab pos="431800" algn="l"/>
                <a:tab pos="432434" algn="l"/>
              </a:tabLst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Able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objects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in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candidate's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live environment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generate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reports.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889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Scope</a:t>
            </a:r>
            <a:endParaRPr sz="1800">
              <a:latin typeface="Times New Roman"/>
              <a:cs typeface="Times New Roman"/>
            </a:endParaRPr>
          </a:p>
          <a:p>
            <a:pPr algn="just" marL="431800" indent="-419734">
              <a:lnSpc>
                <a:spcPct val="100000"/>
              </a:lnSpc>
              <a:buFont typeface="Arial MT"/>
              <a:buAutoNum type="arabicPeriod"/>
              <a:tabLst>
                <a:tab pos="432434" algn="l"/>
              </a:tabLst>
            </a:pPr>
            <a:r>
              <a:rPr dirty="0" u="heavy" sz="1800" spc="-65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sz="1800" spc="-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extend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examination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subjective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as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well.</a:t>
            </a:r>
            <a:endParaRPr sz="1800">
              <a:latin typeface="Times New Roman"/>
              <a:cs typeface="Times New Roman"/>
            </a:endParaRPr>
          </a:p>
          <a:p>
            <a:pPr algn="just" marL="431800" marR="514350" indent="-400050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future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scope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this work is to make the entire system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 part of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 e-learning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framework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and also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provide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support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for practical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as well as subjective-based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examinations.</a:t>
            </a:r>
            <a:endParaRPr sz="1800">
              <a:latin typeface="Times New Roman"/>
              <a:cs typeface="Times New Roman"/>
            </a:endParaRPr>
          </a:p>
          <a:p>
            <a:pPr algn="just" marL="431800" marR="308610" indent="-400050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 future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it aims to collect the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background noise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coming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student’s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live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and analyze 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33" y="224717"/>
            <a:ext cx="1793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Refe</a:t>
            </a:r>
            <a:r>
              <a:rPr dirty="0" sz="3000" spc="-55">
                <a:solidFill>
                  <a:srgbClr val="000000"/>
                </a:solidFill>
              </a:rPr>
              <a:t>r</a:t>
            </a:r>
            <a:r>
              <a:rPr dirty="0" sz="3000" spc="-5">
                <a:solidFill>
                  <a:srgbClr val="000000"/>
                </a:solidFill>
              </a:rPr>
              <a:t>ences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9719" y="956078"/>
            <a:ext cx="8121650" cy="367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AutoNum type="arabicPlain"/>
              <a:tabLst>
                <a:tab pos="226060" algn="l"/>
              </a:tabLst>
            </a:pPr>
            <a:r>
              <a:rPr dirty="0" sz="1200" spc="-100">
                <a:latin typeface="Times New Roman"/>
                <a:cs typeface="Times New Roman"/>
              </a:rPr>
              <a:t>W</a:t>
            </a:r>
            <a:r>
              <a:rPr dirty="0" sz="1200" spc="-5">
                <a:latin typeface="Times New Roman"/>
                <a:cs typeface="Times New Roman"/>
              </a:rPr>
              <a:t>ala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M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Abd-Elhafiez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5">
                <a:latin typeface="Times New Roman"/>
                <a:cs typeface="Times New Roman"/>
              </a:rPr>
              <a:t> Mohame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Heshmat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Seha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 Ela</a:t>
            </a:r>
            <a:r>
              <a:rPr dirty="0" sz="1200" spc="-80">
                <a:latin typeface="Times New Roman"/>
                <a:cs typeface="Times New Roman"/>
              </a:rPr>
              <a:t>w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f</a:t>
            </a:r>
            <a:r>
              <a:rPr dirty="0" sz="1200">
                <a:latin typeface="Times New Roman"/>
                <a:cs typeface="Times New Roman"/>
              </a:rPr>
              <a:t>ficient </a:t>
            </a:r>
            <a:r>
              <a:rPr dirty="0" sz="1200" spc="-5">
                <a:latin typeface="Times New Roman"/>
                <a:cs typeface="Times New Roman"/>
              </a:rPr>
              <a:t>Metho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Fac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Recognitio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Rol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i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Supporting  </a:t>
            </a:r>
            <a:r>
              <a:rPr dirty="0" sz="1200" spc="-5">
                <a:latin typeface="Times New Roman"/>
                <a:cs typeface="Times New Roman"/>
              </a:rPr>
              <a:t>E-Learning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Systems. </a:t>
            </a:r>
            <a:r>
              <a:rPr dirty="0" sz="1200">
                <a:latin typeface="Times New Roman"/>
                <a:cs typeface="Times New Roman"/>
              </a:rPr>
              <a:t>2015. doi: </a:t>
            </a:r>
            <a:r>
              <a:rPr dirty="0" sz="1200" spc="-10">
                <a:latin typeface="Times New Roman"/>
                <a:cs typeface="Times New Roman"/>
              </a:rPr>
              <a:t>10.1109/ECONF.2015.21.</a:t>
            </a:r>
            <a:endParaRPr sz="1200">
              <a:latin typeface="Times New Roman"/>
              <a:cs typeface="Times New Roman"/>
            </a:endParaRPr>
          </a:p>
          <a:p>
            <a:pPr marL="12700" marR="485775">
              <a:lnSpc>
                <a:spcPct val="114999"/>
              </a:lnSpc>
              <a:buAutoNum type="arabicPlain"/>
              <a:tabLst>
                <a:tab pos="226060" algn="l"/>
              </a:tabLst>
            </a:pPr>
            <a:r>
              <a:rPr dirty="0" sz="1200" spc="-100">
                <a:latin typeface="Times New Roman"/>
                <a:cs typeface="Times New Roman"/>
              </a:rPr>
              <a:t>W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Aimi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0">
                <a:latin typeface="Times New Roman"/>
                <a:cs typeface="Times New Roman"/>
              </a:rPr>
              <a:t>W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5">
                <a:latin typeface="Times New Roman"/>
                <a:cs typeface="Times New Roman"/>
              </a:rPr>
              <a:t> Jipeng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Desig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Implementation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0">
                <a:latin typeface="Times New Roman"/>
                <a:cs typeface="Times New Roman"/>
              </a:rPr>
              <a:t>W</a:t>
            </a:r>
            <a:r>
              <a:rPr dirty="0" sz="1200" spc="-5">
                <a:latin typeface="Times New Roman"/>
                <a:cs typeface="Times New Roman"/>
              </a:rPr>
              <a:t>eb-Base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Intelligent </a:t>
            </a:r>
            <a:r>
              <a:rPr dirty="0" sz="1200" spc="-5">
                <a:latin typeface="Times New Roman"/>
                <a:cs typeface="Times New Roman"/>
              </a:rPr>
              <a:t>Examinatio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System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2009. doi: 10.  </a:t>
            </a:r>
            <a:r>
              <a:rPr dirty="0" sz="1200" spc="-5">
                <a:latin typeface="Times New Roman"/>
                <a:cs typeface="Times New Roman"/>
              </a:rPr>
              <a:t>1109/WCSE.2009.77.</a:t>
            </a:r>
            <a:endParaRPr sz="1200">
              <a:latin typeface="Times New Roman"/>
              <a:cs typeface="Times New Roman"/>
            </a:endParaRPr>
          </a:p>
          <a:p>
            <a:pPr marL="12700" marR="124460">
              <a:lnSpc>
                <a:spcPct val="114999"/>
              </a:lnSpc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Hadian S. G. Asep and </a:t>
            </a:r>
            <a:r>
              <a:rPr dirty="0" sz="1200" spc="-25">
                <a:latin typeface="Times New Roman"/>
                <a:cs typeface="Times New Roman"/>
              </a:rPr>
              <a:t>Yoanes </a:t>
            </a:r>
            <a:r>
              <a:rPr dirty="0" sz="1200" spc="-5">
                <a:latin typeface="Times New Roman"/>
                <a:cs typeface="Times New Roman"/>
              </a:rPr>
              <a:t>Bandung.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Continuous User </a:t>
            </a:r>
            <a:r>
              <a:rPr dirty="0" sz="1200" spc="-20">
                <a:latin typeface="Times New Roman"/>
                <a:cs typeface="Times New Roman"/>
              </a:rPr>
              <a:t>Verification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Online Exam Proctoring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MLearning.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2019. doi: </a:t>
            </a:r>
            <a:r>
              <a:rPr dirty="0" sz="1200" spc="-5">
                <a:latin typeface="Times New Roman"/>
                <a:cs typeface="Times New Roman"/>
              </a:rPr>
              <a:t>10.1109/ICEEI47359.2019.8988786.</a:t>
            </a:r>
            <a:endParaRPr sz="1200">
              <a:latin typeface="Times New Roman"/>
              <a:cs typeface="Times New Roman"/>
            </a:endParaRPr>
          </a:p>
          <a:p>
            <a:pPr marL="222250" indent="-210185">
              <a:lnSpc>
                <a:spcPct val="100000"/>
              </a:lnSpc>
              <a:spcBef>
                <a:spcPts val="215"/>
              </a:spcBef>
              <a:buAutoNum type="arabicPlain"/>
              <a:tabLst>
                <a:tab pos="222885" algn="l"/>
              </a:tabLst>
            </a:pPr>
            <a:r>
              <a:rPr dirty="0" sz="1200" spc="-25">
                <a:latin typeface="Times New Roman"/>
                <a:cs typeface="Times New Roman"/>
              </a:rPr>
              <a:t>Yousef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Atoum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 al.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Automated Online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Proctoring. </a:t>
            </a:r>
            <a:r>
              <a:rPr dirty="0" sz="1200">
                <a:latin typeface="Times New Roman"/>
                <a:cs typeface="Times New Roman"/>
              </a:rPr>
              <a:t>2017.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doi: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10.1109/TMM.2017.2656064</a:t>
            </a:r>
            <a:endParaRPr sz="1200">
              <a:latin typeface="Times New Roman"/>
              <a:cs typeface="Times New Roman"/>
            </a:endParaRPr>
          </a:p>
          <a:p>
            <a:pPr marL="12700" marR="397510">
              <a:lnSpc>
                <a:spcPct val="114999"/>
              </a:lnSpc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Samuel S. Chua et al. Online Examination System with Cheating Prevention Using Question Bank Randomization and </a:t>
            </a:r>
            <a:r>
              <a:rPr dirty="0" sz="1200" spc="-35">
                <a:latin typeface="Times New Roman"/>
                <a:cs typeface="Times New Roman"/>
              </a:rPr>
              <a:t>Tab 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Locking.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2019.</a:t>
            </a:r>
            <a:endParaRPr sz="1200">
              <a:latin typeface="Times New Roman"/>
              <a:cs typeface="Times New Roman"/>
            </a:endParaRPr>
          </a:p>
          <a:p>
            <a:pPr marL="12700" marR="55244">
              <a:lnSpc>
                <a:spcPct val="114999"/>
              </a:lnSpc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Radhik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C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Damal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Bazeshree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Pathak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Fac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Recognitio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Base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Attendanc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Syste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 Usin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5">
                <a:latin typeface="Times New Roman"/>
                <a:cs typeface="Times New Roman"/>
              </a:rPr>
              <a:t> Machin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Learnin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Algorithms.  </a:t>
            </a:r>
            <a:r>
              <a:rPr dirty="0" sz="1200">
                <a:latin typeface="Times New Roman"/>
                <a:cs typeface="Times New Roman"/>
              </a:rPr>
              <a:t>2018. doi:</a:t>
            </a:r>
            <a:r>
              <a:rPr dirty="0" sz="1200" spc="-5">
                <a:latin typeface="Times New Roman"/>
                <a:cs typeface="Times New Roman"/>
              </a:rPr>
              <a:t> 10.1109/ICCONS.2018.8662938.</a:t>
            </a:r>
            <a:endParaRPr sz="1200">
              <a:latin typeface="Times New Roman"/>
              <a:cs typeface="Times New Roman"/>
            </a:endParaRPr>
          </a:p>
          <a:p>
            <a:pPr marL="227965" indent="-215900">
              <a:lnSpc>
                <a:spcPct val="100000"/>
              </a:lnSpc>
              <a:spcBef>
                <a:spcPts val="215"/>
              </a:spcBef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Jegatha Deborah 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al. Secure Online Examination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e-learning. </a:t>
            </a:r>
            <a:r>
              <a:rPr dirty="0" sz="1200">
                <a:latin typeface="Times New Roman"/>
                <a:cs typeface="Times New Roman"/>
              </a:rPr>
              <a:t>2019.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doi: </a:t>
            </a:r>
            <a:r>
              <a:rPr dirty="0" sz="1200" spc="-5">
                <a:latin typeface="Times New Roman"/>
                <a:cs typeface="Times New Roman"/>
              </a:rPr>
              <a:t>10.1109/CCECE43985.2019.</a:t>
            </a:r>
            <a:r>
              <a:rPr dirty="0" sz="1200">
                <a:latin typeface="Times New Roman"/>
                <a:cs typeface="Times New Roman"/>
              </a:rPr>
              <a:t> 9052408.</a:t>
            </a:r>
            <a:endParaRPr sz="1200">
              <a:latin typeface="Times New Roman"/>
              <a:cs typeface="Times New Roman"/>
            </a:endParaRPr>
          </a:p>
          <a:p>
            <a:pPr marL="227965" indent="-215900">
              <a:lnSpc>
                <a:spcPct val="100000"/>
              </a:lnSpc>
              <a:spcBef>
                <a:spcPts val="215"/>
              </a:spcBef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Ondrej Kainz et al.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Enhancing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Attention through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Eye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Tracking.</a:t>
            </a:r>
            <a:r>
              <a:rPr dirty="0" sz="1200">
                <a:latin typeface="Times New Roman"/>
                <a:cs typeface="Times New Roman"/>
              </a:rPr>
              <a:t> 2020.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doi: </a:t>
            </a:r>
            <a:r>
              <a:rPr dirty="0" sz="1200" spc="-10">
                <a:latin typeface="Times New Roman"/>
                <a:cs typeface="Times New Roman"/>
              </a:rPr>
              <a:t>10.1109/ICETA51985.2020.9379229.</a:t>
            </a:r>
            <a:endParaRPr sz="1200">
              <a:latin typeface="Times New Roman"/>
              <a:cs typeface="Times New Roman"/>
            </a:endParaRPr>
          </a:p>
          <a:p>
            <a:pPr marL="12700" marR="43815">
              <a:lnSpc>
                <a:spcPct val="114999"/>
              </a:lnSpc>
              <a:buAutoNum type="arabicPlain"/>
              <a:tabLst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Mansi Mahendru and Sanjay Kumar </a:t>
            </a:r>
            <a:r>
              <a:rPr dirty="0" sz="1200" spc="-20">
                <a:latin typeface="Times New Roman"/>
                <a:cs typeface="Times New Roman"/>
              </a:rPr>
              <a:t>Dubey. </a:t>
            </a:r>
            <a:r>
              <a:rPr dirty="0" sz="1200" spc="-5">
                <a:latin typeface="Times New Roman"/>
                <a:cs typeface="Times New Roman"/>
              </a:rPr>
              <a:t>Real </a:t>
            </a:r>
            <a:r>
              <a:rPr dirty="0" sz="1200" spc="-15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Object Detection with Audio Feedback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35">
                <a:latin typeface="Times New Roman"/>
                <a:cs typeface="Times New Roman"/>
              </a:rPr>
              <a:t>Yolo </a:t>
            </a:r>
            <a:r>
              <a:rPr dirty="0" sz="1200">
                <a:latin typeface="Times New Roman"/>
                <a:cs typeface="Times New Roman"/>
              </a:rPr>
              <a:t>vs. </a:t>
            </a:r>
            <a:r>
              <a:rPr dirty="0" sz="1200" spc="-20">
                <a:latin typeface="Times New Roman"/>
                <a:cs typeface="Times New Roman"/>
              </a:rPr>
              <a:t>Yolov3. </a:t>
            </a:r>
            <a:r>
              <a:rPr dirty="0" sz="1200">
                <a:latin typeface="Times New Roman"/>
                <a:cs typeface="Times New Roman"/>
              </a:rPr>
              <a:t>2021. doi: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10.1109/Confluence51648.2021.9377064.</a:t>
            </a:r>
            <a:endParaRPr sz="12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215"/>
              </a:spcBef>
              <a:buAutoNum type="arabicPlain"/>
              <a:tabLst>
                <a:tab pos="296545" algn="l"/>
              </a:tabLst>
            </a:pPr>
            <a:r>
              <a:rPr dirty="0" sz="1200" spc="-5">
                <a:latin typeface="Times New Roman"/>
                <a:cs typeface="Times New Roman"/>
              </a:rPr>
              <a:t>Arie</a:t>
            </a:r>
            <a:r>
              <a:rPr dirty="0" sz="1200">
                <a:latin typeface="Times New Roman"/>
                <a:cs typeface="Times New Roman"/>
              </a:rPr>
              <a:t>f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Agu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 Sukmandhan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Indrajani </a:t>
            </a:r>
            <a:r>
              <a:rPr dirty="0" sz="1200" spc="-5">
                <a:latin typeface="Times New Roman"/>
                <a:cs typeface="Times New Roman"/>
              </a:rPr>
              <a:t>Sutedja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Fac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Recognitio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 Metho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Onlin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Exams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2019. doi: 10.</a:t>
            </a:r>
            <a:r>
              <a:rPr dirty="0" sz="1200" spc="-45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109/ICIM</a:t>
            </a:r>
            <a:r>
              <a:rPr dirty="0" sz="1200" spc="-8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ech.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>
                <a:latin typeface="Times New Roman"/>
                <a:cs typeface="Times New Roman"/>
              </a:rPr>
              <a:t>2019.8843831.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3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56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56" y="0"/>
                </a:lnTo>
                <a:lnTo>
                  <a:pt x="9143256" y="97199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84" y="348694"/>
            <a:ext cx="199326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1.1</a:t>
            </a:r>
            <a:r>
              <a:rPr dirty="0" sz="3000" spc="-16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Abstract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75943" y="935289"/>
            <a:ext cx="8053070" cy="3811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78460" marR="121285" indent="-3663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Online examinations are the way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conducting examinations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user’s </a:t>
            </a:r>
            <a:r>
              <a:rPr dirty="0" sz="1800" spc="-5">
                <a:latin typeface="Times New Roman"/>
                <a:cs typeface="Times New Roman"/>
              </a:rPr>
              <a:t>mobile </a:t>
            </a:r>
            <a:r>
              <a:rPr dirty="0" sz="1800">
                <a:latin typeface="Times New Roman"/>
                <a:cs typeface="Times New Roman"/>
              </a:rPr>
              <a:t> devices or </a:t>
            </a:r>
            <a:r>
              <a:rPr dirty="0" sz="1800" spc="-5">
                <a:latin typeface="Times New Roman"/>
                <a:cs typeface="Times New Roman"/>
              </a:rPr>
              <a:t>laptops </a:t>
            </a:r>
            <a:r>
              <a:rPr dirty="0" sz="1800">
                <a:latin typeface="Times New Roman"/>
                <a:cs typeface="Times New Roman"/>
              </a:rPr>
              <a:t>rather </a:t>
            </a:r>
            <a:r>
              <a:rPr dirty="0" sz="1800" spc="-5">
                <a:latin typeface="Times New Roman"/>
                <a:cs typeface="Times New Roman"/>
              </a:rPr>
              <a:t>than actual </a:t>
            </a:r>
            <a:r>
              <a:rPr dirty="0" sz="1800" spc="-20">
                <a:latin typeface="Times New Roman"/>
                <a:cs typeface="Times New Roman"/>
              </a:rPr>
              <a:t>paper. </a:t>
            </a:r>
            <a:r>
              <a:rPr dirty="0" sz="1800" spc="-5">
                <a:latin typeface="Times New Roman"/>
                <a:cs typeface="Times New Roman"/>
              </a:rPr>
              <a:t>During situations when </a:t>
            </a:r>
            <a:r>
              <a:rPr dirty="0" sz="1800">
                <a:latin typeface="Times New Roman"/>
                <a:cs typeface="Times New Roman"/>
              </a:rPr>
              <a:t>physical </a:t>
            </a:r>
            <a:r>
              <a:rPr dirty="0" sz="1800" spc="-5">
                <a:latin typeface="Times New Roman"/>
                <a:cs typeface="Times New Roman"/>
              </a:rPr>
              <a:t>exams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cannot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conducted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online </a:t>
            </a:r>
            <a:r>
              <a:rPr dirty="0" sz="1800" spc="-5">
                <a:latin typeface="Times New Roman"/>
                <a:cs typeface="Times New Roman"/>
              </a:rPr>
              <a:t>exams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been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preferred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320"/>
              </a:spcBef>
            </a:pPr>
            <a:r>
              <a:rPr dirty="0" sz="1800" spc="-5">
                <a:latin typeface="Times New Roman"/>
                <a:cs typeface="Times New Roman"/>
              </a:rPr>
              <a:t>choice.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>
                <a:latin typeface="Times New Roman"/>
                <a:cs typeface="Times New Roman"/>
              </a:rPr>
              <a:t>In physical </a:t>
            </a:r>
            <a:r>
              <a:rPr dirty="0" sz="1800" spc="-5">
                <a:latin typeface="Times New Roman"/>
                <a:cs typeface="Times New Roman"/>
              </a:rPr>
              <a:t>examinations the students </a:t>
            </a:r>
            <a:r>
              <a:rPr dirty="0" sz="1800">
                <a:latin typeface="Times New Roman"/>
                <a:cs typeface="Times New Roman"/>
              </a:rPr>
              <a:t>doing </a:t>
            </a:r>
            <a:r>
              <a:rPr dirty="0" sz="1800" spc="-5">
                <a:latin typeface="Times New Roman"/>
                <a:cs typeface="Times New Roman"/>
              </a:rPr>
              <a:t>malpractices </a:t>
            </a:r>
            <a:r>
              <a:rPr dirty="0" sz="1800">
                <a:latin typeface="Times New Roman"/>
                <a:cs typeface="Times New Roman"/>
              </a:rPr>
              <a:t>reduces by a great </a:t>
            </a:r>
            <a:r>
              <a:rPr dirty="0" sz="1800" spc="-5">
                <a:latin typeface="Times New Roman"/>
                <a:cs typeface="Times New Roman"/>
              </a:rPr>
              <a:t>amount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 there are examiners </a:t>
            </a:r>
            <a:r>
              <a:rPr dirty="0" sz="1800">
                <a:latin typeface="Times New Roman"/>
                <a:cs typeface="Times New Roman"/>
              </a:rPr>
              <a:t>physically present </a:t>
            </a:r>
            <a:r>
              <a:rPr dirty="0" sz="1800" spc="-5">
                <a:latin typeface="Times New Roman"/>
                <a:cs typeface="Times New Roman"/>
              </a:rPr>
              <a:t>to monitor every student. The idea </a:t>
            </a:r>
            <a:r>
              <a:rPr dirty="0" sz="1800">
                <a:latin typeface="Times New Roman"/>
                <a:cs typeface="Times New Roman"/>
              </a:rPr>
              <a:t>of our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examination </a:t>
            </a:r>
            <a:r>
              <a:rPr dirty="0" sz="1800">
                <a:latin typeface="Times New Roman"/>
                <a:cs typeface="Times New Roman"/>
              </a:rPr>
              <a:t>framework </a:t>
            </a:r>
            <a:r>
              <a:rPr dirty="0" sz="1800" spc="-5">
                <a:latin typeface="Times New Roman"/>
                <a:cs typeface="Times New Roman"/>
              </a:rPr>
              <a:t>is to </a:t>
            </a:r>
            <a:r>
              <a:rPr dirty="0" sz="1800">
                <a:latin typeface="Times New Roman"/>
                <a:cs typeface="Times New Roman"/>
              </a:rPr>
              <a:t>reduce </a:t>
            </a:r>
            <a:r>
              <a:rPr dirty="0" sz="1800" spc="-5">
                <a:latin typeface="Times New Roman"/>
                <a:cs typeface="Times New Roman"/>
              </a:rPr>
              <a:t>the malpractices </a:t>
            </a:r>
            <a:r>
              <a:rPr dirty="0" sz="1800">
                <a:latin typeface="Times New Roman"/>
                <a:cs typeface="Times New Roman"/>
              </a:rPr>
              <a:t>done by </a:t>
            </a:r>
            <a:r>
              <a:rPr dirty="0" sz="1800" spc="-5">
                <a:latin typeface="Times New Roman"/>
                <a:cs typeface="Times New Roman"/>
              </a:rPr>
              <a:t>the students in the </a:t>
            </a:r>
            <a:r>
              <a:rPr dirty="0" sz="1800">
                <a:latin typeface="Times New Roman"/>
                <a:cs typeface="Times New Roman"/>
              </a:rPr>
              <a:t> online</a:t>
            </a:r>
            <a:r>
              <a:rPr dirty="0" sz="1800" spc="-5">
                <a:latin typeface="Times New Roman"/>
                <a:cs typeface="Times New Roman"/>
              </a:rPr>
              <a:t> mode as </a:t>
            </a:r>
            <a:r>
              <a:rPr dirty="0" sz="1800">
                <a:latin typeface="Times New Roman"/>
                <a:cs typeface="Times New Roman"/>
              </a:rPr>
              <a:t>far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current </a:t>
            </a:r>
            <a:r>
              <a:rPr dirty="0" sz="1800">
                <a:latin typeface="Times New Roman"/>
                <a:cs typeface="Times New Roman"/>
              </a:rPr>
              <a:t>platforms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 </a:t>
            </a:r>
            <a:r>
              <a:rPr dirty="0" sz="1800" spc="-5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Times New Roman"/>
                <a:cs typeface="Times New Roman"/>
              </a:rPr>
              <a:t>concerned.</a:t>
            </a:r>
            <a:endParaRPr sz="1800">
              <a:latin typeface="Times New Roman"/>
              <a:cs typeface="Times New Roman"/>
            </a:endParaRPr>
          </a:p>
          <a:p>
            <a:pPr marL="378460" marR="119380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75">
                <a:latin typeface="Times New Roman"/>
                <a:cs typeface="Times New Roman"/>
              </a:rPr>
              <a:t>We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5">
                <a:latin typeface="Times New Roman"/>
                <a:cs typeface="Times New Roman"/>
              </a:rPr>
              <a:t> arrived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conclusion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 Smart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Online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Examination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platform</a:t>
            </a:r>
            <a:r>
              <a:rPr dirty="0" sz="1800" spc="-5">
                <a:latin typeface="Times New Roman"/>
                <a:cs typeface="Times New Roman"/>
              </a:rPr>
              <a:t> 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much </a:t>
            </a:r>
            <a:r>
              <a:rPr dirty="0" sz="1800">
                <a:latin typeface="Times New Roman"/>
                <a:cs typeface="Times New Roman"/>
              </a:rPr>
              <a:t> viable </a:t>
            </a:r>
            <a:r>
              <a:rPr dirty="0" sz="1800" spc="-5">
                <a:latin typeface="Times New Roman"/>
                <a:cs typeface="Times New Roman"/>
              </a:rPr>
              <a:t>solution to the existing </a:t>
            </a:r>
            <a:r>
              <a:rPr dirty="0" sz="1800">
                <a:latin typeface="Times New Roman"/>
                <a:cs typeface="Times New Roman"/>
              </a:rPr>
              <a:t>platforms for </a:t>
            </a:r>
            <a:r>
              <a:rPr dirty="0" sz="1800" spc="-5">
                <a:latin typeface="Times New Roman"/>
                <a:cs typeface="Times New Roman"/>
              </a:rPr>
              <a:t>conduction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 exams and </a:t>
            </a:r>
            <a:r>
              <a:rPr dirty="0" sz="1800">
                <a:latin typeface="Times New Roman"/>
                <a:cs typeface="Times New Roman"/>
              </a:rPr>
              <a:t>doing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proctoring.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182914"/>
            <a:ext cx="29406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90" b="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3000" spc="1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 spc="80" b="0">
                <a:solidFill>
                  <a:srgbClr val="000000"/>
                </a:solidFill>
                <a:latin typeface="Calibri"/>
                <a:cs typeface="Calibri"/>
              </a:rPr>
              <a:t>Publication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251" y="753744"/>
            <a:ext cx="787463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Conference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3rd International </a:t>
            </a:r>
            <a:r>
              <a:rPr dirty="0" sz="1800" spc="-5">
                <a:latin typeface="Times New Roman"/>
                <a:cs typeface="Times New Roman"/>
              </a:rPr>
              <a:t>Conferenc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Dee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5">
                <a:latin typeface="Times New Roman"/>
                <a:cs typeface="Times New Roman"/>
              </a:rPr>
              <a:t> Learning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Artificia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Intelligence 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Robotics </a:t>
            </a:r>
            <a:r>
              <a:rPr dirty="0" sz="1800">
                <a:latin typeface="Times New Roman"/>
                <a:cs typeface="Times New Roman"/>
              </a:rPr>
              <a:t>(ICDLAIR) 2021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Journal: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Springer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LNNS</a:t>
            </a:r>
            <a:endParaRPr sz="1800">
              <a:latin typeface="Times New Roman"/>
              <a:cs typeface="Times New Roman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5">
                <a:latin typeface="Times New Roman"/>
                <a:cs typeface="Times New Roman"/>
              </a:rPr>
              <a:t>Published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By: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Swapnil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Sapre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Kunal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Shinde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Keval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Shetta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2042" y="1937821"/>
            <a:ext cx="4291666" cy="302971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226" y="2655466"/>
            <a:ext cx="25361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0">
                <a:solidFill>
                  <a:srgbClr val="FFFAEF"/>
                </a:solidFill>
              </a:rPr>
              <a:t>Thank</a:t>
            </a:r>
            <a:r>
              <a:rPr dirty="0" sz="4200" spc="-245">
                <a:solidFill>
                  <a:srgbClr val="FFFAEF"/>
                </a:solidFill>
              </a:rPr>
              <a:t> </a:t>
            </a:r>
            <a:r>
              <a:rPr dirty="0" sz="4200" spc="-155">
                <a:solidFill>
                  <a:srgbClr val="FFFAEF"/>
                </a:solidFill>
              </a:rPr>
              <a:t>You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23082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1.2</a:t>
            </a:r>
            <a:r>
              <a:rPr dirty="0" sz="3000" spc="-9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Objectives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943" y="1194171"/>
            <a:ext cx="8191500" cy="286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 marR="5080" indent="-3663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set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proctoring</a:t>
            </a:r>
            <a:r>
              <a:rPr dirty="0" sz="1800" spc="-5">
                <a:latin typeface="Times New Roman"/>
                <a:cs typeface="Times New Roman"/>
              </a:rPr>
              <a:t> mechanism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stop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malpractices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 exam.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create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system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validates</a:t>
            </a:r>
            <a:r>
              <a:rPr dirty="0" sz="1800" spc="-5">
                <a:latin typeface="Times New Roman"/>
                <a:cs typeface="Times New Roman"/>
              </a:rPr>
              <a:t> each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</a:t>
            </a:r>
            <a:r>
              <a:rPr dirty="0" sz="1800" spc="-5">
                <a:latin typeface="Times New Roman"/>
                <a:cs typeface="Times New Roman"/>
              </a:rPr>
              <a:t> well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before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facial recognition</a:t>
            </a:r>
            <a:r>
              <a:rPr dirty="0" sz="1800" spc="-5">
                <a:latin typeface="Times New Roman"/>
                <a:cs typeface="Times New Roman"/>
              </a:rPr>
              <a:t>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validation.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tracking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(person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tracking)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throughout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exam.</a:t>
            </a:r>
            <a:endParaRPr sz="1800">
              <a:latin typeface="Times New Roman"/>
              <a:cs typeface="Times New Roman"/>
            </a:endParaRPr>
          </a:p>
          <a:p>
            <a:pPr marL="378460" marR="1061720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allow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examiner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alert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warnings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end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exam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students </a:t>
            </a:r>
            <a:r>
              <a:rPr dirty="0" sz="1800">
                <a:latin typeface="Times New Roman"/>
                <a:cs typeface="Times New Roman"/>
              </a:rPr>
              <a:t>found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performing</a:t>
            </a:r>
            <a:r>
              <a:rPr dirty="0" sz="1800" spc="-5">
                <a:latin typeface="Times New Roman"/>
                <a:cs typeface="Times New Roman"/>
              </a:rPr>
              <a:t> malpractices.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platform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teachers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r>
              <a:rPr dirty="0" sz="1800" spc="-5">
                <a:latin typeface="Times New Roman"/>
                <a:cs typeface="Times New Roman"/>
              </a:rPr>
              <a:t> and </a:t>
            </a:r>
            <a:r>
              <a:rPr dirty="0" sz="1800">
                <a:latin typeface="Times New Roman"/>
                <a:cs typeface="Times New Roman"/>
              </a:rPr>
              <a:t>get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reporting.</a:t>
            </a:r>
            <a:endParaRPr sz="1800">
              <a:latin typeface="Times New Roman"/>
              <a:cs typeface="Times New Roman"/>
            </a:endParaRPr>
          </a:p>
          <a:p>
            <a:pPr marL="378460" marR="347345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-5">
                <a:latin typeface="Times New Roman"/>
                <a:cs typeface="Times New Roman"/>
              </a:rPr>
              <a:t> tab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locking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features</a:t>
            </a:r>
            <a:r>
              <a:rPr dirty="0" sz="1800" spc="-5">
                <a:latin typeface="Times New Roman"/>
                <a:cs typeface="Times New Roman"/>
              </a:rPr>
              <a:t>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5">
                <a:latin typeface="Times New Roman"/>
                <a:cs typeface="Times New Roman"/>
              </a:rPr>
              <a:t> allow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students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navigate</a:t>
            </a:r>
            <a:r>
              <a:rPr dirty="0" sz="1800" spc="-5">
                <a:latin typeface="Times New Roman"/>
                <a:cs typeface="Times New Roman"/>
              </a:rPr>
              <a:t> away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exam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screen.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attendance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activity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details</a:t>
            </a:r>
            <a:r>
              <a:rPr dirty="0" sz="1800" spc="-5">
                <a:latin typeface="Times New Roman"/>
                <a:cs typeface="Times New Roman"/>
              </a:rPr>
              <a:t> 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teacher's.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3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56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56" y="0"/>
                </a:lnTo>
                <a:lnTo>
                  <a:pt x="9143256" y="97199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1.3</a:t>
            </a:r>
            <a:r>
              <a:rPr dirty="0" spc="-35"/>
              <a:t> </a:t>
            </a:r>
            <a:r>
              <a:rPr dirty="0" spc="-10"/>
              <a:t>Literature</a:t>
            </a:r>
            <a:r>
              <a:rPr dirty="0" spc="-40"/>
              <a:t> </a:t>
            </a:r>
            <a:r>
              <a:rPr dirty="0" spc="-5"/>
              <a:t>Review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688" y="392079"/>
          <a:ext cx="8620760" cy="451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2284729"/>
                <a:gridCol w="2680970"/>
                <a:gridCol w="2635884"/>
              </a:tblGrid>
              <a:tr h="60742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Sr.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Findings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</a:tr>
              <a:tr h="177886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>
                          <a:latin typeface="Arial MT"/>
                          <a:cs typeface="Arial MT"/>
                        </a:rPr>
                        <a:t>1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85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9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ala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M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Abd-Elhafiez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Mohamed 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Heshmat,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Seham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Elaw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009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Title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Efficient Method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Face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Recognition and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Role in Supporting </a:t>
                      </a:r>
                      <a:r>
                        <a:rPr dirty="0" sz="115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E-Learning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Systems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150" spc="-35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dirty="0" sz="11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2015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090" marR="236854">
                        <a:lnSpc>
                          <a:spcPct val="100000"/>
                        </a:lnSpc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Fifth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International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11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e-Learning</a:t>
                      </a:r>
                      <a:r>
                        <a:rPr dirty="0" sz="11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(econf),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2015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370840" marR="129539" indent="-264160">
                        <a:lnSpc>
                          <a:spcPct val="100000"/>
                        </a:lnSpc>
                        <a:spcBef>
                          <a:spcPts val="254"/>
                        </a:spcBef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Facial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feature detection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algorithm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face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5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the candidate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several image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sets.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70840" marR="119380" indent="-26416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Detection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calculation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150" spc="-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three components in the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face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image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like eyes,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nose,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and mouth and the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extraction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these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features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</a:tr>
              <a:tr h="21132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>
                          <a:latin typeface="Arial MT"/>
                          <a:cs typeface="Arial MT"/>
                        </a:rPr>
                        <a:t>2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603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Arie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1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Agu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Sukmandhan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and 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Indrajani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 Sutedja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838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Title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Face Recognition Method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15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Online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Exams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150" spc="-35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dirty="0" sz="11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11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2019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090" marR="201930">
                        <a:lnSpc>
                          <a:spcPct val="100000"/>
                        </a:lnSpc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: 2019 International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11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1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1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Management </a:t>
                      </a:r>
                      <a:r>
                        <a:rPr dirty="0" sz="115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 (ICIMTech),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2019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70840" marR="111760" indent="-264160">
                        <a:lnSpc>
                          <a:spcPct val="100000"/>
                        </a:lnSpc>
                        <a:spcBef>
                          <a:spcPts val="254"/>
                        </a:spcBef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CNN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(Convolutional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Networks)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a deep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learning algorithm </a:t>
                      </a:r>
                      <a:r>
                        <a:rPr dirty="0" sz="115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helps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face verification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detection.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70840" marR="161290" indent="-26416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1150" spc="-5">
                          <a:latin typeface="Times New Roman"/>
                          <a:cs typeface="Times New Roman"/>
                        </a:rPr>
                        <a:t>Requires training samples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taking </a:t>
                      </a:r>
                      <a:r>
                        <a:rPr dirty="0" sz="115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number of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sample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data of </a:t>
                      </a:r>
                      <a:r>
                        <a:rPr dirty="0" sz="1150" spc="-5">
                          <a:latin typeface="Times New Roman"/>
                          <a:cs typeface="Times New Roman"/>
                        </a:rPr>
                        <a:t>student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 faces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39"/>
            <a:ext cx="9143365" cy="97790"/>
          </a:xfrm>
          <a:custGeom>
            <a:avLst/>
            <a:gdLst/>
            <a:ahLst/>
            <a:cxnLst/>
            <a:rect l="l" t="t" r="r" b="b"/>
            <a:pathLst>
              <a:path w="9143365" h="97789">
                <a:moveTo>
                  <a:pt x="9143256" y="97199"/>
                </a:moveTo>
                <a:lnTo>
                  <a:pt x="0" y="97199"/>
                </a:lnTo>
                <a:lnTo>
                  <a:pt x="0" y="0"/>
                </a:lnTo>
                <a:lnTo>
                  <a:pt x="9143256" y="0"/>
                </a:lnTo>
                <a:lnTo>
                  <a:pt x="9143256" y="97199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076" y="13384"/>
          <a:ext cx="8867775" cy="4985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155"/>
                <a:gridCol w="2520315"/>
                <a:gridCol w="2758440"/>
                <a:gridCol w="2712085"/>
              </a:tblGrid>
              <a:tr h="424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Publication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Findings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</a:tr>
              <a:tr h="169257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>
                          <a:latin typeface="Arial MT"/>
                          <a:cs typeface="Arial MT"/>
                        </a:rPr>
                        <a:t>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Samuel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Chua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et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60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10">
                          <a:latin typeface="Times New Roman"/>
                          <a:cs typeface="Times New Roman"/>
                        </a:rPr>
                        <a:t>Title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Online Examination System with Cheating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Prevention Using Question Bank Randomization and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Tab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Locking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3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2019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 marR="133985">
                        <a:lnSpc>
                          <a:spcPct val="100000"/>
                        </a:lnSpc>
                      </a:pPr>
                      <a:r>
                        <a:rPr dirty="0" sz="950" spc="-5">
                          <a:latin typeface="Arial MT"/>
                          <a:cs typeface="Arial MT"/>
                        </a:rPr>
                        <a:t>Conference</a:t>
                      </a:r>
                      <a:r>
                        <a:rPr dirty="0" sz="9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50">
                          <a:latin typeface="Arial MT"/>
                          <a:cs typeface="Arial MT"/>
                        </a:rPr>
                        <a:t>:</a:t>
                      </a:r>
                      <a:r>
                        <a:rPr dirty="0" sz="9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4th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(InCIT)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192405" indent="-26797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950" spc="-25">
                          <a:latin typeface="Times New Roman"/>
                          <a:cs typeface="Times New Roman"/>
                        </a:rPr>
                        <a:t>Tab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locking mechanism that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prevents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candidates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opening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exam </a:t>
                      </a:r>
                      <a:r>
                        <a:rPr dirty="0" sz="950" spc="-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window is locked while the exam is in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progress.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1475" marR="402590" indent="-26797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Having</a:t>
                      </a:r>
                      <a:r>
                        <a:rPr dirty="0" sz="9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randomized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question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papers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so students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do not get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the same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questions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</a:tr>
              <a:tr h="125628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>
                          <a:latin typeface="Arial MT"/>
                          <a:cs typeface="Arial MT"/>
                        </a:rPr>
                        <a:t>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Arie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9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Agu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Sukmandhan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an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Indrajani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Sutedja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10"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Face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Online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Exams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3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2019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 marR="394335">
                        <a:lnSpc>
                          <a:spcPct val="100000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Management and 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Technology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(ICIMTech),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163830" indent="-26797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face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a deep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python-based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faces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images </a:t>
                      </a:r>
                      <a:r>
                        <a:rPr dirty="0" sz="950" spc="-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already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been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trained with sample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images.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5985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Mansi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Mahendru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Sanjay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Kumar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Dubey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305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50" spc="-3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itl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Rea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3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im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Objec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Detectio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wit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9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Audio 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Feedback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95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Yolo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vs.</a:t>
                      </a:r>
                      <a:r>
                        <a:rPr dirty="0" sz="95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Yolov3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3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dirty="0" sz="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2021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725" marR="124460">
                        <a:lnSpc>
                          <a:spcPct val="100000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11th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Cloud Computing, Data Science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Engineering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(Confluence)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124460" indent="-26797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YOLO is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machine learning algorithm that is </a:t>
                      </a:r>
                      <a:r>
                        <a:rPr dirty="0" sz="9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object detection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1475" marR="116839" indent="-26797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be used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detect objects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in still images, </a:t>
                      </a:r>
                      <a:r>
                        <a:rPr dirty="0" sz="950" spc="-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provided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sample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video, or from a real-time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webcam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37109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1.4</a:t>
            </a:r>
            <a:r>
              <a:rPr dirty="0" sz="3000" spc="-45">
                <a:solidFill>
                  <a:srgbClr val="000000"/>
                </a:solidFill>
              </a:rPr>
              <a:t> </a:t>
            </a:r>
            <a:r>
              <a:rPr dirty="0" sz="3000" spc="-10">
                <a:solidFill>
                  <a:srgbClr val="000000"/>
                </a:solidFill>
              </a:rPr>
              <a:t>Problem</a:t>
            </a:r>
            <a:r>
              <a:rPr dirty="0" sz="3000" spc="-4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Definition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943" y="1194171"/>
            <a:ext cx="8082280" cy="286512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420"/>
              </a:spcBef>
            </a:pPr>
            <a:r>
              <a:rPr dirty="0" sz="1800" spc="-5">
                <a:latin typeface="Times New Roman"/>
                <a:cs typeface="Times New Roman"/>
              </a:rPr>
              <a:t>Problems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Identified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>
                <a:latin typeface="Times New Roman"/>
                <a:cs typeface="Times New Roman"/>
              </a:rPr>
              <a:t>Inability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conduct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</a:t>
            </a:r>
            <a:r>
              <a:rPr dirty="0" sz="1800" spc="-5">
                <a:latin typeface="Times New Roman"/>
                <a:cs typeface="Times New Roman"/>
              </a:rPr>
              <a:t> exams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situations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like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pandemic.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Malpractices </a:t>
            </a:r>
            <a:r>
              <a:rPr dirty="0" sz="1800">
                <a:latin typeface="Times New Roman"/>
                <a:cs typeface="Times New Roman"/>
              </a:rPr>
              <a:t>done by </a:t>
            </a:r>
            <a:r>
              <a:rPr dirty="0" sz="1800" spc="-5">
                <a:latin typeface="Times New Roman"/>
                <a:cs typeface="Times New Roman"/>
              </a:rPr>
              <a:t>students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-5">
                <a:latin typeface="Times New Roman"/>
                <a:cs typeface="Times New Roman"/>
              </a:rPr>
              <a:t>taking advantage </a:t>
            </a:r>
            <a:r>
              <a:rPr dirty="0" sz="1800">
                <a:latin typeface="Times New Roman"/>
                <a:cs typeface="Times New Roman"/>
              </a:rPr>
              <a:t>of no proctoring </a:t>
            </a:r>
            <a:r>
              <a:rPr dirty="0" sz="1800" spc="-5">
                <a:latin typeface="Times New Roman"/>
                <a:cs typeface="Times New Roman"/>
              </a:rPr>
              <a:t>methods </a:t>
            </a:r>
            <a:r>
              <a:rPr dirty="0" sz="1800">
                <a:latin typeface="Times New Roman"/>
                <a:cs typeface="Times New Roman"/>
              </a:rPr>
              <a:t>during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exam.</a:t>
            </a:r>
            <a:endParaRPr sz="1800">
              <a:latin typeface="Times New Roman"/>
              <a:cs typeface="Times New Roman"/>
            </a:endParaRPr>
          </a:p>
          <a:p>
            <a:pPr marL="378460" marR="733425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Personal monitoring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students </a:t>
            </a:r>
            <a:r>
              <a:rPr dirty="0" sz="1800">
                <a:latin typeface="Times New Roman"/>
                <a:cs typeface="Times New Roman"/>
              </a:rPr>
              <a:t>required </a:t>
            </a:r>
            <a:r>
              <a:rPr dirty="0" sz="1800" spc="-5">
                <a:latin typeface="Times New Roman"/>
                <a:cs typeface="Times New Roman"/>
              </a:rPr>
              <a:t>that takes more time and </a:t>
            </a:r>
            <a:r>
              <a:rPr dirty="0" sz="1800">
                <a:latin typeface="Times New Roman"/>
                <a:cs typeface="Times New Roman"/>
              </a:rPr>
              <a:t>not </a:t>
            </a:r>
            <a:r>
              <a:rPr dirty="0" sz="1800" spc="-5">
                <a:latin typeface="Times New Roman"/>
                <a:cs typeface="Times New Roman"/>
              </a:rPr>
              <a:t>easily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manageable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Problem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Impersonation</a:t>
            </a:r>
            <a:endParaRPr sz="1800">
              <a:latin typeface="Times New Roman"/>
              <a:cs typeface="Times New Roman"/>
            </a:endParaRPr>
          </a:p>
          <a:p>
            <a:pPr marL="378460" marR="301625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Student management in terms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marks </a:t>
            </a:r>
            <a:r>
              <a:rPr dirty="0" sz="1800">
                <a:latin typeface="Times New Roman"/>
                <a:cs typeface="Times New Roman"/>
              </a:rPr>
              <a:t>record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question bank </a:t>
            </a:r>
            <a:r>
              <a:rPr dirty="0" sz="1800" spc="-5">
                <a:latin typeface="Times New Roman"/>
                <a:cs typeface="Times New Roman"/>
              </a:rPr>
              <a:t>management in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terms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setting </a:t>
            </a:r>
            <a:r>
              <a:rPr dirty="0" sz="1800">
                <a:latin typeface="Times New Roman"/>
                <a:cs typeface="Times New Roman"/>
              </a:rPr>
              <a:t>question </a:t>
            </a:r>
            <a:r>
              <a:rPr dirty="0" sz="1800" spc="-20">
                <a:latin typeface="Times New Roman"/>
                <a:cs typeface="Times New Roman"/>
              </a:rPr>
              <a:t>paper.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" y="502744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1.5</a:t>
            </a:r>
            <a:r>
              <a:rPr dirty="0" sz="3000" spc="-9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943" y="1194171"/>
            <a:ext cx="7948930" cy="160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 marR="5080" indent="-3663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applied in educational institutes like schools and colleges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conduction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tests.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Can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anytime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anywhere.</a:t>
            </a:r>
            <a:endParaRPr sz="1800">
              <a:latin typeface="Times New Roman"/>
              <a:cs typeface="Times New Roman"/>
            </a:endParaRPr>
          </a:p>
          <a:p>
            <a:pPr marL="378460" marR="80645" indent="-366395">
              <a:lnSpc>
                <a:spcPct val="114999"/>
              </a:lnSpc>
              <a:buFont typeface="Arial MT"/>
              <a:buChar char="●"/>
              <a:tabLst>
                <a:tab pos="378460" algn="l"/>
                <a:tab pos="379095" algn="l"/>
              </a:tabLst>
            </a:pP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be used by </a:t>
            </a:r>
            <a:r>
              <a:rPr dirty="0" sz="1800" spc="-5">
                <a:latin typeface="Times New Roman"/>
                <a:cs typeface="Times New Roman"/>
              </a:rPr>
              <a:t>teachers to conduct any </a:t>
            </a:r>
            <a:r>
              <a:rPr dirty="0" sz="1800">
                <a:latin typeface="Times New Roman"/>
                <a:cs typeface="Times New Roman"/>
              </a:rPr>
              <a:t>kind of </a:t>
            </a:r>
            <a:r>
              <a:rPr dirty="0" sz="1800" spc="-5">
                <a:latin typeface="Times New Roman"/>
                <a:cs typeface="Times New Roman"/>
              </a:rPr>
              <a:t>tests and </a:t>
            </a:r>
            <a:r>
              <a:rPr dirty="0" sz="1800">
                <a:latin typeface="Times New Roman"/>
                <a:cs typeface="Times New Roman"/>
              </a:rPr>
              <a:t>having </a:t>
            </a:r>
            <a:r>
              <a:rPr dirty="0" sz="1800" spc="-5">
                <a:latin typeface="Times New Roman"/>
                <a:cs typeface="Times New Roman"/>
              </a:rPr>
              <a:t>different </a:t>
            </a:r>
            <a:r>
              <a:rPr dirty="0" sz="1800">
                <a:latin typeface="Times New Roman"/>
                <a:cs typeface="Times New Roman"/>
              </a:rPr>
              <a:t>kinds 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patterns.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BE_Project_Presentation-2021-22.pptx</dc:title>
  <dcterms:created xsi:type="dcterms:W3CDTF">2022-05-08T05:57:02Z</dcterms:created>
  <dcterms:modified xsi:type="dcterms:W3CDTF">2022-05-08T05:57:02Z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2022-05-08T00:00:00Z</vt:filetime>
  </property>
</Properties>
</file>