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25"/>
  </p:notesMasterIdLst>
  <p:handoutMasterIdLst>
    <p:handoutMasterId r:id="rId26"/>
  </p:handoutMasterIdLst>
  <p:sldIdLst>
    <p:sldId id="507" r:id="rId2"/>
    <p:sldId id="1027" r:id="rId3"/>
    <p:sldId id="1011" r:id="rId4"/>
    <p:sldId id="1012" r:id="rId5"/>
    <p:sldId id="1013" r:id="rId6"/>
    <p:sldId id="1014" r:id="rId7"/>
    <p:sldId id="1015" r:id="rId8"/>
    <p:sldId id="1016" r:id="rId9"/>
    <p:sldId id="1026" r:id="rId10"/>
    <p:sldId id="1028" r:id="rId11"/>
    <p:sldId id="1029" r:id="rId12"/>
    <p:sldId id="1017" r:id="rId13"/>
    <p:sldId id="1018" r:id="rId14"/>
    <p:sldId id="1019" r:id="rId15"/>
    <p:sldId id="1023" r:id="rId16"/>
    <p:sldId id="1038" r:id="rId17"/>
    <p:sldId id="1033" r:id="rId18"/>
    <p:sldId id="1034" r:id="rId19"/>
    <p:sldId id="1035" r:id="rId20"/>
    <p:sldId id="1036" r:id="rId21"/>
    <p:sldId id="1037" r:id="rId22"/>
    <p:sldId id="1024" r:id="rId23"/>
    <p:sldId id="1025" r:id="rId2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 Shekhar . R" initials="PS.R" lastIdx="1" clrIdx="0">
    <p:extLst>
      <p:ext uri="{19B8F6BF-5375-455C-9EA6-DF929625EA0E}">
        <p15:presenceInfo xmlns:p15="http://schemas.microsoft.com/office/powerpoint/2012/main" userId="S-1-5-21-1415727340-1540263038-2234542919-13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94255-0F4F-4588-BA33-7BE799F44F6E}" v="25" dt="2024-11-22T16:03:51.47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3F2378-E9BC-4DF3-B317-060928E4E621}" type="datetimeFigureOut">
              <a:rPr lang="en-US" smtClean="0"/>
              <a:pPr/>
              <a:t>11/22/2024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1D99B9-BA06-4A87-B300-D8D5C0E3ED1F}" type="slidenum">
              <a:rPr lang="en-US" smtClean="0"/>
              <a:pPr/>
              <a:t>‹#›</a:t>
            </a:fld>
            <a:endParaRPr lang="en-US"/>
          </a:p>
        </p:txBody>
      </p:sp>
    </p:spTree>
    <p:extLst>
      <p:ext uri="{BB962C8B-B14F-4D97-AF65-F5344CB8AC3E}">
        <p14:creationId xmlns:p14="http://schemas.microsoft.com/office/powerpoint/2010/main" val="1093894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A7B44CD-007F-4479-9F76-504AB024A03E}" type="datetimeFigureOut">
              <a:rPr lang="en-US"/>
              <a:pPr>
                <a:defRPr/>
              </a:pPr>
              <a:t>11/22/2024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4853D3-BCEF-4909-916C-A78958746ECE}" type="slidenum">
              <a:rPr lang="en-US"/>
              <a:pPr>
                <a:defRPr/>
              </a:pPr>
              <a:t>‹#›</a:t>
            </a:fld>
            <a:endParaRPr lang="en-US"/>
          </a:p>
        </p:txBody>
      </p:sp>
    </p:spTree>
    <p:extLst>
      <p:ext uri="{BB962C8B-B14F-4D97-AF65-F5344CB8AC3E}">
        <p14:creationId xmlns:p14="http://schemas.microsoft.com/office/powerpoint/2010/main" val="334765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D4853D3-BCEF-4909-916C-A78958746ECE}" type="slidenum">
              <a:rPr lang="en-US" smtClean="0"/>
              <a:pPr>
                <a:defRPr/>
              </a:pPr>
              <a:t>1</a:t>
            </a:fld>
            <a:endParaRPr lang="en-US"/>
          </a:p>
        </p:txBody>
      </p:sp>
    </p:spTree>
    <p:extLst>
      <p:ext uri="{BB962C8B-B14F-4D97-AF65-F5344CB8AC3E}">
        <p14:creationId xmlns:p14="http://schemas.microsoft.com/office/powerpoint/2010/main" val="25773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0"/>
            <a:ext cx="10972800" cy="563562"/>
          </a:xfrm>
        </p:spPr>
        <p:txBody>
          <a:bodyPr>
            <a:normAutofit/>
          </a:bodyPr>
          <a:lstStyle>
            <a:lvl1pPr algn="l">
              <a:defRPr sz="2800"/>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10927472" y="6553201"/>
            <a:ext cx="1219200" cy="276999"/>
          </a:xfrm>
          <a:prstGeom prst="rect">
            <a:avLst/>
          </a:prstGeom>
          <a:noFill/>
        </p:spPr>
        <p:txBody>
          <a:bodyPr wrap="square" rtlCol="0">
            <a:spAutoFit/>
          </a:bodyPr>
          <a:lstStyle/>
          <a:p>
            <a:pPr algn="r"/>
            <a:fld id="{E80FD4C6-48AB-4634-9A0B-834BD7BA5A0C}" type="slidenum">
              <a:rPr lang="en-IN" sz="1200" smtClean="0">
                <a:latin typeface="+mn-lt"/>
              </a:rPr>
              <a:pPr algn="r"/>
              <a:t>‹#›</a:t>
            </a:fld>
            <a:endParaRPr lang="en-IN" sz="1200">
              <a:latin typeface="+mn-lt"/>
            </a:endParaRP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4"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8BC6A5-F5D8-82C0-F28F-C70BA469D2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9136" y="548680"/>
            <a:ext cx="2695496" cy="9233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5">
            <a:extLst>
              <a:ext uri="{FF2B5EF4-FFF2-40B4-BE49-F238E27FC236}">
                <a16:creationId xmlns:a16="http://schemas.microsoft.com/office/drawing/2014/main" id="{90112947-B9C2-2E92-2ED4-7AE86C45CC4F}"/>
              </a:ext>
            </a:extLst>
          </p:cNvPr>
          <p:cNvSpPr>
            <a:spLocks noGrp="1"/>
          </p:cNvSpPr>
          <p:nvPr>
            <p:ph type="subTitle" idx="1"/>
          </p:nvPr>
        </p:nvSpPr>
        <p:spPr>
          <a:xfrm>
            <a:off x="1487488" y="2288038"/>
            <a:ext cx="8534400" cy="3949274"/>
          </a:xfrm>
        </p:spPr>
        <p:txBody>
          <a:bodyPr vert="horz" lIns="91440" tIns="45720" rIns="91440" bIns="45720" rtlCol="0" anchor="t">
            <a:normAutofit fontScale="92500" lnSpcReduction="10000"/>
          </a:bodyPr>
          <a:lstStyle/>
          <a:p>
            <a:pPr algn="just">
              <a:defRPr/>
            </a:pPr>
            <a:r>
              <a:rPr lang="en-IN" dirty="0">
                <a:solidFill>
                  <a:schemeClr val="tx1"/>
                </a:solidFill>
                <a:latin typeface="Times New Roman"/>
                <a:cs typeface="Times New Roman"/>
              </a:rPr>
              <a:t>Team Members: </a:t>
            </a:r>
            <a:endParaRPr lang="en-IN" dirty="0">
              <a:solidFill>
                <a:schemeClr val="tx1"/>
              </a:solidFill>
              <a:latin typeface="Times New Roman" panose="02020603050405020304" pitchFamily="18" charset="0"/>
              <a:cs typeface="Times New Roman" panose="02020603050405020304" pitchFamily="18" charset="0"/>
            </a:endParaRPr>
          </a:p>
          <a:p>
            <a:pPr marL="457200" algn="just">
              <a:defRPr/>
            </a:pPr>
            <a:r>
              <a:rPr lang="en-IN" sz="2200" dirty="0">
                <a:solidFill>
                  <a:schemeClr val="tx1"/>
                </a:solidFill>
                <a:latin typeface="Times New Roman" panose="02020603050405020304" pitchFamily="18" charset="0"/>
                <a:cs typeface="Times New Roman" panose="02020603050405020304" pitchFamily="18" charset="0"/>
              </a:rPr>
              <a:t>                  MANASVI S                 2022BCSE07AED957 </a:t>
            </a:r>
          </a:p>
          <a:p>
            <a:pPr marL="457200" algn="just">
              <a:defRPr/>
            </a:pPr>
            <a:r>
              <a:rPr lang="en-IN" sz="2200" dirty="0">
                <a:solidFill>
                  <a:schemeClr val="tx1"/>
                </a:solidFill>
                <a:latin typeface="Times New Roman" panose="02020603050405020304" pitchFamily="18" charset="0"/>
                <a:cs typeface="Times New Roman" panose="02020603050405020304" pitchFamily="18" charset="0"/>
              </a:rPr>
              <a:t>                  DORESWAMY S B      2022BCSE07AED956</a:t>
            </a:r>
          </a:p>
          <a:p>
            <a:pPr marL="457200" algn="just">
              <a:defRPr/>
            </a:pPr>
            <a:r>
              <a:rPr lang="en-IN" sz="2200" dirty="0">
                <a:solidFill>
                  <a:schemeClr val="tx1"/>
                </a:solidFill>
                <a:latin typeface="Times New Roman" panose="02020603050405020304" pitchFamily="18" charset="0"/>
                <a:cs typeface="Times New Roman" panose="02020603050405020304" pitchFamily="18" charset="0"/>
              </a:rPr>
              <a:t>                  NITYA                           2022BCSE07AED958</a:t>
            </a:r>
          </a:p>
          <a:p>
            <a:pPr marL="457200" algn="just">
              <a:defRPr/>
            </a:pPr>
            <a:r>
              <a:rPr lang="en-IN" sz="2200" dirty="0">
                <a:solidFill>
                  <a:schemeClr val="tx1"/>
                </a:solidFill>
                <a:latin typeface="Times New Roman" panose="02020603050405020304" pitchFamily="18" charset="0"/>
                <a:cs typeface="Times New Roman" panose="02020603050405020304" pitchFamily="18" charset="0"/>
              </a:rPr>
              <a:t>  	           POORNIMA  	      2022BCSE07AED953</a:t>
            </a:r>
          </a:p>
          <a:p>
            <a:pPr marL="457200" algn="just">
              <a:defRPr/>
            </a:pPr>
            <a:r>
              <a:rPr lang="en-IN" sz="2200" dirty="0">
                <a:solidFill>
                  <a:schemeClr val="tx1"/>
                </a:solidFill>
                <a:latin typeface="Times New Roman" panose="02020603050405020304" pitchFamily="18" charset="0"/>
                <a:cs typeface="Times New Roman" panose="02020603050405020304" pitchFamily="18" charset="0"/>
              </a:rPr>
              <a:t>	           DARSHAN                    2022BCSE07AED954</a:t>
            </a:r>
          </a:p>
          <a:p>
            <a:pPr algn="just" fontAlgn="auto">
              <a:spcAft>
                <a:spcPts val="0"/>
              </a:spcAft>
              <a:defRPr/>
            </a:pPr>
            <a:endParaRPr lang="en-IN" dirty="0">
              <a:solidFill>
                <a:schemeClr val="tx1"/>
              </a:solidFill>
              <a:latin typeface="Times New Roman" panose="02020603050405020304" pitchFamily="18" charset="0"/>
              <a:cs typeface="Times New Roman" panose="02020603050405020304" pitchFamily="18" charset="0"/>
            </a:endParaRPr>
          </a:p>
          <a:p>
            <a:pPr algn="just">
              <a:defRPr/>
            </a:pPr>
            <a:r>
              <a:rPr lang="en-IN" dirty="0">
                <a:solidFill>
                  <a:schemeClr val="tx1"/>
                </a:solidFill>
                <a:latin typeface="Times New Roman"/>
                <a:cs typeface="Times New Roman"/>
              </a:rPr>
              <a:t>Name of the Guide: </a:t>
            </a:r>
            <a:r>
              <a:rPr lang="en-IN" sz="2200" dirty="0">
                <a:solidFill>
                  <a:schemeClr val="tx1"/>
                </a:solidFill>
                <a:latin typeface="Times New Roman" panose="02020603050405020304" pitchFamily="18" charset="0"/>
                <a:cs typeface="Times New Roman" panose="02020603050405020304" pitchFamily="18" charset="0"/>
              </a:rPr>
              <a:t>Dr SRIDHAR DEVARAJAN,</a:t>
            </a:r>
          </a:p>
          <a:p>
            <a:pPr algn="just">
              <a:defRPr/>
            </a:pPr>
            <a:r>
              <a:rPr lang="en-US" sz="3200" dirty="0">
                <a:solidFill>
                  <a:schemeClr val="tx1"/>
                </a:solidFill>
                <a:latin typeface="Bookman Old Style"/>
              </a:rPr>
              <a:t>Project Review-SEE</a:t>
            </a:r>
          </a:p>
          <a:p>
            <a:endParaRPr lang="en-IN" dirty="0">
              <a:solidFill>
                <a:schemeClr val="tx1"/>
              </a:solidFill>
            </a:endParaRPr>
          </a:p>
        </p:txBody>
      </p:sp>
      <p:sp>
        <p:nvSpPr>
          <p:cNvPr id="2" name="TextBox 1">
            <a:extLst>
              <a:ext uri="{FF2B5EF4-FFF2-40B4-BE49-F238E27FC236}">
                <a16:creationId xmlns:a16="http://schemas.microsoft.com/office/drawing/2014/main" id="{C72B5916-91C5-21B4-C648-4ED851E6319E}"/>
              </a:ext>
            </a:extLst>
          </p:cNvPr>
          <p:cNvSpPr txBox="1"/>
          <p:nvPr/>
        </p:nvSpPr>
        <p:spPr>
          <a:xfrm>
            <a:off x="822960" y="1472079"/>
            <a:ext cx="10168128"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VOICE ASSISTANT (EMOTION DETECTION) USING PYTHON</a:t>
            </a:r>
            <a:endParaRPr lang="en-IN"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System Architecture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1C22A90-C69D-69A9-CFF1-C116C2D41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1">
            <a:extLst>
              <a:ext uri="{FF2B5EF4-FFF2-40B4-BE49-F238E27FC236}">
                <a16:creationId xmlns:a16="http://schemas.microsoft.com/office/drawing/2014/main" id="{A09FB494-6909-6890-B251-D4DAD02E6633}"/>
              </a:ext>
            </a:extLst>
          </p:cNvPr>
          <p:cNvSpPr txBox="1">
            <a:spLocks/>
          </p:cNvSpPr>
          <p:nvPr/>
        </p:nvSpPr>
        <p:spPr>
          <a:xfrm>
            <a:off x="811832" y="1020933"/>
            <a:ext cx="10972800" cy="5400599"/>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fontAlgn="auto">
              <a:spcAft>
                <a:spcPts val="0"/>
              </a:spcAft>
              <a:buFont typeface="Arial" pitchFamily="34" charset="0"/>
              <a:buAutoNum type="arabicPeriod"/>
            </a:pPr>
            <a:r>
              <a:rPr lang="en-IN" sz="2400"/>
              <a:t>High-Level Components:</a:t>
            </a:r>
          </a:p>
          <a:p>
            <a:pPr fontAlgn="auto">
              <a:spcAft>
                <a:spcPts val="0"/>
              </a:spcAft>
            </a:pPr>
            <a:r>
              <a:rPr lang="en-IN" sz="2400"/>
              <a:t>Frontend Interface</a:t>
            </a:r>
          </a:p>
          <a:p>
            <a:pPr lvl="1" fontAlgn="auto">
              <a:spcAft>
                <a:spcPts val="0"/>
              </a:spcAft>
              <a:buFont typeface="Courier New" panose="02070309020205020404" pitchFamily="49" charset="0"/>
              <a:buChar char="o"/>
            </a:pPr>
            <a:r>
              <a:rPr lang="en-IN" sz="2000"/>
              <a:t>Voice Input Interface</a:t>
            </a:r>
          </a:p>
          <a:p>
            <a:pPr lvl="1" fontAlgn="auto">
              <a:spcAft>
                <a:spcPts val="0"/>
              </a:spcAft>
              <a:buFont typeface="Courier New" panose="02070309020205020404" pitchFamily="49" charset="0"/>
              <a:buChar char="o"/>
            </a:pPr>
            <a:r>
              <a:rPr lang="en-IN" sz="2000"/>
              <a:t>Response Output Interface </a:t>
            </a:r>
          </a:p>
          <a:p>
            <a:pPr marL="0" indent="0" fontAlgn="auto">
              <a:spcAft>
                <a:spcPts val="0"/>
              </a:spcAft>
              <a:buFont typeface="Arial" pitchFamily="34" charset="0"/>
              <a:buNone/>
            </a:pPr>
            <a:r>
              <a:rPr lang="en-IN" sz="2400"/>
              <a:t>2. Works on the Ground</a:t>
            </a:r>
          </a:p>
          <a:p>
            <a:pPr lvl="1" fontAlgn="auto">
              <a:spcAft>
                <a:spcPts val="0"/>
              </a:spcAft>
              <a:buFont typeface="Courier New" panose="02070309020205020404" pitchFamily="49" charset="0"/>
              <a:buChar char="o"/>
            </a:pPr>
            <a:r>
              <a:rPr lang="en-IN" sz="2000"/>
              <a:t>Emotional Introduction Services </a:t>
            </a:r>
          </a:p>
          <a:p>
            <a:pPr marL="0" indent="0" fontAlgn="auto">
              <a:spcAft>
                <a:spcPts val="0"/>
              </a:spcAft>
              <a:buFont typeface="Arial" pitchFamily="34" charset="0"/>
              <a:buNone/>
            </a:pPr>
            <a:r>
              <a:rPr lang="en-IN" sz="2400"/>
              <a:t>3. Data storage and processing</a:t>
            </a:r>
          </a:p>
          <a:p>
            <a:pPr lvl="1" fontAlgn="auto">
              <a:spcAft>
                <a:spcPts val="0"/>
              </a:spcAft>
              <a:buFont typeface="Courier New" panose="02070309020205020404" pitchFamily="49" charset="0"/>
              <a:buChar char="o"/>
            </a:pPr>
            <a:r>
              <a:rPr lang="en-IN" sz="2000"/>
              <a:t>User data storage</a:t>
            </a:r>
          </a:p>
          <a:p>
            <a:pPr lvl="1" fontAlgn="auto">
              <a:spcAft>
                <a:spcPts val="0"/>
              </a:spcAft>
              <a:buFont typeface="Courier New" panose="02070309020205020404" pitchFamily="49" charset="0"/>
              <a:buChar char="o"/>
            </a:pPr>
            <a:r>
              <a:rPr lang="en-IN" sz="2000"/>
              <a:t>Storage and maintenance </a:t>
            </a:r>
          </a:p>
          <a:p>
            <a:pPr marL="0" indent="0" fontAlgn="auto">
              <a:spcAft>
                <a:spcPts val="0"/>
              </a:spcAft>
              <a:buFont typeface="Arial" pitchFamily="34" charset="0"/>
              <a:buNone/>
            </a:pPr>
            <a:r>
              <a:rPr lang="en-IN" sz="2400"/>
              <a:t>4. The infrastructure component </a:t>
            </a:r>
          </a:p>
          <a:p>
            <a:pPr lvl="1" fontAlgn="auto">
              <a:spcAft>
                <a:spcPts val="0"/>
              </a:spcAft>
              <a:buFont typeface="Courier New" panose="02070309020205020404" pitchFamily="49" charset="0"/>
              <a:buChar char="o"/>
            </a:pPr>
            <a:r>
              <a:rPr lang="en-IN" sz="2000"/>
              <a:t>The API Gateway</a:t>
            </a:r>
          </a:p>
          <a:p>
            <a:pPr lvl="1" fontAlgn="auto">
              <a:spcAft>
                <a:spcPts val="0"/>
              </a:spcAft>
              <a:buFont typeface="Courier New" panose="02070309020205020404" pitchFamily="49" charset="0"/>
              <a:buChar char="o"/>
            </a:pPr>
            <a:r>
              <a:rPr lang="en-IN" sz="2000"/>
              <a:t>Load Balance</a:t>
            </a:r>
          </a:p>
          <a:p>
            <a:pPr marL="0" indent="0" fontAlgn="auto">
              <a:spcAft>
                <a:spcPts val="0"/>
              </a:spcAft>
              <a:buFont typeface="Arial" pitchFamily="34" charset="0"/>
              <a:buNone/>
            </a:pPr>
            <a:r>
              <a:rPr lang="en-IN" sz="2400"/>
              <a:t>5. Business process model</a:t>
            </a:r>
          </a:p>
          <a:p>
            <a:pPr lvl="1" fontAlgn="auto">
              <a:spcAft>
                <a:spcPts val="0"/>
              </a:spcAft>
              <a:buFont typeface="Courier New" panose="02070309020205020404" pitchFamily="49" charset="0"/>
              <a:buChar char="o"/>
            </a:pPr>
            <a:r>
              <a:rPr lang="en-IN" sz="2000"/>
              <a:t>User Interaction</a:t>
            </a:r>
          </a:p>
          <a:p>
            <a:pPr lvl="1" fontAlgn="auto">
              <a:spcAft>
                <a:spcPts val="0"/>
              </a:spcAft>
              <a:buFont typeface="Courier New" panose="02070309020205020404" pitchFamily="49" charset="0"/>
              <a:buChar char="o"/>
            </a:pPr>
            <a:r>
              <a:rPr lang="en-IN" sz="2000"/>
              <a:t>Sentiment recognition and ASR</a:t>
            </a:r>
            <a:endParaRPr lang="en-IN" sz="2000" dirty="0"/>
          </a:p>
        </p:txBody>
      </p:sp>
    </p:spTree>
    <p:extLst>
      <p:ext uri="{BB962C8B-B14F-4D97-AF65-F5344CB8AC3E}">
        <p14:creationId xmlns:p14="http://schemas.microsoft.com/office/powerpoint/2010/main" val="241370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4303C-691F-B820-CE63-0D061C0EC2F0}"/>
              </a:ext>
            </a:extLst>
          </p:cNvPr>
          <p:cNvSpPr>
            <a:spLocks noGrp="1"/>
          </p:cNvSpPr>
          <p:nvPr>
            <p:ph idx="1"/>
          </p:nvPr>
        </p:nvSpPr>
        <p:spPr>
          <a:xfrm>
            <a:off x="609600" y="1235617"/>
            <a:ext cx="10972800" cy="4790280"/>
          </a:xfrm>
        </p:spPr>
        <p:txBody>
          <a:bodyPr/>
          <a:lstStyle/>
          <a:p>
            <a:pPr marL="514350" indent="-514350">
              <a:buFont typeface="+mj-lt"/>
              <a:buAutoNum type="arabicPeriod"/>
            </a:pPr>
            <a:r>
              <a:rPr lang="en-US" dirty="0"/>
              <a:t>Rule Based Emotion Detection </a:t>
            </a:r>
          </a:p>
          <a:p>
            <a:pPr marL="0" indent="0">
              <a:buNone/>
            </a:pPr>
            <a:r>
              <a:rPr lang="en-US" dirty="0"/>
              <a:t>	And </a:t>
            </a:r>
          </a:p>
          <a:p>
            <a:pPr marL="0" indent="0">
              <a:buNone/>
            </a:pPr>
            <a:r>
              <a:rPr lang="en-US" dirty="0"/>
              <a:t>     Model-Based Emotion Detection</a:t>
            </a:r>
            <a:endParaRPr lang="en-IN" dirty="0"/>
          </a:p>
        </p:txBody>
      </p:sp>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List of Modules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1C22A90-C69D-69A9-CFF1-C116C2D41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9017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230387" y="-29242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Module-I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C22A90-C69D-69A9-CFF1-C116C2D41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0110E1EB-4D45-7DF4-5E9D-0B9A61867B89}"/>
              </a:ext>
            </a:extLst>
          </p:cNvPr>
          <p:cNvSpPr>
            <a:spLocks noGrp="1"/>
          </p:cNvSpPr>
          <p:nvPr>
            <p:ph idx="1"/>
          </p:nvPr>
        </p:nvSpPr>
        <p:spPr>
          <a:xfrm>
            <a:off x="840507" y="1052708"/>
            <a:ext cx="9715604" cy="5336518"/>
          </a:xfrm>
        </p:spPr>
        <p:txBody>
          <a:bodyPr>
            <a:normAutofit/>
          </a:bodyPr>
          <a:lstStyle/>
          <a:p>
            <a:r>
              <a:rPr lang="en-IN" dirty="0">
                <a:latin typeface="Times New Roman" panose="02020603050405020304" pitchFamily="18" charset="0"/>
                <a:cs typeface="Times New Roman" panose="02020603050405020304" pitchFamily="18" charset="0"/>
              </a:rPr>
              <a:t>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the System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Pre-Trained RNN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Detection Using RMS Energy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Detection Using Speech-to-Text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Detection Using MFCC and RNN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Emotion-Based Response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Simulate Interaction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 Data Loading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Loop Interaction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 Program</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pPr marL="0" indent="0">
              <a:buNone/>
            </a:pPr>
            <a:endParaRPr lang="en-IN" sz="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5515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6358F-9D17-13FD-8A02-1EAAAE949C0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96E55-6A96-A42F-1755-068CA5357F04}"/>
              </a:ext>
            </a:extLst>
          </p:cNvPr>
          <p:cNvSpPr>
            <a:spLocks noGrp="1"/>
          </p:cNvSpPr>
          <p:nvPr>
            <p:ph idx="1"/>
          </p:nvPr>
        </p:nvSpPr>
        <p:spPr>
          <a:xfrm>
            <a:off x="491613" y="887833"/>
            <a:ext cx="10972800" cy="5400599"/>
          </a:xfrm>
        </p:spPr>
        <p:txBody>
          <a:bodyPr/>
          <a:lstStyle/>
          <a:p>
            <a:pPr marL="0" indent="0">
              <a:buNone/>
            </a:pPr>
            <a:r>
              <a:rPr lang="en-US" dirty="0"/>
              <a:t>Source Code:</a:t>
            </a:r>
            <a:endParaRPr lang="en-IN" dirty="0"/>
          </a:p>
        </p:txBody>
      </p:sp>
      <p:sp>
        <p:nvSpPr>
          <p:cNvPr id="3" name="Title 2">
            <a:extLst>
              <a:ext uri="{FF2B5EF4-FFF2-40B4-BE49-F238E27FC236}">
                <a16:creationId xmlns:a16="http://schemas.microsoft.com/office/drawing/2014/main" id="{F6900339-61F7-211A-C96C-9C5677F83A01}"/>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A5DD24A-D70F-8874-D06D-59EF754DA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a:extLst>
              <a:ext uri="{FF2B5EF4-FFF2-40B4-BE49-F238E27FC236}">
                <a16:creationId xmlns:a16="http://schemas.microsoft.com/office/drawing/2014/main" id="{81EC51D2-04C1-C0A6-9441-50D5D955DF5D}"/>
              </a:ext>
            </a:extLst>
          </p:cNvPr>
          <p:cNvPicPr>
            <a:picLocks noChangeAspect="1"/>
          </p:cNvPicPr>
          <p:nvPr/>
        </p:nvPicPr>
        <p:blipFill>
          <a:blip r:embed="rId3"/>
          <a:stretch>
            <a:fillRect/>
          </a:stretch>
        </p:blipFill>
        <p:spPr>
          <a:xfrm>
            <a:off x="171394" y="1686461"/>
            <a:ext cx="3316034" cy="4330193"/>
          </a:xfrm>
          <a:prstGeom prst="rect">
            <a:avLst/>
          </a:prstGeom>
        </p:spPr>
      </p:pic>
      <p:pic>
        <p:nvPicPr>
          <p:cNvPr id="7" name="Picture 6">
            <a:extLst>
              <a:ext uri="{FF2B5EF4-FFF2-40B4-BE49-F238E27FC236}">
                <a16:creationId xmlns:a16="http://schemas.microsoft.com/office/drawing/2014/main" id="{3B122A05-529C-8FD6-5FD8-5A030FDBEBC5}"/>
              </a:ext>
            </a:extLst>
          </p:cNvPr>
          <p:cNvPicPr>
            <a:picLocks noChangeAspect="1"/>
          </p:cNvPicPr>
          <p:nvPr/>
        </p:nvPicPr>
        <p:blipFill>
          <a:blip r:embed="rId4"/>
          <a:stretch>
            <a:fillRect/>
          </a:stretch>
        </p:blipFill>
        <p:spPr>
          <a:xfrm>
            <a:off x="3351319" y="1743339"/>
            <a:ext cx="2858946" cy="4491722"/>
          </a:xfrm>
          <a:prstGeom prst="rect">
            <a:avLst/>
          </a:prstGeom>
        </p:spPr>
      </p:pic>
      <p:pic>
        <p:nvPicPr>
          <p:cNvPr id="9" name="Picture 8">
            <a:extLst>
              <a:ext uri="{FF2B5EF4-FFF2-40B4-BE49-F238E27FC236}">
                <a16:creationId xmlns:a16="http://schemas.microsoft.com/office/drawing/2014/main" id="{276CEB9D-5F60-19C6-F4AD-BB94107B9C41}"/>
              </a:ext>
            </a:extLst>
          </p:cNvPr>
          <p:cNvPicPr>
            <a:picLocks noChangeAspect="1"/>
          </p:cNvPicPr>
          <p:nvPr/>
        </p:nvPicPr>
        <p:blipFill>
          <a:blip r:embed="rId5"/>
          <a:stretch>
            <a:fillRect/>
          </a:stretch>
        </p:blipFill>
        <p:spPr>
          <a:xfrm>
            <a:off x="5749212" y="1654619"/>
            <a:ext cx="3237107" cy="4669161"/>
          </a:xfrm>
          <a:prstGeom prst="rect">
            <a:avLst/>
          </a:prstGeom>
        </p:spPr>
      </p:pic>
      <p:pic>
        <p:nvPicPr>
          <p:cNvPr id="11" name="Picture 10">
            <a:extLst>
              <a:ext uri="{FF2B5EF4-FFF2-40B4-BE49-F238E27FC236}">
                <a16:creationId xmlns:a16="http://schemas.microsoft.com/office/drawing/2014/main" id="{391D564F-623C-3E4C-3ED3-24D59909B9F6}"/>
              </a:ext>
            </a:extLst>
          </p:cNvPr>
          <p:cNvPicPr>
            <a:picLocks noChangeAspect="1"/>
          </p:cNvPicPr>
          <p:nvPr/>
        </p:nvPicPr>
        <p:blipFill>
          <a:blip r:embed="rId6"/>
          <a:stretch>
            <a:fillRect/>
          </a:stretch>
        </p:blipFill>
        <p:spPr>
          <a:xfrm>
            <a:off x="8795893" y="2507430"/>
            <a:ext cx="2858946" cy="2695951"/>
          </a:xfrm>
          <a:prstGeom prst="rect">
            <a:avLst/>
          </a:prstGeom>
        </p:spPr>
      </p:pic>
    </p:spTree>
    <p:extLst>
      <p:ext uri="{BB962C8B-B14F-4D97-AF65-F5344CB8AC3E}">
        <p14:creationId xmlns:p14="http://schemas.microsoft.com/office/powerpoint/2010/main" val="1208585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FCC0E-1B06-C8A3-31D7-558E49445FF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2EFEC-FE50-4551-DC52-5024F11CC86F}"/>
              </a:ext>
            </a:extLst>
          </p:cNvPr>
          <p:cNvSpPr>
            <a:spLocks noGrp="1"/>
          </p:cNvSpPr>
          <p:nvPr>
            <p:ph idx="1"/>
          </p:nvPr>
        </p:nvSpPr>
        <p:spPr>
          <a:xfrm>
            <a:off x="609600" y="1052736"/>
            <a:ext cx="10972800" cy="5400599"/>
          </a:xfrm>
        </p:spPr>
        <p:txBody>
          <a:bodyPr/>
          <a:lstStyle/>
          <a:p>
            <a:pPr marL="0" indent="0">
              <a:buNone/>
            </a:pPr>
            <a:r>
              <a:rPr lang="en-US"/>
              <a:t>Screen shot/Output:</a:t>
            </a:r>
            <a:endParaRPr lang="en-IN"/>
          </a:p>
        </p:txBody>
      </p:sp>
      <p:sp>
        <p:nvSpPr>
          <p:cNvPr id="3" name="Title 2">
            <a:extLst>
              <a:ext uri="{FF2B5EF4-FFF2-40B4-BE49-F238E27FC236}">
                <a16:creationId xmlns:a16="http://schemas.microsoft.com/office/drawing/2014/main" id="{2884AB05-0D03-A205-9AFB-08AF16B470B2}"/>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CA7C5E14-3982-2E6E-6C92-16C9698527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BAB16907-B086-6931-DFE1-1F2077A41E34}"/>
              </a:ext>
            </a:extLst>
          </p:cNvPr>
          <p:cNvPicPr>
            <a:picLocks noChangeAspect="1"/>
          </p:cNvPicPr>
          <p:nvPr/>
        </p:nvPicPr>
        <p:blipFill>
          <a:blip r:embed="rId3">
            <a:extLst>
              <a:ext uri="{28A0092B-C50C-407E-A947-70E740481C1C}">
                <a14:useLocalDpi xmlns:a14="http://schemas.microsoft.com/office/drawing/2010/main" val="0"/>
              </a:ext>
            </a:extLst>
          </a:blip>
          <a:srcRect l="3119" t="12334" r="3955" b="13970"/>
          <a:stretch/>
        </p:blipFill>
        <p:spPr>
          <a:xfrm>
            <a:off x="1533832" y="2163994"/>
            <a:ext cx="8495071" cy="3789651"/>
          </a:xfrm>
          <a:prstGeom prst="rect">
            <a:avLst/>
          </a:prstGeom>
        </p:spPr>
      </p:pic>
    </p:spTree>
    <p:extLst>
      <p:ext uri="{BB962C8B-B14F-4D97-AF65-F5344CB8AC3E}">
        <p14:creationId xmlns:p14="http://schemas.microsoft.com/office/powerpoint/2010/main" val="26968636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395413" y="1020933"/>
            <a:ext cx="11401174" cy="5357810"/>
          </a:xfrm>
        </p:spPr>
        <p:txBody>
          <a:bodyPr vert="horz" lIns="91440" tIns="45720" rIns="91440" bIns="45720" rtlCol="0" anchor="t">
            <a:normAutofit/>
          </a:bodyPr>
          <a:lstStyle/>
          <a:p>
            <a:pPr marL="0" indent="0">
              <a:buNone/>
            </a:pPr>
            <a:r>
              <a:rPr lang="en-IN" sz="2000" b="1" dirty="0">
                <a:latin typeface="Times New Roman" panose="02020603050405020304" pitchFamily="18" charset="0"/>
                <a:cs typeface="Times New Roman" panose="02020603050405020304" pitchFamily="18" charset="0"/>
              </a:rPr>
              <a:t>Emotion Classification Accuracy</a:t>
            </a:r>
            <a:r>
              <a:rPr lang="en-IN"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Accuracy=(Total Predictions/Correct Predictions)--​×100</a:t>
            </a:r>
          </a:p>
          <a:p>
            <a:pPr marL="0" indent="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a confusion matrix to understand misclassification patterns between different emotions.</a:t>
            </a:r>
          </a:p>
          <a:p>
            <a:pPr marL="0" indent="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 Energy Threshold 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correctness of emotion classification based on RMS energy thresholds by comparing 	with ground truth labels.</a:t>
            </a:r>
          </a:p>
          <a:p>
            <a:pPr marL="0" indent="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Error Rate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 the performance of speech recognition in accurately transcribing the audio.</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Word Error Rate (WER): 	</a:t>
            </a:r>
          </a:p>
          <a:p>
            <a:pPr marL="0" indent="0"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Substitutions+Deletions+InsertionsTotal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Words in Reference\text{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\frac{\text{Substitutions} + \text{Deletions} + 	\text{Insertions}}{\text{Total Words in 	Reference}}</a:t>
            </a:r>
          </a:p>
          <a:p>
            <a:pPr marL="0" indent="0"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Words 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ReferenceSubstitutions+Deletions+Insertions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Speed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 the time taken for each module (RMS, RNN, speech-to-text) to analyze audio files.</a:t>
            </a:r>
          </a:p>
          <a:p>
            <a:pPr marL="0" indent="0"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the system meets real-time requirements.</a:t>
            </a:r>
          </a:p>
          <a:p>
            <a:pPr marL="0" indent="0">
              <a:buNone/>
            </a:pPr>
            <a:endParaRPr lang="en-US" sz="2000" dirty="0">
              <a:latin typeface="Times New Roman" panose="02020603050405020304" pitchFamily="18" charset="0"/>
              <a:ea typeface="Calibri"/>
              <a:cs typeface="Times New Roman" panose="02020603050405020304" pitchFamily="18" charset="0"/>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Performance Evaluation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80523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2846830" y="1308375"/>
            <a:ext cx="8485138" cy="4268957"/>
          </a:xfrm>
        </p:spPr>
        <p:txBody>
          <a:bodyPr vert="horz" lIns="91440" tIns="45720" rIns="91440" bIns="45720" rtlCol="0" anchor="t">
            <a:normAutofit/>
          </a:bodyPr>
          <a:lstStyle/>
          <a:p>
            <a:pPr marL="0" indent="0">
              <a:buNone/>
            </a:pPr>
            <a:endParaRPr lang="en-US" dirty="0">
              <a:ea typeface="Calibri"/>
              <a:cs typeface="Calibri"/>
            </a:endParaRPr>
          </a:p>
          <a:p>
            <a:pPr marL="0" indent="0">
              <a:buNone/>
            </a:pPr>
            <a:endParaRPr lang="en-US" dirty="0"/>
          </a:p>
          <a:p>
            <a:pPr marL="0" indent="0">
              <a:buNone/>
            </a:pPr>
            <a:endParaRPr lang="en-US" dirty="0"/>
          </a:p>
          <a:p>
            <a:pPr marL="0" indent="0">
              <a:buNone/>
            </a:pPr>
            <a:endParaRPr lang="en-US" dirty="0"/>
          </a:p>
          <a:p>
            <a:pPr marL="0" indent="0">
              <a:buNone/>
            </a:pPr>
            <a:endParaRPr lang="en-US" dirty="0">
              <a:ea typeface="Calibri"/>
              <a:cs typeface="Calibri"/>
            </a:endParaRPr>
          </a:p>
          <a:p>
            <a:pPr marL="0" indent="0">
              <a:buNone/>
            </a:pPr>
            <a:endParaRPr lang="en-IN" dirty="0">
              <a:ea typeface="Calibri"/>
              <a:cs typeface="Calibri"/>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Performance Evaluation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a:extLst>
              <a:ext uri="{FF2B5EF4-FFF2-40B4-BE49-F238E27FC236}">
                <a16:creationId xmlns:a16="http://schemas.microsoft.com/office/drawing/2014/main" id="{6107AB95-F716-045A-B3AE-F9D0C9CAC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6495" y="1729260"/>
            <a:ext cx="5232745" cy="35386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2083AD4-DC77-7FDA-11D5-46AE85F709A7}"/>
              </a:ext>
            </a:extLst>
          </p:cNvPr>
          <p:cNvPicPr>
            <a:picLocks noChangeAspect="1"/>
          </p:cNvPicPr>
          <p:nvPr/>
        </p:nvPicPr>
        <p:blipFill>
          <a:blip r:embed="rId4"/>
          <a:stretch>
            <a:fillRect/>
          </a:stretch>
        </p:blipFill>
        <p:spPr>
          <a:xfrm>
            <a:off x="159946" y="1729260"/>
            <a:ext cx="5373767" cy="3399479"/>
          </a:xfrm>
          <a:prstGeom prst="rect">
            <a:avLst/>
          </a:prstGeom>
        </p:spPr>
      </p:pic>
    </p:spTree>
    <p:extLst>
      <p:ext uri="{BB962C8B-B14F-4D97-AF65-F5344CB8AC3E}">
        <p14:creationId xmlns:p14="http://schemas.microsoft.com/office/powerpoint/2010/main" val="12228460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1194619" y="1186265"/>
            <a:ext cx="9802761" cy="5400599"/>
          </a:xfrm>
        </p:spPr>
        <p:txBody>
          <a:bodyPr vert="horz" lIns="91440" tIns="45720" rIns="91440" bIns="45720" rtlCol="0" anchor="t">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development of a voice assistant capable of understanding human emotions using Python is a significant step toward enhancing human-computer interaction. By integrating speech emotion recognition, this system can deliver empathetic and contextually appropriate responses, making it highly effective in fields like mental health, education, and customer service. Utilizing machine learning and audio processing techniques, it bridges the gap between emotional intelligence and technology. Real-time emotion detection ensures seamless and interactive experiences for users. Moreover, the flexibility to adapt to various accents and environments enhances its usability across diverse demographics. With further advancements, such as multilingual support and integration with wearable devices, its potential applications are vast. Privacy and security considerations remain crucial to ensure user trust</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Conclusion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53117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609600" y="886789"/>
            <a:ext cx="10972800" cy="5400599"/>
          </a:xfrm>
        </p:spPr>
        <p:txBody>
          <a:bodyPr vert="horz" lIns="91440" tIns="45720" rIns="91440" bIns="45720" rtlCol="0" anchor="t">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Interaction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Awareness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Response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Engagement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Feedback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Mental Health Support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Learning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 Resilience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Accessibility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indent="-457200">
              <a:lnSpc>
                <a:spcPct val="150000"/>
              </a:lnSpc>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Advantages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5360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Limitations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DDB02C7C-A8E4-FFCA-BFF1-C985BED1F87B}"/>
              </a:ext>
            </a:extLst>
          </p:cNvPr>
          <p:cNvSpPr>
            <a:spLocks noGrp="1" noChangeArrowheads="1"/>
          </p:cNvSpPr>
          <p:nvPr>
            <p:ph idx="1"/>
          </p:nvPr>
        </p:nvSpPr>
        <p:spPr bwMode="auto">
          <a:xfrm>
            <a:off x="963561" y="701598"/>
            <a:ext cx="3766159" cy="5576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Emotion Scope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Accent Variability Challenges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 Sensitivity Issues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Delay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Cultural Bias Risks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Multilingual Support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Resource Requirements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Ambiguous Emotion Detection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10"/>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Dependence on Training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0362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2037F-BF3C-25A0-59D8-5919CD38EF9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F4E8D8-8E72-3C38-A5E9-E80E419F817B}"/>
              </a:ext>
            </a:extLst>
          </p:cNvPr>
          <p:cNvSpPr>
            <a:spLocks noGrp="1"/>
          </p:cNvSpPr>
          <p:nvPr>
            <p:ph idx="1"/>
          </p:nvPr>
        </p:nvSpPr>
        <p:spPr>
          <a:xfrm>
            <a:off x="609600" y="1052736"/>
            <a:ext cx="10972800" cy="5400599"/>
          </a:xfrm>
        </p:spPr>
        <p:txBody>
          <a:bodyPr vert="horz" lIns="91440" tIns="45720" rIns="91440" bIns="45720" rtlCol="0" anchor="t">
            <a:normAutofit fontScale="40000" lnSpcReduction="20000"/>
          </a:bodyPr>
          <a:lstStyle/>
          <a:p>
            <a:pPr marL="342900" indent="-342900">
              <a:lnSpc>
                <a:spcPct val="150000"/>
              </a:lnSpc>
              <a:buAutoNum type="arabicPeriod"/>
            </a:pPr>
            <a:r>
              <a:rPr lang="en-US" dirty="0">
                <a:latin typeface="Times New Roman"/>
                <a:cs typeface="Times New Roman"/>
              </a:rPr>
              <a:t>Problem Statement (Brief description as points)</a:t>
            </a:r>
          </a:p>
          <a:p>
            <a:pPr marL="342900" indent="-342900">
              <a:lnSpc>
                <a:spcPct val="150000"/>
              </a:lnSpc>
              <a:buAutoNum type="arabicPeriod"/>
            </a:pPr>
            <a:r>
              <a:rPr lang="en-US" dirty="0">
                <a:latin typeface="Times New Roman"/>
                <a:cs typeface="Times New Roman"/>
              </a:rPr>
              <a:t>Introduction</a:t>
            </a:r>
          </a:p>
          <a:p>
            <a:pPr marL="342900" indent="-342900">
              <a:lnSpc>
                <a:spcPct val="150000"/>
              </a:lnSpc>
              <a:buAutoNum type="arabicPeriod"/>
            </a:pPr>
            <a:r>
              <a:rPr lang="en-US" dirty="0">
                <a:latin typeface="Times New Roman"/>
                <a:cs typeface="Times New Roman"/>
              </a:rPr>
              <a:t>Review of literature (Refer minimum of 5, recent journal papers)</a:t>
            </a:r>
          </a:p>
          <a:p>
            <a:pPr marL="342900" indent="-342900">
              <a:lnSpc>
                <a:spcPct val="150000"/>
              </a:lnSpc>
              <a:buAutoNum type="arabicPeriod"/>
            </a:pPr>
            <a:r>
              <a:rPr lang="en-US" dirty="0">
                <a:latin typeface="Times New Roman"/>
                <a:cs typeface="Times New Roman"/>
              </a:rPr>
              <a:t>Observations from literature review (Brief description as points)</a:t>
            </a:r>
          </a:p>
          <a:p>
            <a:pPr marL="342900" indent="-342900">
              <a:lnSpc>
                <a:spcPct val="150000"/>
              </a:lnSpc>
              <a:buFontTx/>
              <a:buAutoNum type="arabicPeriod"/>
            </a:pPr>
            <a:r>
              <a:rPr lang="en-US" dirty="0">
                <a:latin typeface="Times New Roman"/>
                <a:cs typeface="Times New Roman"/>
              </a:rPr>
              <a:t>Limitations of literature review (Brief description as points)</a:t>
            </a:r>
          </a:p>
          <a:p>
            <a:pPr>
              <a:lnSpc>
                <a:spcPct val="150000"/>
              </a:lnSpc>
              <a:buFont typeface="Arial" pitchFamily="34" charset="0"/>
              <a:buAutoNum type="arabicPeriod"/>
            </a:pPr>
            <a:r>
              <a:rPr lang="en-US" dirty="0">
                <a:latin typeface="Times New Roman"/>
                <a:cs typeface="Times New Roman"/>
              </a:rPr>
              <a:t>Objectives (Brief description as points)</a:t>
            </a:r>
          </a:p>
          <a:p>
            <a:pPr marL="342900" indent="-342900">
              <a:lnSpc>
                <a:spcPct val="150000"/>
              </a:lnSpc>
              <a:buAutoNum type="arabicPeriod"/>
            </a:pPr>
            <a:r>
              <a:rPr lang="en-US" dirty="0">
                <a:latin typeface="Times New Roman"/>
                <a:cs typeface="Times New Roman"/>
              </a:rPr>
              <a:t>Requirements (Hardware and Software)</a:t>
            </a:r>
          </a:p>
          <a:p>
            <a:pPr>
              <a:lnSpc>
                <a:spcPct val="150000"/>
              </a:lnSpc>
              <a:buAutoNum type="arabicPeriod"/>
            </a:pPr>
            <a:r>
              <a:rPr lang="en-US" dirty="0">
                <a:latin typeface="Times New Roman"/>
                <a:cs typeface="Times New Roman"/>
              </a:rPr>
              <a:t>System Architecture</a:t>
            </a:r>
          </a:p>
          <a:p>
            <a:pPr>
              <a:lnSpc>
                <a:spcPct val="150000"/>
              </a:lnSpc>
              <a:buAutoNum type="arabicPeriod"/>
            </a:pPr>
            <a:r>
              <a:rPr lang="en-US" dirty="0">
                <a:latin typeface="Times New Roman"/>
                <a:cs typeface="Times New Roman"/>
              </a:rPr>
              <a:t>Module Descriptions (Algorithm, source code and screen shots)</a:t>
            </a:r>
          </a:p>
          <a:p>
            <a:pPr>
              <a:lnSpc>
                <a:spcPct val="150000"/>
              </a:lnSpc>
              <a:buFontTx/>
              <a:buAutoNum type="arabicPeriod"/>
            </a:pPr>
            <a:r>
              <a:rPr lang="en-US" dirty="0">
                <a:latin typeface="Times New Roman"/>
                <a:cs typeface="Times New Roman"/>
              </a:rPr>
              <a:t>Performance Evalution (with metrics and graphs)</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Conclusion</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Advantages of the project</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Limitations of the project</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Applications </a:t>
            </a:r>
            <a:r>
              <a:rPr lang="en-US" sz="3300" dirty="0">
                <a:latin typeface="Times New Roman"/>
                <a:cs typeface="Times New Roman"/>
              </a:rPr>
              <a:t>of the project</a:t>
            </a:r>
            <a:endParaRPr lang="en-US" sz="33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3300" dirty="0">
                <a:latin typeface="Times New Roman"/>
                <a:cs typeface="Times New Roman"/>
              </a:rPr>
              <a:t>Future Enhancements</a:t>
            </a:r>
            <a:endParaRPr lang="en-US" sz="33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3300" dirty="0">
                <a:latin typeface="Times New Roman"/>
                <a:cs typeface="Times New Roman"/>
              </a:rPr>
              <a:t>Publication status</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References ( Min. of 12 papers)</a:t>
            </a:r>
            <a:endParaRPr lang="en-US" dirty="0">
              <a:latin typeface="Times New Roman" panose="02020603050405020304" pitchFamily="18" charset="0"/>
              <a:cs typeface="Times New Roman" panose="02020603050405020304" pitchFamily="18" charset="0"/>
            </a:endParaRPr>
          </a:p>
          <a:p>
            <a:pPr marL="0" indent="0">
              <a:buNone/>
            </a:pPr>
            <a:endParaRPr lang="en-US"/>
          </a:p>
          <a:p>
            <a:pPr marL="514350" indent="-514350">
              <a:buFont typeface="+mj-lt"/>
              <a:buAutoNum type="arabicPeriod"/>
            </a:pPr>
            <a:endParaRPr lang="en-IN"/>
          </a:p>
        </p:txBody>
      </p:sp>
      <p:sp>
        <p:nvSpPr>
          <p:cNvPr id="3" name="Title 2">
            <a:extLst>
              <a:ext uri="{FF2B5EF4-FFF2-40B4-BE49-F238E27FC236}">
                <a16:creationId xmlns:a16="http://schemas.microsoft.com/office/drawing/2014/main" id="{68C7B745-FF8F-90D5-CAD4-FE7D38645D6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Agenda</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26EF467-3DED-5C3E-3710-75BDCDED72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9772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Applications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5055348C-7148-56EF-D5C5-B1B587D1E321}"/>
              </a:ext>
            </a:extLst>
          </p:cNvPr>
          <p:cNvSpPr>
            <a:spLocks noGrp="1" noChangeArrowheads="1"/>
          </p:cNvSpPr>
          <p:nvPr>
            <p:ph idx="1"/>
          </p:nvPr>
        </p:nvSpPr>
        <p:spPr bwMode="auto">
          <a:xfrm>
            <a:off x="1238865" y="1209718"/>
            <a:ext cx="3193503"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Mental Health Support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Homes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Assistance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Gaming Interaction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Entertainment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Elderly Care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Learning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052632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609600" y="1052736"/>
            <a:ext cx="10972800" cy="5400599"/>
          </a:xfrm>
        </p:spPr>
        <p:txBody>
          <a:bodyPr vert="horz" lIns="91440" tIns="45720" rIns="91440" bIns="45720" rtlCol="0" anchor="t">
            <a:normAutofit fontScale="70000" lnSpcReduction="20000"/>
          </a:bodyPr>
          <a:lstStyle/>
          <a:p>
            <a:pPr marL="0" indent="0">
              <a:buNone/>
            </a:pPr>
            <a:endParaRPr lang="en-IN" sz="3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Emotion Detection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emotion recognition to support multiple languages and regional accents.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Emotion Categories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 more complex emotions like fear, surprise, disgust, or mixed emotional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Context Awareness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contextual understanding to enhance the relevance of responses based on the user’s 	situation.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Personalization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Customize the assistant's behavior and tone based on the user's emotional patterns and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 for Text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the ability to detect emotions in text inputs (e.g., chats or emails) alongside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Emotion-Based Recommendations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 music, videos, or activities tailored to the user’s emotional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Therapy Support</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therapeutic dialogues for users facing stress, anxiety, or other emotional challenges.</a:t>
            </a: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Future Enhancements</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7505A6-837F-351E-E5A3-96A022904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C2C18AB0-43BE-78BE-DADB-CAF5E45BB2F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89606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4A797-DD59-114D-01F8-DED47A4378CB}"/>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BA1FF18-C931-4CFC-7F96-A0120A0E470D}"/>
              </a:ext>
            </a:extLst>
          </p:cNvPr>
          <p:cNvPicPr>
            <a:picLocks noGrp="1" noChangeAspect="1"/>
          </p:cNvPicPr>
          <p:nvPr>
            <p:ph idx="1"/>
          </p:nvPr>
        </p:nvPicPr>
        <p:blipFill>
          <a:blip r:embed="rId2"/>
          <a:srcRect b="10846"/>
          <a:stretch/>
        </p:blipFill>
        <p:spPr>
          <a:xfrm>
            <a:off x="3669020" y="729031"/>
            <a:ext cx="5410972" cy="6064962"/>
          </a:xfrm>
        </p:spPr>
      </p:pic>
      <p:sp>
        <p:nvSpPr>
          <p:cNvPr id="3" name="Title 2">
            <a:extLst>
              <a:ext uri="{FF2B5EF4-FFF2-40B4-BE49-F238E27FC236}">
                <a16:creationId xmlns:a16="http://schemas.microsoft.com/office/drawing/2014/main" id="{30AFE58D-FBCB-4055-1A96-2EB2BA161F6F}"/>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Publication Status: Accepted </a:t>
            </a: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EC0395-BC06-43C0-5459-E0436470BB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5027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67CF-4D55-95C9-8717-250E451EFB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26F7BD-3071-22EF-42C0-1D08731CDB40}"/>
              </a:ext>
            </a:extLst>
          </p:cNvPr>
          <p:cNvSpPr>
            <a:spLocks noGrp="1"/>
          </p:cNvSpPr>
          <p:nvPr>
            <p:ph idx="1"/>
          </p:nvPr>
        </p:nvSpPr>
        <p:spPr>
          <a:xfrm>
            <a:off x="609600" y="911005"/>
            <a:ext cx="10972800" cy="5400599"/>
          </a:xfrm>
        </p:spPr>
        <p:txBody>
          <a:bodyPr vert="horz" lIns="91440" tIns="45720" rIns="91440" bIns="45720" rtlCol="0" anchor="t">
            <a:normAutofit fontScale="92500" lnSpcReduction="10000"/>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1] S. </a:t>
            </a:r>
            <a:r>
              <a:rPr lang="en-IN" sz="1800" dirty="0" err="1">
                <a:latin typeface="Times New Roman" panose="02020603050405020304" pitchFamily="18" charset="0"/>
                <a:cs typeface="Times New Roman" panose="02020603050405020304" pitchFamily="18" charset="0"/>
              </a:rPr>
              <a:t>Ariponnammal</a:t>
            </a:r>
            <a:r>
              <a:rPr lang="en-IN" sz="1800" dirty="0">
                <a:latin typeface="Times New Roman" panose="02020603050405020304" pitchFamily="18" charset="0"/>
                <a:cs typeface="Times New Roman" panose="02020603050405020304" pitchFamily="18" charset="0"/>
              </a:rPr>
              <a:t> and S. </a:t>
            </a:r>
            <a:r>
              <a:rPr lang="en-IN" sz="1800" dirty="0" err="1">
                <a:latin typeface="Times New Roman" panose="02020603050405020304" pitchFamily="18" charset="0"/>
                <a:cs typeface="Times New Roman" panose="02020603050405020304" pitchFamily="18" charset="0"/>
              </a:rPr>
              <a:t>Natrajan</a:t>
            </a:r>
            <a:r>
              <a:rPr lang="en-IN" sz="1800" dirty="0">
                <a:latin typeface="Times New Roman" panose="02020603050405020304" pitchFamily="18" charset="0"/>
                <a:cs typeface="Times New Roman" panose="02020603050405020304" pitchFamily="18" charset="0"/>
              </a:rPr>
              <a:t>, “Transport Phenomena of </a:t>
            </a:r>
            <a:r>
              <a:rPr lang="en-IN" sz="1800" dirty="0" err="1">
                <a:latin typeface="Times New Roman" panose="02020603050405020304" pitchFamily="18" charset="0"/>
                <a:cs typeface="Times New Roman" panose="02020603050405020304" pitchFamily="18" charset="0"/>
              </a:rPr>
              <a:t>SemiconductorJournal</a:t>
            </a:r>
            <a:r>
              <a:rPr lang="en-IN" sz="1800" dirty="0">
                <a:latin typeface="Times New Roman" panose="02020603050405020304" pitchFamily="18" charset="0"/>
                <a:cs typeface="Times New Roman" panose="02020603050405020304" pitchFamily="18" charset="0"/>
              </a:rPr>
              <a:t> of Medical Physics, Vol. 42, No 5, pp. 421-425, May 2005. </a:t>
            </a:r>
          </a:p>
          <a:p>
            <a:pPr marL="0" indent="0">
              <a:lnSpc>
                <a:spcPct val="150000"/>
              </a:lnSpc>
              <a:buNone/>
            </a:pPr>
            <a:r>
              <a:rPr lang="en-IN" sz="1800" dirty="0">
                <a:latin typeface="Times New Roman" panose="02020603050405020304" pitchFamily="18" charset="0"/>
                <a:cs typeface="Times New Roman" panose="02020603050405020304" pitchFamily="18" charset="0"/>
              </a:rPr>
              <a:t>[2] P. Banerjee, M. Haldar, D. </a:t>
            </a:r>
            <a:r>
              <a:rPr lang="en-IN" sz="1800" dirty="0" err="1">
                <a:latin typeface="Times New Roman" panose="02020603050405020304" pitchFamily="18" charset="0"/>
                <a:cs typeface="Times New Roman" panose="02020603050405020304" pitchFamily="18" charset="0"/>
              </a:rPr>
              <a:t>Zaertsky</a:t>
            </a:r>
            <a:r>
              <a:rPr lang="en-IN" sz="1800" dirty="0">
                <a:latin typeface="Times New Roman" panose="02020603050405020304" pitchFamily="18" charset="0"/>
                <a:cs typeface="Times New Roman" panose="02020603050405020304" pitchFamily="18" charset="0"/>
              </a:rPr>
              <a:t> and R. Anderson, “Overview of 4 Compiler for Synthesizing </a:t>
            </a:r>
            <a:r>
              <a:rPr lang="en-IN" sz="1800" dirty="0" err="1">
                <a:latin typeface="Times New Roman" panose="02020603050405020304" pitchFamily="18" charset="0"/>
                <a:cs typeface="Times New Roman" panose="02020603050405020304" pitchFamily="18" charset="0"/>
              </a:rPr>
              <a:t>Matlab</a:t>
            </a:r>
            <a:r>
              <a:rPr lang="en-IN" sz="1800" dirty="0">
                <a:latin typeface="Times New Roman" panose="02020603050405020304" pitchFamily="18" charset="0"/>
                <a:cs typeface="Times New Roman" panose="02020603050405020304" pitchFamily="18" charset="0"/>
              </a:rPr>
              <a:t> Programs onto FPGAs,” IEEE Transactions on Very Large Scale Integration (VLSI) System, Vol. 12, No 3, pp. 312-324, March 2004.</a:t>
            </a:r>
          </a:p>
          <a:p>
            <a:pPr marL="0" indent="0">
              <a:lnSpc>
                <a:spcPct val="150000"/>
              </a:lnSpc>
              <a:buNone/>
            </a:pPr>
            <a:r>
              <a:rPr lang="en-IN" sz="1800" dirty="0">
                <a:latin typeface="Times New Roman" panose="02020603050405020304" pitchFamily="18" charset="0"/>
                <a:cs typeface="Times New Roman" panose="02020603050405020304" pitchFamily="18" charset="0"/>
              </a:rPr>
              <a:t>[3] J. </a:t>
            </a:r>
            <a:r>
              <a:rPr lang="en-IN" sz="1800" dirty="0" err="1">
                <a:latin typeface="Times New Roman" panose="02020603050405020304" pitchFamily="18" charset="0"/>
                <a:cs typeface="Times New Roman" panose="02020603050405020304" pitchFamily="18" charset="0"/>
              </a:rPr>
              <a:t>Jores</a:t>
            </a:r>
            <a:r>
              <a:rPr lang="en-IN" sz="1800" dirty="0">
                <a:latin typeface="Times New Roman" panose="02020603050405020304" pitchFamily="18" charset="0"/>
                <a:cs typeface="Times New Roman" panose="02020603050405020304" pitchFamily="18" charset="0"/>
              </a:rPr>
              <a:t> (2006), “Contact Mechanics,” Cambridge University Press, UK, Chapter 6, pp. 144-164.</a:t>
            </a:r>
          </a:p>
          <a:p>
            <a:pPr marL="0" indent="0">
              <a:lnSpc>
                <a:spcPct val="150000"/>
              </a:lnSpc>
              <a:buNone/>
            </a:pPr>
            <a:r>
              <a:rPr lang="en-IN" sz="1800" dirty="0">
                <a:latin typeface="Times New Roman" panose="02020603050405020304" pitchFamily="18" charset="0"/>
                <a:cs typeface="Times New Roman" panose="02020603050405020304" pitchFamily="18" charset="0"/>
              </a:rPr>
              <a:t>[4] C. Rovers Eds., “Recent Advances in DSP Techniques,” 2nd ed., Taylors Frances Group, USA 2006. [5] R. Smith (2008), “Contact of Cylindrical Surfaces”. Available Online at: http://www.casphy.cenm.edu/homepage.html </a:t>
            </a:r>
          </a:p>
          <a:p>
            <a:pPr marL="0" indent="0">
              <a:lnSpc>
                <a:spcPct val="150000"/>
              </a:lnSpc>
              <a:buNone/>
            </a:pPr>
            <a:r>
              <a:rPr lang="en-IN" sz="1800" dirty="0">
                <a:latin typeface="Times New Roman" panose="02020603050405020304" pitchFamily="18" charset="0"/>
                <a:cs typeface="Times New Roman" panose="02020603050405020304" pitchFamily="18" charset="0"/>
              </a:rPr>
              <a:t>[6] H. D. Cheng, “Image Features Extraction using Volterra Filters,” Proc. of 5th IEEE International Conference on Machine Vision and Artificial Intelligence, China, pp 42- 57, October 2009.</a:t>
            </a:r>
          </a:p>
          <a:p>
            <a:pPr marL="0" indent="0">
              <a:lnSpc>
                <a:spcPct val="150000"/>
              </a:lnSpc>
              <a:buNone/>
            </a:pPr>
            <a:r>
              <a:rPr lang="en-IN" sz="1800" dirty="0">
                <a:latin typeface="Times New Roman" panose="02020603050405020304" pitchFamily="18" charset="0"/>
                <a:cs typeface="Times New Roman" panose="02020603050405020304" pitchFamily="18" charset="0"/>
              </a:rPr>
              <a:t> [7] A. K. Barnard, “A Study of Stereo Matching Algorithms for Mobile Robots,” A Thesis Report for University of Bath, U.K., 2005. </a:t>
            </a:r>
          </a:p>
          <a:p>
            <a:pPr marL="0" indent="0">
              <a:lnSpc>
                <a:spcPct val="150000"/>
              </a:lnSpc>
              <a:buNone/>
            </a:pPr>
            <a:r>
              <a:rPr lang="en-IN" sz="1800" dirty="0">
                <a:latin typeface="Times New Roman" panose="02020603050405020304" pitchFamily="18" charset="0"/>
                <a:cs typeface="Times New Roman" panose="02020603050405020304" pitchFamily="18" charset="0"/>
              </a:rPr>
              <a:t>[8] J. P. Williamson, “Non-Linear Resonant Granit Devices,” US Patent 3 624 12, July 16, 1990. </a:t>
            </a:r>
          </a:p>
          <a:p>
            <a:pPr marL="0" indent="0">
              <a:lnSpc>
                <a:spcPct val="150000"/>
              </a:lnSpc>
              <a:buNone/>
            </a:pPr>
            <a:r>
              <a:rPr lang="en-IN" sz="1800" dirty="0">
                <a:latin typeface="Times New Roman" panose="02020603050405020304" pitchFamily="18" charset="0"/>
                <a:cs typeface="Times New Roman" panose="02020603050405020304" pitchFamily="18" charset="0"/>
              </a:rPr>
              <a:t>[9] Motorola Semiconductor Data Manual, Motorola Semiconductor Products Inc., Phoenix, AZ</a:t>
            </a:r>
          </a:p>
        </p:txBody>
      </p:sp>
      <p:sp>
        <p:nvSpPr>
          <p:cNvPr id="3" name="Title 2">
            <a:extLst>
              <a:ext uri="{FF2B5EF4-FFF2-40B4-BE49-F238E27FC236}">
                <a16:creationId xmlns:a16="http://schemas.microsoft.com/office/drawing/2014/main" id="{14F7B8BB-F1A9-CAAC-6E94-84B65B0E7A0B}"/>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References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30DEA0B-E191-D187-0E57-F98A779E26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6312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18EB9-D0B2-3DF1-D33D-B8F4D4C25F3A}"/>
              </a:ext>
            </a:extLst>
          </p:cNvPr>
          <p:cNvSpPr>
            <a:spLocks noGrp="1"/>
          </p:cNvSpPr>
          <p:nvPr>
            <p:ph type="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B4A364-138F-E303-4886-AF5B2A6A67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84EC0BA1-0335-B009-B1B0-31DE4430CC85}"/>
              </a:ext>
            </a:extLst>
          </p:cNvPr>
          <p:cNvSpPr>
            <a:spLocks noChangeArrowheads="1"/>
          </p:cNvSpPr>
          <p:nvPr/>
        </p:nvSpPr>
        <p:spPr bwMode="auto">
          <a:xfrm>
            <a:off x="459480" y="1197934"/>
            <a:ext cx="1070996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voice assistants lack the ability to understand and respond empathetically to a user’s         	emotional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Emotional context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communication is critical for applications like mental health support and 	customer service.</a:t>
            </a:r>
          </a:p>
          <a:p>
            <a:pPr eaLnBrk="0" hangingPunct="0"/>
            <a:r>
              <a:rPr lang="en-US" altLang="en-US" sz="2000" b="1" dirty="0">
                <a:latin typeface="Times New Roman" panose="02020603050405020304" pitchFamily="18" charset="0"/>
                <a:cs typeface="Times New Roman" panose="02020603050405020304" pitchFamily="18" charset="0"/>
              </a:rPr>
              <a:t>Audio Processing Module</a:t>
            </a:r>
            <a:r>
              <a:rPr lang="en-US" altLang="en-US" sz="2000" dirty="0">
                <a:latin typeface="Times New Roman" panose="02020603050405020304" pitchFamily="18" charset="0"/>
                <a:cs typeface="Times New Roman" panose="02020603050405020304" pitchFamily="18" charset="0"/>
              </a:rPr>
              <a:t>:</a:t>
            </a:r>
          </a:p>
          <a:p>
            <a:pPr eaLnBrk="0" hangingPunct="0"/>
            <a:r>
              <a:rPr lang="en-US" altLang="en-US" sz="2000" dirty="0">
                <a:latin typeface="Times New Roman" panose="02020603050405020304" pitchFamily="18" charset="0"/>
                <a:cs typeface="Times New Roman" panose="02020603050405020304" pitchFamily="18" charset="0"/>
              </a:rPr>
              <a:t> Extracts features such as pitch, loudness, and tempo from user speech for emotion detection. </a:t>
            </a:r>
          </a:p>
          <a:p>
            <a:pPr eaLnBrk="0" hangingPunct="0"/>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Response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hangingPunct="0"/>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contextually appropriate and empathetic responses.</a:t>
            </a:r>
          </a:p>
          <a:p>
            <a:pPr eaLnBrk="0" hangingPunct="0"/>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Recognition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eaLnBrk="0" hangingPunct="0"/>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Classifies emotions using pre-trained models or rule-based approaches.</a:t>
            </a:r>
          </a:p>
          <a:p>
            <a:pPr marL="342900" indent="-342900" eaLnBrk="0" hangingPunct="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applications in mental health support, education, and customer service. </a:t>
            </a:r>
          </a:p>
          <a:p>
            <a:pPr marL="342900" indent="-342900" eaLnBrk="0" hangingPunct="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experience with personalized, empathetic responses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9475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9103-52C6-689F-10D5-B7A7B5531D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386010-7A55-512E-9ACA-BAA4168A27A9}"/>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Introduction</a:t>
            </a:r>
          </a:p>
        </p:txBody>
      </p:sp>
      <p:pic>
        <p:nvPicPr>
          <p:cNvPr id="4" name="Picture 3">
            <a:extLst>
              <a:ext uri="{FF2B5EF4-FFF2-40B4-BE49-F238E27FC236}">
                <a16:creationId xmlns:a16="http://schemas.microsoft.com/office/drawing/2014/main" id="{8F4E0918-9E46-2259-4003-1C1F5C38DC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a:extLst>
              <a:ext uri="{FF2B5EF4-FFF2-40B4-BE49-F238E27FC236}">
                <a16:creationId xmlns:a16="http://schemas.microsoft.com/office/drawing/2014/main" id="{3280A4A6-FE4E-5BD7-0D80-570328273E09}"/>
              </a:ext>
            </a:extLst>
          </p:cNvPr>
          <p:cNvSpPr>
            <a:spLocks noGrp="1"/>
          </p:cNvSpPr>
          <p:nvPr>
            <p:ph idx="1"/>
          </p:nvPr>
        </p:nvSpPr>
        <p:spPr>
          <a:xfrm>
            <a:off x="609600" y="1311558"/>
            <a:ext cx="10972800" cy="5001420"/>
          </a:xfrm>
        </p:spPr>
        <p:txBody>
          <a:bodyPr vert="horz" lIns="91440" tIns="45720" rIns="91440" bIns="45720" rtlCol="0" anchor="t">
            <a:norm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"Imagine a world where technology not only hears you but truly understands how you </a:t>
            </a:r>
            <a:r>
              <a:rPr lang="en-US" sz="2000" dirty="0" err="1">
                <a:latin typeface="Times New Roman" panose="02020603050405020304" pitchFamily="18" charset="0"/>
                <a:cs typeface="Times New Roman" panose="02020603050405020304" pitchFamily="18" charset="0"/>
              </a:rPr>
              <a:t>feel."Our</a:t>
            </a:r>
            <a:r>
              <a:rPr lang="en-US" sz="2000" dirty="0">
                <a:latin typeface="Times New Roman" panose="02020603050405020304" pitchFamily="18" charset="0"/>
                <a:cs typeface="Times New Roman" panose="02020603050405020304" pitchFamily="18" charset="0"/>
              </a:rPr>
              <a:t>  	voice carries emotions, revealing much more than just words.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 this project, we harness Python's power to create a voice assistant capable of detecting human 	emotions.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By combining speech analysis and machine learning, it bridges the gap between human interaction and 	artificial intelligence.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This innovation can revolutionize fields like mental health, customer service, and personal  productivity.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Let’s explore how this emotion-aware assistant works and its potential to redefine human-machine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745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B03B4-DE94-29CC-B902-989E208344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E99C9E-6A0E-333F-5A49-29CB3CF69502}"/>
              </a:ext>
            </a:extLst>
          </p:cNvPr>
          <p:cNvSpPr>
            <a:spLocks noGrp="1"/>
          </p:cNvSpPr>
          <p:nvPr>
            <p:ph type="title"/>
          </p:nvPr>
        </p:nvSpPr>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Review of literature</a:t>
            </a:r>
          </a:p>
        </p:txBody>
      </p:sp>
      <p:pic>
        <p:nvPicPr>
          <p:cNvPr id="4" name="Picture 3">
            <a:extLst>
              <a:ext uri="{FF2B5EF4-FFF2-40B4-BE49-F238E27FC236}">
                <a16:creationId xmlns:a16="http://schemas.microsoft.com/office/drawing/2014/main" id="{2DC88E58-E75E-48AB-59FF-CADAC75904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22D815D4-6950-AD89-FEE4-16CADD18DAF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review discusses the advancements in digital assistants, particularly focusing on emotion detection through speech. Since the first chatbot in 1960, significant progress has been made in speech recognition and emotion AI. Techniques like Bayesian networks, GMM, HMM, and deep learning models (RNNs and CNNs) are used to interpret emotions from speech, enhancing applications in healthcare, customer service, and human-computer interactions. Digital assistants such as Alexa and Siri are increasingly incorporating Emotion AI, allowing them to understand and respond to human emotions by analyzing acoustic features like pitch, tone, and rhythm.</a:t>
            </a:r>
          </a:p>
          <a:p>
            <a:r>
              <a:rPr lang="en-US" sz="2000" dirty="0">
                <a:latin typeface="Times New Roman" panose="02020603050405020304" pitchFamily="18" charset="0"/>
                <a:cs typeface="Times New Roman" panose="02020603050405020304" pitchFamily="18" charset="0"/>
              </a:rPr>
              <a:t>While these technologies have made great strides, challenges remain, such as the variability in emotional expression across different languages and cultures. Deep learning models have improved emotion detection accuracy by capturing the dynamic nature of emotional speech. However, real-time implementation is still a challenge due to high computational demands and the need </a:t>
            </a:r>
            <a:r>
              <a:rPr lang="en-US" sz="2000" dirty="0" err="1">
                <a:latin typeface="Times New Roman" panose="02020603050405020304" pitchFamily="18" charset="0"/>
                <a:cs typeface="Times New Roman" panose="02020603050405020304" pitchFamily="18" charset="0"/>
              </a:rPr>
              <a:t>formore</a:t>
            </a:r>
            <a:r>
              <a:rPr lang="en-US" sz="2000" dirty="0">
                <a:latin typeface="Times New Roman" panose="02020603050405020304" pitchFamily="18" charset="0"/>
                <a:cs typeface="Times New Roman" panose="02020603050405020304" pitchFamily="18" charset="0"/>
              </a:rPr>
              <a:t> robust systems that work in diverse environments. Future research aims to improve these models, incorporate multimodal data, and enhance real-time performance for broader application in real-world scenarios.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576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0046-BF80-C7AC-4092-5F6B766C4BB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A6E23D-A5D8-BE38-914C-4697198F055E}"/>
              </a:ext>
            </a:extLst>
          </p:cNvPr>
          <p:cNvSpPr>
            <a:spLocks noGrp="1"/>
          </p:cNvSpPr>
          <p:nvPr>
            <p:ph type="title"/>
          </p:nvPr>
        </p:nvSpPr>
        <p:spPr>
          <a:xfrm>
            <a:off x="117986" y="124681"/>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Observations from the literature review</a:t>
            </a:r>
          </a:p>
        </p:txBody>
      </p:sp>
      <p:pic>
        <p:nvPicPr>
          <p:cNvPr id="4" name="Picture 3">
            <a:extLst>
              <a:ext uri="{FF2B5EF4-FFF2-40B4-BE49-F238E27FC236}">
                <a16:creationId xmlns:a16="http://schemas.microsoft.com/office/drawing/2014/main" id="{3424A7D1-392B-981E-7690-910B416284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468FC8CD-D074-1CB8-5F9D-E598375B31A0}"/>
              </a:ext>
            </a:extLst>
          </p:cNvPr>
          <p:cNvSpPr>
            <a:spLocks noGrp="1" noChangeArrowheads="1"/>
          </p:cNvSpPr>
          <p:nvPr>
            <p:ph idx="1"/>
          </p:nvPr>
        </p:nvSpPr>
        <p:spPr bwMode="auto">
          <a:xfrm>
            <a:off x="712890" y="1635684"/>
            <a:ext cx="4252401"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Progress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AI Integration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in Emotion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Acoustic Feature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Areas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Cultural and Linguistic Variability</a:t>
            </a:r>
          </a:p>
          <a:p>
            <a:pPr marL="0" indent="0"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Signal Processing</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D03F5E-1345-8972-9093-DE6A2FBCBC47}"/>
              </a:ext>
            </a:extLst>
          </p:cNvPr>
          <p:cNvSpPr txBox="1"/>
          <p:nvPr/>
        </p:nvSpPr>
        <p:spPr>
          <a:xfrm>
            <a:off x="6508955" y="1635684"/>
            <a:ext cx="4252401" cy="3268331"/>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Advancements in Deep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Challenges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Multimodal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Applications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Improvement in User Interaction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for Sensitivity Classification</a:t>
            </a:r>
            <a:endParaRPr lang="en-IN" sz="2000" dirty="0"/>
          </a:p>
        </p:txBody>
      </p:sp>
    </p:spTree>
    <p:extLst>
      <p:ext uri="{BB962C8B-B14F-4D97-AF65-F5344CB8AC3E}">
        <p14:creationId xmlns:p14="http://schemas.microsoft.com/office/powerpoint/2010/main" val="26948018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28F11-9544-18C8-69F6-B6B1393AAE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D3710E-1FD6-A145-E602-76470D00842A}"/>
              </a:ext>
            </a:extLst>
          </p:cNvPr>
          <p:cNvSpPr>
            <a:spLocks noGrp="1"/>
          </p:cNvSpPr>
          <p:nvPr>
            <p:ph type="title"/>
          </p:nvPr>
        </p:nvSpPr>
        <p:spPr>
          <a:xfrm>
            <a:off x="407368" y="158072"/>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Limitations of the literature review</a:t>
            </a:r>
          </a:p>
        </p:txBody>
      </p:sp>
      <p:pic>
        <p:nvPicPr>
          <p:cNvPr id="4" name="Picture 3">
            <a:extLst>
              <a:ext uri="{FF2B5EF4-FFF2-40B4-BE49-F238E27FC236}">
                <a16:creationId xmlns:a16="http://schemas.microsoft.com/office/drawing/2014/main" id="{1660B1F0-D8A2-D976-9BE1-AD07754964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9723A28D-703B-AFB2-E48F-FBB2A5865D70}"/>
              </a:ext>
            </a:extLst>
          </p:cNvPr>
          <p:cNvSpPr>
            <a:spLocks noGrp="1" noChangeArrowheads="1"/>
          </p:cNvSpPr>
          <p:nvPr>
            <p:ph idx="1"/>
          </p:nvPr>
        </p:nvSpPr>
        <p:spPr bwMode="auto">
          <a:xfrm>
            <a:off x="729380" y="1393929"/>
            <a:ext cx="4080669"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Cultural and Linguistic Variability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Challenges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Dependency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in Complex Emotions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Emotional Range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Variability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Cognitive and Contextual Factors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Multimodal Integration</a:t>
            </a:r>
          </a:p>
        </p:txBody>
      </p:sp>
      <p:sp>
        <p:nvSpPr>
          <p:cNvPr id="6" name="TextBox 5">
            <a:extLst>
              <a:ext uri="{FF2B5EF4-FFF2-40B4-BE49-F238E27FC236}">
                <a16:creationId xmlns:a16="http://schemas.microsoft.com/office/drawing/2014/main" id="{2B173F45-0F47-01BD-C7D0-6E194192CC2B}"/>
              </a:ext>
            </a:extLst>
          </p:cNvPr>
          <p:cNvSpPr txBox="1"/>
          <p:nvPr/>
        </p:nvSpPr>
        <p:spPr>
          <a:xfrm>
            <a:off x="6292644" y="1393928"/>
            <a:ext cx="4660490" cy="3730317"/>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Ethical Concerns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Technological Limitations in Speech Quality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Generalization Across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Standardized Frameworks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in Expressing Complex Emotions</a:t>
            </a:r>
          </a:p>
        </p:txBody>
      </p:sp>
    </p:spTree>
    <p:extLst>
      <p:ext uri="{BB962C8B-B14F-4D97-AF65-F5344CB8AC3E}">
        <p14:creationId xmlns:p14="http://schemas.microsoft.com/office/powerpoint/2010/main" val="6951853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CB7FF-001D-91D5-1F2F-062E72D393F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5D8E53-5C9F-E235-0946-B6A3BAED7793}"/>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Objectives </a:t>
            </a:r>
          </a:p>
        </p:txBody>
      </p:sp>
      <p:pic>
        <p:nvPicPr>
          <p:cNvPr id="4" name="Picture 3">
            <a:extLst>
              <a:ext uri="{FF2B5EF4-FFF2-40B4-BE49-F238E27FC236}">
                <a16:creationId xmlns:a16="http://schemas.microsoft.com/office/drawing/2014/main" id="{57EDBEE9-3A0D-2951-D916-125B400B5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B2EC359A-E791-A7D1-D635-E3BC3BAEFFEC}"/>
              </a:ext>
            </a:extLst>
          </p:cNvPr>
          <p:cNvSpPr>
            <a:spLocks noGrp="1" noChangeArrowheads="1"/>
          </p:cNvSpPr>
          <p:nvPr>
            <p:ph idx="1"/>
          </p:nvPr>
        </p:nvSpPr>
        <p:spPr bwMode="auto">
          <a:xfrm>
            <a:off x="383458" y="809490"/>
            <a:ext cx="1142508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voice assistant capable of identifying human emotions such as happiness, sadness, anger, 	and neutrality from audio inputs.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Empathetic Response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the assistant to respond empathetically by generating contextually appropriate outputs using 	text-to-speech technologies.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Interaction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the system to process audio inputs in real time, ensuring quick and relevant responses.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and Adaptability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the accuracy of emotion detection using machine learning algorithms and pre-trained    	models.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the system to integrate with other applications or devices, such as IoT systems, for wider 	usability.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Accessibility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the accessibility of the assistant for a broad range of users, including those with unique 	emotional expression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2526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9618-48CC-E190-ECE9-0ED813CAB87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D9CD0-9C8B-8597-4BC5-4E885C24F84C}"/>
              </a:ext>
            </a:extLst>
          </p:cNvPr>
          <p:cNvSpPr>
            <a:spLocks noGrp="1"/>
          </p:cNvSpPr>
          <p:nvPr>
            <p:ph idx="1"/>
          </p:nvPr>
        </p:nvSpPr>
        <p:spPr>
          <a:xfrm>
            <a:off x="753485" y="1060814"/>
            <a:ext cx="10034105" cy="5201817"/>
          </a:xfrm>
        </p:spPr>
        <p:txBody>
          <a:bodyPr vert="horz" lIns="91440" tIns="45720" rIns="91440" bIns="45720" rtlCol="0" anchor="t">
            <a:normAutofit/>
          </a:bodyPr>
          <a:lstStyle/>
          <a:p>
            <a:pPr>
              <a:buNone/>
            </a:pPr>
            <a:r>
              <a:rPr lang="en-US" b="1" dirty="0">
                <a:latin typeface="Times New Roman"/>
                <a:cs typeface="Times New Roman"/>
              </a:rPr>
              <a:t>Hardware: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r-FR" sz="2000" b="1" dirty="0">
                <a:latin typeface="Times New Roman" panose="02020603050405020304" pitchFamily="18" charset="0"/>
                <a:cs typeface="Times New Roman" panose="02020603050405020304" pitchFamily="18" charset="0"/>
              </a:rPr>
              <a:t>User </a:t>
            </a:r>
            <a:r>
              <a:rPr lang="fr-FR" sz="2000" b="1" dirty="0" err="1">
                <a:latin typeface="Times New Roman" panose="02020603050405020304" pitchFamily="18" charset="0"/>
                <a:cs typeface="Times New Roman" panose="02020603050405020304" pitchFamily="18" charset="0"/>
              </a:rPr>
              <a:t>Device</a:t>
            </a:r>
            <a:r>
              <a:rPr lang="fr-FR" sz="2000" dirty="0">
                <a:latin typeface="Times New Roman" panose="02020603050405020304" pitchFamily="18" charset="0"/>
                <a:cs typeface="Times New Roman" panose="02020603050405020304" pitchFamily="18" charset="0"/>
              </a:rPr>
              <a:t>:</a:t>
            </a:r>
          </a:p>
          <a:p>
            <a:pPr marL="0" indent="0">
              <a:buNone/>
            </a:pPr>
            <a:r>
              <a:rPr lang="fr-FR" sz="2000" dirty="0">
                <a:latin typeface="Times New Roman" panose="02020603050405020304" pitchFamily="18" charset="0"/>
                <a:cs typeface="Times New Roman" panose="02020603050405020304" pitchFamily="18" charset="0"/>
              </a:rPr>
              <a:t>	Mobile phones, desktop computers, or IoT </a:t>
            </a:r>
            <a:r>
              <a:rPr lang="fr-FR" sz="2000" dirty="0" err="1">
                <a:latin typeface="Times New Roman" panose="02020603050405020304" pitchFamily="18" charset="0"/>
                <a:cs typeface="Times New Roman" panose="02020603050405020304" pitchFamily="18" charset="0"/>
              </a:rPr>
              <a:t>devices</a:t>
            </a:r>
            <a:endParaRPr lang="fr-FR"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and Storage Servers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Storage</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latin typeface="Times New Roman"/>
                <a:cs typeface="Times New Roman"/>
              </a:rPr>
              <a:t>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Recognition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Text-to-Speech (TTS)</a:t>
            </a:r>
          </a:p>
          <a:p>
            <a:pPr marL="0" marR="0" lvl="0" indent="0" algn="l" defTabSz="914400" rtl="0" eaLnBrk="0" fontAlgn="base" latinLnBrk="0" hangingPunct="0">
              <a:lnSpc>
                <a:spcPct val="100000"/>
              </a:lnSpc>
              <a:spcBef>
                <a:spcPct val="0"/>
              </a:spcBef>
              <a:spcAft>
                <a:spcPct val="0"/>
              </a:spcAft>
              <a:buClrTx/>
              <a:buSzTx/>
              <a:buNone/>
              <a:tabLst/>
            </a:pPr>
            <a:endParaRPr lang="en-US" dirty="0"/>
          </a:p>
        </p:txBody>
      </p:sp>
      <p:sp>
        <p:nvSpPr>
          <p:cNvPr id="3" name="Title 2">
            <a:extLst>
              <a:ext uri="{FF2B5EF4-FFF2-40B4-BE49-F238E27FC236}">
                <a16:creationId xmlns:a16="http://schemas.microsoft.com/office/drawing/2014/main" id="{E9FA628F-2ADF-3838-19A4-F5C7D3B047C6}"/>
              </a:ext>
            </a:extLst>
          </p:cNvPr>
          <p:cNvSpPr>
            <a:spLocks noGrp="1"/>
          </p:cNvSpPr>
          <p:nvPr>
            <p:ph type="title"/>
          </p:nvPr>
        </p:nvSpPr>
        <p:spPr>
          <a:xfrm>
            <a:off x="792106" y="138036"/>
            <a:ext cx="10972800" cy="563562"/>
          </a:xfrm>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Requirements</a:t>
            </a:r>
          </a:p>
        </p:txBody>
      </p:sp>
      <p:pic>
        <p:nvPicPr>
          <p:cNvPr id="4" name="Picture 3">
            <a:extLst>
              <a:ext uri="{FF2B5EF4-FFF2-40B4-BE49-F238E27FC236}">
                <a16:creationId xmlns:a16="http://schemas.microsoft.com/office/drawing/2014/main" id="{71125AB7-5BA8-788F-021C-7F45B124B0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2344" y="271136"/>
            <a:ext cx="2592288" cy="6166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624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HCL_PPT_template_1</Template>
  <TotalTime>195</TotalTime>
  <Words>1839</Words>
  <Application>Microsoft Office PowerPoint</Application>
  <PresentationFormat>Widescreen</PresentationFormat>
  <Paragraphs>227</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Courier New</vt:lpstr>
      <vt:lpstr>Times New Roman</vt:lpstr>
      <vt:lpstr>Office Theme</vt:lpstr>
      <vt:lpstr>PowerPoint Presentation</vt:lpstr>
      <vt:lpstr> Agenda  </vt:lpstr>
      <vt:lpstr>Problem Statement</vt:lpstr>
      <vt:lpstr>Introduction</vt:lpstr>
      <vt:lpstr>Review of literature</vt:lpstr>
      <vt:lpstr>Observations from the literature review</vt:lpstr>
      <vt:lpstr>Limitations of the literature review</vt:lpstr>
      <vt:lpstr>Objectives </vt:lpstr>
      <vt:lpstr>Requirements</vt:lpstr>
      <vt:lpstr> System Architecture  </vt:lpstr>
      <vt:lpstr> List of Modules  </vt:lpstr>
      <vt:lpstr> Module-I </vt:lpstr>
      <vt:lpstr> Module-I  </vt:lpstr>
      <vt:lpstr> Module-I  </vt:lpstr>
      <vt:lpstr> Performance Evaluation  </vt:lpstr>
      <vt:lpstr> Performance Evaluation  </vt:lpstr>
      <vt:lpstr> Conclusion  </vt:lpstr>
      <vt:lpstr> Advantages of the Project  </vt:lpstr>
      <vt:lpstr> Limitations of the Project  </vt:lpstr>
      <vt:lpstr> Applications of the Project  </vt:lpstr>
      <vt:lpstr> Future Enhancements  </vt:lpstr>
      <vt:lpstr> Publication Status: Accepted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AIG-POC</dc:title>
  <dc:creator>debashis.sengupta</dc:creator>
  <cp:lastModifiedBy>Manasvi Manasvi S</cp:lastModifiedBy>
  <cp:revision>54</cp:revision>
  <cp:lastPrinted>2020-11-26T03:04:06Z</cp:lastPrinted>
  <dcterms:created xsi:type="dcterms:W3CDTF">2008-12-05T06:42:08Z</dcterms:created>
  <dcterms:modified xsi:type="dcterms:W3CDTF">2024-11-22T16:56:20Z</dcterms:modified>
</cp:coreProperties>
</file>