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sldIdLst>
    <p:sldId id="256" r:id="rId2"/>
    <p:sldId id="257" r:id="rId3"/>
    <p:sldId id="266" r:id="rId4"/>
    <p:sldId id="258" r:id="rId5"/>
    <p:sldId id="268" r:id="rId6"/>
    <p:sldId id="259" r:id="rId7"/>
    <p:sldId id="260" r:id="rId8"/>
    <p:sldId id="261" r:id="rId9"/>
    <p:sldId id="262" r:id="rId10"/>
    <p:sldId id="270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tu Saha" initials="SS" lastIdx="1" clrIdx="0">
    <p:extLst>
      <p:ext uri="{19B8F6BF-5375-455C-9EA6-DF929625EA0E}">
        <p15:presenceInfo xmlns:p15="http://schemas.microsoft.com/office/powerpoint/2012/main" userId="bfe2fa2b63bc26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DFF73-D6A7-4D33-84F6-AE7FBB176808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SG"/>
        </a:p>
      </dgm:t>
    </dgm:pt>
    <dgm:pt modelId="{25693285-72FF-40B9-9FBA-9D53A3DD2B96}">
      <dgm:prSet custT="1"/>
      <dgm:spPr/>
      <dgm:t>
        <a:bodyPr/>
        <a:lstStyle/>
        <a:p>
          <a:r>
            <a:rPr lang="en-US" sz="2400" dirty="0"/>
            <a:t>What is Extreme Programming?</a:t>
          </a:r>
          <a:endParaRPr lang="en-SG" sz="2400" dirty="0"/>
        </a:p>
      </dgm:t>
    </dgm:pt>
    <dgm:pt modelId="{11B8ACAE-1947-4C7C-8CDE-92940EE68C72}" type="parTrans" cxnId="{0CC52F9D-D052-4A5B-8B55-F9A8BD2037B5}">
      <dgm:prSet/>
      <dgm:spPr/>
      <dgm:t>
        <a:bodyPr/>
        <a:lstStyle/>
        <a:p>
          <a:endParaRPr lang="en-SG"/>
        </a:p>
      </dgm:t>
    </dgm:pt>
    <dgm:pt modelId="{D0F30D19-06C8-488A-A166-2348AA5F221D}" type="sibTrans" cxnId="{0CC52F9D-D052-4A5B-8B55-F9A8BD2037B5}">
      <dgm:prSet/>
      <dgm:spPr/>
      <dgm:t>
        <a:bodyPr/>
        <a:lstStyle/>
        <a:p>
          <a:endParaRPr lang="en-SG"/>
        </a:p>
      </dgm:t>
    </dgm:pt>
    <dgm:pt modelId="{CB047AE2-D6FC-4842-AA08-D1EC5156AC7E}">
      <dgm:prSet/>
      <dgm:spPr/>
      <dgm:t>
        <a:bodyPr/>
        <a:lstStyle/>
        <a:p>
          <a:r>
            <a:rPr lang="en-US"/>
            <a:t>Extreme Programming (XP) is an Agile Software Development methodology that focuses on delivering high-quality software through frequent and continuous feedback, collaboration, and adaptation. XP emphasizes a close working relationship between the development team, the customer, and stakeholders, with an emphasis on rapid, iterative development and deployment. </a:t>
          </a:r>
          <a:endParaRPr lang="en-SG"/>
        </a:p>
      </dgm:t>
    </dgm:pt>
    <dgm:pt modelId="{FAFDDD21-9BB7-430B-8902-CCC59B386F1D}" type="parTrans" cxnId="{842F02E1-0190-4CD1-90CE-BBAF9FDBEC3E}">
      <dgm:prSet/>
      <dgm:spPr/>
      <dgm:t>
        <a:bodyPr/>
        <a:lstStyle/>
        <a:p>
          <a:endParaRPr lang="en-SG"/>
        </a:p>
      </dgm:t>
    </dgm:pt>
    <dgm:pt modelId="{1E421D43-E60A-4427-8FD9-147D8819509B}" type="sibTrans" cxnId="{842F02E1-0190-4CD1-90CE-BBAF9FDBEC3E}">
      <dgm:prSet/>
      <dgm:spPr/>
      <dgm:t>
        <a:bodyPr/>
        <a:lstStyle/>
        <a:p>
          <a:endParaRPr lang="en-SG"/>
        </a:p>
      </dgm:t>
    </dgm:pt>
    <dgm:pt modelId="{DC678B93-650B-47CB-989B-1A2614657C1D}" type="pres">
      <dgm:prSet presAssocID="{6DEDFF73-D6A7-4D33-84F6-AE7FBB176808}" presName="Name0" presStyleCnt="0">
        <dgm:presLayoutVars>
          <dgm:dir/>
          <dgm:resizeHandles val="exact"/>
        </dgm:presLayoutVars>
      </dgm:prSet>
      <dgm:spPr/>
    </dgm:pt>
    <dgm:pt modelId="{DB0CD233-29D1-4BE9-996C-F65BEDC4AA07}" type="pres">
      <dgm:prSet presAssocID="{25693285-72FF-40B9-9FBA-9D53A3DD2B96}" presName="node" presStyleLbl="node1" presStyleIdx="0" presStyleCnt="2" custLinFactNeighborX="1090" custLinFactNeighborY="-1887">
        <dgm:presLayoutVars>
          <dgm:bulletEnabled val="1"/>
        </dgm:presLayoutVars>
      </dgm:prSet>
      <dgm:spPr/>
    </dgm:pt>
    <dgm:pt modelId="{1FB550D8-BA95-40A9-92A5-6F3DB4E05A1C}" type="pres">
      <dgm:prSet presAssocID="{D0F30D19-06C8-488A-A166-2348AA5F221D}" presName="sibTrans" presStyleLbl="sibTrans2D1" presStyleIdx="0" presStyleCnt="1"/>
      <dgm:spPr/>
    </dgm:pt>
    <dgm:pt modelId="{FC49545F-F5C2-428F-8FAC-4B9F532F6F5E}" type="pres">
      <dgm:prSet presAssocID="{D0F30D19-06C8-488A-A166-2348AA5F221D}" presName="connectorText" presStyleLbl="sibTrans2D1" presStyleIdx="0" presStyleCnt="1"/>
      <dgm:spPr/>
    </dgm:pt>
    <dgm:pt modelId="{23802EBA-9B10-44BF-8E09-A53F053C04BB}" type="pres">
      <dgm:prSet presAssocID="{CB047AE2-D6FC-4842-AA08-D1EC5156AC7E}" presName="node" presStyleLbl="node1" presStyleIdx="1" presStyleCnt="2">
        <dgm:presLayoutVars>
          <dgm:bulletEnabled val="1"/>
        </dgm:presLayoutVars>
      </dgm:prSet>
      <dgm:spPr/>
    </dgm:pt>
  </dgm:ptLst>
  <dgm:cxnLst>
    <dgm:cxn modelId="{BAD02A2F-E0F8-417E-BF44-96FE53B715ED}" type="presOf" srcId="{CB047AE2-D6FC-4842-AA08-D1EC5156AC7E}" destId="{23802EBA-9B10-44BF-8E09-A53F053C04BB}" srcOrd="0" destOrd="0" presId="urn:microsoft.com/office/officeart/2005/8/layout/process1"/>
    <dgm:cxn modelId="{61112E60-75C3-4AFE-9926-2624D3889979}" type="presOf" srcId="{D0F30D19-06C8-488A-A166-2348AA5F221D}" destId="{FC49545F-F5C2-428F-8FAC-4B9F532F6F5E}" srcOrd="1" destOrd="0" presId="urn:microsoft.com/office/officeart/2005/8/layout/process1"/>
    <dgm:cxn modelId="{CBE6F36D-845A-4E30-BC9B-1BF9AC3AC2D9}" type="presOf" srcId="{25693285-72FF-40B9-9FBA-9D53A3DD2B96}" destId="{DB0CD233-29D1-4BE9-996C-F65BEDC4AA07}" srcOrd="0" destOrd="0" presId="urn:microsoft.com/office/officeart/2005/8/layout/process1"/>
    <dgm:cxn modelId="{0CC52F9D-D052-4A5B-8B55-F9A8BD2037B5}" srcId="{6DEDFF73-D6A7-4D33-84F6-AE7FBB176808}" destId="{25693285-72FF-40B9-9FBA-9D53A3DD2B96}" srcOrd="0" destOrd="0" parTransId="{11B8ACAE-1947-4C7C-8CDE-92940EE68C72}" sibTransId="{D0F30D19-06C8-488A-A166-2348AA5F221D}"/>
    <dgm:cxn modelId="{0F3507A6-B633-431F-AB18-D3D978091950}" type="presOf" srcId="{6DEDFF73-D6A7-4D33-84F6-AE7FBB176808}" destId="{DC678B93-650B-47CB-989B-1A2614657C1D}" srcOrd="0" destOrd="0" presId="urn:microsoft.com/office/officeart/2005/8/layout/process1"/>
    <dgm:cxn modelId="{842F02E1-0190-4CD1-90CE-BBAF9FDBEC3E}" srcId="{6DEDFF73-D6A7-4D33-84F6-AE7FBB176808}" destId="{CB047AE2-D6FC-4842-AA08-D1EC5156AC7E}" srcOrd="1" destOrd="0" parTransId="{FAFDDD21-9BB7-430B-8902-CCC59B386F1D}" sibTransId="{1E421D43-E60A-4427-8FD9-147D8819509B}"/>
    <dgm:cxn modelId="{D6C225FC-A441-4482-9F5D-C28912FC0265}" type="presOf" srcId="{D0F30D19-06C8-488A-A166-2348AA5F221D}" destId="{1FB550D8-BA95-40A9-92A5-6F3DB4E05A1C}" srcOrd="0" destOrd="0" presId="urn:microsoft.com/office/officeart/2005/8/layout/process1"/>
    <dgm:cxn modelId="{0A8E1F30-C7ED-42C8-94C1-22F7F8A0F929}" type="presParOf" srcId="{DC678B93-650B-47CB-989B-1A2614657C1D}" destId="{DB0CD233-29D1-4BE9-996C-F65BEDC4AA07}" srcOrd="0" destOrd="0" presId="urn:microsoft.com/office/officeart/2005/8/layout/process1"/>
    <dgm:cxn modelId="{B193AC1A-7B38-480C-B588-96D8B0C81ADC}" type="presParOf" srcId="{DC678B93-650B-47CB-989B-1A2614657C1D}" destId="{1FB550D8-BA95-40A9-92A5-6F3DB4E05A1C}" srcOrd="1" destOrd="0" presId="urn:microsoft.com/office/officeart/2005/8/layout/process1"/>
    <dgm:cxn modelId="{82FF052F-6D0A-44F0-8BFE-CDD400272EE8}" type="presParOf" srcId="{1FB550D8-BA95-40A9-92A5-6F3DB4E05A1C}" destId="{FC49545F-F5C2-428F-8FAC-4B9F532F6F5E}" srcOrd="0" destOrd="0" presId="urn:microsoft.com/office/officeart/2005/8/layout/process1"/>
    <dgm:cxn modelId="{A579C0E0-A4A3-49E6-A77F-364FF96936B7}" type="presParOf" srcId="{DC678B93-650B-47CB-989B-1A2614657C1D}" destId="{23802EBA-9B10-44BF-8E09-A53F053C04B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CD233-29D1-4BE9-996C-F65BEDC4AA07}">
      <dsp:nvSpPr>
        <dsp:cNvPr id="0" name=""/>
        <dsp:cNvSpPr/>
      </dsp:nvSpPr>
      <dsp:spPr>
        <a:xfrm>
          <a:off x="21092" y="0"/>
          <a:ext cx="4367886" cy="2524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is Extreme Programming?</a:t>
          </a:r>
          <a:endParaRPr lang="en-SG" sz="2400" kern="1200" dirty="0"/>
        </a:p>
      </dsp:txBody>
      <dsp:txXfrm>
        <a:off x="95021" y="73929"/>
        <a:ext cx="4220028" cy="2376267"/>
      </dsp:txXfrm>
    </dsp:sp>
    <dsp:sp modelId="{1FB550D8-BA95-40A9-92A5-6F3DB4E05A1C}">
      <dsp:nvSpPr>
        <dsp:cNvPr id="0" name=""/>
        <dsp:cNvSpPr/>
      </dsp:nvSpPr>
      <dsp:spPr>
        <a:xfrm>
          <a:off x="4821006" y="720444"/>
          <a:ext cx="915898" cy="10832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4821006" y="937091"/>
        <a:ext cx="641129" cy="649941"/>
      </dsp:txXfrm>
    </dsp:sp>
    <dsp:sp modelId="{23802EBA-9B10-44BF-8E09-A53F053C04BB}">
      <dsp:nvSpPr>
        <dsp:cNvPr id="0" name=""/>
        <dsp:cNvSpPr/>
      </dsp:nvSpPr>
      <dsp:spPr>
        <a:xfrm>
          <a:off x="6117089" y="0"/>
          <a:ext cx="4367886" cy="2524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Extreme Programming (XP) is an Agile Software Development methodology that focuses on delivering high-quality software through frequent and continuous feedback, collaboration, and adaptation. XP emphasizes a close working relationship between the development team, the customer, and stakeholders, with an emphasis on rapid, iterative development and deployment. </a:t>
          </a:r>
          <a:endParaRPr lang="en-SG" sz="1700" kern="1200"/>
        </a:p>
      </dsp:txBody>
      <dsp:txXfrm>
        <a:off x="6191018" y="73929"/>
        <a:ext cx="4220028" cy="2376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9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65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42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378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83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23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314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093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394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32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55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470116-2966-46FC-B35C-491A36832C7D}" type="datetimeFigureOut">
              <a:rPr lang="en-SG" smtClean="0"/>
              <a:t>17/11/2024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49A45C-2DB8-444A-A8CC-2E083948D47F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1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web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crdownload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A0D8EB-176D-7026-A10B-D98784665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178" y="0"/>
            <a:ext cx="994768" cy="990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A9731-07B5-EDD5-9ED9-E0C098E9894F}"/>
              </a:ext>
            </a:extLst>
          </p:cNvPr>
          <p:cNvSpPr txBox="1"/>
          <p:nvPr/>
        </p:nvSpPr>
        <p:spPr>
          <a:xfrm>
            <a:off x="3198044" y="1068942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Mawlana </a:t>
            </a:r>
            <a:r>
              <a:rPr lang="en-US" sz="2000" b="1" dirty="0" err="1"/>
              <a:t>Bhashani</a:t>
            </a:r>
            <a:r>
              <a:rPr lang="en-US" sz="2000" b="1" dirty="0"/>
              <a:t> Science and Technology University </a:t>
            </a:r>
            <a:r>
              <a:rPr lang="en-US" dirty="0"/>
              <a:t>Department of Information and Communication Technology Santosh ,Tangail-1902.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58D6D-01BA-226B-1C67-8E56D75D9BFA}"/>
              </a:ext>
            </a:extLst>
          </p:cNvPr>
          <p:cNvSpPr txBox="1"/>
          <p:nvPr/>
        </p:nvSpPr>
        <p:spPr>
          <a:xfrm>
            <a:off x="3047215" y="1978850"/>
            <a:ext cx="6245257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accent1"/>
                </a:solidFill>
              </a:rPr>
              <a:t>A Presentation On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“</a:t>
            </a:r>
            <a:r>
              <a:rPr lang="en-US" sz="2000" dirty="0">
                <a:solidFill>
                  <a:schemeClr val="accent1"/>
                </a:solidFill>
              </a:rPr>
              <a:t>Extreme Programming: A Lightweight Approach to Software Development</a:t>
            </a:r>
            <a:r>
              <a:rPr lang="en-US" sz="2000" b="1" dirty="0">
                <a:solidFill>
                  <a:schemeClr val="accent1"/>
                </a:solidFill>
              </a:rPr>
              <a:t>”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Agile Methodology for Rapid Delivery and High Quality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For The Course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“ Software Engineering ”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Course Code: ICT-3209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D5EB6-901D-FEDF-51FB-59B26AF58914}"/>
              </a:ext>
            </a:extLst>
          </p:cNvPr>
          <p:cNvSpPr txBox="1"/>
          <p:nvPr/>
        </p:nvSpPr>
        <p:spPr>
          <a:xfrm>
            <a:off x="373625" y="4602012"/>
            <a:ext cx="434585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000" dirty="0">
                <a:solidFill>
                  <a:schemeClr val="accent1">
                    <a:lumMod val="75000"/>
                  </a:schemeClr>
                </a:solidFill>
              </a:rPr>
              <a:t>Submitted by:</a:t>
            </a:r>
          </a:p>
          <a:p>
            <a:pPr algn="ctr"/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Name: Shetu Saha</a:t>
            </a:r>
          </a:p>
          <a:p>
            <a:pPr algn="ctr"/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ID: IT-21009</a:t>
            </a:r>
          </a:p>
          <a:p>
            <a:pPr algn="ctr"/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SG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 Year, 2</a:t>
            </a:r>
            <a:r>
              <a:rPr lang="en-SG" baseline="30000" dirty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 Semester </a:t>
            </a:r>
          </a:p>
          <a:p>
            <a:pPr algn="ctr"/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MBSTU ,ICT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37266-AC8B-6AEE-0BBE-CE0827F9B322}"/>
              </a:ext>
            </a:extLst>
          </p:cNvPr>
          <p:cNvSpPr txBox="1"/>
          <p:nvPr/>
        </p:nvSpPr>
        <p:spPr>
          <a:xfrm>
            <a:off x="7226710" y="4342019"/>
            <a:ext cx="473914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000" dirty="0">
                <a:solidFill>
                  <a:schemeClr val="accent1">
                    <a:lumMod val="75000"/>
                  </a:schemeClr>
                </a:solidFill>
              </a:rPr>
              <a:t>Submitted to: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Ziaur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Rahman 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Assistant Professor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Dept. of ICT 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Mawlana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Bhashani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Science and Technology University</a:t>
            </a:r>
            <a:endParaRPr lang="en-S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D4E65-8326-123F-A3A7-162D4EAD9FF6}"/>
              </a:ext>
            </a:extLst>
          </p:cNvPr>
          <p:cNvSpPr txBox="1"/>
          <p:nvPr/>
        </p:nvSpPr>
        <p:spPr>
          <a:xfrm>
            <a:off x="7403691" y="6335856"/>
            <a:ext cx="52209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Date Of Submission : 17 November,2024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67103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98026-6601-B5A3-BFBB-87D71E35D300}"/>
              </a:ext>
            </a:extLst>
          </p:cNvPr>
          <p:cNvSpPr txBox="1"/>
          <p:nvPr/>
        </p:nvSpPr>
        <p:spPr>
          <a:xfrm>
            <a:off x="2045618" y="926507"/>
            <a:ext cx="961533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Disadvantages of Extreme Programming (XP)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000" dirty="0"/>
              <a:t>While XP offers many benefits, it's important to be aware of its potential drawbacks:</a:t>
            </a:r>
          </a:p>
          <a:p>
            <a:r>
              <a:rPr lang="en-US" sz="2000" b="1" dirty="0">
                <a:solidFill>
                  <a:schemeClr val="accent5"/>
                </a:solidFill>
              </a:rPr>
              <a:t>1. High Level of Commitment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b="1" dirty="0">
                <a:solidFill>
                  <a:schemeClr val="accent5"/>
                </a:solidFill>
              </a:rPr>
              <a:t>2. Technical Skill Requirements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b="1" dirty="0">
                <a:solidFill>
                  <a:schemeClr val="accent5"/>
                </a:solidFill>
              </a:rPr>
              <a:t>3. Risk of Technical Debt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b="1" dirty="0">
                <a:solidFill>
                  <a:schemeClr val="accent5"/>
                </a:solidFill>
              </a:rPr>
              <a:t>4. Lack of Documentation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b="1" dirty="0">
                <a:solidFill>
                  <a:schemeClr val="accent5"/>
                </a:solidFill>
              </a:rPr>
              <a:t>5. Not Suitable for All Projects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b="1" dirty="0">
                <a:solidFill>
                  <a:schemeClr val="accent5"/>
                </a:solidFill>
              </a:rPr>
              <a:t>6. Potential for Overreliance on Pair Programming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b="1" dirty="0">
                <a:solidFill>
                  <a:schemeClr val="accent5"/>
                </a:solidFill>
              </a:rPr>
              <a:t>7. Risk of Scope Creep</a:t>
            </a:r>
          </a:p>
        </p:txBody>
      </p:sp>
    </p:spTree>
    <p:extLst>
      <p:ext uri="{BB962C8B-B14F-4D97-AF65-F5344CB8AC3E}">
        <p14:creationId xmlns:p14="http://schemas.microsoft.com/office/powerpoint/2010/main" val="18844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FAEF26-3D3A-C87B-DC25-87AEA1B6AC39}"/>
              </a:ext>
            </a:extLst>
          </p:cNvPr>
          <p:cNvSpPr txBox="1"/>
          <p:nvPr/>
        </p:nvSpPr>
        <p:spPr>
          <a:xfrm>
            <a:off x="5319252" y="599456"/>
            <a:ext cx="3126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6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04BE166-44F0-6A65-8E67-33EA55AA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375" y="1814546"/>
            <a:ext cx="1061883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Extreme Programming is a powerful methodology for delivering high-quality software quickly.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embracing its core principles and practices, teams can achieve significant improvements in productivity and software quality.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the challenges and choose the right projects for XP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from successful case studies to maximize the benefits of XP. </a:t>
            </a:r>
          </a:p>
        </p:txBody>
      </p:sp>
    </p:spTree>
    <p:extLst>
      <p:ext uri="{BB962C8B-B14F-4D97-AF65-F5344CB8AC3E}">
        <p14:creationId xmlns:p14="http://schemas.microsoft.com/office/powerpoint/2010/main" val="372697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C13A-21F8-C9EE-103A-CF4BD62D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977352" y="2714921"/>
            <a:ext cx="3384222" cy="1055802"/>
          </a:xfrm>
        </p:spPr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065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2B6068A-97C1-1481-C6A7-E11A9A7A7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7037034"/>
              </p:ext>
            </p:extLst>
          </p:nvPr>
        </p:nvGraphicFramePr>
        <p:xfrm>
          <a:off x="1219200" y="609600"/>
          <a:ext cx="10487025" cy="25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7DA9C18F-6C52-41CD-F7A1-BB7A03CE13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3331964"/>
            <a:ext cx="8410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7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7D4652-223E-F54D-5B57-1A17608EE9BD}"/>
              </a:ext>
            </a:extLst>
          </p:cNvPr>
          <p:cNvSpPr txBox="1"/>
          <p:nvPr/>
        </p:nvSpPr>
        <p:spPr>
          <a:xfrm>
            <a:off x="4029576" y="776746"/>
            <a:ext cx="41328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Core Values of XP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9CEA2-2034-2D50-2B32-08E82C909DF9}"/>
              </a:ext>
            </a:extLst>
          </p:cNvPr>
          <p:cNvSpPr txBox="1"/>
          <p:nvPr/>
        </p:nvSpPr>
        <p:spPr>
          <a:xfrm>
            <a:off x="865239" y="2034374"/>
            <a:ext cx="476864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1.Communication</a:t>
            </a:r>
          </a:p>
          <a:p>
            <a:r>
              <a:rPr lang="en-US" sz="2000" dirty="0"/>
              <a:t>2.Simplicity</a:t>
            </a:r>
          </a:p>
          <a:p>
            <a:r>
              <a:rPr lang="en-US" sz="2000" dirty="0"/>
              <a:t>3.Feedback</a:t>
            </a:r>
          </a:p>
          <a:p>
            <a:r>
              <a:rPr lang="en-US" sz="2000" dirty="0"/>
              <a:t>4.Courage </a:t>
            </a:r>
          </a:p>
          <a:p>
            <a:r>
              <a:rPr lang="en-US" sz="2000" dirty="0"/>
              <a:t>5.Respect</a:t>
            </a:r>
            <a:endParaRPr lang="en-SG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ED92EC-5BDF-83AB-2748-B9D90B5CD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207" y="1641987"/>
            <a:ext cx="6046840" cy="41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76DF4E-DDD8-2F96-3A4B-5FE79745AF5B}"/>
              </a:ext>
            </a:extLst>
          </p:cNvPr>
          <p:cNvSpPr txBox="1"/>
          <p:nvPr/>
        </p:nvSpPr>
        <p:spPr>
          <a:xfrm>
            <a:off x="885825" y="566678"/>
            <a:ext cx="5210175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Core Practices of XP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Pair Programming:</a:t>
            </a:r>
            <a:r>
              <a:rPr lang="en-US" dirty="0"/>
              <a:t> Two developers work together on the same code at the same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Test-Driven Development (TDD):</a:t>
            </a:r>
            <a:r>
              <a:rPr lang="en-US" dirty="0"/>
              <a:t> Write tests before writing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Integration:</a:t>
            </a:r>
            <a:r>
              <a:rPr lang="en-US" dirty="0"/>
              <a:t> Integrate code frequently to catch errors 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Refactoring:</a:t>
            </a:r>
            <a:r>
              <a:rPr lang="en-US" dirty="0"/>
              <a:t> Continuously improve code quality without changing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Simple Design:</a:t>
            </a:r>
            <a:r>
              <a:rPr lang="en-US" dirty="0"/>
              <a:t> Keep the design as simple as possible.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Small Releases:</a:t>
            </a:r>
            <a:r>
              <a:rPr lang="en-US" dirty="0"/>
              <a:t> Deliver working software frequently.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Involvement:</a:t>
            </a:r>
            <a:r>
              <a:rPr lang="en-US" dirty="0"/>
              <a:t> Close collaboration with the customer.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Collective Ownership:</a:t>
            </a:r>
            <a:r>
              <a:rPr lang="en-US" dirty="0"/>
              <a:t> All team members are responsible for the entire codebase.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40-Hour Week:</a:t>
            </a:r>
            <a:r>
              <a:rPr lang="en-US" dirty="0"/>
              <a:t> Avoid burnout by limiting work hours.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Coding Standards:</a:t>
            </a:r>
            <a:r>
              <a:rPr lang="en-US" dirty="0"/>
              <a:t> Adhere to consistent coding standards.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E5E0E-EA88-9E8D-9B7E-815530A3C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74" y="466725"/>
            <a:ext cx="596133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05B550-F85D-8AD4-170D-E3CD77B9C01F}"/>
              </a:ext>
            </a:extLst>
          </p:cNvPr>
          <p:cNvSpPr txBox="1"/>
          <p:nvPr/>
        </p:nvSpPr>
        <p:spPr>
          <a:xfrm>
            <a:off x="3539613" y="621579"/>
            <a:ext cx="55552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600" dirty="0">
                <a:solidFill>
                  <a:schemeClr val="accent1"/>
                </a:solidFill>
              </a:rPr>
              <a:t>Life cycle of XP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4FA50-A52D-FA6A-07E6-04CC56D84B2D}"/>
              </a:ext>
            </a:extLst>
          </p:cNvPr>
          <p:cNvSpPr txBox="1"/>
          <p:nvPr/>
        </p:nvSpPr>
        <p:spPr>
          <a:xfrm>
            <a:off x="1258529" y="1590733"/>
            <a:ext cx="9733935" cy="1958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1.Exploration Phase: </a:t>
            </a:r>
            <a:r>
              <a:rPr lang="en-US" sz="2000" dirty="0"/>
              <a:t>Gather and prioritize user stories.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2.Planning Phase: </a:t>
            </a:r>
            <a:r>
              <a:rPr lang="en-US" sz="2000" dirty="0"/>
              <a:t>Create iteration plans and break down tasks. 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3.Iteration Phase: </a:t>
            </a:r>
            <a:r>
              <a:rPr lang="en-US" sz="2000" dirty="0"/>
              <a:t>Develop and test small increments. 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4.Release Phase: </a:t>
            </a:r>
            <a:r>
              <a:rPr lang="en-US" sz="2000" dirty="0"/>
              <a:t>Deliver functional software and gather feedback.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5.Maintenance Phase: </a:t>
            </a:r>
            <a:r>
              <a:rPr lang="en-US" sz="2000" dirty="0"/>
              <a:t>Address defects and adapt to changes.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6.Death Phase: </a:t>
            </a:r>
            <a:r>
              <a:rPr lang="en-US" sz="2000" dirty="0"/>
              <a:t>Conclude the project when goals are met</a:t>
            </a:r>
            <a:r>
              <a:rPr lang="en-US" dirty="0"/>
              <a:t>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3DFCDC-99CB-6C69-C987-61E56FC97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" t="11493" r="-483" b="11328"/>
          <a:stretch/>
        </p:blipFill>
        <p:spPr>
          <a:xfrm>
            <a:off x="1592825" y="3765755"/>
            <a:ext cx="8131278" cy="22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822726-8AEB-70B6-7070-B46D08C013C4}"/>
              </a:ext>
            </a:extLst>
          </p:cNvPr>
          <p:cNvSpPr txBox="1"/>
          <p:nvPr/>
        </p:nvSpPr>
        <p:spPr>
          <a:xfrm>
            <a:off x="940516" y="735955"/>
            <a:ext cx="11782425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Advantages of Extreme Programming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Higher Quality Software: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Early detection of defects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Improved code quality and maintainability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Faster Time to Market: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Rapid development cycles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Continuous delivery of working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Increased Customer Satisfaction: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Active customer involvement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Frequent delivery of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Improved Team Morale: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Collaborative work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Reduced stress and burnout</a:t>
            </a:r>
          </a:p>
        </p:txBody>
      </p:sp>
    </p:spTree>
    <p:extLst>
      <p:ext uri="{BB962C8B-B14F-4D97-AF65-F5344CB8AC3E}">
        <p14:creationId xmlns:p14="http://schemas.microsoft.com/office/powerpoint/2010/main" val="194714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CE6C5A-DDFC-5E3F-1237-A38059AEA491}"/>
              </a:ext>
            </a:extLst>
          </p:cNvPr>
          <p:cNvSpPr txBox="1"/>
          <p:nvPr/>
        </p:nvSpPr>
        <p:spPr>
          <a:xfrm>
            <a:off x="904973" y="669303"/>
            <a:ext cx="5476974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Challenges of Extreme Programming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Requires Strong Team Culture: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Trust, respect, and open communication are essential.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Customer Involvement: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Requires dedicated customer participation.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Skill Requirements: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Developers need strong technical skills and a willingness to learn.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Overhead of Practices: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Pair programming, test-driven development, and continuous integration can be time-consuming.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BEC11-19BD-BFDA-EDD7-6A85610E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t="370" r="9665" b="19991"/>
          <a:stretch/>
        </p:blipFill>
        <p:spPr>
          <a:xfrm>
            <a:off x="6381947" y="1529561"/>
            <a:ext cx="5033913" cy="323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2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82E989-A99F-6416-35BF-55C6C5A14833}"/>
              </a:ext>
            </a:extLst>
          </p:cNvPr>
          <p:cNvSpPr txBox="1"/>
          <p:nvPr/>
        </p:nvSpPr>
        <p:spPr>
          <a:xfrm>
            <a:off x="1042219" y="767995"/>
            <a:ext cx="10854813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When to Use Extreme Programming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Small to Medium-Sized Projects: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XP is well-suited for projects with rapidly changing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Projects with Highly Skilled Teams: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team must be experienced and committed to XP principles.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Projects with a Strong Customer Relationship: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customer should be willing to be actively involved in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131034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05CB60-AE56-6DBD-BC6A-577EB6EA8616}"/>
              </a:ext>
            </a:extLst>
          </p:cNvPr>
          <p:cNvSpPr txBox="1"/>
          <p:nvPr/>
        </p:nvSpPr>
        <p:spPr>
          <a:xfrm>
            <a:off x="1838940" y="551289"/>
            <a:ext cx="908500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Case Study: A Successful XP Implementation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Company: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[Name of Company]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Project: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[Name of Project]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Challenges: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Tight deadlines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Frequent changes in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Distributed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XP Practices Implemented: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Pair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Test-driven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Continuous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Frequent releases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</a:rPr>
              <a:t>Results: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Significant reduction in defects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Faster time to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Increased customer satisfaction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Improved team morale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6637121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716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Shetu Saha</dc:creator>
  <cp:lastModifiedBy>Shetu Saha</cp:lastModifiedBy>
  <cp:revision>3</cp:revision>
  <dcterms:created xsi:type="dcterms:W3CDTF">2024-11-17T13:43:09Z</dcterms:created>
  <dcterms:modified xsi:type="dcterms:W3CDTF">2024-11-17T15:30:01Z</dcterms:modified>
</cp:coreProperties>
</file>